
<file path=[Content_Types].xml><?xml version="1.0" encoding="utf-8"?>
<Types xmlns="http://schemas.openxmlformats.org/package/2006/content-types">
  <Default Extension="bin" ContentType="application/vnd.openxmlformats-officedocument.oleObject"/>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 id="2147483702" r:id="rId2"/>
    <p:sldMasterId id="2147483732" r:id="rId3"/>
    <p:sldMasterId id="2147483744" r:id="rId4"/>
    <p:sldMasterId id="2147483756" r:id="rId5"/>
  </p:sldMasterIdLst>
  <p:notesMasterIdLst>
    <p:notesMasterId r:id="rId64"/>
  </p:notesMasterIdLst>
  <p:sldIdLst>
    <p:sldId id="359" r:id="rId6"/>
    <p:sldId id="360" r:id="rId7"/>
    <p:sldId id="361" r:id="rId8"/>
    <p:sldId id="330" r:id="rId9"/>
    <p:sldId id="362" r:id="rId10"/>
    <p:sldId id="344" r:id="rId11"/>
    <p:sldId id="258" r:id="rId12"/>
    <p:sldId id="257" r:id="rId13"/>
    <p:sldId id="366" r:id="rId14"/>
    <p:sldId id="334" r:id="rId15"/>
    <p:sldId id="364" r:id="rId16"/>
    <p:sldId id="365" r:id="rId17"/>
    <p:sldId id="331" r:id="rId18"/>
    <p:sldId id="367" r:id="rId19"/>
    <p:sldId id="368" r:id="rId20"/>
    <p:sldId id="381" r:id="rId21"/>
    <p:sldId id="382" r:id="rId22"/>
    <p:sldId id="371" r:id="rId23"/>
    <p:sldId id="383" r:id="rId24"/>
    <p:sldId id="384" r:id="rId25"/>
    <p:sldId id="385" r:id="rId26"/>
    <p:sldId id="375" r:id="rId27"/>
    <p:sldId id="376" r:id="rId28"/>
    <p:sldId id="345" r:id="rId29"/>
    <p:sldId id="377" r:id="rId30"/>
    <p:sldId id="378" r:id="rId31"/>
    <p:sldId id="379" r:id="rId32"/>
    <p:sldId id="363" r:id="rId33"/>
    <p:sldId id="380" r:id="rId34"/>
    <p:sldId id="386" r:id="rId35"/>
    <p:sldId id="387" r:id="rId36"/>
    <p:sldId id="388" r:id="rId37"/>
    <p:sldId id="389" r:id="rId38"/>
    <p:sldId id="390" r:id="rId39"/>
    <p:sldId id="391" r:id="rId40"/>
    <p:sldId id="392" r:id="rId41"/>
    <p:sldId id="393" r:id="rId42"/>
    <p:sldId id="394" r:id="rId43"/>
    <p:sldId id="395" r:id="rId44"/>
    <p:sldId id="341" r:id="rId45"/>
    <p:sldId id="342" r:id="rId46"/>
    <p:sldId id="268" r:id="rId47"/>
    <p:sldId id="343" r:id="rId48"/>
    <p:sldId id="260" r:id="rId49"/>
    <p:sldId id="346" r:id="rId50"/>
    <p:sldId id="347" r:id="rId51"/>
    <p:sldId id="348" r:id="rId52"/>
    <p:sldId id="336" r:id="rId53"/>
    <p:sldId id="337" r:id="rId54"/>
    <p:sldId id="338" r:id="rId55"/>
    <p:sldId id="339" r:id="rId56"/>
    <p:sldId id="340" r:id="rId57"/>
    <p:sldId id="270" r:id="rId58"/>
    <p:sldId id="273" r:id="rId59"/>
    <p:sldId id="272" r:id="rId60"/>
    <p:sldId id="274" r:id="rId61"/>
    <p:sldId id="271" r:id="rId62"/>
    <p:sldId id="288" r:id="rId63"/>
  </p:sldIdLst>
  <p:sldSz cx="9144000" cy="5143500" type="screen16x9"/>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AEF3"/>
    <a:srgbClr val="305DBF"/>
    <a:srgbClr val="FFFFFF"/>
    <a:srgbClr val="2A8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532B79-0B3E-4DBE-B8F4-5282CCB1B91B}">
  <a:tblStyle styleId="{E2532B79-0B3E-4DBE-B8F4-5282CCB1B91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4"/>
    <p:restoredTop sz="88183" autoAdjust="0"/>
  </p:normalViewPr>
  <p:slideViewPr>
    <p:cSldViewPr snapToGrid="0">
      <p:cViewPr varScale="1">
        <p:scale>
          <a:sx n="149" d="100"/>
          <a:sy n="149" d="100"/>
        </p:scale>
        <p:origin x="808" y="168"/>
      </p:cViewPr>
      <p:guideLst/>
    </p:cSldViewPr>
  </p:slideViewPr>
  <p:notesTextViewPr>
    <p:cViewPr>
      <p:scale>
        <a:sx n="1" d="1"/>
        <a:sy n="1" d="1"/>
      </p:scale>
      <p:origin x="0" y="0"/>
    </p:cViewPr>
  </p:notesTextViewPr>
  <p:sorterViewPr>
    <p:cViewPr varScale="1">
      <p:scale>
        <a:sx n="1" d="1"/>
        <a:sy n="1" d="1"/>
      </p:scale>
      <p:origin x="0" y="-1257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295175537056378"/>
          <c:y val="0"/>
          <c:w val="0.64509705882898616"/>
          <c:h val="1"/>
        </c:manualLayout>
      </c:layout>
      <c:doughnutChart>
        <c:varyColors val="1"/>
        <c:ser>
          <c:idx val="0"/>
          <c:order val="0"/>
          <c:tx>
            <c:strRef>
              <c:f>Sheet1!$B$1</c:f>
              <c:strCache>
                <c:ptCount val="1"/>
                <c:pt idx="0">
                  <c:v>列2</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17E-154B-82BA-C4916BC02BB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17E-154B-82BA-C4916BC02BBB}"/>
              </c:ext>
            </c:extLst>
          </c:dPt>
          <c:cat>
            <c:numRef>
              <c:f>Sheet1!$A$2:$A$3</c:f>
              <c:numCache>
                <c:formatCode>General</c:formatCode>
                <c:ptCount val="2"/>
              </c:numCache>
            </c:numRef>
          </c:cat>
          <c:val>
            <c:numRef>
              <c:f>Sheet1!$B$2:$B$3</c:f>
              <c:numCache>
                <c:formatCode>General</c:formatCode>
                <c:ptCount val="2"/>
                <c:pt idx="0">
                  <c:v>115</c:v>
                </c:pt>
                <c:pt idx="1">
                  <c:v>200</c:v>
                </c:pt>
              </c:numCache>
            </c:numRef>
          </c:val>
          <c:extLst>
            <c:ext xmlns:c16="http://schemas.microsoft.com/office/drawing/2014/chart" uri="{C3380CC4-5D6E-409C-BE32-E72D297353CC}">
              <c16:uniqueId val="{00000004-A17E-154B-82BA-C4916BC02BB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ltLang="zh-CN" sz="1400" dirty="0">
                <a:solidFill>
                  <a:schemeClr val="tx1"/>
                </a:solidFill>
              </a:rPr>
              <a:t>Change</a:t>
            </a:r>
            <a:r>
              <a:rPr lang="en-US" altLang="zh-CN" sz="1400" baseline="0" dirty="0">
                <a:solidFill>
                  <a:schemeClr val="tx1"/>
                </a:solidFill>
              </a:rPr>
              <a:t> in PPE</a:t>
            </a:r>
            <a:endParaRPr lang="zh-CN" altLang="en-US" sz="1400" dirty="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zh-CN"/>
        </a:p>
      </c:txPr>
    </c:title>
    <c:autoTitleDeleted val="0"/>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Sheet1!$A$2:$F$2</c:f>
              <c:numCache>
                <c:formatCode>#,##0</c:formatCode>
                <c:ptCount val="6"/>
                <c:pt idx="0">
                  <c:v>31013</c:v>
                </c:pt>
                <c:pt idx="1">
                  <c:v>58107</c:v>
                </c:pt>
                <c:pt idx="2">
                  <c:v>71827</c:v>
                </c:pt>
                <c:pt idx="3">
                  <c:v>175064</c:v>
                </c:pt>
                <c:pt idx="4">
                  <c:v>379168</c:v>
                </c:pt>
                <c:pt idx="5">
                  <c:v>306096</c:v>
                </c:pt>
              </c:numCache>
            </c:numRef>
          </c:val>
          <c:smooth val="0"/>
          <c:extLst>
            <c:ext xmlns:c16="http://schemas.microsoft.com/office/drawing/2014/chart" uri="{C3380CC4-5D6E-409C-BE32-E72D297353CC}">
              <c16:uniqueId val="{00000000-75B6-4475-8605-16CDE2748C25}"/>
            </c:ext>
          </c:extLst>
        </c:ser>
        <c:dLbls>
          <c:showLegendKey val="0"/>
          <c:showVal val="0"/>
          <c:showCatName val="0"/>
          <c:showSerName val="0"/>
          <c:showPercent val="0"/>
          <c:showBubbleSize val="0"/>
        </c:dLbls>
        <c:marker val="1"/>
        <c:smooth val="0"/>
        <c:axId val="86999471"/>
        <c:axId val="1471314864"/>
      </c:lineChart>
      <c:catAx>
        <c:axId val="86999471"/>
        <c:scaling>
          <c:orientation val="minMax"/>
        </c:scaling>
        <c:delete val="1"/>
        <c:axPos val="b"/>
        <c:majorTickMark val="none"/>
        <c:minorTickMark val="none"/>
        <c:tickLblPos val="nextTo"/>
        <c:crossAx val="1471314864"/>
        <c:crosses val="autoZero"/>
        <c:auto val="1"/>
        <c:lblAlgn val="ctr"/>
        <c:lblOffset val="100"/>
        <c:noMultiLvlLbl val="0"/>
      </c:catAx>
      <c:valAx>
        <c:axId val="1471314864"/>
        <c:scaling>
          <c:orientation val="minMax"/>
        </c:scaling>
        <c:delete val="1"/>
        <c:axPos val="l"/>
        <c:numFmt formatCode="#,##0" sourceLinked="1"/>
        <c:majorTickMark val="none"/>
        <c:minorTickMark val="none"/>
        <c:tickLblPos val="nextTo"/>
        <c:crossAx val="869994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Sheet1!$A$1:$F$1</c:f>
              <c:numCache>
                <c:formatCode>0.00%</c:formatCode>
                <c:ptCount val="6"/>
                <c:pt idx="0">
                  <c:v>0.1135</c:v>
                </c:pt>
                <c:pt idx="1">
                  <c:v>0.1123</c:v>
                </c:pt>
                <c:pt idx="2">
                  <c:v>0.107</c:v>
                </c:pt>
                <c:pt idx="3">
                  <c:v>0.1197</c:v>
                </c:pt>
                <c:pt idx="4">
                  <c:v>0.1173</c:v>
                </c:pt>
                <c:pt idx="5">
                  <c:v>0.10589999999999999</c:v>
                </c:pt>
              </c:numCache>
            </c:numRef>
          </c:val>
          <c:extLst>
            <c:ext xmlns:c16="http://schemas.microsoft.com/office/drawing/2014/chart" uri="{C3380CC4-5D6E-409C-BE32-E72D297353CC}">
              <c16:uniqueId val="{00000000-BA5C-AD4B-854A-7BD1AE6AD689}"/>
            </c:ext>
          </c:extLst>
        </c:ser>
        <c:dLbls>
          <c:showLegendKey val="0"/>
          <c:showVal val="0"/>
          <c:showCatName val="0"/>
          <c:showSerName val="0"/>
          <c:showPercent val="0"/>
          <c:showBubbleSize val="0"/>
        </c:dLbls>
        <c:gapWidth val="66"/>
        <c:overlap val="-27"/>
        <c:axId val="399839535"/>
        <c:axId val="399841263"/>
      </c:barChart>
      <c:catAx>
        <c:axId val="399839535"/>
        <c:scaling>
          <c:orientation val="minMax"/>
        </c:scaling>
        <c:delete val="1"/>
        <c:axPos val="b"/>
        <c:majorTickMark val="none"/>
        <c:minorTickMark val="none"/>
        <c:tickLblPos val="nextTo"/>
        <c:crossAx val="399841263"/>
        <c:crosses val="autoZero"/>
        <c:auto val="1"/>
        <c:lblAlgn val="ctr"/>
        <c:lblOffset val="100"/>
        <c:noMultiLvlLbl val="0"/>
      </c:catAx>
      <c:valAx>
        <c:axId val="399841263"/>
        <c:scaling>
          <c:orientation val="minMax"/>
        </c:scaling>
        <c:delete val="1"/>
        <c:axPos val="l"/>
        <c:numFmt formatCode="0.00%" sourceLinked="1"/>
        <c:majorTickMark val="none"/>
        <c:minorTickMark val="none"/>
        <c:tickLblPos val="nextTo"/>
        <c:crossAx val="39983953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Sheet1!$A$1:$F$1</c:f>
              <c:numCache>
                <c:formatCode>0.00%</c:formatCode>
                <c:ptCount val="6"/>
                <c:pt idx="0">
                  <c:v>0.1135</c:v>
                </c:pt>
                <c:pt idx="1">
                  <c:v>0.1123</c:v>
                </c:pt>
                <c:pt idx="2">
                  <c:v>0.107</c:v>
                </c:pt>
                <c:pt idx="3">
                  <c:v>0.1197</c:v>
                </c:pt>
                <c:pt idx="4">
                  <c:v>0.1173</c:v>
                </c:pt>
                <c:pt idx="5">
                  <c:v>0.10589999999999999</c:v>
                </c:pt>
              </c:numCache>
            </c:numRef>
          </c:val>
          <c:extLst>
            <c:ext xmlns:c16="http://schemas.microsoft.com/office/drawing/2014/chart" uri="{C3380CC4-5D6E-409C-BE32-E72D297353CC}">
              <c16:uniqueId val="{00000000-2E6D-3646-9233-E44C7A87FB2D}"/>
            </c:ext>
          </c:extLst>
        </c:ser>
        <c:dLbls>
          <c:showLegendKey val="0"/>
          <c:showVal val="0"/>
          <c:showCatName val="0"/>
          <c:showSerName val="0"/>
          <c:showPercent val="0"/>
          <c:showBubbleSize val="0"/>
        </c:dLbls>
        <c:gapWidth val="66"/>
        <c:overlap val="-27"/>
        <c:axId val="399839535"/>
        <c:axId val="399841263"/>
      </c:barChart>
      <c:catAx>
        <c:axId val="399839535"/>
        <c:scaling>
          <c:orientation val="minMax"/>
        </c:scaling>
        <c:delete val="1"/>
        <c:axPos val="b"/>
        <c:majorTickMark val="none"/>
        <c:minorTickMark val="none"/>
        <c:tickLblPos val="nextTo"/>
        <c:crossAx val="399841263"/>
        <c:crosses val="autoZero"/>
        <c:auto val="1"/>
        <c:lblAlgn val="ctr"/>
        <c:lblOffset val="100"/>
        <c:noMultiLvlLbl val="0"/>
      </c:catAx>
      <c:valAx>
        <c:axId val="399841263"/>
        <c:scaling>
          <c:orientation val="minMax"/>
        </c:scaling>
        <c:delete val="1"/>
        <c:axPos val="l"/>
        <c:numFmt formatCode="0.00%" sourceLinked="1"/>
        <c:majorTickMark val="none"/>
        <c:minorTickMark val="none"/>
        <c:tickLblPos val="nextTo"/>
        <c:crossAx val="39983953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Sheet1!$A$1:$F$1</c:f>
              <c:numCache>
                <c:formatCode>0.00%</c:formatCode>
                <c:ptCount val="6"/>
                <c:pt idx="0">
                  <c:v>0.1135</c:v>
                </c:pt>
                <c:pt idx="1">
                  <c:v>0.1123</c:v>
                </c:pt>
                <c:pt idx="2">
                  <c:v>0.107</c:v>
                </c:pt>
                <c:pt idx="3">
                  <c:v>0.1197</c:v>
                </c:pt>
                <c:pt idx="4">
                  <c:v>0.1173</c:v>
                </c:pt>
                <c:pt idx="5">
                  <c:v>0.10589999999999999</c:v>
                </c:pt>
              </c:numCache>
            </c:numRef>
          </c:val>
          <c:extLst>
            <c:ext xmlns:c16="http://schemas.microsoft.com/office/drawing/2014/chart" uri="{C3380CC4-5D6E-409C-BE32-E72D297353CC}">
              <c16:uniqueId val="{00000000-AA8E-F249-9BA3-B9B6F5BAEA02}"/>
            </c:ext>
          </c:extLst>
        </c:ser>
        <c:dLbls>
          <c:showLegendKey val="0"/>
          <c:showVal val="0"/>
          <c:showCatName val="0"/>
          <c:showSerName val="0"/>
          <c:showPercent val="0"/>
          <c:showBubbleSize val="0"/>
        </c:dLbls>
        <c:gapWidth val="66"/>
        <c:overlap val="-27"/>
        <c:axId val="399839535"/>
        <c:axId val="399841263"/>
      </c:barChart>
      <c:catAx>
        <c:axId val="399839535"/>
        <c:scaling>
          <c:orientation val="minMax"/>
        </c:scaling>
        <c:delete val="1"/>
        <c:axPos val="b"/>
        <c:majorTickMark val="none"/>
        <c:minorTickMark val="none"/>
        <c:tickLblPos val="nextTo"/>
        <c:crossAx val="399841263"/>
        <c:crosses val="autoZero"/>
        <c:auto val="1"/>
        <c:lblAlgn val="ctr"/>
        <c:lblOffset val="100"/>
        <c:noMultiLvlLbl val="0"/>
      </c:catAx>
      <c:valAx>
        <c:axId val="399841263"/>
        <c:scaling>
          <c:orientation val="minMax"/>
        </c:scaling>
        <c:delete val="1"/>
        <c:axPos val="l"/>
        <c:numFmt formatCode="0.00%" sourceLinked="1"/>
        <c:majorTickMark val="none"/>
        <c:minorTickMark val="none"/>
        <c:tickLblPos val="nextTo"/>
        <c:crossAx val="39983953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Sheet1!$A$1:$F$1</c:f>
              <c:numCache>
                <c:formatCode>0.00%</c:formatCode>
                <c:ptCount val="6"/>
                <c:pt idx="0">
                  <c:v>0.1135</c:v>
                </c:pt>
                <c:pt idx="1">
                  <c:v>0.1123</c:v>
                </c:pt>
                <c:pt idx="2">
                  <c:v>0.107</c:v>
                </c:pt>
                <c:pt idx="3">
                  <c:v>0.1197</c:v>
                </c:pt>
                <c:pt idx="4">
                  <c:v>0.1173</c:v>
                </c:pt>
                <c:pt idx="5">
                  <c:v>0.10589999999999999</c:v>
                </c:pt>
              </c:numCache>
            </c:numRef>
          </c:val>
          <c:extLst>
            <c:ext xmlns:c16="http://schemas.microsoft.com/office/drawing/2014/chart" uri="{C3380CC4-5D6E-409C-BE32-E72D297353CC}">
              <c16:uniqueId val="{00000000-66F3-D748-B693-AECEA819C69C}"/>
            </c:ext>
          </c:extLst>
        </c:ser>
        <c:dLbls>
          <c:showLegendKey val="0"/>
          <c:showVal val="0"/>
          <c:showCatName val="0"/>
          <c:showSerName val="0"/>
          <c:showPercent val="0"/>
          <c:showBubbleSize val="0"/>
        </c:dLbls>
        <c:gapWidth val="66"/>
        <c:overlap val="-27"/>
        <c:axId val="399839535"/>
        <c:axId val="399841263"/>
      </c:barChart>
      <c:catAx>
        <c:axId val="399839535"/>
        <c:scaling>
          <c:orientation val="minMax"/>
        </c:scaling>
        <c:delete val="1"/>
        <c:axPos val="b"/>
        <c:majorTickMark val="none"/>
        <c:minorTickMark val="none"/>
        <c:tickLblPos val="nextTo"/>
        <c:crossAx val="399841263"/>
        <c:crosses val="autoZero"/>
        <c:auto val="1"/>
        <c:lblAlgn val="ctr"/>
        <c:lblOffset val="100"/>
        <c:noMultiLvlLbl val="0"/>
      </c:catAx>
      <c:valAx>
        <c:axId val="399841263"/>
        <c:scaling>
          <c:orientation val="minMax"/>
        </c:scaling>
        <c:delete val="1"/>
        <c:axPos val="l"/>
        <c:numFmt formatCode="0.00%" sourceLinked="1"/>
        <c:majorTickMark val="none"/>
        <c:minorTickMark val="none"/>
        <c:tickLblPos val="nextTo"/>
        <c:crossAx val="39983953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Sheet1!$A$1:$F$1</c:f>
              <c:numCache>
                <c:formatCode>0.00%</c:formatCode>
                <c:ptCount val="6"/>
                <c:pt idx="0">
                  <c:v>0.1135</c:v>
                </c:pt>
                <c:pt idx="1">
                  <c:v>0.1123</c:v>
                </c:pt>
                <c:pt idx="2">
                  <c:v>0.107</c:v>
                </c:pt>
                <c:pt idx="3">
                  <c:v>0.1197</c:v>
                </c:pt>
                <c:pt idx="4">
                  <c:v>0.1173</c:v>
                </c:pt>
                <c:pt idx="5">
                  <c:v>0.10589999999999999</c:v>
                </c:pt>
              </c:numCache>
            </c:numRef>
          </c:val>
          <c:extLst>
            <c:ext xmlns:c16="http://schemas.microsoft.com/office/drawing/2014/chart" uri="{C3380CC4-5D6E-409C-BE32-E72D297353CC}">
              <c16:uniqueId val="{00000000-9A1C-3349-85FF-A8A2E54CC68E}"/>
            </c:ext>
          </c:extLst>
        </c:ser>
        <c:dLbls>
          <c:showLegendKey val="0"/>
          <c:showVal val="0"/>
          <c:showCatName val="0"/>
          <c:showSerName val="0"/>
          <c:showPercent val="0"/>
          <c:showBubbleSize val="0"/>
        </c:dLbls>
        <c:gapWidth val="66"/>
        <c:overlap val="-27"/>
        <c:axId val="399839535"/>
        <c:axId val="399841263"/>
      </c:barChart>
      <c:catAx>
        <c:axId val="399839535"/>
        <c:scaling>
          <c:orientation val="minMax"/>
        </c:scaling>
        <c:delete val="1"/>
        <c:axPos val="b"/>
        <c:majorTickMark val="none"/>
        <c:minorTickMark val="none"/>
        <c:tickLblPos val="nextTo"/>
        <c:crossAx val="399841263"/>
        <c:crosses val="autoZero"/>
        <c:auto val="1"/>
        <c:lblAlgn val="ctr"/>
        <c:lblOffset val="100"/>
        <c:noMultiLvlLbl val="0"/>
      </c:catAx>
      <c:valAx>
        <c:axId val="399841263"/>
        <c:scaling>
          <c:orientation val="minMax"/>
        </c:scaling>
        <c:delete val="1"/>
        <c:axPos val="l"/>
        <c:numFmt formatCode="0.00%" sourceLinked="1"/>
        <c:majorTickMark val="none"/>
        <c:minorTickMark val="none"/>
        <c:tickLblPos val="nextTo"/>
        <c:crossAx val="39983953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Sheet1!$A$1:$F$1</c:f>
              <c:numCache>
                <c:formatCode>0.00%</c:formatCode>
                <c:ptCount val="6"/>
                <c:pt idx="0">
                  <c:v>0.1135</c:v>
                </c:pt>
                <c:pt idx="1">
                  <c:v>0.1123</c:v>
                </c:pt>
                <c:pt idx="2">
                  <c:v>0.107</c:v>
                </c:pt>
                <c:pt idx="3">
                  <c:v>0.1197</c:v>
                </c:pt>
                <c:pt idx="4">
                  <c:v>0.1173</c:v>
                </c:pt>
                <c:pt idx="5">
                  <c:v>0.10589999999999999</c:v>
                </c:pt>
              </c:numCache>
            </c:numRef>
          </c:val>
          <c:extLst>
            <c:ext xmlns:c16="http://schemas.microsoft.com/office/drawing/2014/chart" uri="{C3380CC4-5D6E-409C-BE32-E72D297353CC}">
              <c16:uniqueId val="{00000000-85B3-EE4B-81CC-04DF699A89DA}"/>
            </c:ext>
          </c:extLst>
        </c:ser>
        <c:dLbls>
          <c:showLegendKey val="0"/>
          <c:showVal val="0"/>
          <c:showCatName val="0"/>
          <c:showSerName val="0"/>
          <c:showPercent val="0"/>
          <c:showBubbleSize val="0"/>
        </c:dLbls>
        <c:gapWidth val="66"/>
        <c:overlap val="-27"/>
        <c:axId val="399839535"/>
        <c:axId val="399841263"/>
      </c:barChart>
      <c:catAx>
        <c:axId val="399839535"/>
        <c:scaling>
          <c:orientation val="minMax"/>
        </c:scaling>
        <c:delete val="1"/>
        <c:axPos val="b"/>
        <c:majorTickMark val="none"/>
        <c:minorTickMark val="none"/>
        <c:tickLblPos val="nextTo"/>
        <c:crossAx val="399841263"/>
        <c:crosses val="autoZero"/>
        <c:auto val="1"/>
        <c:lblAlgn val="ctr"/>
        <c:lblOffset val="100"/>
        <c:noMultiLvlLbl val="0"/>
      </c:catAx>
      <c:valAx>
        <c:axId val="399841263"/>
        <c:scaling>
          <c:orientation val="minMax"/>
        </c:scaling>
        <c:delete val="1"/>
        <c:axPos val="l"/>
        <c:numFmt formatCode="0.00%" sourceLinked="1"/>
        <c:majorTickMark val="none"/>
        <c:minorTickMark val="none"/>
        <c:tickLblPos val="nextTo"/>
        <c:crossAx val="39983953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taulia.com/glossary/what-is-working-capital-management/"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8ceba84788_0_76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8ceba84788_0_76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This video introduced Microsoft latest AI assistant Copilot. Copilot builds on the technology of </a:t>
            </a:r>
            <a:r>
              <a:rPr lang="en-US" altLang="zh-CN" sz="1800" kern="100" dirty="0" err="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OpenAI</a:t>
            </a:r>
            <a:r>
              <a:rPr lang="en-US" altLang="zh-CN" sz="18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It is integrated with the Microsoft 365 products which can unify your working data to help you unleash creativity and increase productivity. Copilot is a huge leap for Microsoft in improving people’s working productivity. However, this achievement did not happen overnight but due to Microsoft’s continuous efforts in developing professional market. One of the most significant efforts is the deal to acquire LinkedIn in 2016, which is the topic of our presentation.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58750" indent="0">
              <a:buNone/>
            </a:pPr>
            <a:r>
              <a:rPr lang="en-US" altLang="zh-CN" sz="1800" spc="-15" dirty="0">
                <a:solidFill>
                  <a:srgbClr val="000000"/>
                </a:solidFill>
                <a:effectLst/>
                <a:latin typeface="Times New Roman" panose="02020603050405020304" pitchFamily="18" charset="0"/>
                <a:ea typeface="DengXian" panose="02010600030101010101" pitchFamily="2" charset="-122"/>
              </a:rPr>
              <a:t>These two graphs showing Microsoft and LinkedIn’s business respectively. </a:t>
            </a:r>
            <a:endParaRPr kumimoji="1" lang="zh-CN" altLang="en-US" dirty="0"/>
          </a:p>
        </p:txBody>
      </p:sp>
    </p:spTree>
    <p:extLst>
      <p:ext uri="{BB962C8B-B14F-4D97-AF65-F5344CB8AC3E}">
        <p14:creationId xmlns:p14="http://schemas.microsoft.com/office/powerpoint/2010/main" val="2677426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0">
              <a:buNone/>
            </a:pPr>
            <a:r>
              <a:rPr lang="en-US" altLang="zh-CN" sz="1100" spc="-15" dirty="0">
                <a:solidFill>
                  <a:srgbClr val="000000"/>
                </a:solidFill>
                <a:effectLst/>
                <a:latin typeface="Times New Roman" panose="02020603050405020304" pitchFamily="18" charset="0"/>
                <a:ea typeface="DengXian" panose="02010600030101010101" pitchFamily="2" charset="-122"/>
              </a:rPr>
              <a:t>After the combination, a professional’s profile will be unified and the right data about the professional will surface in one app of Microsoft, either Skype, outlook or office. </a:t>
            </a:r>
            <a:r>
              <a:rPr lang="en-US" altLang="zh-CN" sz="1800" spc="-15"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This acquisition also enables Microsoft to seize more of the total addressable market of professionals. After combining Microsoft’s productivity and business process segment with LinkedIn’s business, the total addressable market reaches 315 billion dollars, which generates great synergies for the two firms.</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457200" indent="0" algn="just">
              <a:buNone/>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158750" indent="0">
              <a:buNone/>
            </a:pPr>
            <a:endParaRPr kumimoji="1" lang="zh-CN" altLang="en-US" dirty="0"/>
          </a:p>
        </p:txBody>
      </p:sp>
    </p:spTree>
    <p:extLst>
      <p:ext uri="{BB962C8B-B14F-4D97-AF65-F5344CB8AC3E}">
        <p14:creationId xmlns:p14="http://schemas.microsoft.com/office/powerpoint/2010/main" val="3636293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Thank you so much, </a:t>
            </a:r>
            <a:r>
              <a:rPr kumimoji="1" lang="en-US" altLang="zh-CN" b="0" i="0" u="none" strike="noStrike" dirty="0" err="1">
                <a:solidFill>
                  <a:srgbClr val="2A2B2E"/>
                </a:solidFill>
                <a:effectLst/>
                <a:latin typeface="PingFang SC" panose="020B0400000000000000" pitchFamily="34" charset="-122"/>
                <a:ea typeface="PingFang SC" panose="020B0400000000000000" pitchFamily="34" charset="-122"/>
              </a:rPr>
              <a:t>mingxi</a:t>
            </a:r>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a:t>
            </a:r>
          </a:p>
          <a:p>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Now Here comes our analytical part~</a:t>
            </a:r>
          </a:p>
          <a:p>
            <a:endParaRPr kumimoji="1" lang="en-US" altLang="zh-CN" b="0" i="0" u="none" strike="noStrike" dirty="0">
              <a:solidFill>
                <a:srgbClr val="2A2B2E"/>
              </a:solidFill>
              <a:effectLst/>
              <a:latin typeface="PingFang SC" panose="020B0400000000000000" pitchFamily="34" charset="-122"/>
              <a:ea typeface="PingFang SC" panose="020B0400000000000000" pitchFamily="34" charset="-122"/>
            </a:endParaRPr>
          </a:p>
          <a:p>
            <a:r>
              <a:rPr kumimoji="1" lang="en-US" altLang="zh-CN" dirty="0"/>
              <a:t>We conduct our valuation analysis using </a:t>
            </a:r>
            <a:r>
              <a:rPr kumimoji="1" lang="en-US" altLang="zh-CN" dirty="0" err="1"/>
              <a:t>dcf</a:t>
            </a:r>
            <a:r>
              <a:rPr kumimoji="1" lang="en-US" altLang="zh-CN" dirty="0"/>
              <a:t> model, that is, absolute</a:t>
            </a:r>
            <a:r>
              <a:rPr kumimoji="1" lang="zh-CN" altLang="en-US" dirty="0"/>
              <a:t> </a:t>
            </a:r>
            <a:r>
              <a:rPr kumimoji="1" lang="en-US" altLang="zh-CN" dirty="0"/>
              <a:t>valuation method.</a:t>
            </a:r>
          </a:p>
          <a:p>
            <a:r>
              <a:rPr kumimoji="1" lang="en-US" altLang="zh-CN" dirty="0"/>
              <a:t>As we all know, there are essentially four steps for </a:t>
            </a:r>
            <a:r>
              <a:rPr kumimoji="1" lang="en-US" altLang="zh-CN" dirty="0" err="1"/>
              <a:t>dcf</a:t>
            </a:r>
            <a:r>
              <a:rPr kumimoji="1" lang="en-US" altLang="zh-CN" dirty="0"/>
              <a:t> model.</a:t>
            </a:r>
          </a:p>
          <a:p>
            <a:r>
              <a:rPr kumimoji="1" lang="en-US" altLang="zh-CN" dirty="0"/>
              <a:t>The first step is to determine the free cash flow. Then, in order to discount back to today, we need to compute the WACC. </a:t>
            </a:r>
          </a:p>
          <a:p>
            <a:r>
              <a:rPr kumimoji="1" lang="en-US" altLang="zh-CN" dirty="0"/>
              <a:t>Subsequently, we calculate the terminal value using two methods, that is, the perpetuity growth</a:t>
            </a:r>
            <a:r>
              <a:rPr kumimoji="1" lang="zh-CN" altLang="en-US" dirty="0"/>
              <a:t> </a:t>
            </a:r>
            <a:r>
              <a:rPr kumimoji="1" lang="en-US" altLang="zh-CN" dirty="0"/>
              <a:t>method</a:t>
            </a:r>
            <a:r>
              <a:rPr kumimoji="1" lang="zh-CN" altLang="en-US" dirty="0"/>
              <a:t> </a:t>
            </a:r>
            <a:r>
              <a:rPr kumimoji="1" lang="en-US" altLang="zh-CN" dirty="0"/>
              <a:t>and exit multiple method.</a:t>
            </a:r>
          </a:p>
          <a:p>
            <a:r>
              <a:rPr kumimoji="1" lang="en-US" altLang="zh-CN" dirty="0"/>
              <a:t>Finally, we discount all the cash flow back and get the present value, that is, the expected enterprise value of </a:t>
            </a:r>
            <a:r>
              <a:rPr kumimoji="1" lang="en-US" altLang="zh-CN" dirty="0" err="1"/>
              <a:t>linkedin</a:t>
            </a:r>
            <a:r>
              <a:rPr kumimoji="1" lang="en-US" altLang="zh-CN" dirty="0"/>
              <a:t>.</a:t>
            </a:r>
          </a:p>
          <a:p>
            <a:endParaRPr kumimoji="1" lang="en-US" altLang="zh-CN" dirty="0"/>
          </a:p>
          <a:p>
            <a:r>
              <a:rPr kumimoji="1" lang="en-US" altLang="zh-CN" dirty="0"/>
              <a:t>Although we will give the point estimation for the final enterprise value. We know that, in statistics, interval estimation is also important, it reveals the robustness of our estimation and reveal the potential sensitive variables.</a:t>
            </a:r>
          </a:p>
          <a:p>
            <a:endParaRPr kumimoji="1" lang="zh-CN" altLang="en-US" dirty="0"/>
          </a:p>
        </p:txBody>
      </p:sp>
    </p:spTree>
    <p:extLst>
      <p:ext uri="{BB962C8B-B14F-4D97-AF65-F5344CB8AC3E}">
        <p14:creationId xmlns:p14="http://schemas.microsoft.com/office/powerpoint/2010/main" val="4277218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718d1d8d6_0_3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718d1d8d6_0_3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Let’s go. Step 1, determine the </a:t>
            </a:r>
            <a:r>
              <a:rPr kumimoji="1" lang="en-US" altLang="zh-CN" b="0" i="0" u="none" strike="noStrike" dirty="0" err="1">
                <a:solidFill>
                  <a:srgbClr val="2A2B2E"/>
                </a:solidFill>
                <a:effectLst/>
                <a:latin typeface="PingFang SC" panose="020B0400000000000000" pitchFamily="34" charset="-122"/>
                <a:ea typeface="PingFang SC" panose="020B0400000000000000" pitchFamily="34" charset="-122"/>
              </a:rPr>
              <a:t>fcf</a:t>
            </a:r>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a:t>
            </a:r>
          </a:p>
          <a:p>
            <a:endParaRPr kumimoji="1" lang="en-US" altLang="zh-CN" b="0" i="0" u="none" strike="noStrike" dirty="0">
              <a:solidFill>
                <a:srgbClr val="2A2B2E"/>
              </a:solidFill>
              <a:effectLst/>
              <a:latin typeface="PingFang SC" panose="020B0400000000000000" pitchFamily="34" charset="-122"/>
              <a:ea typeface="PingFang SC" panose="020B0400000000000000" pitchFamily="34" charset="-122"/>
            </a:endParaRPr>
          </a:p>
          <a:p>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In capital budgeting, we know that the incremental cash flow is equal to operating cash flow - capital expenditure – change in net working capital.</a:t>
            </a:r>
          </a:p>
          <a:p>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Furthermore, for operating cash flow, it is equal to (revenue</a:t>
            </a:r>
            <a:r>
              <a:rPr kumimoji="1" lang="zh-CN" altLang="en-US" b="0" i="0" u="none" strike="noStrike" dirty="0">
                <a:solidFill>
                  <a:srgbClr val="2A2B2E"/>
                </a:solidFill>
                <a:effectLst/>
                <a:latin typeface="PingFang SC" panose="020B0400000000000000" pitchFamily="34" charset="-122"/>
                <a:ea typeface="PingFang SC" panose="020B0400000000000000" pitchFamily="34" charset="-122"/>
              </a:rPr>
              <a:t> </a:t>
            </a:r>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a:t>
            </a:r>
            <a:r>
              <a:rPr kumimoji="1" lang="zh-CN" altLang="en-US" b="0" i="0" u="none" strike="noStrike" dirty="0">
                <a:solidFill>
                  <a:srgbClr val="2A2B2E"/>
                </a:solidFill>
                <a:effectLst/>
                <a:latin typeface="PingFang SC" panose="020B0400000000000000" pitchFamily="34" charset="-122"/>
                <a:ea typeface="PingFang SC" panose="020B0400000000000000" pitchFamily="34" charset="-122"/>
              </a:rPr>
              <a:t> </a:t>
            </a:r>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cost</a:t>
            </a:r>
            <a:r>
              <a:rPr kumimoji="1" lang="zh-CN" altLang="en-US" b="0" i="0" u="none" strike="noStrike" dirty="0">
                <a:solidFill>
                  <a:srgbClr val="2A2B2E"/>
                </a:solidFill>
                <a:effectLst/>
                <a:latin typeface="PingFang SC" panose="020B0400000000000000" pitchFamily="34" charset="-122"/>
                <a:ea typeface="PingFang SC" panose="020B0400000000000000" pitchFamily="34" charset="-122"/>
              </a:rPr>
              <a:t> </a:t>
            </a:r>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 depreciation and amortization) (1- tax rate), and finally add back the depreciation and amortization.</a:t>
            </a:r>
          </a:p>
          <a:p>
            <a:endParaRPr kumimoji="1" lang="en-US" altLang="zh-CN" b="0" i="0" u="none" strike="noStrike" dirty="0">
              <a:solidFill>
                <a:srgbClr val="2A2B2E"/>
              </a:solidFill>
              <a:effectLst/>
              <a:latin typeface="PingFang SC" panose="020B0400000000000000" pitchFamily="34" charset="-122"/>
              <a:ea typeface="PingFang SC" panose="020B0400000000000000" pitchFamily="34" charset="-122"/>
            </a:endParaRPr>
          </a:p>
          <a:p>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The very first step is to determine the total revenues. And here is the overview of the historical performance and predicted performance of total revenues. </a:t>
            </a:r>
          </a:p>
          <a:p>
            <a:endParaRPr kumimoji="1" lang="en-US" altLang="zh-CN"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718d1d8d6_0_3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718d1d8d6_0_3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Let’s firstly look at the historical performance of total revenue.</a:t>
            </a:r>
          </a:p>
          <a:p>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The data are collected from the annual reports of </a:t>
            </a:r>
            <a:r>
              <a:rPr kumimoji="1" lang="en-US" altLang="zh-CN" b="0" i="0" u="none" strike="noStrike" dirty="0" err="1">
                <a:solidFill>
                  <a:srgbClr val="2A2B2E"/>
                </a:solidFill>
                <a:effectLst/>
                <a:latin typeface="PingFang SC" panose="020B0400000000000000" pitchFamily="34" charset="-122"/>
                <a:ea typeface="PingFang SC" panose="020B0400000000000000" pitchFamily="34" charset="-122"/>
              </a:rPr>
              <a:t>linkedin</a:t>
            </a:r>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 from 2010 to 2015.</a:t>
            </a:r>
          </a:p>
          <a:p>
            <a:endParaRPr kumimoji="1" lang="en-US" altLang="zh-CN" b="0" i="0" u="none" strike="noStrike" dirty="0">
              <a:solidFill>
                <a:srgbClr val="2A2B2E"/>
              </a:solidFill>
              <a:effectLst/>
              <a:latin typeface="PingFang SC" panose="020B0400000000000000" pitchFamily="34" charset="-122"/>
              <a:ea typeface="PingFang SC" panose="020B0400000000000000" pitchFamily="34" charset="-122"/>
            </a:endParaRPr>
          </a:p>
          <a:p>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As the mini graph suggests, obviously, the growth rate of total revenue is decreasing. </a:t>
            </a:r>
          </a:p>
          <a:p>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So, naturally, there are two questions arising.</a:t>
            </a:r>
          </a:p>
          <a:p>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The first question is that whether this decreasing trend is within</a:t>
            </a:r>
            <a:r>
              <a:rPr kumimoji="1" lang="zh-CN" altLang="en-US" b="0" i="0" u="none" strike="noStrike" dirty="0">
                <a:solidFill>
                  <a:srgbClr val="2A2B2E"/>
                </a:solidFill>
                <a:effectLst/>
                <a:latin typeface="PingFang SC" panose="020B0400000000000000" pitchFamily="34" charset="-122"/>
                <a:ea typeface="PingFang SC" panose="020B0400000000000000" pitchFamily="34" charset="-122"/>
              </a:rPr>
              <a:t> </a:t>
            </a:r>
            <a:r>
              <a:rPr kumimoji="1" lang="en-US" altLang="zh-CN" b="0" i="0" u="none" strike="noStrike" dirty="0" err="1">
                <a:solidFill>
                  <a:srgbClr val="2A2B2E"/>
                </a:solidFill>
                <a:effectLst/>
                <a:latin typeface="PingFang SC" panose="020B0400000000000000" pitchFamily="34" charset="-122"/>
                <a:ea typeface="PingFang SC" panose="020B0400000000000000" pitchFamily="34" charset="-122"/>
              </a:rPr>
              <a:t>linkedin’s</a:t>
            </a:r>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 expectation. By answering this question, we will have a better idea of estimating </a:t>
            </a:r>
            <a:r>
              <a:rPr kumimoji="1" lang="en-US" altLang="zh-CN" b="0" i="0" u="none" strike="noStrike" dirty="0" err="1">
                <a:solidFill>
                  <a:srgbClr val="2A2B2E"/>
                </a:solidFill>
                <a:effectLst/>
                <a:latin typeface="PingFang SC" panose="020B0400000000000000" pitchFamily="34" charset="-122"/>
                <a:ea typeface="PingFang SC" panose="020B0400000000000000" pitchFamily="34" charset="-122"/>
              </a:rPr>
              <a:t>linkedin’s</a:t>
            </a:r>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 future total sale.</a:t>
            </a:r>
          </a:p>
          <a:p>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The second concern is the underlying reasons for this decreasing trend in revenue growth rate.</a:t>
            </a:r>
          </a:p>
          <a:p>
            <a:endParaRPr kumimoji="1" lang="en-US" altLang="zh-CN" b="0" i="0" u="none" strike="noStrike" dirty="0">
              <a:solidFill>
                <a:srgbClr val="2A2B2E"/>
              </a:solidFill>
              <a:effectLst/>
              <a:latin typeface="PingFang SC" panose="020B0400000000000000" pitchFamily="34" charset="-122"/>
              <a:ea typeface="PingFang SC" panose="020B0400000000000000" pitchFamily="34" charset="-122"/>
            </a:endParaRPr>
          </a:p>
          <a:p>
            <a:endParaRPr kumimoji="1" lang="en-US" altLang="zh-CN" b="0" i="0" u="none" strike="noStrike" dirty="0">
              <a:solidFill>
                <a:srgbClr val="2A2B2E"/>
              </a:solidFill>
              <a:effectLst/>
              <a:latin typeface="PingFang SC" panose="020B0400000000000000" pitchFamily="34" charset="-122"/>
              <a:ea typeface="PingFang SC" panose="020B0400000000000000" pitchFamily="3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718d1d8d6_0_3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718d1d8d6_0_3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Let’s firstly investigate the first question. That is, whether this decreasing trend of growth rate is within </a:t>
            </a:r>
            <a:r>
              <a:rPr kumimoji="1" lang="en-US" altLang="zh-CN" b="0" i="0" u="none" strike="noStrike" dirty="0" err="1">
                <a:solidFill>
                  <a:srgbClr val="2A2B2E"/>
                </a:solidFill>
                <a:effectLst/>
                <a:latin typeface="PingFang SC" panose="020B0400000000000000" pitchFamily="34" charset="-122"/>
                <a:ea typeface="PingFang SC" panose="020B0400000000000000" pitchFamily="34" charset="-122"/>
              </a:rPr>
              <a:t>linkedin’s</a:t>
            </a:r>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 expectation.</a:t>
            </a:r>
          </a:p>
          <a:p>
            <a:endParaRPr kumimoji="1" lang="en-US" altLang="zh-CN" b="0" i="0" u="none" strike="noStrike" dirty="0">
              <a:solidFill>
                <a:srgbClr val="2A2B2E"/>
              </a:solidFill>
              <a:effectLst/>
              <a:latin typeface="PingFang SC" panose="020B0400000000000000" pitchFamily="34" charset="-122"/>
              <a:ea typeface="PingFang SC" panose="020B0400000000000000" pitchFamily="34" charset="-122"/>
            </a:endParaRPr>
          </a:p>
          <a:p>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The answer is, YES. This decreasing trend is consistent with the expectation.</a:t>
            </a:r>
          </a:p>
          <a:p>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How to get this information?</a:t>
            </a:r>
          </a:p>
          <a:p>
            <a:endParaRPr kumimoji="1" lang="en-US" altLang="zh-CN" b="0" i="0" u="none" strike="noStrike" dirty="0">
              <a:solidFill>
                <a:srgbClr val="2A2B2E"/>
              </a:solidFill>
              <a:effectLst/>
              <a:latin typeface="PingFang SC" panose="020B0400000000000000" pitchFamily="34" charset="-122"/>
              <a:ea typeface="PingFang SC" panose="020B0400000000000000" pitchFamily="34" charset="-122"/>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We further look at the annual report of </a:t>
            </a:r>
            <a:r>
              <a:rPr kumimoji="1" lang="en-US" altLang="zh-CN" b="0" i="0" u="none" strike="noStrike" dirty="0" err="1">
                <a:solidFill>
                  <a:srgbClr val="2A2B2E"/>
                </a:solidFill>
                <a:effectLst/>
                <a:latin typeface="PingFang SC" panose="020B0400000000000000" pitchFamily="34" charset="-122"/>
                <a:ea typeface="PingFang SC" panose="020B0400000000000000" pitchFamily="34" charset="-122"/>
              </a:rPr>
              <a:t>linkedin</a:t>
            </a:r>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 in 2015, and it is said that </a:t>
            </a:r>
            <a:r>
              <a:rPr kumimoji="0" lang="en-US" altLang="zh-CN" sz="1100" b="1" i="1" u="none" strike="noStrike" kern="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sym typeface="Arial" panose="020B0604020202020204"/>
              </a:rPr>
              <a:t>“We expect </a:t>
            </a:r>
            <a:r>
              <a:rPr kumimoji="0" lang="en-US" altLang="zh-CN" sz="1100" b="1" i="1" u="none" strike="noStrike" kern="0" cap="none" spc="0" normalizeH="0" baseline="0" noProof="0" dirty="0">
                <a:ln>
                  <a:noFill/>
                </a:ln>
                <a:solidFill>
                  <a:srgbClr val="7030A0"/>
                </a:solidFill>
                <a:effectLst/>
                <a:uLnTx/>
                <a:uFillTx/>
                <a:latin typeface="Calibri" panose="020F0502020204030204" pitchFamily="34" charset="0"/>
                <a:ea typeface="宋体" panose="02010600030101010101" pitchFamily="2" charset="-122"/>
                <a:cs typeface="Calibri" panose="020F0502020204030204" pitchFamily="34" charset="0"/>
                <a:sym typeface="Arial" panose="020B0604020202020204"/>
              </a:rPr>
              <a:t>our revenue growth rate to decline</a:t>
            </a:r>
            <a:r>
              <a:rPr kumimoji="0" lang="en-US" altLang="zh-CN" sz="1100" b="1" i="1" u="none" strike="noStrike" kern="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sym typeface="Arial" panose="020B0604020202020204"/>
              </a:rPr>
              <a:t>, and, as our costs increase, we may not be able to generate sufficient revenue to sustain profitability over the long term.”</a:t>
            </a:r>
            <a:endParaRPr kumimoji="0" lang="en-US" altLang="zh-CN" sz="1100" b="1" i="0" u="none" strike="noStrike" kern="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a:p>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So, </a:t>
            </a:r>
            <a:r>
              <a:rPr kumimoji="1" lang="es-419" altLang="zh-CN" b="0" i="0" u="none" strike="noStrike" dirty="0">
                <a:solidFill>
                  <a:srgbClr val="E1E3E6"/>
                </a:solidFill>
                <a:effectLst/>
                <a:latin typeface="PingFang SC" panose="020B0400000000000000" pitchFamily="34" charset="-122"/>
                <a:ea typeface="PingFang SC" panose="020B0400000000000000" pitchFamily="34" charset="-122"/>
              </a:rPr>
              <a:t>w</a:t>
            </a:r>
            <a:r>
              <a:rPr lang="es-419" altLang="zh-CN" b="0" i="0" u="none" strike="noStrike" dirty="0">
                <a:solidFill>
                  <a:srgbClr val="E1E3E6"/>
                </a:solidFill>
                <a:effectLst/>
                <a:latin typeface="PingFang SC" panose="020B0400000000000000" pitchFamily="34" charset="-122"/>
                <a:ea typeface="PingFang SC" panose="020B0400000000000000" pitchFamily="34" charset="-122"/>
              </a:rPr>
              <a:t>e are relatively certain that the reve</a:t>
            </a:r>
            <a:r>
              <a:rPr lang="en-US" altLang="zh-CN" b="0" i="0" u="none" strike="noStrike" dirty="0" err="1">
                <a:solidFill>
                  <a:srgbClr val="E1E3E6"/>
                </a:solidFill>
                <a:effectLst/>
                <a:latin typeface="PingFang SC" panose="020B0400000000000000" pitchFamily="34" charset="-122"/>
                <a:ea typeface="PingFang SC" panose="020B0400000000000000" pitchFamily="34" charset="-122"/>
              </a:rPr>
              <a:t>nue</a:t>
            </a:r>
            <a:r>
              <a:rPr lang="en-US" altLang="zh-CN" b="0" i="0" u="none" strike="noStrike" dirty="0">
                <a:solidFill>
                  <a:srgbClr val="E1E3E6"/>
                </a:solidFill>
                <a:effectLst/>
                <a:latin typeface="PingFang SC" panose="020B0400000000000000" pitchFamily="34" charset="-122"/>
                <a:ea typeface="PingFang SC" panose="020B0400000000000000" pitchFamily="34" charset="-122"/>
              </a:rPr>
              <a:t> </a:t>
            </a:r>
            <a:r>
              <a:rPr lang="es-419" altLang="zh-CN" b="0" i="0" u="none" strike="noStrike" dirty="0">
                <a:solidFill>
                  <a:srgbClr val="E1E3E6"/>
                </a:solidFill>
                <a:effectLst/>
                <a:latin typeface="PingFang SC" panose="020B0400000000000000" pitchFamily="34" charset="-122"/>
                <a:ea typeface="PingFang SC" panose="020B0400000000000000" pitchFamily="34" charset="-122"/>
              </a:rPr>
              <a:t>growth rate will continue to decline after 2015, that is, the growth rates afterwards should be forecastes smaller that 34.8 percent.</a:t>
            </a:r>
          </a:p>
          <a:p>
            <a:endParaRPr kumimoji="1" lang="en-US" altLang="zh-CN" b="0" i="0" u="none" strike="noStrike" dirty="0">
              <a:solidFill>
                <a:srgbClr val="2A2B2E"/>
              </a:solidFill>
              <a:effectLst/>
              <a:latin typeface="PingFang SC" panose="020B0400000000000000" pitchFamily="34" charset="-122"/>
              <a:ea typeface="PingFang SC" panose="020B0400000000000000" pitchFamily="34" charset="-122"/>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18847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718d1d8d6_0_3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718d1d8d6_0_3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Then, the second question, that is, the reasons behind this decreasing trend.</a:t>
            </a:r>
          </a:p>
          <a:p>
            <a:endParaRPr kumimoji="1" lang="en-US" altLang="zh-CN" b="0" i="0" u="none" strike="noStrike" dirty="0">
              <a:solidFill>
                <a:srgbClr val="2A2B2E"/>
              </a:solidFill>
              <a:effectLst/>
              <a:latin typeface="PingFang SC" panose="020B0400000000000000" pitchFamily="34" charset="-122"/>
              <a:ea typeface="PingFang SC" panose="020B0400000000000000" pitchFamily="34" charset="-122"/>
            </a:endParaRPr>
          </a:p>
          <a:p>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In order to find the internal information and try our best to avoid the</a:t>
            </a:r>
            <a:r>
              <a:rPr kumimoji="1" lang="zh-CN" altLang="en-US" b="0" i="0" u="none" strike="noStrike" dirty="0">
                <a:solidFill>
                  <a:srgbClr val="2A2B2E"/>
                </a:solidFill>
                <a:effectLst/>
                <a:latin typeface="PingFang SC" panose="020B0400000000000000" pitchFamily="34" charset="-122"/>
                <a:ea typeface="PingFang SC" panose="020B0400000000000000" pitchFamily="34" charset="-122"/>
              </a:rPr>
              <a:t> </a:t>
            </a:r>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subjective or cursory guess, we also refer to the annual report.</a:t>
            </a:r>
          </a:p>
          <a:p>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After reviewing the whole annual report, we found that there are two highlighted reasons.</a:t>
            </a:r>
          </a:p>
          <a:p>
            <a:endParaRPr kumimoji="1" lang="en-US" altLang="zh-CN" b="0" i="0" u="none" strike="noStrike" dirty="0">
              <a:solidFill>
                <a:srgbClr val="2A2B2E"/>
              </a:solidFill>
              <a:effectLst/>
              <a:latin typeface="PingFang SC" panose="020B0400000000000000" pitchFamily="34" charset="-122"/>
              <a:ea typeface="PingFang SC" panose="020B0400000000000000" pitchFamily="34" charset="-122"/>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The first reason is from employment perspective. It is said that </a:t>
            </a:r>
            <a:r>
              <a:rPr kumimoji="0" lang="en-US" altLang="zh-CN" sz="1100" b="1" i="0" u="none" strike="noStrike" kern="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a:t>
            </a:r>
            <a:r>
              <a:rPr kumimoji="0" lang="en-US" altLang="zh-CN" sz="1100" b="1" i="1"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a:t>
            </a:r>
            <a:r>
              <a:rPr kumimoji="0" lang="en-US" altLang="zh-CN" sz="1100" b="1" i="1" u="none" strike="noStrike" kern="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sym typeface="Arial" panose="020B0604020202020204"/>
              </a:rPr>
              <a:t>We may </a:t>
            </a:r>
            <a:r>
              <a:rPr kumimoji="0" lang="en-US" altLang="zh-CN" sz="1100" b="1" i="1" u="none" strike="noStrike" kern="0" cap="none" spc="0" normalizeH="0" baseline="0" noProof="0" dirty="0">
                <a:ln>
                  <a:noFill/>
                </a:ln>
                <a:solidFill>
                  <a:srgbClr val="7030A0"/>
                </a:solidFill>
                <a:effectLst/>
                <a:uLnTx/>
                <a:uFillTx/>
                <a:latin typeface="Calibri" panose="020F0502020204030204" pitchFamily="34" charset="0"/>
                <a:ea typeface="宋体" panose="02010600030101010101" pitchFamily="2" charset="-122"/>
                <a:cs typeface="Calibri" panose="020F0502020204030204" pitchFamily="34" charset="0"/>
                <a:sym typeface="Arial" panose="020B0604020202020204"/>
              </a:rPr>
              <a:t>not be able to hire new employees quickly enough </a:t>
            </a:r>
            <a:r>
              <a:rPr kumimoji="0" lang="en-US" altLang="zh-CN" sz="1100" b="1" i="1" u="none" strike="noStrike" kern="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sym typeface="Arial" panose="020B0604020202020204"/>
              </a:rPr>
              <a:t>to meet our needs</a:t>
            </a:r>
            <a:r>
              <a:rPr kumimoji="0" lang="en-US" altLang="zh-CN" sz="1100" b="1" i="1" u="none" strike="noStrike" kern="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sym typeface="Roboto"/>
              </a:rPr>
              <a:t>.</a:t>
            </a:r>
            <a:r>
              <a:rPr kumimoji="0" lang="en-US" altLang="zh-CN" sz="1100" b="1" i="1"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That is, as the company’s revenues grew, the scale of its workforce failed to keep pace with this progress.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The second reason is about product and service. Because </a:t>
            </a:r>
            <a:r>
              <a:rPr kumimoji="1" lang="en-US" altLang="zh-CN" b="0" i="0" u="none" strike="noStrike" dirty="0" err="1">
                <a:solidFill>
                  <a:srgbClr val="2A2B2E"/>
                </a:solidFill>
                <a:effectLst/>
                <a:latin typeface="PingFang SC" panose="020B0400000000000000" pitchFamily="34" charset="-122"/>
                <a:ea typeface="PingFang SC" panose="020B0400000000000000" pitchFamily="34" charset="-122"/>
              </a:rPr>
              <a:t>Linkedin</a:t>
            </a:r>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 is an Internet company whose product is the software itself. Software’s functions and services need to be changed periodically, and sometimes these changes will lead to user dissatisfaction, which will lead to the fluctuation of the number of users. Finally, as the product matures, the number of users tends to stabilize later. So the growth rate tend to converge.</a:t>
            </a:r>
            <a:endPar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0" lang="en-US" altLang="zh-CN" sz="1100" b="1" i="1"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a:p>
            <a:endParaRPr lang="es-419" altLang="zh-CN" b="0" i="0" u="none" strike="noStrike" dirty="0">
              <a:solidFill>
                <a:srgbClr val="E1E3E6"/>
              </a:solidFill>
              <a:effectLst/>
              <a:latin typeface="PingFang SC" panose="020B0400000000000000" pitchFamily="34" charset="-122"/>
              <a:ea typeface="PingFang SC" panose="020B0400000000000000" pitchFamily="34" charset="-122"/>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00177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718d1d8d6_0_3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718d1d8d6_0_3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r>
              <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After collecting and interpreting the historical performance of the total revenues, here comes to the forecasting part.</a:t>
            </a:r>
          </a:p>
          <a:p>
            <a:r>
              <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Let us firstly look at the first two years data. Since they are forecasted by financial analyst. </a:t>
            </a:r>
          </a:p>
          <a:p>
            <a:r>
              <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In the first two years of forecasting, we used their analysis because they may have some inside information and some more sophisticated forecasting methods.</a:t>
            </a:r>
          </a:p>
          <a:p>
            <a:endPar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718d1d8d6_0_3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718d1d8d6_0_3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r>
              <a:rPr kumimoji="0" lang="en-US" altLang="zh-CN" sz="11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Linkedin</a:t>
            </a:r>
            <a:r>
              <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has been delisted since it was acquired. The financial forecasts at that time, that is, in the year of 2016, are no longer publicly available. It's very frustrating for us.</a:t>
            </a:r>
          </a:p>
          <a:p>
            <a:endPar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a:p>
            <a:r>
              <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Does that mean we really don‘t have access to predictive data</a:t>
            </a:r>
            <a:r>
              <a:rPr kumimoji="0" lang="zh-CN" altLang="en-US"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a:t>
            </a:r>
            <a:r>
              <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in</a:t>
            </a:r>
            <a:r>
              <a:rPr kumimoji="0" lang="zh-CN" altLang="en-US"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a:t>
            </a:r>
            <a:r>
              <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2016? Absolutely not.</a:t>
            </a:r>
          </a:p>
          <a:p>
            <a:endPar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a:p>
            <a:r>
              <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Here is the trick. Let me show you.</a:t>
            </a:r>
          </a:p>
          <a:p>
            <a:r>
              <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We leveraged the help of this tool. It is called internet archive. And with its help, we can</a:t>
            </a:r>
            <a:r>
              <a:rPr kumimoji="0" lang="zh-CN" altLang="en-US"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a:t>
            </a:r>
            <a:r>
              <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get the static mirror page of the public financial website which did forecasting for </a:t>
            </a:r>
            <a:r>
              <a:rPr kumimoji="0" lang="en-US" altLang="zh-CN" sz="11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linkedin</a:t>
            </a:r>
            <a:r>
              <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at that time.</a:t>
            </a:r>
          </a:p>
          <a:p>
            <a:endPar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spTree>
    <p:extLst>
      <p:ext uri="{BB962C8B-B14F-4D97-AF65-F5344CB8AC3E}">
        <p14:creationId xmlns:p14="http://schemas.microsoft.com/office/powerpoint/2010/main" val="1232648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718d1d8d6_0_3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718d1d8d6_0_3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r>
              <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The data in the picture shows the result of forecasting at that time.</a:t>
            </a:r>
            <a:r>
              <a:rPr kumimoji="0" lang="zh-CN" altLang="en-US"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a:t>
            </a:r>
            <a:r>
              <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It is from CNN Business.</a:t>
            </a:r>
          </a:p>
          <a:p>
            <a:r>
              <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It is estimated that the total revenues in 2016 would be 3.9 billion and in 2017 it would be 4.4 billion.</a:t>
            </a:r>
          </a:p>
          <a:p>
            <a:endPar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a:p>
            <a:r>
              <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As a result, we can compute the corresponding revenue growth rates are 30.4% and 12.82%.</a:t>
            </a:r>
          </a:p>
          <a:p>
            <a:endPar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959049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718d1d8d6_0_3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718d1d8d6_0_3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Roboto"/>
              </a:rPr>
              <a:t>From the above analysis, we know that the revenue growth rate is decreasing from 2010 to 2015, so the growth rate should </a:t>
            </a:r>
            <a:r>
              <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Roboto"/>
              </a:rPr>
              <a:t>be </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Roboto"/>
              </a:rPr>
              <a:t>at least lower than 34.8%.</a:t>
            </a:r>
          </a:p>
          <a:p>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Roboto"/>
              </a:rPr>
              <a:t>We also know that, the forecasted growth rates for the first two years are 30.4% and 12.82%.</a:t>
            </a:r>
          </a:p>
          <a:p>
            <a:endPar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Roboto"/>
            </a:endParaRPr>
          </a:p>
          <a:p>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Roboto"/>
              </a:rPr>
              <a:t>Considering the above two conditions, we take the average of 30.4% and 12.82%, which is approximately 22% as the revenue growth rates for three latter years.</a:t>
            </a:r>
          </a:p>
          <a:p>
            <a:endPar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Roboto"/>
            </a:endParaRPr>
          </a:p>
          <a:p>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Roboto"/>
              </a:rPr>
              <a:t>The next part following the revenue analysis is the costs. My partner </a:t>
            </a:r>
            <a:r>
              <a:rPr kumimoji="0" lang="en-US" sz="1100" b="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Roboto"/>
              </a:rPr>
              <a:t>Yujie</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Roboto"/>
              </a:rPr>
              <a:t> will continue our analysis.</a:t>
            </a:r>
          </a:p>
          <a:p>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Roboto"/>
              </a:rPr>
              <a:t>Welcome, </a:t>
            </a:r>
            <a:r>
              <a:rPr kumimoji="0" lang="en-US" sz="1100" b="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Roboto"/>
              </a:rPr>
              <a:t>yujie</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Roboto"/>
              </a:rPr>
              <a:t>.</a:t>
            </a:r>
          </a:p>
        </p:txBody>
      </p:sp>
    </p:spTree>
    <p:extLst>
      <p:ext uri="{BB962C8B-B14F-4D97-AF65-F5344CB8AC3E}">
        <p14:creationId xmlns:p14="http://schemas.microsoft.com/office/powerpoint/2010/main" val="2485204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718d1d8d6_0_3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718d1d8d6_0_3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718d1d8d6_0_3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718d1d8d6_0_3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718d1d8d6_0_3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718d1d8d6_0_3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718d1d8d6_0_3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718d1d8d6_0_3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718d1d8d6_0_3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718d1d8d6_0_3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718d1d8d6_0_3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718d1d8d6_0_3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718d1d8d6_0_3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718d1d8d6_0_3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718d1d8d6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718d1d8d6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So far we have finished our calculation of the operating cash flows. Now let’s come to the CAPEX part. There are two methods to calculate CAPEX: one direct way is to find CAPEX in the statement of cash flows. But when we went through the annual report, we found that LinkedIn didn’t disclose its CAPEX in the cash flow statement. So we use the alternative method, which is the change of PPE plus the depreciation to get the CAPEX for the current year. This table shows our historical data on CAPEX.</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65920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8ceba84788_0_64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8ceba84788_0_64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3055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718d1d8d6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718d1d8d6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zh-CN" b="0" i="0" u="none" strike="noStrike" dirty="0">
                <a:solidFill>
                  <a:srgbClr val="2A2B2E"/>
                </a:solidFill>
                <a:effectLst/>
                <a:latin typeface="PingFang SC" panose="020B0400000000000000" pitchFamily="34" charset="-122"/>
                <a:ea typeface="PingFang SC" panose="020B0400000000000000" pitchFamily="34" charset="-122"/>
              </a:rPr>
              <a:t>To project the future CAPEX, we break down the CAPEX into two parts. Firstly, let’s look at the PPE part.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b="0" i="0" u="none" strike="noStrike" dirty="0">
                <a:solidFill>
                  <a:srgbClr val="2A2B2E"/>
                </a:solidFill>
                <a:effectLst/>
                <a:latin typeface="PingFang SC" panose="020B0400000000000000" pitchFamily="34" charset="-122"/>
                <a:ea typeface="PingFang SC" panose="020B0400000000000000" pitchFamily="34" charset="-122"/>
              </a:rPr>
              <a:t>I draw a line plot to show the trend of change in PPE in the past 6 years. From the plot we can see that the changes are always positive, which means that the PPE increases year by year. However, </a:t>
            </a:r>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b</a:t>
            </a:r>
            <a:r>
              <a:rPr kumimoji="1" lang="en-US" altLang="zh-CN" dirty="0"/>
              <a:t>efore 2014 there is an increasing change and after 2014 there is a decreasing change.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1" lang="en-US" altLang="zh-CN" b="0" i="0" u="none" strike="noStrike" dirty="0">
                <a:solidFill>
                  <a:srgbClr val="2A2B2E"/>
                </a:solidFill>
                <a:effectLst/>
                <a:latin typeface="PingFang SC" panose="020B0400000000000000" pitchFamily="34" charset="-122"/>
                <a:ea typeface="PingFang SC" panose="020B0400000000000000" pitchFamily="34" charset="-122"/>
              </a:rPr>
              <a:t>One explanation is that this difference is caused by the company’s different developing periods. I</a:t>
            </a:r>
            <a:r>
              <a:rPr lang="en-US" altLang="zh-CN" b="0" i="0" u="none" strike="noStrike" dirty="0">
                <a:solidFill>
                  <a:srgbClr val="2A2B2E"/>
                </a:solidFill>
                <a:effectLst/>
                <a:latin typeface="PingFang SC" panose="020B0400000000000000" pitchFamily="34" charset="-122"/>
                <a:ea typeface="PingFang SC" panose="020B0400000000000000" pitchFamily="34" charset="-122"/>
              </a:rPr>
              <a:t>n the early stage of the establishment, the company needs to invest a lot of capital in PPE. For example, the company needs to buy enough equipment for operating, rent buildings, and so on. We can regard these investments as something like fixed costs. So we can observe that from the year 2009 to 2014, the PPE of LinkedIn is increasing at an increasing speed. However, this process won’t last forever. At a certain </a:t>
            </a:r>
            <a:r>
              <a:rPr lang="en-US" altLang="zh-CN" b="0" i="0" u="none" strike="noStrike" dirty="0" err="1">
                <a:solidFill>
                  <a:srgbClr val="2A2B2E"/>
                </a:solidFill>
                <a:effectLst/>
                <a:latin typeface="PingFang SC" panose="020B0400000000000000" pitchFamily="34" charset="-122"/>
                <a:ea typeface="PingFang SC" panose="020B0400000000000000" pitchFamily="34" charset="-122"/>
              </a:rPr>
              <a:t>stage,say</a:t>
            </a:r>
            <a:r>
              <a:rPr lang="en-US" altLang="zh-CN" b="0" i="0" u="none" strike="noStrike" dirty="0">
                <a:solidFill>
                  <a:srgbClr val="2A2B2E"/>
                </a:solidFill>
                <a:effectLst/>
                <a:latin typeface="PingFang SC" panose="020B0400000000000000" pitchFamily="34" charset="-122"/>
                <a:ea typeface="PingFang SC" panose="020B0400000000000000" pitchFamily="34" charset="-122"/>
              </a:rPr>
              <a:t> the year 2014, the company will enter into a period where, although the PPE is still increasing, the increasing speed is slowing down. Because </a:t>
            </a:r>
            <a:r>
              <a:rPr lang="en-US" altLang="zh-CN" b="0" i="0" dirty="0">
                <a:solidFill>
                  <a:srgbClr val="374151"/>
                </a:solidFill>
                <a:effectLst/>
                <a:latin typeface="Söhne"/>
              </a:rPr>
              <a:t>the company is shifting its focus towards operating more.</a:t>
            </a:r>
          </a:p>
          <a:p>
            <a:r>
              <a:rPr lang="en-US" altLang="zh-CN" b="0" i="0" dirty="0">
                <a:solidFill>
                  <a:srgbClr val="374151"/>
                </a:solidFill>
                <a:effectLst/>
                <a:latin typeface="Söhne"/>
              </a:rPr>
              <a:t>To forecast the future PPE, we assume that the PPE will continuously increase at a decreasing rate, which means that the change in PPE will get smaller in the following years.</a:t>
            </a:r>
          </a:p>
          <a:p>
            <a:r>
              <a:rPr lang="en-US" altLang="zh-CN" b="0" i="0" dirty="0">
                <a:solidFill>
                  <a:srgbClr val="374151"/>
                </a:solidFill>
                <a:effectLst/>
                <a:latin typeface="Söhne"/>
              </a:rPr>
              <a:t>Based on our assumption, the PPE in the following 5 years are shown in the table.</a:t>
            </a:r>
            <a:br>
              <a:rPr lang="en-US" altLang="zh-CN" dirty="0"/>
            </a:br>
            <a:endParaRPr lang="en-US" altLang="zh-C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08281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718d1d8d6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718d1d8d6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zh-CN" b="0" i="0" u="none" strike="noStrike" dirty="0">
                <a:solidFill>
                  <a:srgbClr val="2A2B2E"/>
                </a:solidFill>
                <a:effectLst/>
                <a:latin typeface="PingFang SC" panose="020B0400000000000000" pitchFamily="34" charset="-122"/>
                <a:ea typeface="PingFang SC" panose="020B0400000000000000" pitchFamily="34" charset="-122"/>
              </a:rPr>
              <a:t>Then we need to estimate the future depreciation. </a:t>
            </a:r>
            <a:r>
              <a:rPr lang="en-US" altLang="zh-CN" b="0" i="0" u="none" strike="noStrike" dirty="0" err="1">
                <a:solidFill>
                  <a:srgbClr val="2A2B2E"/>
                </a:solidFill>
                <a:effectLst/>
                <a:latin typeface="PingFang SC" panose="020B0400000000000000" pitchFamily="34" charset="-122"/>
                <a:ea typeface="PingFang SC" panose="020B0400000000000000" pitchFamily="34" charset="-122"/>
              </a:rPr>
              <a:t>Yujie</a:t>
            </a:r>
            <a:r>
              <a:rPr lang="en-US" altLang="zh-CN" b="0" i="0" u="none" strike="noStrike" dirty="0">
                <a:solidFill>
                  <a:srgbClr val="2A2B2E"/>
                </a:solidFill>
                <a:effectLst/>
                <a:latin typeface="PingFang SC" panose="020B0400000000000000" pitchFamily="34" charset="-122"/>
                <a:ea typeface="PingFang SC" panose="020B0400000000000000" pitchFamily="34" charset="-122"/>
              </a:rPr>
              <a:t> has done this process in the previous part. We add the depreciation to the change of PPE of each year, to get the CAPEX.</a:t>
            </a:r>
            <a:endParaRPr dirty="0"/>
          </a:p>
        </p:txBody>
      </p:sp>
    </p:spTree>
    <p:extLst>
      <p:ext uri="{BB962C8B-B14F-4D97-AF65-F5344CB8AC3E}">
        <p14:creationId xmlns:p14="http://schemas.microsoft.com/office/powerpoint/2010/main" val="31185843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1" lang="en-US" altLang="zh-CN" sz="1200" b="0" dirty="0">
                <a:latin typeface="+mn-lt"/>
              </a:rPr>
              <a:t>Now let’s project the Net working capital. By definition, the NWC </a:t>
            </a:r>
            <a:r>
              <a:rPr kumimoji="0" lang="en-US" altLang="zh-CN" sz="1200" b="0" i="0" u="none" strike="noStrike" kern="0" cap="none" spc="0" normalizeH="0" baseline="0" noProof="0" dirty="0">
                <a:ln>
                  <a:noFill/>
                </a:ln>
                <a:solidFill>
                  <a:srgbClr val="1642C5">
                    <a:lumMod val="50000"/>
                  </a:srgbClr>
                </a:solidFill>
                <a:effectLst/>
                <a:uLnTx/>
                <a:uFillTx/>
                <a:latin typeface="+mn-lt"/>
                <a:ea typeface="Fira Sans Extra Condensed"/>
                <a:cs typeface="Fira Sans Extra Condensed"/>
                <a:sym typeface="Fira Sans Extra Condensed"/>
              </a:rPr>
              <a:t>measures a company’s short-term financial health. It is</a:t>
            </a:r>
            <a:r>
              <a:rPr kumimoji="0" lang="en-US" altLang="zh-CN" sz="1200" b="0" i="0" u="none" strike="noStrike" kern="0" cap="none" spc="0" normalizeH="0" baseline="0" noProof="0" dirty="0">
                <a:ln>
                  <a:noFill/>
                </a:ln>
                <a:solidFill>
                  <a:srgbClr val="000000"/>
                </a:solidFill>
                <a:effectLst/>
                <a:uLnTx/>
                <a:uFillTx/>
                <a:latin typeface="+mn-lt"/>
                <a:ea typeface="Calibri" panose="020F0502020204030204" pitchFamily="34" charset="0"/>
                <a:cs typeface="Calibri" panose="020F0502020204030204" pitchFamily="34" charset="0"/>
                <a:sym typeface="Arial"/>
              </a:rPr>
              <a:t> Current assets minus Current liabilities. There are several items related to NWC in the balance sheet. One thing we want to emphasize is that we </a:t>
            </a:r>
            <a:r>
              <a:rPr kumimoji="0" lang="en-US" altLang="zh-CN" sz="1200" b="0" i="0" u="none" strike="noStrike" kern="0" cap="none" spc="0" normalizeH="0" baseline="0" noProof="0" dirty="0">
                <a:ln>
                  <a:noFill/>
                </a:ln>
                <a:solidFill>
                  <a:srgbClr val="000000"/>
                </a:solidFill>
                <a:effectLst/>
                <a:uLnTx/>
                <a:uFillTx/>
                <a:latin typeface="+mn-lt"/>
                <a:ea typeface="Calibri" panose="020F0502020204030204" pitchFamily="34" charset="0"/>
                <a:cs typeface="Calibri" panose="020F0502020204030204" pitchFamily="34" charset="0"/>
                <a:sym typeface="Roboto"/>
              </a:rPr>
              <a:t>exclude the “Cash and cash equivalents” and “Marketable securities” regarding the current assets. The annual report said that </a:t>
            </a:r>
            <a:r>
              <a:rPr lang="en-US" altLang="zh-CN" sz="1200" b="0" i="0" dirty="0">
                <a:solidFill>
                  <a:srgbClr val="000000"/>
                </a:solidFill>
                <a:latin typeface="+mn-lt"/>
                <a:cs typeface="Calibri" panose="020F0502020204030204" pitchFamily="34" charset="0"/>
              </a:rPr>
              <a:t>“Our cash equivalents and marketable securities are comprised primarily of these items.”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zh-CN" sz="1200" b="0" i="0" u="none" strike="noStrike" kern="0" cap="none" spc="0" normalizeH="0" baseline="0" noProof="0" dirty="0">
                <a:ln>
                  <a:noFill/>
                </a:ln>
                <a:solidFill>
                  <a:srgbClr val="000000"/>
                </a:solidFill>
                <a:effectLst/>
                <a:uLnTx/>
                <a:uFillTx/>
                <a:latin typeface="+mn-lt"/>
                <a:ea typeface="Calibri" panose="020F0502020204030204" pitchFamily="34" charset="0"/>
                <a:cs typeface="Calibri" panose="020F0502020204030204" pitchFamily="34" charset="0"/>
                <a:sym typeface="Roboto"/>
              </a:rPr>
              <a:t>However, we should be aware that the return on these investments ≠ Return on the firm’s real investments on operating.</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zh-CN" sz="1200" b="0" i="0" u="none" strike="noStrike" kern="0" cap="none" spc="0" normalizeH="0" baseline="0" noProof="0" dirty="0">
                <a:ln>
                  <a:noFill/>
                </a:ln>
                <a:solidFill>
                  <a:srgbClr val="000000"/>
                </a:solidFill>
                <a:effectLst/>
                <a:uLnTx/>
                <a:uFillTx/>
                <a:latin typeface="+mn-lt"/>
                <a:ea typeface="Calibri" panose="020F0502020204030204" pitchFamily="34" charset="0"/>
                <a:cs typeface="Calibri" panose="020F0502020204030204" pitchFamily="34" charset="0"/>
                <a:sym typeface="Roboto"/>
              </a:rPr>
              <a:t>Besides, these parts are </a:t>
            </a:r>
            <a:r>
              <a:rPr kumimoji="0" lang="en-US" altLang="zh-CN" sz="1200" b="0" i="0" u="none" strike="noStrike" kern="0" cap="none" spc="0" normalizeH="0" baseline="0" noProof="0" dirty="0">
                <a:ln>
                  <a:noFill/>
                </a:ln>
                <a:solidFill>
                  <a:srgbClr val="FF0000"/>
                </a:solidFill>
                <a:effectLst/>
                <a:uLnTx/>
                <a:uFillTx/>
                <a:latin typeface="+mn-lt"/>
                <a:ea typeface="Calibri" panose="020F0502020204030204" pitchFamily="34" charset="0"/>
                <a:cs typeface="Calibri" panose="020F0502020204030204" pitchFamily="34" charset="0"/>
                <a:sym typeface="Roboto"/>
              </a:rPr>
              <a:t>irrelevant</a:t>
            </a:r>
            <a:r>
              <a:rPr kumimoji="0" lang="en-US" altLang="zh-CN" sz="1200" b="0" i="0" u="none" strike="noStrike" kern="0" cap="none" spc="0" normalizeH="0" baseline="0" noProof="0" dirty="0">
                <a:ln>
                  <a:noFill/>
                </a:ln>
                <a:solidFill>
                  <a:srgbClr val="000000"/>
                </a:solidFill>
                <a:effectLst/>
                <a:uLnTx/>
                <a:uFillTx/>
                <a:latin typeface="+mn-lt"/>
                <a:ea typeface="Calibri" panose="020F0502020204030204" pitchFamily="34" charset="0"/>
                <a:cs typeface="Calibri" panose="020F0502020204030204" pitchFamily="34" charset="0"/>
                <a:sym typeface="Roboto"/>
              </a:rPr>
              <a:t> to the company’s operating activities. Thus, we exclude these terms in NWC.</a:t>
            </a:r>
            <a:endParaRPr kumimoji="1" lang="zh-CN" altLang="en-US" sz="1200" b="0" dirty="0">
              <a:latin typeface="+mn-lt"/>
            </a:endParaRPr>
          </a:p>
          <a:p>
            <a:endParaRPr kumimoji="1" lang="zh-CN" altLang="en-US" dirty="0"/>
          </a:p>
        </p:txBody>
      </p:sp>
    </p:spTree>
    <p:extLst>
      <p:ext uri="{BB962C8B-B14F-4D97-AF65-F5344CB8AC3E}">
        <p14:creationId xmlns:p14="http://schemas.microsoft.com/office/powerpoint/2010/main" val="3986663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b="0" i="0" dirty="0">
                <a:solidFill>
                  <a:srgbClr val="111111"/>
                </a:solidFill>
                <a:effectLst/>
                <a:latin typeface="SourceSansPro"/>
              </a:rPr>
              <a:t>Here is the historical performance of the current assets. W</a:t>
            </a:r>
            <a:r>
              <a:rPr lang="en-US" altLang="zh-CN" sz="1100" b="0" i="0" dirty="0">
                <a:solidFill>
                  <a:schemeClr val="tx1"/>
                </a:solidFill>
                <a:effectLst/>
                <a:latin typeface="Calibri" panose="020F0502020204030204" pitchFamily="34" charset="0"/>
                <a:cs typeface="Calibri" panose="020F0502020204030204" pitchFamily="34" charset="0"/>
              </a:rPr>
              <a:t>e use DSO to measure the </a:t>
            </a:r>
            <a:r>
              <a:rPr lang="en-US" altLang="zh-CN" sz="1100" b="0"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Accounts receivable</a:t>
            </a:r>
            <a:r>
              <a:rPr lang="en-US" altLang="zh-CN" sz="1100" b="0" i="0" u="none" strike="noStrike" cap="none" dirty="0">
                <a:solidFill>
                  <a:srgbClr val="111111"/>
                </a:solidFill>
                <a:effectLst/>
                <a:latin typeface="SourceSansPro"/>
                <a:ea typeface="Calibri" panose="020F0502020204030204" pitchFamily="34" charset="0"/>
                <a:cs typeface="Calibri" panose="020F0502020204030204" pitchFamily="34" charset="0"/>
                <a:sym typeface="Arial"/>
              </a:rPr>
              <a:t>, which </a:t>
            </a:r>
            <a:r>
              <a:rPr lang="en-US" altLang="zh-CN" b="0" i="0" dirty="0">
                <a:solidFill>
                  <a:srgbClr val="111111"/>
                </a:solidFill>
                <a:effectLst/>
                <a:latin typeface="SourceSansPro"/>
              </a:rPr>
              <a:t>is </a:t>
            </a:r>
            <a:r>
              <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average number of days that it takes to collect payment for a sale. And we use the percentage of total sales to measure the </a:t>
            </a:r>
            <a:r>
              <a:rPr lang="en-US" altLang="zh-CN"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Deferred commissions and Prepaid expenses and other current assets. We observe that the DSO and </a:t>
            </a:r>
            <a:r>
              <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percentage of total sales are stable. Thus we take the average of them to get future estimations.</a:t>
            </a:r>
          </a:p>
          <a:p>
            <a:endParaRPr lang="zh-CN" altLang="en-US" dirty="0"/>
          </a:p>
        </p:txBody>
      </p:sp>
    </p:spTree>
    <p:extLst>
      <p:ext uri="{BB962C8B-B14F-4D97-AF65-F5344CB8AC3E}">
        <p14:creationId xmlns:p14="http://schemas.microsoft.com/office/powerpoint/2010/main" val="1936679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6651651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sz="1100" b="0" i="0" dirty="0">
                <a:solidFill>
                  <a:srgbClr val="111111"/>
                </a:solidFill>
                <a:effectLst/>
                <a:latin typeface="SourceSansPro"/>
                <a:cs typeface="Calibri" panose="020F0502020204030204" pitchFamily="34" charset="0"/>
              </a:rPr>
              <a:t>In the current liabilities, w</a:t>
            </a:r>
            <a:r>
              <a:rPr lang="en-US" altLang="zh-CN" sz="1100" b="0" i="0" dirty="0">
                <a:solidFill>
                  <a:schemeClr val="tx1"/>
                </a:solidFill>
                <a:effectLst/>
                <a:latin typeface="Calibri" panose="020F0502020204030204" pitchFamily="34" charset="0"/>
                <a:cs typeface="Calibri" panose="020F0502020204030204" pitchFamily="34" charset="0"/>
              </a:rPr>
              <a:t>e use DPO to measure the </a:t>
            </a:r>
            <a:r>
              <a:rPr lang="en-US" altLang="zh-CN" sz="1100" b="0"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Accounts payable</a:t>
            </a:r>
            <a:r>
              <a:rPr lang="en-US" altLang="zh-CN" sz="1100" b="0" i="0" u="none" strike="noStrike" cap="none" dirty="0">
                <a:solidFill>
                  <a:srgbClr val="111111"/>
                </a:solidFill>
                <a:effectLst/>
                <a:latin typeface="SourceSansPro"/>
                <a:ea typeface="Calibri" panose="020F0502020204030204" pitchFamily="34" charset="0"/>
                <a:cs typeface="Calibri" panose="020F0502020204030204" pitchFamily="34" charset="0"/>
                <a:sym typeface="Arial"/>
              </a:rPr>
              <a:t>. DPO</a:t>
            </a:r>
            <a:r>
              <a:rPr lang="en-US" altLang="zh-CN" b="0" i="0" dirty="0">
                <a:solidFill>
                  <a:srgbClr val="111111"/>
                </a:solidFill>
                <a:effectLst/>
                <a:latin typeface="SourceSansPro"/>
              </a:rPr>
              <a:t> </a:t>
            </a:r>
            <a:r>
              <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means how many days, on average, it takes a company to pay its suppliers. </a:t>
            </a:r>
            <a:r>
              <a:rPr lang="en-US" altLang="zh-CN" b="0" i="0" dirty="0">
                <a:solidFill>
                  <a:srgbClr val="3D494E"/>
                </a:solidFill>
                <a:effectLst/>
                <a:latin typeface="Poppins" pitchFamily="2" charset="0"/>
              </a:rPr>
              <a:t>A high DPO is preferable from a </a:t>
            </a:r>
            <a:r>
              <a:rPr lang="en-US" altLang="zh-CN" b="0" i="0" dirty="0">
                <a:solidFill>
                  <a:srgbClr val="F07100"/>
                </a:solidFill>
                <a:effectLst/>
                <a:latin typeface="Poppins" pitchFamily="2" charset="0"/>
                <a:hlinkClick r:id="rId3"/>
              </a:rPr>
              <a:t>working capital management</a:t>
            </a:r>
            <a:r>
              <a:rPr lang="en-US" altLang="zh-CN" b="0" i="0" dirty="0">
                <a:solidFill>
                  <a:srgbClr val="3D494E"/>
                </a:solidFill>
                <a:effectLst/>
                <a:latin typeface="Poppins" pitchFamily="2" charset="0"/>
              </a:rPr>
              <a:t> point of view. Because if a company takes a long time to pay its </a:t>
            </a:r>
            <a:r>
              <a:rPr lang="en-US" altLang="zh-CN" b="0" i="0" dirty="0" err="1">
                <a:solidFill>
                  <a:srgbClr val="3D494E"/>
                </a:solidFill>
                <a:effectLst/>
                <a:latin typeface="Poppins" pitchFamily="2" charset="0"/>
              </a:rPr>
              <a:t>suppliers,it</a:t>
            </a:r>
            <a:r>
              <a:rPr lang="en-US" altLang="zh-CN" b="0" i="0" dirty="0">
                <a:solidFill>
                  <a:srgbClr val="3D494E"/>
                </a:solidFill>
                <a:effectLst/>
                <a:latin typeface="Poppins" pitchFamily="2" charset="0"/>
              </a:rPr>
              <a:t> can continue to make use of its cash for a longer period.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And we also use the percentage of total sales to measure the </a:t>
            </a:r>
            <a:r>
              <a:rPr lang="en-US" altLang="zh-CN" sz="1100" b="0"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Deferred revenues </a:t>
            </a:r>
            <a:r>
              <a:rPr lang="en-US" altLang="zh-CN"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and </a:t>
            </a:r>
            <a:r>
              <a:rPr lang="en-US" altLang="zh-CN" sz="1100" b="0"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Accrued expenses and other current liabilities</a:t>
            </a:r>
            <a:r>
              <a:rPr lang="en-US" altLang="zh-CN"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We find that the DPO and </a:t>
            </a:r>
            <a:r>
              <a:rPr kumimoji="0" lang="en-US" altLang="zh-C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percentage of total sales are stable. Thus we take the average of them to get future estimations.</a:t>
            </a:r>
          </a:p>
          <a:p>
            <a:endParaRPr lang="zh-CN" altLang="en-US" dirty="0"/>
          </a:p>
        </p:txBody>
      </p:sp>
    </p:spTree>
    <p:extLst>
      <p:ext uri="{BB962C8B-B14F-4D97-AF65-F5344CB8AC3E}">
        <p14:creationId xmlns:p14="http://schemas.microsoft.com/office/powerpoint/2010/main" val="645788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1" lang="en-US" altLang="zh-CN" dirty="0"/>
              <a:t>Here is the estimated change of NWC of each year.</a:t>
            </a:r>
            <a:endParaRPr kumimoji="1" lang="zh-CN" altLang="en-US" dirty="0"/>
          </a:p>
          <a:p>
            <a:endParaRPr kumimoji="1" lang="zh-CN" altLang="en-US" dirty="0"/>
          </a:p>
        </p:txBody>
      </p:sp>
    </p:spTree>
    <p:extLst>
      <p:ext uri="{BB962C8B-B14F-4D97-AF65-F5344CB8AC3E}">
        <p14:creationId xmlns:p14="http://schemas.microsoft.com/office/powerpoint/2010/main" val="4059088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1" lang="en-US" altLang="zh-CN" dirty="0"/>
              <a:t>We observe that the NWC is negative, which means that LinkedIn’s </a:t>
            </a:r>
            <a:r>
              <a:rPr lang="en-US" altLang="zh-CN" b="0" i="0" dirty="0">
                <a:solidFill>
                  <a:srgbClr val="000000"/>
                </a:solidFill>
                <a:effectLst/>
                <a:latin typeface="Times New Roman" panose="02020603050405020304" pitchFamily="18" charset="0"/>
              </a:rPr>
              <a:t>current liabilities exceed non-cash current assets. This is a thornier issue. On the one hand, this means that LinkedIn is using supplier credit as a source of capital. That is to say, the firm is growing from borrowing others’ money. However, on the other hand, there are some potential downsides. A negative NWC is usually viewed by accountants and rating agencies as a source of default risk. There may be costs created for other capital by using supplier credit as a source. </a:t>
            </a:r>
            <a:r>
              <a:rPr lang="en-US" altLang="zh-CN" b="0" i="0" dirty="0">
                <a:solidFill>
                  <a:srgbClr val="000000"/>
                </a:solidFill>
                <a:effectLst/>
                <a:latin typeface="Times" pitchFamily="2" charset="0"/>
              </a:rPr>
              <a:t> </a:t>
            </a:r>
          </a:p>
          <a:p>
            <a:pPr marL="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b="0" i="0" dirty="0">
                <a:solidFill>
                  <a:srgbClr val="000000"/>
                </a:solidFill>
                <a:effectLst/>
                <a:latin typeface="Times New Roman" panose="02020603050405020304" pitchFamily="18" charset="0"/>
              </a:rPr>
              <a:t>We also notice the negative change in NWC. When NWC decreases, it releases tied-up cash and increases the cash flow of the firm. At the </a:t>
            </a:r>
            <a:r>
              <a:rPr lang="en-US" altLang="zh-CN" b="0" i="0" dirty="0" err="1">
                <a:solidFill>
                  <a:srgbClr val="000000"/>
                </a:solidFill>
                <a:effectLst/>
                <a:latin typeface="Times New Roman" panose="02020603050405020304" pitchFamily="18" charset="0"/>
              </a:rPr>
              <a:t>sametime</a:t>
            </a:r>
            <a:r>
              <a:rPr lang="en-US" altLang="zh-CN" b="0" i="0" dirty="0">
                <a:solidFill>
                  <a:srgbClr val="000000"/>
                </a:solidFill>
                <a:effectLst/>
                <a:latin typeface="Times New Roman" panose="02020603050405020304" pitchFamily="18" charset="0"/>
              </a:rPr>
              <a:t>, it means that the firm is managing more efficiently. However, this negative change in NWC should not last long. </a:t>
            </a:r>
            <a:r>
              <a:rPr lang="en-US" altLang="zh-CN" dirty="0">
                <a:solidFill>
                  <a:srgbClr val="000000"/>
                </a:solidFill>
                <a:latin typeface="Calibri" panose="020F0502020204030204" pitchFamily="34" charset="0"/>
                <a:cs typeface="Calibri" panose="020F0502020204030204" pitchFamily="34" charset="0"/>
              </a:rPr>
              <a:t>F</a:t>
            </a:r>
            <a:r>
              <a:rPr lang="en-US" altLang="zh-CN" i="0" dirty="0">
                <a:solidFill>
                  <a:srgbClr val="000000"/>
                </a:solidFill>
                <a:effectLst/>
                <a:latin typeface="Calibri" panose="020F0502020204030204" pitchFamily="34" charset="0"/>
                <a:cs typeface="Calibri" panose="020F0502020204030204" pitchFamily="34" charset="0"/>
              </a:rPr>
              <a:t>urther decreases in working capital can have negative consequences for revenue growth and profits.</a:t>
            </a:r>
            <a:endPar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sym typeface="Roboto"/>
            </a:endParaRPr>
          </a:p>
        </p:txBody>
      </p:sp>
    </p:spTree>
    <p:extLst>
      <p:ext uri="{BB962C8B-B14F-4D97-AF65-F5344CB8AC3E}">
        <p14:creationId xmlns:p14="http://schemas.microsoft.com/office/powerpoint/2010/main" val="38312460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1" lang="en-US" altLang="zh-CN" dirty="0"/>
              <a:t>So let’s conclude our free cash flow part. Recall that our </a:t>
            </a:r>
            <a:r>
              <a:rPr kumimoji="0" lang="en-US" altLang="zh-CN" sz="11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Free Cash Flow = Operating cash flow – CAPEX – Change in NWC</a:t>
            </a:r>
          </a:p>
          <a:p>
            <a:r>
              <a:rPr kumimoji="1" lang="en-US" altLang="zh-CN" dirty="0"/>
              <a:t>By combining these terms together, we get the free cash flow for the coming 5 years.</a:t>
            </a:r>
          </a:p>
          <a:p>
            <a:r>
              <a:rPr kumimoji="1" lang="en-US" altLang="zh-CN" dirty="0"/>
              <a:t>Now let’s welcome </a:t>
            </a:r>
            <a:r>
              <a:rPr kumimoji="1" lang="en-US" altLang="zh-CN" dirty="0" err="1"/>
              <a:t>Feihong</a:t>
            </a:r>
            <a:r>
              <a:rPr kumimoji="1" lang="en-US" altLang="zh-CN" dirty="0"/>
              <a:t> to </a:t>
            </a:r>
            <a:r>
              <a:rPr kumimoji="1" lang="en-US" altLang="zh-CN"/>
              <a:t>introduce the WACC part.</a:t>
            </a:r>
            <a:endParaRPr kumimoji="1" lang="zh-CN" altLang="en-US" dirty="0"/>
          </a:p>
          <a:p>
            <a:endParaRPr kumimoji="1" lang="zh-CN" altLang="en-US" dirty="0"/>
          </a:p>
        </p:txBody>
      </p:sp>
    </p:spTree>
    <p:extLst>
      <p:ext uri="{BB962C8B-B14F-4D97-AF65-F5344CB8AC3E}">
        <p14:creationId xmlns:p14="http://schemas.microsoft.com/office/powerpoint/2010/main" val="24808651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718d1d8d6_0_3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718d1d8d6_0_3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397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8ceba84788_0_61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8ceba84788_0_61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718d1d8d6_0_3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718d1d8d6_0_3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603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9653453a32_0_5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9653453a32_0_5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9653453a32_0_5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9653453a32_0_5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555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8ceba84788_0_76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8ceba84788_0_76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718d1d8d6_0_3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718d1d8d6_0_3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Step 3 is to calculate the terminal value.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We adopt two methods in this step, the perpetuity growth method, and the exit multiple method.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first one is the perpetuity growth model. This model assumes LinkedIn’s future cash flows would grow at a constant rate g. Here we use long-term industry growth rate to represent it. LinkedIn belongs to the ICT industry, the full name is Information, Communication, and Technology. We obtain the industry GDP from this website and manually filter the data from 2000 to 2015. Then we use Excel to calculate the industry growth rate and take a simple average.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844147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718d1d8d6_0_3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718d1d8d6_0_3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It's worth noting that here we exclude the growth rate data for 2001 and 2009.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You can see that only these two years’ growth rates are less than zero. It’s because, throughout the late 1990s and early 2000s, the internet industry experienced rapid growth. Many investors became overly optimistic about internet companies, leading to stock prices far exceeding their actual value. However, in 2000, the dot-com bubble began to burst, causing numerous internet companies to go bankrupt and investor confidence to decline. This resulted in a significant decrease in investment in the ICT sector, ultimately leading to a negative growth rate in 2001.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reason for the negative growth rate in 2009 is obvious because of the global financial crisis.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Since we believe these two matters are non-recurring events, we exclude them here. Therefore, we concluded that the perpetuity growth rate for LinkedIn is 6.73%.</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9478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Then we can combine the WACC and the future cash flows we estimated before to calculate the terminal value of LinkedIn. In this method, the terminal value is approximately 5 million and the implied exit multiple is 4.99.</a:t>
            </a:r>
            <a:endParaRPr lang="zh-CN" altLang="en-US" dirty="0"/>
          </a:p>
        </p:txBody>
      </p:sp>
    </p:spTree>
    <p:extLst>
      <p:ext uri="{BB962C8B-B14F-4D97-AF65-F5344CB8AC3E}">
        <p14:creationId xmlns:p14="http://schemas.microsoft.com/office/powerpoint/2010/main" val="24586950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second model is the exit multiple method.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Initially, we should identify the peer companies of LinkedIn. We found the following companies in LinkedIn’s industry from its proxy statement. I believe these companies’ names are familiar to you, Amazon, Alphabet (Google), Facebook, and Twitter. And here are some SaaS companies that can also be regarded as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competitives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Since Yahoo Finance can only provide the EBITDA of 2022, we have manually downloaded the firm value and the EBITDA from Wind and calculated the EBITDA multiple. Here we use the first four companies’ data to take an average. The reasons why we only choose these four are that some companies’ data is invalid.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dirty="0">
                <a:effectLst/>
                <a:latin typeface="Times New Roman" panose="02020603050405020304" pitchFamily="18" charset="0"/>
                <a:ea typeface="等线" panose="02010600030101010101" pitchFamily="2" charset="-122"/>
              </a:rPr>
              <a:t>You can see that here we also listed the data of Baidu and Tencent but didn’t include them. Because we think though Baidu and Tencent are suitable comparable companies for LinkedIn, and they are both listed on Nasdaq, but their business is located in China. The Chinese government has different regulations for technology companies. Therefore, they can’t be directly compared, so we excluded their data here</a:t>
            </a:r>
            <a:endParaRPr lang="zh-CN" altLang="en-US" dirty="0"/>
          </a:p>
        </p:txBody>
      </p:sp>
    </p:spTree>
    <p:extLst>
      <p:ext uri="{BB962C8B-B14F-4D97-AF65-F5344CB8AC3E}">
        <p14:creationId xmlns:p14="http://schemas.microsoft.com/office/powerpoint/2010/main" val="25906721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exit multiple calculated is </a:t>
            </a:r>
            <a:r>
              <a:rPr lang="en-US" altLang="zh-CN" sz="1800" kern="100" dirty="0">
                <a:effectLst/>
                <a:highlight>
                  <a:srgbClr val="FFFF00"/>
                </a:highlight>
                <a:latin typeface="Times New Roman" panose="02020603050405020304" pitchFamily="18" charset="0"/>
                <a:ea typeface="等线" panose="02010600030101010101" pitchFamily="2" charset="-122"/>
                <a:cs typeface="Times New Roman" panose="02020603050405020304" pitchFamily="18" charset="0"/>
              </a:rPr>
              <a:t>34.78.</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Combined with the EBITDA, we can calculate the terminal value, which is 35 </a:t>
            </a:r>
            <a:r>
              <a:rPr lang="en-US" altLang="zh-CN" sz="1800" kern="100">
                <a:effectLst/>
                <a:latin typeface="Times New Roman" panose="02020603050405020304" pitchFamily="18" charset="0"/>
                <a:ea typeface="等线" panose="02010600030101010101" pitchFamily="2" charset="-122"/>
                <a:cs typeface="Times New Roman" panose="02020603050405020304" pitchFamily="18" charset="0"/>
              </a:rPr>
              <a:t>million.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Then let my teammate compare these two models and determine the valuation for LinkedIn.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2313889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38a21e5d34_1_8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238a21e5d34_1_87: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altLang="zh-CN" sz="1800" kern="100" dirty="0">
                <a:effectLst/>
                <a:latin typeface="DengXian" panose="02010600030101010101" pitchFamily="2" charset="-122"/>
                <a:ea typeface="DengXian" panose="02010600030101010101" pitchFamily="2" charset="-122"/>
                <a:cs typeface="Times New Roman" panose="02020603050405020304" pitchFamily="18" charset="0"/>
              </a:rPr>
              <a:t>Here we list terminal value calculated by the two methods. Using perpetuity growth rate at 6%, we saw a 5 billion terminal value, while the number is much higher if calculated by exit multiple model, at 35 billion. To calculate present value, we here reviewed the free cash flow, which is derived from previous DCF model. And discounted them with </a:t>
            </a:r>
            <a:r>
              <a:rPr lang="en-CA"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wacc</a:t>
            </a:r>
            <a:r>
              <a:rPr lang="en-CA"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16% to get the present value of free cash flow.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lvl="0" indent="0" algn="l" rtl="0">
              <a:lnSpc>
                <a:spcPct val="100000"/>
              </a:lnSpc>
              <a:spcBef>
                <a:spcPts val="0"/>
              </a:spcBef>
              <a:spcAft>
                <a:spcPts val="0"/>
              </a:spcAft>
              <a:buSzPts val="1100"/>
              <a:buNone/>
            </a:pPr>
            <a:endParaRPr lang="en-CA" dirty="0"/>
          </a:p>
        </p:txBody>
      </p:sp>
    </p:spTree>
    <p:extLst>
      <p:ext uri="{BB962C8B-B14F-4D97-AF65-F5344CB8AC3E}">
        <p14:creationId xmlns:p14="http://schemas.microsoft.com/office/powerpoint/2010/main" val="2397136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Microsoft acquired LinkedIn on June 13</a:t>
            </a:r>
            <a:r>
              <a:rPr lang="en-US" altLang="zh-CN" sz="1800" kern="100" baseline="30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th</a:t>
            </a:r>
            <a:r>
              <a:rPr lang="en-US" altLang="zh-CN" sz="18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2016, with the bid price of $196 per share, which include a nearly 50% premium. The total transaction value is 26.2 billion, it was the largest acquisition in Microsoft’s history by 2016. The deal is expected to close in 2016. Therefore, people expect that this deal would be very likely to close. After the announcement, LinkedIn's stock price surged 47%, while Microsoft's stock price fell by 3.2%.</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150335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38a21e5d34_1_8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238a21e5d34_1_87: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algn="just"/>
            <a:r>
              <a:rPr lang="en-CA" altLang="zh-CN" sz="1800" kern="100" dirty="0">
                <a:effectLst/>
                <a:latin typeface="DengXian" panose="02010600030101010101" pitchFamily="2" charset="-122"/>
                <a:ea typeface="DengXian" panose="02010600030101010101" pitchFamily="2" charset="-122"/>
                <a:cs typeface="Times New Roman" panose="02020603050405020304" pitchFamily="18" charset="0"/>
              </a:rPr>
              <a:t>To calculate the value of the firm, we added up the present value of free cash flow with each terminal value. So that we found the enterprise value in perpetuity model is around 2.7 billion, and the figure is 17 billion when using the exit multiple method.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CA" altLang="zh-CN" sz="1800" kern="100" dirty="0">
                <a:effectLst/>
                <a:latin typeface="DengXian" panose="02010600030101010101" pitchFamily="2" charset="-122"/>
                <a:ea typeface="DengXian" panose="02010600030101010101" pitchFamily="2" charset="-122"/>
                <a:cs typeface="Times New Roman" panose="02020603050405020304" pitchFamily="18" charset="0"/>
              </a:rPr>
              <a:t>For this huge difference here, one possible reason we deduct is that LinkedIn is not a suitable candidate for the perpetual valuation due to its dynamic and fast-paced nature as a technology-based social networking platform. LinkedIn's business model is changing and uncertain, and its future cash flows are not guaranteed to remain stable and predictable over the long term.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CA" altLang="zh-CN" sz="1800" kern="100" dirty="0">
                <a:effectLst/>
                <a:latin typeface="DengXian" panose="02010600030101010101" pitchFamily="2" charset="-122"/>
                <a:ea typeface="DengXian" panose="02010600030101010101" pitchFamily="2" charset="-122"/>
                <a:cs typeface="Times New Roman" panose="02020603050405020304" pitchFamily="18" charset="0"/>
              </a:rPr>
              <a:t>However</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t>
            </a:r>
            <a:r>
              <a:rPr lang="en-CA" altLang="zh-CN" sz="1800" kern="100" dirty="0">
                <a:effectLst/>
                <a:latin typeface="DengXian" panose="02010600030101010101" pitchFamily="2" charset="-122"/>
                <a:ea typeface="DengXian" panose="02010600030101010101" pitchFamily="2" charset="-122"/>
                <a:cs typeface="Times New Roman" panose="02020603050405020304" pitchFamily="18" charset="0"/>
              </a:rPr>
              <a:t>since </a:t>
            </a:r>
            <a:r>
              <a:rPr lang="en-CA"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linkedin</a:t>
            </a:r>
            <a:r>
              <a:rPr lang="en-CA" altLang="zh-CN" sz="1800" kern="100" dirty="0">
                <a:effectLst/>
                <a:latin typeface="DengXian" panose="02010600030101010101" pitchFamily="2" charset="-122"/>
                <a:ea typeface="DengXian" panose="02010600030101010101" pitchFamily="2" charset="-122"/>
                <a:cs typeface="Times New Roman" panose="02020603050405020304" pitchFamily="18" charset="0"/>
              </a:rPr>
              <a:t> have a relatively stable financial performance and a strong market position, the exit multiple model seems to give a more proper result, at 17 billion.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CA" altLang="zh-CN" sz="1800" kern="100" dirty="0">
                <a:effectLst/>
                <a:latin typeface="DengXian" panose="02010600030101010101" pitchFamily="2" charset="-122"/>
                <a:ea typeface="DengXian" panose="02010600030101010101" pitchFamily="2" charset="-122"/>
                <a:cs typeface="Times New Roman" panose="02020603050405020304" pitchFamily="18" charset="0"/>
              </a:rPr>
              <a:t>After that, we subtract some items from the firm value to obtain the implied equity value, divided by shares outstanding, we finally gain the share price under the two different methods.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lvl="0" indent="0" algn="l" rtl="0">
              <a:lnSpc>
                <a:spcPct val="100000"/>
              </a:lnSpc>
              <a:spcBef>
                <a:spcPts val="0"/>
              </a:spcBef>
              <a:spcAft>
                <a:spcPts val="0"/>
              </a:spcAft>
              <a:buSzPts val="1100"/>
              <a:buNone/>
            </a:pPr>
            <a:endParaRPr lang="en-CA" dirty="0"/>
          </a:p>
        </p:txBody>
      </p:sp>
    </p:spTree>
    <p:extLst>
      <p:ext uri="{BB962C8B-B14F-4D97-AF65-F5344CB8AC3E}">
        <p14:creationId xmlns:p14="http://schemas.microsoft.com/office/powerpoint/2010/main" val="2465090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38a21e5d34_1_8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238a21e5d34_1_87: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Next comes to the sensitivity analysis,. We firstly conducted the analysis between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wacc</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and perpetuity growth rate.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It is obvious </a:t>
            </a:r>
            <a:r>
              <a:rPr lang="en-CA" altLang="zh-CN" sz="1800" kern="100" dirty="0">
                <a:effectLst/>
                <a:latin typeface="DengXian" panose="02010600030101010101" pitchFamily="2" charset="-122"/>
                <a:ea typeface="DengXian" panose="02010600030101010101" pitchFamily="2" charset="-122"/>
                <a:cs typeface="Times New Roman" panose="02020603050405020304" pitchFamily="18" charset="0"/>
              </a:rPr>
              <a:t>2 percent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change in WACC can lead to approximate 30% in the final valuation. while 1 percent change in growth rate can have 9% impact on enterprise value, and this margin will keep increasing when growth rate increases. which indicates that there is significant uncertainty about the firm value.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17842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38a21e5d34_1_8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238a21e5d34_1_87: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Then, in the sensitivity analysis for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wacc</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and </a:t>
            </a:r>
            <a:r>
              <a:rPr lang="en-CA" altLang="zh-CN" sz="1800" kern="100" dirty="0">
                <a:effectLst/>
                <a:latin typeface="DengXian" panose="02010600030101010101" pitchFamily="2" charset="-122"/>
                <a:ea typeface="DengXian" panose="02010600030101010101" pitchFamily="2" charset="-122"/>
                <a:cs typeface="Times New Roman" panose="02020603050405020304" pitchFamily="18" charset="0"/>
              </a:rPr>
              <a:t>exit multiple,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2% increase in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wacc</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will lead to 8% decrease in share price, while 2 unit increase in multiple number, price will increases by </a:t>
            </a:r>
            <a:r>
              <a:rPr lang="en-US" altLang="zh-CN" sz="1800" kern="100" dirty="0">
                <a:effectLst/>
                <a:highlight>
                  <a:srgbClr val="FFFF00"/>
                </a:highlight>
                <a:latin typeface="DengXian" panose="02010600030101010101" pitchFamily="2" charset="-122"/>
                <a:ea typeface="DengXian" panose="02010600030101010101" pitchFamily="2" charset="-122"/>
                <a:cs typeface="Times New Roman" panose="02020603050405020304" pitchFamily="18" charset="0"/>
              </a:rPr>
              <a:t>6%,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which reveals more stable changes. </a:t>
            </a:r>
            <a:r>
              <a:rPr lang="en-CA" altLang="zh-CN" sz="180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rPr>
              <a:t>So we choose exit multiple method to support our valuation.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319035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38a21e5d34_1_8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238a21e5d34_1_87: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158750" indent="0" algn="just">
              <a:buNone/>
            </a:pPr>
            <a:r>
              <a:rPr lang="en-CA" altLang="zh-CN" sz="1800" kern="100" dirty="0">
                <a:effectLst/>
                <a:latin typeface="DengXian" panose="02010600030101010101" pitchFamily="2" charset="-122"/>
                <a:ea typeface="DengXian" panose="02010600030101010101" pitchFamily="2" charset="-122"/>
                <a:cs typeface="Times New Roman" panose="02020603050405020304" pitchFamily="18" charset="0"/>
              </a:rPr>
              <a:t>Finally, we determined the estimated enterprise value of 17.1 billion, compared with the estimation given by </a:t>
            </a:r>
            <a:r>
              <a:rPr lang="en-CA"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linkedin’s</a:t>
            </a:r>
            <a:r>
              <a:rPr lang="en-CA" altLang="zh-CN" sz="1800" kern="100" dirty="0">
                <a:effectLst/>
                <a:latin typeface="DengXian" panose="02010600030101010101" pitchFamily="2" charset="-122"/>
                <a:ea typeface="DengXian" panose="02010600030101010101" pitchFamily="2" charset="-122"/>
                <a:cs typeface="Times New Roman" panose="02020603050405020304" pitchFamily="18" charset="0"/>
              </a:rPr>
              <a:t> financial advisor Morgan Stanley, This value is within the range. Also, the firm value before the acquisition announcement is 17.5 billion</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it surged 47 percent after the announcement to near 25.8 billion. </a:t>
            </a:r>
          </a:p>
          <a:p>
            <a:pPr marL="158750" indent="0" algn="just">
              <a:buNone/>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While Microsoft’s bid price is 26.2 billion, presenting a healthy premium of 50%.The reasons for a firm to pay such</a:t>
            </a:r>
            <a:r>
              <a:rPr lang="en-CA"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 high</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premium is that Microsoft believes there will be significant synergies attainable via this acquisition. LinkedIn could help Microsoft accelerate its shift to the internet by giving it a large online property. In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addditon</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 bidding war with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Salesforce.com</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forced Microsoft to pay nearly $6 billion extra to seal its planned takeover of LinkedIn. </a:t>
            </a:r>
            <a:endPar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endParaRPr>
          </a:p>
          <a:p>
            <a:pPr marL="158750" indent="0" algn="l">
              <a:buNone/>
            </a:pPr>
            <a:endParaRPr lang="en-US" altLang="zh-CN" sz="180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p>
            <a:pPr marL="158750" indent="0" algn="l">
              <a:buNone/>
            </a:pPr>
            <a:r>
              <a:rPr lang="en-US" altLang="zh-CN" sz="180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rPr>
              <a:t>Conclusion: </a:t>
            </a:r>
            <a:b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b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 conclusion, by building this DCF model and choose proper exit multiple, we finally estimate that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Linkedin’s</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firm value will reach 17.1 billion in 2020, 5 years after the planned acquisition event. And Combined with other supportive data, it showed that Microsoft is biding a premium price. Although the payment is huge, it is believed that there will be great synergies with the help of  the expansion in social networking field brought by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Linkedin</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which also can be seen as the motivation and purpose of this acquisition.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That’all</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for our project.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889897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3"/>
        <p:cNvGrpSpPr/>
        <p:nvPr/>
      </p:nvGrpSpPr>
      <p:grpSpPr>
        <a:xfrm>
          <a:off x="0" y="0"/>
          <a:ext cx="0" cy="0"/>
          <a:chOff x="0" y="0"/>
          <a:chExt cx="0" cy="0"/>
        </a:xfrm>
      </p:grpSpPr>
      <p:sp>
        <p:nvSpPr>
          <p:cNvPr id="2744" name="Google Shape;2744;g8ceba84788_0_242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5" name="Google Shape;2745;g8ceba84788_0_242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62bbc0e88_0_4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62bbc0e88_0_4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58750" indent="0">
              <a:buNone/>
            </a:pP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To fully understand the deal, I would like to first introduce the Target, LinkedIn. LinkedIn is the world's largest professional network on the internet. It had over 400 million members in over 200 countries in 2016. It committed to a mission to </a:t>
            </a:r>
            <a:r>
              <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connect the world’s professionals to make them more productive and successful</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This mission is supported by three value propositions. </a:t>
            </a:r>
            <a:r>
              <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Stay connected &amp; informed: </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LinkedIn helps members keep up with their connections with relevant news and ideas. The other two are advance my career and work smarter. LinkedIn strives to help members get hired and learn new skills.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ec1d423937_0_1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ec1d423937_0_1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It has three product lines: including Talent Solutions, Market Solutions, and premium subscriptions. (revenue is comprised of Hiring and Learning &amp; Development products) Second Market Solutions, this revenue is earned from advertisements. And third revenue comes from premium subscriptions, LinkedIn sells various subscriptions to customers that allow users to have further access to premium services on </a:t>
            </a:r>
            <a:r>
              <a:rPr lang="en-US" altLang="zh-CN" sz="1800" kern="100" dirty="0" err="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LinkedIn.com</a:t>
            </a:r>
            <a:r>
              <a:rPr lang="zh-CN" altLang="en-US" sz="18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8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From this information, we now build a general graph of the target company. We know that LinkedIn has the largest professional network. But, this cannot fully explain why Microsoft is willing to pay such high premium to acquire LinkedIn. To answer this question, we need further explore Microsoft’s perspective.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0">
              <a:buNone/>
            </a:pP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In 2015, Microsoft redefined its strategy as to build</a:t>
            </a:r>
            <a:r>
              <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best-in-class platforms and productivity services for a mobile-first, cloud-first world</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To carry out this strategy, Microsoft changed reporting of its financial focus on three interconnected ambitions: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457200" indent="0">
              <a:buNone/>
            </a:pP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Reinvent productivity and business processes,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457200" indent="0">
              <a:buNone/>
            </a:pP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build the intelligent cloud platform, and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158750" indent="0">
              <a:buNone/>
            </a:pPr>
            <a:r>
              <a:rPr lang="zh-CN" altLang="en-US" sz="1800" dirty="0">
                <a:solidFill>
                  <a:srgbClr val="000000"/>
                </a:solidFill>
                <a:effectLst/>
                <a:latin typeface="Times New Roman" panose="02020603050405020304" pitchFamily="18" charset="0"/>
                <a:ea typeface="DengXian" panose="02010600030101010101" pitchFamily="2" charset="-122"/>
              </a:rPr>
              <a:t>    </a:t>
            </a:r>
            <a:r>
              <a:rPr lang="en-US" altLang="zh-CN" sz="1800" dirty="0">
                <a:solidFill>
                  <a:srgbClr val="000000"/>
                </a:solidFill>
                <a:effectLst/>
                <a:latin typeface="Times New Roman" panose="02020603050405020304" pitchFamily="18" charset="0"/>
                <a:ea typeface="DengXian" panose="02010600030101010101" pitchFamily="2" charset="-122"/>
              </a:rPr>
              <a:t>create more personal computing. Started from here, Microsoft changed its focus to professional market, aiming to reinvent ways to make professionals more productive. However, </a:t>
            </a:r>
            <a:r>
              <a:rPr lang="en-US" altLang="zh-CN" sz="1800" spc="-15" dirty="0">
                <a:solidFill>
                  <a:srgbClr val="000000"/>
                </a:solidFill>
                <a:effectLst/>
                <a:latin typeface="Times New Roman" panose="02020603050405020304" pitchFamily="18" charset="0"/>
                <a:ea typeface="DengXian" panose="02010600030101010101" pitchFamily="2" charset="-122"/>
              </a:rPr>
              <a:t>Even though Microsoft itself has more than 1.2 billion Office users, it didn’t have a social graph and has to rely on Facebook, LinkedIn, and others to provide that key connection. The lack of social graph can be complemented by LinkedIn. </a:t>
            </a:r>
            <a:endParaRPr kumimoji="1" lang="en-US" altLang="zh-CN" dirty="0"/>
          </a:p>
        </p:txBody>
      </p:sp>
    </p:spTree>
    <p:extLst>
      <p:ext uri="{BB962C8B-B14F-4D97-AF65-F5344CB8AC3E}">
        <p14:creationId xmlns:p14="http://schemas.microsoft.com/office/powerpoint/2010/main" val="1350520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58750" indent="0">
              <a:buNone/>
            </a:pPr>
            <a:r>
              <a:rPr lang="en-US" altLang="zh-CN" sz="1800" spc="-15" dirty="0">
                <a:solidFill>
                  <a:srgbClr val="000000"/>
                </a:solidFill>
                <a:effectLst/>
                <a:latin typeface="Times New Roman" panose="02020603050405020304" pitchFamily="18" charset="0"/>
                <a:ea typeface="DengXian" panose="02010600030101010101" pitchFamily="2" charset="-122"/>
              </a:rPr>
              <a:t>LinkedIn and Microsoft share a common mission to empower people and organizations. By connecting the world’s leading professional cloud and the professional network, Microsoft can create more connected, intelligent, and productive experiences. </a:t>
            </a:r>
            <a:endParaRPr kumimoji="1" lang="zh-CN" altLang="en-US" dirty="0"/>
          </a:p>
        </p:txBody>
      </p:sp>
    </p:spTree>
    <p:extLst>
      <p:ext uri="{BB962C8B-B14F-4D97-AF65-F5344CB8AC3E}">
        <p14:creationId xmlns:p14="http://schemas.microsoft.com/office/powerpoint/2010/main" val="2980710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2.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47"/>
        <p:cNvGrpSpPr/>
        <p:nvPr/>
      </p:nvGrpSpPr>
      <p:grpSpPr>
        <a:xfrm>
          <a:off x="0" y="0"/>
          <a:ext cx="0" cy="0"/>
          <a:chOff x="0" y="0"/>
          <a:chExt cx="0" cy="0"/>
        </a:xfrm>
      </p:grpSpPr>
      <p:grpSp>
        <p:nvGrpSpPr>
          <p:cNvPr id="48" name="Google Shape;48;p8"/>
          <p:cNvGrpSpPr/>
          <p:nvPr/>
        </p:nvGrpSpPr>
        <p:grpSpPr>
          <a:xfrm rot="-6901726">
            <a:off x="-2319547" y="-2509460"/>
            <a:ext cx="10526452" cy="10365738"/>
            <a:chOff x="1132290" y="467842"/>
            <a:chExt cx="5085019" cy="4954098"/>
          </a:xfrm>
        </p:grpSpPr>
        <p:sp>
          <p:nvSpPr>
            <p:cNvPr id="49" name="Google Shape;49;p8"/>
            <p:cNvSpPr/>
            <p:nvPr/>
          </p:nvSpPr>
          <p:spPr>
            <a:xfrm rot="-1172623">
              <a:off x="1674207" y="1021347"/>
              <a:ext cx="4001184" cy="3847088"/>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8"/>
          <p:cNvSpPr txBox="1">
            <a:spLocks noGrp="1"/>
          </p:cNvSpPr>
          <p:nvPr>
            <p:ph type="title"/>
          </p:nvPr>
        </p:nvSpPr>
        <p:spPr>
          <a:xfrm>
            <a:off x="627800" y="1790250"/>
            <a:ext cx="4982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3" name="Google Shape;53;p8"/>
          <p:cNvSpPr txBox="1">
            <a:spLocks noGrp="1"/>
          </p:cNvSpPr>
          <p:nvPr>
            <p:ph type="subTitle" idx="1"/>
          </p:nvPr>
        </p:nvSpPr>
        <p:spPr>
          <a:xfrm>
            <a:off x="627800" y="2632050"/>
            <a:ext cx="4982400" cy="72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500">
                <a:solidFill>
                  <a:schemeClr val="dk1"/>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3111121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1"/>
        <p:cNvGrpSpPr/>
        <p:nvPr/>
      </p:nvGrpSpPr>
      <p:grpSpPr>
        <a:xfrm>
          <a:off x="0" y="0"/>
          <a:ext cx="0" cy="0"/>
          <a:chOff x="0" y="0"/>
          <a:chExt cx="0" cy="0"/>
        </a:xfrm>
      </p:grpSpPr>
      <p:sp>
        <p:nvSpPr>
          <p:cNvPr id="62" name="Google Shape;62;p10"/>
          <p:cNvSpPr txBox="1">
            <a:spLocks noGrp="1"/>
          </p:cNvSpPr>
          <p:nvPr>
            <p:ph type="body" idx="1"/>
          </p:nvPr>
        </p:nvSpPr>
        <p:spPr>
          <a:xfrm>
            <a:off x="1202875" y="1025725"/>
            <a:ext cx="6738300" cy="1359600"/>
          </a:xfrm>
          <a:prstGeom prst="rect">
            <a:avLst/>
          </a:prstGeom>
        </p:spPr>
        <p:txBody>
          <a:bodyPr spcFirstLastPara="1" wrap="square" lIns="91425" tIns="91425" rIns="91425" bIns="91425" anchor="t" anchorCtr="0">
            <a:noAutofit/>
          </a:bodyPr>
          <a:lstStyle>
            <a:lvl1pPr marL="457200" lvl="0" indent="-228600" algn="ctr">
              <a:lnSpc>
                <a:spcPct val="100000"/>
              </a:lnSpc>
              <a:spcBef>
                <a:spcPts val="0"/>
              </a:spcBef>
              <a:spcAft>
                <a:spcPts val="0"/>
              </a:spcAft>
              <a:buSzPts val="1800"/>
              <a:buNone/>
              <a:defRPr sz="2600">
                <a:solidFill>
                  <a:schemeClr val="accent3"/>
                </a:solidFill>
                <a:latin typeface="Fredoka One"/>
                <a:ea typeface="Fredoka One"/>
                <a:cs typeface="Fredoka One"/>
                <a:sym typeface="Fredoka One"/>
              </a:defRPr>
            </a:lvl1pPr>
          </a:lstStyle>
          <a:p>
            <a:endParaRPr/>
          </a:p>
        </p:txBody>
      </p:sp>
      <p:sp>
        <p:nvSpPr>
          <p:cNvPr id="63" name="Google Shape;63;p10"/>
          <p:cNvSpPr txBox="1">
            <a:spLocks noGrp="1"/>
          </p:cNvSpPr>
          <p:nvPr>
            <p:ph type="title"/>
          </p:nvPr>
        </p:nvSpPr>
        <p:spPr>
          <a:xfrm>
            <a:off x="2860875" y="2486020"/>
            <a:ext cx="3422100" cy="3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100">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0"/>
          <p:cNvSpPr/>
          <p:nvPr/>
        </p:nvSpPr>
        <p:spPr>
          <a:xfrm rot="4368625">
            <a:off x="8372040" y="3442794"/>
            <a:ext cx="349198" cy="349198"/>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p:nvPr/>
        </p:nvSpPr>
        <p:spPr>
          <a:xfrm rot="4357755">
            <a:off x="8166845" y="3324003"/>
            <a:ext cx="122591" cy="122591"/>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p:nvPr/>
        </p:nvSpPr>
        <p:spPr>
          <a:xfrm>
            <a:off x="551550" y="405250"/>
            <a:ext cx="573900" cy="573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455550" y="979150"/>
            <a:ext cx="134400" cy="13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p:nvPr/>
        </p:nvSpPr>
        <p:spPr>
          <a:xfrm>
            <a:off x="8596175" y="315100"/>
            <a:ext cx="225000" cy="224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3136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9"/>
        <p:cNvGrpSpPr/>
        <p:nvPr/>
      </p:nvGrpSpPr>
      <p:grpSpPr>
        <a:xfrm>
          <a:off x="0" y="0"/>
          <a:ext cx="0" cy="0"/>
          <a:chOff x="0" y="0"/>
          <a:chExt cx="0" cy="0"/>
        </a:xfrm>
      </p:grpSpPr>
      <p:grpSp>
        <p:nvGrpSpPr>
          <p:cNvPr id="70" name="Google Shape;70;p11"/>
          <p:cNvGrpSpPr/>
          <p:nvPr/>
        </p:nvGrpSpPr>
        <p:grpSpPr>
          <a:xfrm rot="2506023">
            <a:off x="1274638" y="-703256"/>
            <a:ext cx="6812756" cy="6550031"/>
            <a:chOff x="1786775" y="1002200"/>
            <a:chExt cx="3861800" cy="3712875"/>
          </a:xfrm>
        </p:grpSpPr>
        <p:sp>
          <p:nvSpPr>
            <p:cNvPr id="71" name="Google Shape;71;p11"/>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11"/>
          <p:cNvSpPr txBox="1">
            <a:spLocks noGrp="1"/>
          </p:cNvSpPr>
          <p:nvPr>
            <p:ph type="title" hasCustomPrompt="1"/>
          </p:nvPr>
        </p:nvSpPr>
        <p:spPr>
          <a:xfrm>
            <a:off x="1327050" y="1598088"/>
            <a:ext cx="6489900" cy="1318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5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 name="Google Shape;75;p11"/>
          <p:cNvSpPr txBox="1">
            <a:spLocks noGrp="1"/>
          </p:cNvSpPr>
          <p:nvPr>
            <p:ph type="subTitle" idx="1"/>
          </p:nvPr>
        </p:nvSpPr>
        <p:spPr>
          <a:xfrm>
            <a:off x="1327050" y="2945463"/>
            <a:ext cx="6489900" cy="4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3605042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Tree>
    <p:extLst>
      <p:ext uri="{BB962C8B-B14F-4D97-AF65-F5344CB8AC3E}">
        <p14:creationId xmlns:p14="http://schemas.microsoft.com/office/powerpoint/2010/main" val="2845069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accent3"/>
        </a:solidFill>
        <a:effectLst/>
      </p:bgPr>
    </p:bg>
    <p:spTree>
      <p:nvGrpSpPr>
        <p:cNvPr id="1" name="Shape 80"/>
        <p:cNvGrpSpPr/>
        <p:nvPr/>
      </p:nvGrpSpPr>
      <p:grpSpPr>
        <a:xfrm>
          <a:off x="0" y="0"/>
          <a:ext cx="0" cy="0"/>
          <a:chOff x="0" y="0"/>
          <a:chExt cx="0" cy="0"/>
        </a:xfrm>
      </p:grpSpPr>
      <p:grpSp>
        <p:nvGrpSpPr>
          <p:cNvPr id="81" name="Google Shape;81;p14"/>
          <p:cNvGrpSpPr/>
          <p:nvPr/>
        </p:nvGrpSpPr>
        <p:grpSpPr>
          <a:xfrm rot="1351513">
            <a:off x="-417957" y="-2365234"/>
            <a:ext cx="9979855" cy="9594854"/>
            <a:chOff x="1786775" y="1002200"/>
            <a:chExt cx="3861800" cy="3712875"/>
          </a:xfrm>
        </p:grpSpPr>
        <p:sp>
          <p:nvSpPr>
            <p:cNvPr id="82" name="Google Shape;82;p14"/>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latin typeface="Fredoka One"/>
                <a:ea typeface="Fredoka One"/>
                <a:cs typeface="Fredoka One"/>
                <a:sym typeface="Fredoka One"/>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Tree>
    <p:extLst>
      <p:ext uri="{BB962C8B-B14F-4D97-AF65-F5344CB8AC3E}">
        <p14:creationId xmlns:p14="http://schemas.microsoft.com/office/powerpoint/2010/main" val="1004291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left text">
  <p:cSld name="Title and left text">
    <p:bg>
      <p:bgPr>
        <a:solidFill>
          <a:schemeClr val="accent3"/>
        </a:solidFill>
        <a:effectLst/>
      </p:bgPr>
    </p:bg>
    <p:spTree>
      <p:nvGrpSpPr>
        <p:cNvPr id="1" name="Shape 86"/>
        <p:cNvGrpSpPr/>
        <p:nvPr/>
      </p:nvGrpSpPr>
      <p:grpSpPr>
        <a:xfrm>
          <a:off x="0" y="0"/>
          <a:ext cx="0" cy="0"/>
          <a:chOff x="0" y="0"/>
          <a:chExt cx="0" cy="0"/>
        </a:xfrm>
      </p:grpSpPr>
      <p:grpSp>
        <p:nvGrpSpPr>
          <p:cNvPr id="87" name="Google Shape;87;p15"/>
          <p:cNvGrpSpPr/>
          <p:nvPr/>
        </p:nvGrpSpPr>
        <p:grpSpPr>
          <a:xfrm rot="-2808582" flipH="1">
            <a:off x="-769895" y="-1911250"/>
            <a:ext cx="9580815" cy="9304939"/>
            <a:chOff x="1786775" y="1002200"/>
            <a:chExt cx="3861800" cy="3712875"/>
          </a:xfrm>
        </p:grpSpPr>
        <p:sp>
          <p:nvSpPr>
            <p:cNvPr id="88" name="Google Shape;88;p15"/>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latin typeface="Fredoka One"/>
                <a:ea typeface="Fredoka One"/>
                <a:cs typeface="Fredoka One"/>
                <a:sym typeface="Fredoka One"/>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92" name="Google Shape;92;p15"/>
          <p:cNvSpPr txBox="1">
            <a:spLocks noGrp="1"/>
          </p:cNvSpPr>
          <p:nvPr>
            <p:ph type="subTitle" idx="1"/>
          </p:nvPr>
        </p:nvSpPr>
        <p:spPr>
          <a:xfrm>
            <a:off x="940975" y="3925075"/>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3" name="Google Shape;93;p15"/>
          <p:cNvSpPr txBox="1">
            <a:spLocks noGrp="1"/>
          </p:cNvSpPr>
          <p:nvPr>
            <p:ph type="subTitle" idx="2"/>
          </p:nvPr>
        </p:nvSpPr>
        <p:spPr>
          <a:xfrm>
            <a:off x="940975" y="2766850"/>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4" name="Google Shape;94;p15"/>
          <p:cNvSpPr txBox="1">
            <a:spLocks noGrp="1"/>
          </p:cNvSpPr>
          <p:nvPr>
            <p:ph type="subTitle" idx="3"/>
          </p:nvPr>
        </p:nvSpPr>
        <p:spPr>
          <a:xfrm>
            <a:off x="940975" y="1608625"/>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5" name="Google Shape;95;p15"/>
          <p:cNvSpPr txBox="1">
            <a:spLocks noGrp="1"/>
          </p:cNvSpPr>
          <p:nvPr>
            <p:ph type="subTitle" idx="4"/>
          </p:nvPr>
        </p:nvSpPr>
        <p:spPr>
          <a:xfrm>
            <a:off x="940975" y="35076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A5B7C6"/>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6" name="Google Shape;96;p15"/>
          <p:cNvSpPr txBox="1">
            <a:spLocks noGrp="1"/>
          </p:cNvSpPr>
          <p:nvPr>
            <p:ph type="subTitle" idx="5"/>
          </p:nvPr>
        </p:nvSpPr>
        <p:spPr>
          <a:xfrm>
            <a:off x="940975" y="23387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445D7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7" name="Google Shape;97;p15"/>
          <p:cNvSpPr txBox="1">
            <a:spLocks noGrp="1"/>
          </p:cNvSpPr>
          <p:nvPr>
            <p:ph type="subTitle" idx="6"/>
          </p:nvPr>
        </p:nvSpPr>
        <p:spPr>
          <a:xfrm>
            <a:off x="940975" y="11698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Clr>
                <a:schemeClr val="accent3"/>
              </a:buClr>
              <a:buSzPts val="2800"/>
              <a:buNone/>
              <a:defRPr sz="2800">
                <a:solidFill>
                  <a:schemeClr val="accent3"/>
                </a:solidFill>
              </a:defRPr>
            </a:lvl2pPr>
            <a:lvl3pPr lvl="2" algn="ctr" rtl="0">
              <a:lnSpc>
                <a:spcPct val="100000"/>
              </a:lnSpc>
              <a:spcBef>
                <a:spcPts val="0"/>
              </a:spcBef>
              <a:spcAft>
                <a:spcPts val="0"/>
              </a:spcAft>
              <a:buClr>
                <a:schemeClr val="accent3"/>
              </a:buClr>
              <a:buSzPts val="2800"/>
              <a:buNone/>
              <a:defRPr sz="2800">
                <a:solidFill>
                  <a:schemeClr val="accent3"/>
                </a:solidFill>
              </a:defRPr>
            </a:lvl3pPr>
            <a:lvl4pPr lvl="3" algn="ctr" rtl="0">
              <a:lnSpc>
                <a:spcPct val="100000"/>
              </a:lnSpc>
              <a:spcBef>
                <a:spcPts val="0"/>
              </a:spcBef>
              <a:spcAft>
                <a:spcPts val="0"/>
              </a:spcAft>
              <a:buClr>
                <a:schemeClr val="accent3"/>
              </a:buClr>
              <a:buSzPts val="2800"/>
              <a:buNone/>
              <a:defRPr sz="2800">
                <a:solidFill>
                  <a:schemeClr val="accent3"/>
                </a:solidFill>
              </a:defRPr>
            </a:lvl4pPr>
            <a:lvl5pPr lvl="4" algn="ctr" rtl="0">
              <a:lnSpc>
                <a:spcPct val="100000"/>
              </a:lnSpc>
              <a:spcBef>
                <a:spcPts val="0"/>
              </a:spcBef>
              <a:spcAft>
                <a:spcPts val="0"/>
              </a:spcAft>
              <a:buClr>
                <a:schemeClr val="accent3"/>
              </a:buClr>
              <a:buSzPts val="2800"/>
              <a:buNone/>
              <a:defRPr sz="2800">
                <a:solidFill>
                  <a:schemeClr val="accent3"/>
                </a:solidFill>
              </a:defRPr>
            </a:lvl5pPr>
            <a:lvl6pPr lvl="5" algn="ctr" rtl="0">
              <a:lnSpc>
                <a:spcPct val="100000"/>
              </a:lnSpc>
              <a:spcBef>
                <a:spcPts val="0"/>
              </a:spcBef>
              <a:spcAft>
                <a:spcPts val="0"/>
              </a:spcAft>
              <a:buClr>
                <a:schemeClr val="accent3"/>
              </a:buClr>
              <a:buSzPts val="2800"/>
              <a:buNone/>
              <a:defRPr sz="2800">
                <a:solidFill>
                  <a:schemeClr val="accent3"/>
                </a:solidFill>
              </a:defRPr>
            </a:lvl6pPr>
            <a:lvl7pPr lvl="6" algn="ctr" rtl="0">
              <a:lnSpc>
                <a:spcPct val="100000"/>
              </a:lnSpc>
              <a:spcBef>
                <a:spcPts val="0"/>
              </a:spcBef>
              <a:spcAft>
                <a:spcPts val="0"/>
              </a:spcAft>
              <a:buClr>
                <a:schemeClr val="accent3"/>
              </a:buClr>
              <a:buSzPts val="2800"/>
              <a:buNone/>
              <a:defRPr sz="2800">
                <a:solidFill>
                  <a:schemeClr val="accent3"/>
                </a:solidFill>
              </a:defRPr>
            </a:lvl7pPr>
            <a:lvl8pPr lvl="7" algn="ctr" rtl="0">
              <a:lnSpc>
                <a:spcPct val="100000"/>
              </a:lnSpc>
              <a:spcBef>
                <a:spcPts val="0"/>
              </a:spcBef>
              <a:spcAft>
                <a:spcPts val="0"/>
              </a:spcAft>
              <a:buClr>
                <a:schemeClr val="accent3"/>
              </a:buClr>
              <a:buSzPts val="2800"/>
              <a:buNone/>
              <a:defRPr sz="2800">
                <a:solidFill>
                  <a:schemeClr val="accent3"/>
                </a:solidFill>
              </a:defRPr>
            </a:lvl8pPr>
            <a:lvl9pPr lvl="8" algn="ctr" rtl="0">
              <a:lnSpc>
                <a:spcPct val="100000"/>
              </a:lnSpc>
              <a:spcBef>
                <a:spcPts val="0"/>
              </a:spcBef>
              <a:spcAft>
                <a:spcPts val="0"/>
              </a:spcAft>
              <a:buClr>
                <a:schemeClr val="accent3"/>
              </a:buClr>
              <a:buSzPts val="2800"/>
              <a:buNone/>
              <a:defRPr sz="2800">
                <a:solidFill>
                  <a:schemeClr val="accent3"/>
                </a:solidFill>
              </a:defRPr>
            </a:lvl9pPr>
          </a:lstStyle>
          <a:p>
            <a:endParaRPr/>
          </a:p>
        </p:txBody>
      </p:sp>
    </p:spTree>
    <p:extLst>
      <p:ext uri="{BB962C8B-B14F-4D97-AF65-F5344CB8AC3E}">
        <p14:creationId xmlns:p14="http://schemas.microsoft.com/office/powerpoint/2010/main" val="3681167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s and descriptions">
  <p:cSld name="Title, subtitles and descriptions">
    <p:bg>
      <p:bgPr>
        <a:solidFill>
          <a:schemeClr val="accent3"/>
        </a:solidFill>
        <a:effectLst/>
      </p:bgPr>
    </p:bg>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4" name="Google Shape;114;p17"/>
          <p:cNvSpPr txBox="1">
            <a:spLocks noGrp="1"/>
          </p:cNvSpPr>
          <p:nvPr>
            <p:ph type="subTitle" idx="1"/>
          </p:nvPr>
        </p:nvSpPr>
        <p:spPr>
          <a:xfrm>
            <a:off x="656250" y="2233331"/>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5" name="Google Shape;115;p17"/>
          <p:cNvSpPr txBox="1">
            <a:spLocks noGrp="1"/>
          </p:cNvSpPr>
          <p:nvPr>
            <p:ph type="subTitle" idx="2"/>
          </p:nvPr>
        </p:nvSpPr>
        <p:spPr>
          <a:xfrm>
            <a:off x="656250" y="189883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6" name="Google Shape;116;p17"/>
          <p:cNvSpPr txBox="1">
            <a:spLocks noGrp="1"/>
          </p:cNvSpPr>
          <p:nvPr>
            <p:ph type="subTitle" idx="3"/>
          </p:nvPr>
        </p:nvSpPr>
        <p:spPr>
          <a:xfrm>
            <a:off x="3361350" y="2233331"/>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7" name="Google Shape;117;p17"/>
          <p:cNvSpPr txBox="1">
            <a:spLocks noGrp="1"/>
          </p:cNvSpPr>
          <p:nvPr>
            <p:ph type="subTitle" idx="4"/>
          </p:nvPr>
        </p:nvSpPr>
        <p:spPr>
          <a:xfrm>
            <a:off x="3361350" y="189883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8" name="Google Shape;118;p17"/>
          <p:cNvSpPr txBox="1">
            <a:spLocks noGrp="1"/>
          </p:cNvSpPr>
          <p:nvPr>
            <p:ph type="subTitle" idx="5"/>
          </p:nvPr>
        </p:nvSpPr>
        <p:spPr>
          <a:xfrm>
            <a:off x="6066450" y="2233331"/>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9" name="Google Shape;119;p17"/>
          <p:cNvSpPr txBox="1">
            <a:spLocks noGrp="1"/>
          </p:cNvSpPr>
          <p:nvPr>
            <p:ph type="subTitle" idx="6"/>
          </p:nvPr>
        </p:nvSpPr>
        <p:spPr>
          <a:xfrm>
            <a:off x="6066450" y="189883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0" name="Google Shape;120;p17"/>
          <p:cNvSpPr txBox="1">
            <a:spLocks noGrp="1"/>
          </p:cNvSpPr>
          <p:nvPr>
            <p:ph type="subTitle" idx="7"/>
          </p:nvPr>
        </p:nvSpPr>
        <p:spPr>
          <a:xfrm>
            <a:off x="656250" y="4084725"/>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1" name="Google Shape;121;p17"/>
          <p:cNvSpPr txBox="1">
            <a:spLocks noGrp="1"/>
          </p:cNvSpPr>
          <p:nvPr>
            <p:ph type="subTitle" idx="8"/>
          </p:nvPr>
        </p:nvSpPr>
        <p:spPr>
          <a:xfrm>
            <a:off x="656250" y="373966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2" name="Google Shape;122;p17"/>
          <p:cNvSpPr txBox="1">
            <a:spLocks noGrp="1"/>
          </p:cNvSpPr>
          <p:nvPr>
            <p:ph type="subTitle" idx="9"/>
          </p:nvPr>
        </p:nvSpPr>
        <p:spPr>
          <a:xfrm>
            <a:off x="3361350" y="4084725"/>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3" name="Google Shape;123;p17"/>
          <p:cNvSpPr txBox="1">
            <a:spLocks noGrp="1"/>
          </p:cNvSpPr>
          <p:nvPr>
            <p:ph type="subTitle" idx="13"/>
          </p:nvPr>
        </p:nvSpPr>
        <p:spPr>
          <a:xfrm>
            <a:off x="3361350" y="373966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4" name="Google Shape;124;p17"/>
          <p:cNvSpPr txBox="1">
            <a:spLocks noGrp="1"/>
          </p:cNvSpPr>
          <p:nvPr>
            <p:ph type="subTitle" idx="14"/>
          </p:nvPr>
        </p:nvSpPr>
        <p:spPr>
          <a:xfrm>
            <a:off x="6066450" y="4084725"/>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5" name="Google Shape;125;p17"/>
          <p:cNvSpPr txBox="1">
            <a:spLocks noGrp="1"/>
          </p:cNvSpPr>
          <p:nvPr>
            <p:ph type="subTitle" idx="15"/>
          </p:nvPr>
        </p:nvSpPr>
        <p:spPr>
          <a:xfrm>
            <a:off x="6066450" y="373966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6" name="Google Shape;126;p17"/>
          <p:cNvSpPr txBox="1">
            <a:spLocks noGrp="1"/>
          </p:cNvSpPr>
          <p:nvPr>
            <p:ph type="title" idx="16" hasCustomPrompt="1"/>
          </p:nvPr>
        </p:nvSpPr>
        <p:spPr>
          <a:xfrm>
            <a:off x="1532300" y="124277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 name="Google Shape;127;p17"/>
          <p:cNvSpPr txBox="1">
            <a:spLocks noGrp="1"/>
          </p:cNvSpPr>
          <p:nvPr>
            <p:ph type="title" idx="17" hasCustomPrompt="1"/>
          </p:nvPr>
        </p:nvSpPr>
        <p:spPr>
          <a:xfrm>
            <a:off x="1532300" y="30844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8" name="Google Shape;128;p17"/>
          <p:cNvSpPr txBox="1">
            <a:spLocks noGrp="1"/>
          </p:cNvSpPr>
          <p:nvPr>
            <p:ph type="title" idx="18" hasCustomPrompt="1"/>
          </p:nvPr>
        </p:nvSpPr>
        <p:spPr>
          <a:xfrm>
            <a:off x="4237450" y="12428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9" name="Google Shape;129;p17"/>
          <p:cNvSpPr txBox="1">
            <a:spLocks noGrp="1"/>
          </p:cNvSpPr>
          <p:nvPr>
            <p:ph type="title" idx="19" hasCustomPrompt="1"/>
          </p:nvPr>
        </p:nvSpPr>
        <p:spPr>
          <a:xfrm>
            <a:off x="4237500" y="30844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0" name="Google Shape;130;p17"/>
          <p:cNvSpPr txBox="1">
            <a:spLocks noGrp="1"/>
          </p:cNvSpPr>
          <p:nvPr>
            <p:ph type="title" idx="20" hasCustomPrompt="1"/>
          </p:nvPr>
        </p:nvSpPr>
        <p:spPr>
          <a:xfrm>
            <a:off x="6942450" y="12428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1" name="Google Shape;131;p17"/>
          <p:cNvSpPr txBox="1">
            <a:spLocks noGrp="1"/>
          </p:cNvSpPr>
          <p:nvPr>
            <p:ph type="title" idx="21" hasCustomPrompt="1"/>
          </p:nvPr>
        </p:nvSpPr>
        <p:spPr>
          <a:xfrm>
            <a:off x="6942300" y="3084425"/>
            <a:ext cx="6693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extLst>
      <p:ext uri="{BB962C8B-B14F-4D97-AF65-F5344CB8AC3E}">
        <p14:creationId xmlns:p14="http://schemas.microsoft.com/office/powerpoint/2010/main" val="1293140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ideas">
  <p:cSld name="Title and ideas">
    <p:spTree>
      <p:nvGrpSpPr>
        <p:cNvPr id="1" name="Shape 143"/>
        <p:cNvGrpSpPr/>
        <p:nvPr/>
      </p:nvGrpSpPr>
      <p:grpSpPr>
        <a:xfrm>
          <a:off x="0" y="0"/>
          <a:ext cx="0" cy="0"/>
          <a:chOff x="0" y="0"/>
          <a:chExt cx="0" cy="0"/>
        </a:xfrm>
      </p:grpSpPr>
      <p:sp>
        <p:nvSpPr>
          <p:cNvPr id="144" name="Google Shape;144;p20"/>
          <p:cNvSpPr/>
          <p:nvPr/>
        </p:nvSpPr>
        <p:spPr>
          <a:xfrm rot="277656">
            <a:off x="269403" y="-2543413"/>
            <a:ext cx="10832132" cy="10325869"/>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txBox="1">
            <a:spLocks noGrp="1"/>
          </p:cNvSpPr>
          <p:nvPr>
            <p:ph type="title"/>
          </p:nvPr>
        </p:nvSpPr>
        <p:spPr>
          <a:xfrm>
            <a:off x="685800" y="538325"/>
            <a:ext cx="38862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146" name="Google Shape;146;p20"/>
          <p:cNvSpPr txBox="1">
            <a:spLocks noGrp="1"/>
          </p:cNvSpPr>
          <p:nvPr>
            <p:ph type="subTitle" idx="1"/>
          </p:nvPr>
        </p:nvSpPr>
        <p:spPr>
          <a:xfrm>
            <a:off x="4995225" y="3012245"/>
            <a:ext cx="3120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7" name="Google Shape;147;p20"/>
          <p:cNvSpPr txBox="1">
            <a:spLocks noGrp="1"/>
          </p:cNvSpPr>
          <p:nvPr>
            <p:ph type="subTitle" idx="2"/>
          </p:nvPr>
        </p:nvSpPr>
        <p:spPr>
          <a:xfrm>
            <a:off x="4995225" y="2672145"/>
            <a:ext cx="3120300" cy="41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b="1">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8" name="Google Shape;148;p20"/>
          <p:cNvSpPr txBox="1">
            <a:spLocks noGrp="1"/>
          </p:cNvSpPr>
          <p:nvPr>
            <p:ph type="subTitle" idx="3"/>
          </p:nvPr>
        </p:nvSpPr>
        <p:spPr>
          <a:xfrm>
            <a:off x="4995225" y="4046636"/>
            <a:ext cx="3120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20"/>
          <p:cNvSpPr txBox="1">
            <a:spLocks noGrp="1"/>
          </p:cNvSpPr>
          <p:nvPr>
            <p:ph type="subTitle" idx="4"/>
          </p:nvPr>
        </p:nvSpPr>
        <p:spPr>
          <a:xfrm>
            <a:off x="4995225" y="3706536"/>
            <a:ext cx="3120300" cy="41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b="1">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0" name="Google Shape;150;p20"/>
          <p:cNvSpPr txBox="1">
            <a:spLocks noGrp="1"/>
          </p:cNvSpPr>
          <p:nvPr>
            <p:ph type="subTitle" idx="5"/>
          </p:nvPr>
        </p:nvSpPr>
        <p:spPr>
          <a:xfrm>
            <a:off x="4995225" y="1977865"/>
            <a:ext cx="3120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1" name="Google Shape;151;p20"/>
          <p:cNvSpPr txBox="1">
            <a:spLocks noGrp="1"/>
          </p:cNvSpPr>
          <p:nvPr>
            <p:ph type="subTitle" idx="6"/>
          </p:nvPr>
        </p:nvSpPr>
        <p:spPr>
          <a:xfrm>
            <a:off x="4995225" y="1637766"/>
            <a:ext cx="3120300" cy="41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b="1">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2" name="Google Shape;152;p20"/>
          <p:cNvSpPr txBox="1">
            <a:spLocks noGrp="1"/>
          </p:cNvSpPr>
          <p:nvPr>
            <p:ph type="subTitle" idx="7"/>
          </p:nvPr>
        </p:nvSpPr>
        <p:spPr>
          <a:xfrm>
            <a:off x="4993825" y="943488"/>
            <a:ext cx="3120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20"/>
          <p:cNvSpPr txBox="1">
            <a:spLocks noGrp="1"/>
          </p:cNvSpPr>
          <p:nvPr>
            <p:ph type="subTitle" idx="8"/>
          </p:nvPr>
        </p:nvSpPr>
        <p:spPr>
          <a:xfrm>
            <a:off x="4993825" y="603388"/>
            <a:ext cx="3120300" cy="41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b="1">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479036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accent3"/>
        </a:solidFill>
        <a:effectLst/>
      </p:bgPr>
    </p:bg>
    <p:spTree>
      <p:nvGrpSpPr>
        <p:cNvPr id="1" name="Shape 154"/>
        <p:cNvGrpSpPr/>
        <p:nvPr/>
      </p:nvGrpSpPr>
      <p:grpSpPr>
        <a:xfrm>
          <a:off x="0" y="0"/>
          <a:ext cx="0" cy="0"/>
          <a:chOff x="0" y="0"/>
          <a:chExt cx="0" cy="0"/>
        </a:xfrm>
      </p:grpSpPr>
      <p:grpSp>
        <p:nvGrpSpPr>
          <p:cNvPr id="155" name="Google Shape;155;p21"/>
          <p:cNvGrpSpPr/>
          <p:nvPr/>
        </p:nvGrpSpPr>
        <p:grpSpPr>
          <a:xfrm rot="1351476">
            <a:off x="-930621" y="-2956783"/>
            <a:ext cx="11005343" cy="10580795"/>
            <a:chOff x="1786775" y="1002200"/>
            <a:chExt cx="3861800" cy="3712875"/>
          </a:xfrm>
        </p:grpSpPr>
        <p:sp>
          <p:nvSpPr>
            <p:cNvPr id="156" name="Google Shape;156;p21"/>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Tree>
    <p:extLst>
      <p:ext uri="{BB962C8B-B14F-4D97-AF65-F5344CB8AC3E}">
        <p14:creationId xmlns:p14="http://schemas.microsoft.com/office/powerpoint/2010/main" val="34548230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170" name="Google Shape;170;p23"/>
          <p:cNvSpPr txBox="1">
            <a:spLocks noGrp="1"/>
          </p:cNvSpPr>
          <p:nvPr>
            <p:ph type="subTitle" idx="1"/>
          </p:nvPr>
        </p:nvSpPr>
        <p:spPr>
          <a:xfrm>
            <a:off x="656250" y="2564247"/>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1" name="Google Shape;171;p23"/>
          <p:cNvSpPr txBox="1">
            <a:spLocks noGrp="1"/>
          </p:cNvSpPr>
          <p:nvPr>
            <p:ph type="subTitle" idx="2"/>
          </p:nvPr>
        </p:nvSpPr>
        <p:spPr>
          <a:xfrm>
            <a:off x="3672425" y="3184400"/>
            <a:ext cx="1799100" cy="86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400">
                <a:solidFill>
                  <a:schemeClr val="dk1"/>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72" name="Google Shape;172;p23"/>
          <p:cNvSpPr txBox="1">
            <a:spLocks noGrp="1"/>
          </p:cNvSpPr>
          <p:nvPr>
            <p:ph type="subTitle" idx="3"/>
          </p:nvPr>
        </p:nvSpPr>
        <p:spPr>
          <a:xfrm>
            <a:off x="963925" y="3184400"/>
            <a:ext cx="1799100" cy="86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400">
                <a:solidFill>
                  <a:schemeClr val="dk1"/>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73" name="Google Shape;173;p23"/>
          <p:cNvSpPr txBox="1">
            <a:spLocks noGrp="1"/>
          </p:cNvSpPr>
          <p:nvPr>
            <p:ph type="subTitle" idx="4"/>
          </p:nvPr>
        </p:nvSpPr>
        <p:spPr>
          <a:xfrm>
            <a:off x="6381025" y="3184400"/>
            <a:ext cx="1799100" cy="86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400">
                <a:solidFill>
                  <a:schemeClr val="dk1"/>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74" name="Google Shape;174;p23"/>
          <p:cNvSpPr txBox="1">
            <a:spLocks noGrp="1"/>
          </p:cNvSpPr>
          <p:nvPr>
            <p:ph type="subTitle" idx="5"/>
          </p:nvPr>
        </p:nvSpPr>
        <p:spPr>
          <a:xfrm>
            <a:off x="3361350" y="2906424"/>
            <a:ext cx="2421300" cy="3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5" name="Google Shape;175;p23"/>
          <p:cNvSpPr txBox="1">
            <a:spLocks noGrp="1"/>
          </p:cNvSpPr>
          <p:nvPr>
            <p:ph type="subTitle" idx="6"/>
          </p:nvPr>
        </p:nvSpPr>
        <p:spPr>
          <a:xfrm>
            <a:off x="3361350" y="2564247"/>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6" name="Google Shape;176;p23"/>
          <p:cNvSpPr txBox="1">
            <a:spLocks noGrp="1"/>
          </p:cNvSpPr>
          <p:nvPr>
            <p:ph type="subTitle" idx="7"/>
          </p:nvPr>
        </p:nvSpPr>
        <p:spPr>
          <a:xfrm>
            <a:off x="6066450" y="2906424"/>
            <a:ext cx="2421300" cy="3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7" name="Google Shape;177;p23"/>
          <p:cNvSpPr txBox="1">
            <a:spLocks noGrp="1"/>
          </p:cNvSpPr>
          <p:nvPr>
            <p:ph type="subTitle" idx="8"/>
          </p:nvPr>
        </p:nvSpPr>
        <p:spPr>
          <a:xfrm>
            <a:off x="6066450" y="2564247"/>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23"/>
          <p:cNvSpPr txBox="1">
            <a:spLocks noGrp="1"/>
          </p:cNvSpPr>
          <p:nvPr>
            <p:ph type="subTitle" idx="9"/>
          </p:nvPr>
        </p:nvSpPr>
        <p:spPr>
          <a:xfrm>
            <a:off x="656250" y="2906424"/>
            <a:ext cx="2421300" cy="3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359914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left text">
  <p:cSld name="CUSTOM_2">
    <p:bg>
      <p:bgPr>
        <a:solidFill>
          <a:schemeClr val="accent3"/>
        </a:solidFill>
        <a:effectLst/>
      </p:bgPr>
    </p:bg>
    <p:spTree>
      <p:nvGrpSpPr>
        <p:cNvPr id="1" name="Shape 86"/>
        <p:cNvGrpSpPr/>
        <p:nvPr/>
      </p:nvGrpSpPr>
      <p:grpSpPr>
        <a:xfrm>
          <a:off x="0" y="0"/>
          <a:ext cx="0" cy="0"/>
          <a:chOff x="0" y="0"/>
          <a:chExt cx="0" cy="0"/>
        </a:xfrm>
      </p:grpSpPr>
      <p:grpSp>
        <p:nvGrpSpPr>
          <p:cNvPr id="87" name="Google Shape;87;p15"/>
          <p:cNvGrpSpPr/>
          <p:nvPr/>
        </p:nvGrpSpPr>
        <p:grpSpPr>
          <a:xfrm rot="-2808582" flipH="1">
            <a:off x="-769895" y="-1911250"/>
            <a:ext cx="9580815" cy="9304939"/>
            <a:chOff x="1786775" y="1002200"/>
            <a:chExt cx="3861800" cy="3712875"/>
          </a:xfrm>
        </p:grpSpPr>
        <p:sp>
          <p:nvSpPr>
            <p:cNvPr id="88" name="Google Shape;88;p15"/>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latin typeface="Fredoka One"/>
                <a:ea typeface="Fredoka One"/>
                <a:cs typeface="Fredoka One"/>
                <a:sym typeface="Fredoka One"/>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92" name="Google Shape;92;p15"/>
          <p:cNvSpPr txBox="1">
            <a:spLocks noGrp="1"/>
          </p:cNvSpPr>
          <p:nvPr>
            <p:ph type="subTitle" idx="1"/>
          </p:nvPr>
        </p:nvSpPr>
        <p:spPr>
          <a:xfrm>
            <a:off x="940975" y="3925075"/>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3" name="Google Shape;93;p15"/>
          <p:cNvSpPr txBox="1">
            <a:spLocks noGrp="1"/>
          </p:cNvSpPr>
          <p:nvPr>
            <p:ph type="subTitle" idx="2"/>
          </p:nvPr>
        </p:nvSpPr>
        <p:spPr>
          <a:xfrm>
            <a:off x="940975" y="2766850"/>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4" name="Google Shape;94;p15"/>
          <p:cNvSpPr txBox="1">
            <a:spLocks noGrp="1"/>
          </p:cNvSpPr>
          <p:nvPr>
            <p:ph type="subTitle" idx="3"/>
          </p:nvPr>
        </p:nvSpPr>
        <p:spPr>
          <a:xfrm>
            <a:off x="940975" y="1608625"/>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5" name="Google Shape;95;p15"/>
          <p:cNvSpPr txBox="1">
            <a:spLocks noGrp="1"/>
          </p:cNvSpPr>
          <p:nvPr>
            <p:ph type="subTitle" idx="4"/>
          </p:nvPr>
        </p:nvSpPr>
        <p:spPr>
          <a:xfrm>
            <a:off x="940975" y="35076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A5B7C6"/>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6" name="Google Shape;96;p15"/>
          <p:cNvSpPr txBox="1">
            <a:spLocks noGrp="1"/>
          </p:cNvSpPr>
          <p:nvPr>
            <p:ph type="subTitle" idx="5"/>
          </p:nvPr>
        </p:nvSpPr>
        <p:spPr>
          <a:xfrm>
            <a:off x="940975" y="23387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445D7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7" name="Google Shape;97;p15"/>
          <p:cNvSpPr txBox="1">
            <a:spLocks noGrp="1"/>
          </p:cNvSpPr>
          <p:nvPr>
            <p:ph type="subTitle" idx="6"/>
          </p:nvPr>
        </p:nvSpPr>
        <p:spPr>
          <a:xfrm>
            <a:off x="940975" y="11698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Clr>
                <a:schemeClr val="accent3"/>
              </a:buClr>
              <a:buSzPts val="2800"/>
              <a:buNone/>
              <a:defRPr sz="2800">
                <a:solidFill>
                  <a:schemeClr val="accent3"/>
                </a:solidFill>
              </a:defRPr>
            </a:lvl2pPr>
            <a:lvl3pPr lvl="2" algn="ctr" rtl="0">
              <a:lnSpc>
                <a:spcPct val="100000"/>
              </a:lnSpc>
              <a:spcBef>
                <a:spcPts val="0"/>
              </a:spcBef>
              <a:spcAft>
                <a:spcPts val="0"/>
              </a:spcAft>
              <a:buClr>
                <a:schemeClr val="accent3"/>
              </a:buClr>
              <a:buSzPts val="2800"/>
              <a:buNone/>
              <a:defRPr sz="2800">
                <a:solidFill>
                  <a:schemeClr val="accent3"/>
                </a:solidFill>
              </a:defRPr>
            </a:lvl3pPr>
            <a:lvl4pPr lvl="3" algn="ctr" rtl="0">
              <a:lnSpc>
                <a:spcPct val="100000"/>
              </a:lnSpc>
              <a:spcBef>
                <a:spcPts val="0"/>
              </a:spcBef>
              <a:spcAft>
                <a:spcPts val="0"/>
              </a:spcAft>
              <a:buClr>
                <a:schemeClr val="accent3"/>
              </a:buClr>
              <a:buSzPts val="2800"/>
              <a:buNone/>
              <a:defRPr sz="2800">
                <a:solidFill>
                  <a:schemeClr val="accent3"/>
                </a:solidFill>
              </a:defRPr>
            </a:lvl4pPr>
            <a:lvl5pPr lvl="4" algn="ctr" rtl="0">
              <a:lnSpc>
                <a:spcPct val="100000"/>
              </a:lnSpc>
              <a:spcBef>
                <a:spcPts val="0"/>
              </a:spcBef>
              <a:spcAft>
                <a:spcPts val="0"/>
              </a:spcAft>
              <a:buClr>
                <a:schemeClr val="accent3"/>
              </a:buClr>
              <a:buSzPts val="2800"/>
              <a:buNone/>
              <a:defRPr sz="2800">
                <a:solidFill>
                  <a:schemeClr val="accent3"/>
                </a:solidFill>
              </a:defRPr>
            </a:lvl5pPr>
            <a:lvl6pPr lvl="5" algn="ctr" rtl="0">
              <a:lnSpc>
                <a:spcPct val="100000"/>
              </a:lnSpc>
              <a:spcBef>
                <a:spcPts val="0"/>
              </a:spcBef>
              <a:spcAft>
                <a:spcPts val="0"/>
              </a:spcAft>
              <a:buClr>
                <a:schemeClr val="accent3"/>
              </a:buClr>
              <a:buSzPts val="2800"/>
              <a:buNone/>
              <a:defRPr sz="2800">
                <a:solidFill>
                  <a:schemeClr val="accent3"/>
                </a:solidFill>
              </a:defRPr>
            </a:lvl6pPr>
            <a:lvl7pPr lvl="6" algn="ctr" rtl="0">
              <a:lnSpc>
                <a:spcPct val="100000"/>
              </a:lnSpc>
              <a:spcBef>
                <a:spcPts val="0"/>
              </a:spcBef>
              <a:spcAft>
                <a:spcPts val="0"/>
              </a:spcAft>
              <a:buClr>
                <a:schemeClr val="accent3"/>
              </a:buClr>
              <a:buSzPts val="2800"/>
              <a:buNone/>
              <a:defRPr sz="2800">
                <a:solidFill>
                  <a:schemeClr val="accent3"/>
                </a:solidFill>
              </a:defRPr>
            </a:lvl7pPr>
            <a:lvl8pPr lvl="7" algn="ctr" rtl="0">
              <a:lnSpc>
                <a:spcPct val="100000"/>
              </a:lnSpc>
              <a:spcBef>
                <a:spcPts val="0"/>
              </a:spcBef>
              <a:spcAft>
                <a:spcPts val="0"/>
              </a:spcAft>
              <a:buClr>
                <a:schemeClr val="accent3"/>
              </a:buClr>
              <a:buSzPts val="2800"/>
              <a:buNone/>
              <a:defRPr sz="2800">
                <a:solidFill>
                  <a:schemeClr val="accent3"/>
                </a:solidFill>
              </a:defRPr>
            </a:lvl8pPr>
            <a:lvl9pPr lvl="8" algn="ctr" rtl="0">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5">
  <p:cSld name="Title only 5">
    <p:bg>
      <p:bgPr>
        <a:solidFill>
          <a:schemeClr val="accent3"/>
        </a:solidFill>
        <a:effectLst/>
      </p:bgPr>
    </p:bg>
    <p:spTree>
      <p:nvGrpSpPr>
        <p:cNvPr id="1" name="Shape 179"/>
        <p:cNvGrpSpPr/>
        <p:nvPr/>
      </p:nvGrpSpPr>
      <p:grpSpPr>
        <a:xfrm>
          <a:off x="0" y="0"/>
          <a:ext cx="0" cy="0"/>
          <a:chOff x="0" y="0"/>
          <a:chExt cx="0" cy="0"/>
        </a:xfrm>
      </p:grpSpPr>
      <p:grpSp>
        <p:nvGrpSpPr>
          <p:cNvPr id="180" name="Google Shape;180;p24"/>
          <p:cNvGrpSpPr/>
          <p:nvPr/>
        </p:nvGrpSpPr>
        <p:grpSpPr>
          <a:xfrm rot="1351459">
            <a:off x="211922" y="-2403121"/>
            <a:ext cx="9565900" cy="9196519"/>
            <a:chOff x="1786775" y="1002200"/>
            <a:chExt cx="3861800" cy="3712875"/>
          </a:xfrm>
        </p:grpSpPr>
        <p:sp>
          <p:nvSpPr>
            <p:cNvPr id="181" name="Google Shape;181;p24"/>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4"/>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4"/>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2800"/>
              <a:buNone/>
              <a:defRPr>
                <a:solidFill>
                  <a:schemeClr val="accent3"/>
                </a:solidFill>
              </a:defRPr>
            </a:lvl1pPr>
            <a:lvl2pPr lvl="1">
              <a:spcBef>
                <a:spcPts val="0"/>
              </a:spcBef>
              <a:spcAft>
                <a:spcPts val="0"/>
              </a:spcAft>
              <a:buClr>
                <a:schemeClr val="accent2"/>
              </a:buClr>
              <a:buSzPts val="2800"/>
              <a:buNone/>
              <a:defRPr>
                <a:solidFill>
                  <a:schemeClr val="accent2"/>
                </a:solidFill>
              </a:defRPr>
            </a:lvl2pPr>
            <a:lvl3pPr lvl="2">
              <a:spcBef>
                <a:spcPts val="0"/>
              </a:spcBef>
              <a:spcAft>
                <a:spcPts val="0"/>
              </a:spcAft>
              <a:buClr>
                <a:schemeClr val="accent2"/>
              </a:buClr>
              <a:buSzPts val="2800"/>
              <a:buNone/>
              <a:defRPr>
                <a:solidFill>
                  <a:schemeClr val="accent2"/>
                </a:solidFill>
              </a:defRPr>
            </a:lvl3pPr>
            <a:lvl4pPr lvl="3">
              <a:spcBef>
                <a:spcPts val="0"/>
              </a:spcBef>
              <a:spcAft>
                <a:spcPts val="0"/>
              </a:spcAft>
              <a:buClr>
                <a:schemeClr val="accent2"/>
              </a:buClr>
              <a:buSzPts val="2800"/>
              <a:buNone/>
              <a:defRPr>
                <a:solidFill>
                  <a:schemeClr val="accent2"/>
                </a:solidFill>
              </a:defRPr>
            </a:lvl4pPr>
            <a:lvl5pPr lvl="4">
              <a:spcBef>
                <a:spcPts val="0"/>
              </a:spcBef>
              <a:spcAft>
                <a:spcPts val="0"/>
              </a:spcAft>
              <a:buClr>
                <a:schemeClr val="accent2"/>
              </a:buClr>
              <a:buSzPts val="2800"/>
              <a:buNone/>
              <a:defRPr>
                <a:solidFill>
                  <a:schemeClr val="accent2"/>
                </a:solidFill>
              </a:defRPr>
            </a:lvl5pPr>
            <a:lvl6pPr lvl="5">
              <a:spcBef>
                <a:spcPts val="0"/>
              </a:spcBef>
              <a:spcAft>
                <a:spcPts val="0"/>
              </a:spcAft>
              <a:buClr>
                <a:schemeClr val="accent2"/>
              </a:buClr>
              <a:buSzPts val="2800"/>
              <a:buNone/>
              <a:defRPr>
                <a:solidFill>
                  <a:schemeClr val="accent2"/>
                </a:solidFill>
              </a:defRPr>
            </a:lvl6pPr>
            <a:lvl7pPr lvl="6">
              <a:spcBef>
                <a:spcPts val="0"/>
              </a:spcBef>
              <a:spcAft>
                <a:spcPts val="0"/>
              </a:spcAft>
              <a:buClr>
                <a:schemeClr val="accent2"/>
              </a:buClr>
              <a:buSzPts val="2800"/>
              <a:buNone/>
              <a:defRPr>
                <a:solidFill>
                  <a:schemeClr val="accent2"/>
                </a:solidFill>
              </a:defRPr>
            </a:lvl7pPr>
            <a:lvl8pPr lvl="7">
              <a:spcBef>
                <a:spcPts val="0"/>
              </a:spcBef>
              <a:spcAft>
                <a:spcPts val="0"/>
              </a:spcAft>
              <a:buClr>
                <a:schemeClr val="accent2"/>
              </a:buClr>
              <a:buSzPts val="2800"/>
              <a:buNone/>
              <a:defRPr>
                <a:solidFill>
                  <a:schemeClr val="accent2"/>
                </a:solidFill>
              </a:defRPr>
            </a:lvl8pPr>
            <a:lvl9pPr lvl="8">
              <a:spcBef>
                <a:spcPts val="0"/>
              </a:spcBef>
              <a:spcAft>
                <a:spcPts val="0"/>
              </a:spcAft>
              <a:buClr>
                <a:schemeClr val="accent2"/>
              </a:buClr>
              <a:buSzPts val="2800"/>
              <a:buNone/>
              <a:defRPr>
                <a:solidFill>
                  <a:schemeClr val="accent2"/>
                </a:solidFill>
              </a:defRPr>
            </a:lvl9pPr>
          </a:lstStyle>
          <a:p>
            <a:endParaRPr/>
          </a:p>
        </p:txBody>
      </p:sp>
    </p:spTree>
    <p:extLst>
      <p:ext uri="{BB962C8B-B14F-4D97-AF65-F5344CB8AC3E}">
        <p14:creationId xmlns:p14="http://schemas.microsoft.com/office/powerpoint/2010/main" val="2969192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accent3"/>
        </a:solidFill>
        <a:effectLst/>
      </p:bgPr>
    </p:bg>
    <p:spTree>
      <p:nvGrpSpPr>
        <p:cNvPr id="1" name="Shape 185"/>
        <p:cNvGrpSpPr/>
        <p:nvPr/>
      </p:nvGrpSpPr>
      <p:grpSpPr>
        <a:xfrm>
          <a:off x="0" y="0"/>
          <a:ext cx="0" cy="0"/>
          <a:chOff x="0" y="0"/>
          <a:chExt cx="0" cy="0"/>
        </a:xfrm>
      </p:grpSpPr>
      <p:grpSp>
        <p:nvGrpSpPr>
          <p:cNvPr id="186" name="Google Shape;186;p25"/>
          <p:cNvGrpSpPr/>
          <p:nvPr/>
        </p:nvGrpSpPr>
        <p:grpSpPr>
          <a:xfrm rot="1351459">
            <a:off x="-548941" y="-2589869"/>
            <a:ext cx="10242340" cy="9846873"/>
            <a:chOff x="1786775" y="1002200"/>
            <a:chExt cx="3861800" cy="3712875"/>
          </a:xfrm>
        </p:grpSpPr>
        <p:sp>
          <p:nvSpPr>
            <p:cNvPr id="187" name="Google Shape;187;p25"/>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5"/>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25"/>
          <p:cNvSpPr txBox="1">
            <a:spLocks noGrp="1"/>
          </p:cNvSpPr>
          <p:nvPr>
            <p:ph type="title"/>
          </p:nvPr>
        </p:nvSpPr>
        <p:spPr>
          <a:xfrm>
            <a:off x="685800" y="445025"/>
            <a:ext cx="77724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defRPr>
            </a:lvl1pPr>
            <a:lvl2pPr lvl="1" algn="ctr">
              <a:spcBef>
                <a:spcPts val="0"/>
              </a:spcBef>
              <a:spcAft>
                <a:spcPts val="0"/>
              </a:spcAft>
              <a:buClr>
                <a:schemeClr val="accent3"/>
              </a:buClr>
              <a:buSzPts val="2800"/>
              <a:buNone/>
              <a:defRPr>
                <a:solidFill>
                  <a:schemeClr val="accent3"/>
                </a:solidFill>
              </a:defRPr>
            </a:lvl2pPr>
            <a:lvl3pPr lvl="2" algn="ctr">
              <a:spcBef>
                <a:spcPts val="0"/>
              </a:spcBef>
              <a:spcAft>
                <a:spcPts val="0"/>
              </a:spcAft>
              <a:buClr>
                <a:schemeClr val="accent3"/>
              </a:buClr>
              <a:buSzPts val="2800"/>
              <a:buNone/>
              <a:defRPr>
                <a:solidFill>
                  <a:schemeClr val="accent3"/>
                </a:solidFill>
              </a:defRPr>
            </a:lvl3pPr>
            <a:lvl4pPr lvl="3" algn="ctr">
              <a:spcBef>
                <a:spcPts val="0"/>
              </a:spcBef>
              <a:spcAft>
                <a:spcPts val="0"/>
              </a:spcAft>
              <a:buClr>
                <a:schemeClr val="accent3"/>
              </a:buClr>
              <a:buSzPts val="2800"/>
              <a:buNone/>
              <a:defRPr>
                <a:solidFill>
                  <a:schemeClr val="accent3"/>
                </a:solidFill>
              </a:defRPr>
            </a:lvl4pPr>
            <a:lvl5pPr lvl="4" algn="ctr">
              <a:spcBef>
                <a:spcPts val="0"/>
              </a:spcBef>
              <a:spcAft>
                <a:spcPts val="0"/>
              </a:spcAft>
              <a:buClr>
                <a:schemeClr val="accent3"/>
              </a:buClr>
              <a:buSzPts val="2800"/>
              <a:buNone/>
              <a:defRPr>
                <a:solidFill>
                  <a:schemeClr val="accent3"/>
                </a:solidFill>
              </a:defRPr>
            </a:lvl5pPr>
            <a:lvl6pPr lvl="5" algn="ctr">
              <a:spcBef>
                <a:spcPts val="0"/>
              </a:spcBef>
              <a:spcAft>
                <a:spcPts val="0"/>
              </a:spcAft>
              <a:buClr>
                <a:schemeClr val="accent3"/>
              </a:buClr>
              <a:buSzPts val="2800"/>
              <a:buNone/>
              <a:defRPr>
                <a:solidFill>
                  <a:schemeClr val="accent3"/>
                </a:solidFill>
              </a:defRPr>
            </a:lvl6pPr>
            <a:lvl7pPr lvl="6" algn="ctr">
              <a:spcBef>
                <a:spcPts val="0"/>
              </a:spcBef>
              <a:spcAft>
                <a:spcPts val="0"/>
              </a:spcAft>
              <a:buClr>
                <a:schemeClr val="accent3"/>
              </a:buClr>
              <a:buSzPts val="2800"/>
              <a:buNone/>
              <a:defRPr>
                <a:solidFill>
                  <a:schemeClr val="accent3"/>
                </a:solidFill>
              </a:defRPr>
            </a:lvl7pPr>
            <a:lvl8pPr lvl="7" algn="ctr">
              <a:spcBef>
                <a:spcPts val="0"/>
              </a:spcBef>
              <a:spcAft>
                <a:spcPts val="0"/>
              </a:spcAft>
              <a:buClr>
                <a:schemeClr val="accent3"/>
              </a:buClr>
              <a:buSzPts val="2800"/>
              <a:buNone/>
              <a:defRPr>
                <a:solidFill>
                  <a:schemeClr val="accent3"/>
                </a:solidFill>
              </a:defRPr>
            </a:lvl8pPr>
            <a:lvl9pPr lvl="8" algn="ctr">
              <a:spcBef>
                <a:spcPts val="0"/>
              </a:spcBef>
              <a:spcAft>
                <a:spcPts val="0"/>
              </a:spcAft>
              <a:buClr>
                <a:schemeClr val="accent3"/>
              </a:buClr>
              <a:buSzPts val="2800"/>
              <a:buNone/>
              <a:defRPr>
                <a:solidFill>
                  <a:schemeClr val="accent3"/>
                </a:solidFill>
              </a:defRPr>
            </a:lvl9pPr>
          </a:lstStyle>
          <a:p>
            <a:endParaRPr/>
          </a:p>
        </p:txBody>
      </p:sp>
      <p:sp>
        <p:nvSpPr>
          <p:cNvPr id="191" name="Google Shape;191;p25"/>
          <p:cNvSpPr txBox="1">
            <a:spLocks noGrp="1"/>
          </p:cNvSpPr>
          <p:nvPr>
            <p:ph type="subTitle" idx="1"/>
          </p:nvPr>
        </p:nvSpPr>
        <p:spPr>
          <a:xfrm>
            <a:off x="3013825" y="3139792"/>
            <a:ext cx="1634100" cy="88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2" name="Google Shape;192;p25"/>
          <p:cNvSpPr txBox="1">
            <a:spLocks noGrp="1"/>
          </p:cNvSpPr>
          <p:nvPr>
            <p:ph type="subTitle" idx="2"/>
          </p:nvPr>
        </p:nvSpPr>
        <p:spPr>
          <a:xfrm>
            <a:off x="3280904" y="2027104"/>
            <a:ext cx="1108500" cy="4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000">
                <a:solidFill>
                  <a:schemeClr val="lt1"/>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3" name="Google Shape;193;p25"/>
          <p:cNvSpPr txBox="1">
            <a:spLocks noGrp="1"/>
          </p:cNvSpPr>
          <p:nvPr>
            <p:ph type="subTitle" idx="3"/>
          </p:nvPr>
        </p:nvSpPr>
        <p:spPr>
          <a:xfrm>
            <a:off x="4473700" y="3139792"/>
            <a:ext cx="1634100" cy="88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4" name="Google Shape;194;p25"/>
          <p:cNvSpPr txBox="1">
            <a:spLocks noGrp="1"/>
          </p:cNvSpPr>
          <p:nvPr>
            <p:ph type="subTitle" idx="4"/>
          </p:nvPr>
        </p:nvSpPr>
        <p:spPr>
          <a:xfrm>
            <a:off x="4737363" y="2027104"/>
            <a:ext cx="1108500" cy="4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000">
                <a:solidFill>
                  <a:schemeClr val="lt1"/>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5" name="Google Shape;195;p25"/>
          <p:cNvSpPr txBox="1">
            <a:spLocks noGrp="1"/>
          </p:cNvSpPr>
          <p:nvPr>
            <p:ph type="subTitle" idx="5"/>
          </p:nvPr>
        </p:nvSpPr>
        <p:spPr>
          <a:xfrm>
            <a:off x="5933575" y="3139792"/>
            <a:ext cx="1634100" cy="88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6" name="Google Shape;196;p25"/>
          <p:cNvSpPr txBox="1">
            <a:spLocks noGrp="1"/>
          </p:cNvSpPr>
          <p:nvPr>
            <p:ph type="subTitle" idx="6"/>
          </p:nvPr>
        </p:nvSpPr>
        <p:spPr>
          <a:xfrm>
            <a:off x="6191931" y="2027104"/>
            <a:ext cx="1108500" cy="4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000">
                <a:solidFill>
                  <a:schemeClr val="lt1"/>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7" name="Google Shape;197;p25"/>
          <p:cNvSpPr txBox="1">
            <a:spLocks noGrp="1"/>
          </p:cNvSpPr>
          <p:nvPr>
            <p:ph type="subTitle" idx="7"/>
          </p:nvPr>
        </p:nvSpPr>
        <p:spPr>
          <a:xfrm>
            <a:off x="1553950" y="3139792"/>
            <a:ext cx="1634100" cy="88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8" name="Google Shape;198;p25"/>
          <p:cNvSpPr txBox="1">
            <a:spLocks noGrp="1"/>
          </p:cNvSpPr>
          <p:nvPr>
            <p:ph type="subTitle" idx="8"/>
          </p:nvPr>
        </p:nvSpPr>
        <p:spPr>
          <a:xfrm>
            <a:off x="1820825" y="2027104"/>
            <a:ext cx="1108500" cy="4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000">
                <a:solidFill>
                  <a:schemeClr val="lt1"/>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40087847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accent3"/>
        </a:solidFill>
        <a:effectLst/>
      </p:bgPr>
    </p:bg>
    <p:spTree>
      <p:nvGrpSpPr>
        <p:cNvPr id="1" name="Shape 199"/>
        <p:cNvGrpSpPr/>
        <p:nvPr/>
      </p:nvGrpSpPr>
      <p:grpSpPr>
        <a:xfrm>
          <a:off x="0" y="0"/>
          <a:ext cx="0" cy="0"/>
          <a:chOff x="0" y="0"/>
          <a:chExt cx="0" cy="0"/>
        </a:xfrm>
      </p:grpSpPr>
      <p:grpSp>
        <p:nvGrpSpPr>
          <p:cNvPr id="200" name="Google Shape;200;p26"/>
          <p:cNvGrpSpPr/>
          <p:nvPr/>
        </p:nvGrpSpPr>
        <p:grpSpPr>
          <a:xfrm rot="1351516">
            <a:off x="-465843" y="-2509666"/>
            <a:ext cx="10075598" cy="9686905"/>
            <a:chOff x="1786775" y="1002200"/>
            <a:chExt cx="3861800" cy="3712875"/>
          </a:xfrm>
        </p:grpSpPr>
        <p:sp>
          <p:nvSpPr>
            <p:cNvPr id="201" name="Google Shape;201;p26"/>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205" name="Google Shape;205;p26"/>
          <p:cNvSpPr txBox="1">
            <a:spLocks noGrp="1"/>
          </p:cNvSpPr>
          <p:nvPr>
            <p:ph type="subTitle" idx="1"/>
          </p:nvPr>
        </p:nvSpPr>
        <p:spPr>
          <a:xfrm>
            <a:off x="2553500" y="2642263"/>
            <a:ext cx="1957500" cy="771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6" name="Google Shape;206;p26"/>
          <p:cNvSpPr txBox="1">
            <a:spLocks noGrp="1"/>
          </p:cNvSpPr>
          <p:nvPr>
            <p:ph type="subTitle" idx="2"/>
          </p:nvPr>
        </p:nvSpPr>
        <p:spPr>
          <a:xfrm>
            <a:off x="2553500" y="2183388"/>
            <a:ext cx="1957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7" name="Google Shape;207;p26"/>
          <p:cNvSpPr txBox="1">
            <a:spLocks noGrp="1"/>
          </p:cNvSpPr>
          <p:nvPr>
            <p:ph type="subTitle" idx="3"/>
          </p:nvPr>
        </p:nvSpPr>
        <p:spPr>
          <a:xfrm>
            <a:off x="6543896" y="2642263"/>
            <a:ext cx="1957500" cy="771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solidFill>
                  <a:schemeClr val="dk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8" name="Google Shape;208;p26"/>
          <p:cNvSpPr txBox="1">
            <a:spLocks noGrp="1"/>
          </p:cNvSpPr>
          <p:nvPr>
            <p:ph type="subTitle" idx="4"/>
          </p:nvPr>
        </p:nvSpPr>
        <p:spPr>
          <a:xfrm>
            <a:off x="6543889" y="2183388"/>
            <a:ext cx="1957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2893203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text lines 2">
  <p:cSld name="Title and four text lines 2">
    <p:spTree>
      <p:nvGrpSpPr>
        <p:cNvPr id="1" name="Shape 209"/>
        <p:cNvGrpSpPr/>
        <p:nvPr/>
      </p:nvGrpSpPr>
      <p:grpSpPr>
        <a:xfrm>
          <a:off x="0" y="0"/>
          <a:ext cx="0" cy="0"/>
          <a:chOff x="0" y="0"/>
          <a:chExt cx="0" cy="0"/>
        </a:xfrm>
      </p:grpSpPr>
      <p:grpSp>
        <p:nvGrpSpPr>
          <p:cNvPr id="210" name="Google Shape;210;p27"/>
          <p:cNvGrpSpPr/>
          <p:nvPr/>
        </p:nvGrpSpPr>
        <p:grpSpPr>
          <a:xfrm rot="1351476">
            <a:off x="-930621" y="-2956783"/>
            <a:ext cx="11005343" cy="10580795"/>
            <a:chOff x="1786775" y="1002200"/>
            <a:chExt cx="3861800" cy="3712875"/>
          </a:xfrm>
        </p:grpSpPr>
        <p:sp>
          <p:nvSpPr>
            <p:cNvPr id="211" name="Google Shape;211;p27"/>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27"/>
          <p:cNvSpPr txBox="1">
            <a:spLocks noGrp="1"/>
          </p:cNvSpPr>
          <p:nvPr>
            <p:ph type="subTitle" idx="1"/>
          </p:nvPr>
        </p:nvSpPr>
        <p:spPr>
          <a:xfrm>
            <a:off x="888763" y="3515500"/>
            <a:ext cx="2421300" cy="66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5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5" name="Google Shape;215;p27"/>
          <p:cNvSpPr txBox="1">
            <a:spLocks noGrp="1"/>
          </p:cNvSpPr>
          <p:nvPr>
            <p:ph type="subTitle" idx="2"/>
          </p:nvPr>
        </p:nvSpPr>
        <p:spPr>
          <a:xfrm>
            <a:off x="5775188" y="1976800"/>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6" name="Google Shape;216;p27"/>
          <p:cNvSpPr txBox="1">
            <a:spLocks noGrp="1"/>
          </p:cNvSpPr>
          <p:nvPr>
            <p:ph type="subTitle" idx="3"/>
          </p:nvPr>
        </p:nvSpPr>
        <p:spPr>
          <a:xfrm>
            <a:off x="905038" y="1987475"/>
            <a:ext cx="2421300" cy="66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7" name="Google Shape;217;p27"/>
          <p:cNvSpPr txBox="1">
            <a:spLocks noGrp="1"/>
          </p:cNvSpPr>
          <p:nvPr>
            <p:ph type="subTitle" idx="4"/>
          </p:nvPr>
        </p:nvSpPr>
        <p:spPr>
          <a:xfrm>
            <a:off x="888763" y="3098075"/>
            <a:ext cx="2421300" cy="42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8" name="Google Shape;218;p27"/>
          <p:cNvSpPr txBox="1">
            <a:spLocks noGrp="1"/>
          </p:cNvSpPr>
          <p:nvPr>
            <p:ph type="subTitle" idx="5"/>
          </p:nvPr>
        </p:nvSpPr>
        <p:spPr>
          <a:xfrm>
            <a:off x="5775188" y="154870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9" name="Google Shape;219;p27"/>
          <p:cNvSpPr txBox="1">
            <a:spLocks noGrp="1"/>
          </p:cNvSpPr>
          <p:nvPr>
            <p:ph type="subTitle" idx="6"/>
          </p:nvPr>
        </p:nvSpPr>
        <p:spPr>
          <a:xfrm>
            <a:off x="905038" y="1548700"/>
            <a:ext cx="2421300" cy="42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0" name="Google Shape;220;p27"/>
          <p:cNvSpPr txBox="1">
            <a:spLocks noGrp="1"/>
          </p:cNvSpPr>
          <p:nvPr>
            <p:ph type="subTitle" idx="7"/>
          </p:nvPr>
        </p:nvSpPr>
        <p:spPr>
          <a:xfrm>
            <a:off x="5775188" y="3505238"/>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1" name="Google Shape;221;p27"/>
          <p:cNvSpPr txBox="1">
            <a:spLocks noGrp="1"/>
          </p:cNvSpPr>
          <p:nvPr>
            <p:ph type="subTitle" idx="8"/>
          </p:nvPr>
        </p:nvSpPr>
        <p:spPr>
          <a:xfrm>
            <a:off x="5775188" y="3077138"/>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2" name="Google Shape;22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FFFFFF"/>
              </a:buClr>
              <a:buSzPts val="2800"/>
              <a:buNone/>
              <a:defRPr>
                <a:solidFill>
                  <a:schemeClr val="lt1"/>
                </a:solidFill>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a:endParaRPr/>
          </a:p>
        </p:txBody>
      </p:sp>
    </p:spTree>
    <p:extLst>
      <p:ext uri="{BB962C8B-B14F-4D97-AF65-F5344CB8AC3E}">
        <p14:creationId xmlns:p14="http://schemas.microsoft.com/office/powerpoint/2010/main" val="16630623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slide">
  <p:cSld name="Thanks slide">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723900" y="695063"/>
            <a:ext cx="4314300" cy="9906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5000">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5" name="Google Shape;225;p28"/>
          <p:cNvSpPr txBox="1">
            <a:spLocks noGrp="1"/>
          </p:cNvSpPr>
          <p:nvPr>
            <p:ph type="subTitle" idx="1"/>
          </p:nvPr>
        </p:nvSpPr>
        <p:spPr>
          <a:xfrm>
            <a:off x="723900" y="1763872"/>
            <a:ext cx="4314300" cy="137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None/>
              <a:defRPr sz="1400">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226" name="Google Shape;226;p28"/>
          <p:cNvSpPr txBox="1"/>
          <p:nvPr/>
        </p:nvSpPr>
        <p:spPr>
          <a:xfrm>
            <a:off x="4638675" y="3891175"/>
            <a:ext cx="3785400" cy="714000"/>
          </a:xfrm>
          <a:prstGeom prst="rect">
            <a:avLst/>
          </a:prstGeom>
          <a:noFill/>
          <a:ln>
            <a:noFill/>
          </a:ln>
        </p:spPr>
        <p:txBody>
          <a:bodyPr spcFirstLastPara="1" wrap="square" lIns="91425" tIns="91425" rIns="91425" bIns="91425" anchor="t" anchorCtr="0">
            <a:noAutofit/>
          </a:bodyPr>
          <a:lstStyle/>
          <a:p>
            <a:pPr marL="0" lvl="0" indent="0" algn="r" rtl="0">
              <a:lnSpc>
                <a:spcPct val="114000"/>
              </a:lnSpc>
              <a:spcBef>
                <a:spcPts val="0"/>
              </a:spcBef>
              <a:spcAft>
                <a:spcPts val="0"/>
              </a:spcAft>
              <a:buClr>
                <a:schemeClr val="dk1"/>
              </a:buClr>
              <a:buSzPts val="1100"/>
              <a:buFont typeface="Arial"/>
              <a:buNone/>
            </a:pPr>
            <a:r>
              <a:rPr lang="en" sz="1200">
                <a:solidFill>
                  <a:schemeClr val="dk2"/>
                </a:solidFill>
                <a:latin typeface="Raleway"/>
                <a:ea typeface="Raleway"/>
                <a:cs typeface="Raleway"/>
                <a:sym typeface="Raleway"/>
              </a:rPr>
              <a:t>This presentation template was created by </a:t>
            </a:r>
            <a:r>
              <a:rPr lang="en" sz="1200" b="1">
                <a:solidFill>
                  <a:schemeClr val="dk2"/>
                </a:solidFill>
                <a:uFill>
                  <a:noFill/>
                </a:u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200" b="1">
                <a:solidFill>
                  <a:schemeClr val="dk2"/>
                </a:solidFill>
                <a:latin typeface="Raleway"/>
                <a:ea typeface="Raleway"/>
                <a:cs typeface="Raleway"/>
                <a:sym typeface="Raleway"/>
              </a:rPr>
              <a:t>,</a:t>
            </a:r>
            <a:r>
              <a:rPr lang="en" sz="1200">
                <a:solidFill>
                  <a:schemeClr val="dk2"/>
                </a:solidFill>
                <a:latin typeface="Raleway"/>
                <a:ea typeface="Raleway"/>
                <a:cs typeface="Raleway"/>
                <a:sym typeface="Raleway"/>
              </a:rPr>
              <a:t> including icons by </a:t>
            </a:r>
            <a:r>
              <a:rPr lang="en" sz="1200" b="1">
                <a:solidFill>
                  <a:schemeClr val="dk2"/>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200">
                <a:solidFill>
                  <a:schemeClr val="dk2"/>
                </a:solidFill>
                <a:latin typeface="Raleway"/>
                <a:ea typeface="Raleway"/>
                <a:cs typeface="Raleway"/>
                <a:sym typeface="Raleway"/>
              </a:rPr>
              <a:t>, infographics &amp; images by </a:t>
            </a:r>
            <a:r>
              <a:rPr lang="en" sz="1200" b="1">
                <a:solidFill>
                  <a:schemeClr val="dk2"/>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r>
              <a:rPr lang="en" sz="1200">
                <a:solidFill>
                  <a:schemeClr val="dk2"/>
                </a:solidFill>
                <a:latin typeface="Raleway"/>
                <a:ea typeface="Raleway"/>
                <a:cs typeface="Raleway"/>
                <a:sym typeface="Raleway"/>
              </a:rPr>
              <a:t> and illustrations by </a:t>
            </a:r>
            <a:r>
              <a:rPr lang="en" sz="1200" b="1">
                <a:solidFill>
                  <a:schemeClr val="dk2"/>
                </a:solidFill>
                <a:uFill>
                  <a:noFill/>
                </a:uFill>
                <a:latin typeface="Raleway"/>
                <a:ea typeface="Raleway"/>
                <a:cs typeface="Raleway"/>
                <a:sym typeface="Raleway"/>
                <a:hlinkClick r:id="rId5">
                  <a:extLst>
                    <a:ext uri="{A12FA001-AC4F-418D-AE19-62706E023703}">
                      <ahyp:hlinkClr xmlns:ahyp="http://schemas.microsoft.com/office/drawing/2018/hyperlinkcolor" val="tx"/>
                    </a:ext>
                  </a:extLst>
                </a:hlinkClick>
              </a:rPr>
              <a:t>Stories</a:t>
            </a:r>
            <a:endParaRPr sz="1200">
              <a:solidFill>
                <a:schemeClr val="dk2"/>
              </a:solidFill>
              <a:latin typeface="Raleway"/>
              <a:ea typeface="Raleway"/>
              <a:cs typeface="Raleway"/>
              <a:sym typeface="Raleway"/>
            </a:endParaRPr>
          </a:p>
          <a:p>
            <a:pPr marL="0" lvl="0" indent="0" algn="r" rtl="0">
              <a:spcBef>
                <a:spcPts val="300"/>
              </a:spcBef>
              <a:spcAft>
                <a:spcPts val="0"/>
              </a:spcAft>
              <a:buNone/>
            </a:pPr>
            <a:endParaRPr sz="1000">
              <a:latin typeface="Raleway"/>
              <a:ea typeface="Raleway"/>
              <a:cs typeface="Raleway"/>
              <a:sym typeface="Raleway"/>
            </a:endParaRPr>
          </a:p>
        </p:txBody>
      </p:sp>
      <p:grpSp>
        <p:nvGrpSpPr>
          <p:cNvPr id="227" name="Google Shape;227;p28"/>
          <p:cNvGrpSpPr/>
          <p:nvPr/>
        </p:nvGrpSpPr>
        <p:grpSpPr>
          <a:xfrm>
            <a:off x="3593993" y="923925"/>
            <a:ext cx="5102063" cy="2701287"/>
            <a:chOff x="847550" y="1140325"/>
            <a:chExt cx="6229625" cy="3298275"/>
          </a:xfrm>
        </p:grpSpPr>
        <p:sp>
          <p:nvSpPr>
            <p:cNvPr id="228" name="Google Shape;228;p28"/>
            <p:cNvSpPr/>
            <p:nvPr/>
          </p:nvSpPr>
          <p:spPr>
            <a:xfrm>
              <a:off x="936450" y="2929100"/>
              <a:ext cx="555825" cy="464275"/>
            </a:xfrm>
            <a:custGeom>
              <a:avLst/>
              <a:gdLst/>
              <a:ahLst/>
              <a:cxnLst/>
              <a:rect l="l" t="t" r="r" b="b"/>
              <a:pathLst>
                <a:path w="22233" h="18571" extrusionOk="0">
                  <a:moveTo>
                    <a:pt x="12216" y="0"/>
                  </a:moveTo>
                  <a:cubicBezTo>
                    <a:pt x="11729" y="0"/>
                    <a:pt x="11239" y="41"/>
                    <a:pt x="10761" y="114"/>
                  </a:cubicBezTo>
                  <a:cubicBezTo>
                    <a:pt x="2584" y="1360"/>
                    <a:pt x="1" y="11847"/>
                    <a:pt x="6657" y="16741"/>
                  </a:cubicBezTo>
                  <a:cubicBezTo>
                    <a:pt x="8378" y="18006"/>
                    <a:pt x="10272" y="18570"/>
                    <a:pt x="12112" y="18570"/>
                  </a:cubicBezTo>
                  <a:cubicBezTo>
                    <a:pt x="17391" y="18570"/>
                    <a:pt x="22232" y="13928"/>
                    <a:pt x="21308" y="7865"/>
                  </a:cubicBezTo>
                  <a:lnTo>
                    <a:pt x="21308" y="7865"/>
                  </a:lnTo>
                  <a:lnTo>
                    <a:pt x="12159" y="9263"/>
                  </a:lnTo>
                  <a:lnTo>
                    <a:pt x="13162" y="53"/>
                  </a:lnTo>
                  <a:cubicBezTo>
                    <a:pt x="12850" y="18"/>
                    <a:pt x="12534" y="0"/>
                    <a:pt x="1221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1286775" y="2931175"/>
              <a:ext cx="174025" cy="177100"/>
            </a:xfrm>
            <a:custGeom>
              <a:avLst/>
              <a:gdLst/>
              <a:ahLst/>
              <a:cxnLst/>
              <a:rect l="l" t="t" r="r" b="b"/>
              <a:pathLst>
                <a:path w="6961" h="7084" extrusionOk="0">
                  <a:moveTo>
                    <a:pt x="1125" y="1"/>
                  </a:moveTo>
                  <a:lnTo>
                    <a:pt x="0" y="7083"/>
                  </a:lnTo>
                  <a:lnTo>
                    <a:pt x="0" y="7083"/>
                  </a:lnTo>
                  <a:lnTo>
                    <a:pt x="6961" y="5776"/>
                  </a:lnTo>
                  <a:cubicBezTo>
                    <a:pt x="6961" y="5776"/>
                    <a:pt x="5958" y="1825"/>
                    <a:pt x="11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5318750" y="3794425"/>
              <a:ext cx="553225" cy="553225"/>
            </a:xfrm>
            <a:custGeom>
              <a:avLst/>
              <a:gdLst/>
              <a:ahLst/>
              <a:cxnLst/>
              <a:rect l="l" t="t" r="r" b="b"/>
              <a:pathLst>
                <a:path w="22129" h="22129" extrusionOk="0">
                  <a:moveTo>
                    <a:pt x="11242" y="7061"/>
                  </a:moveTo>
                  <a:cubicBezTo>
                    <a:pt x="13026" y="7061"/>
                    <a:pt x="14637" y="8278"/>
                    <a:pt x="15077" y="10092"/>
                  </a:cubicBezTo>
                  <a:cubicBezTo>
                    <a:pt x="15740" y="12744"/>
                    <a:pt x="13635" y="14991"/>
                    <a:pt x="11235" y="14991"/>
                  </a:cubicBezTo>
                  <a:cubicBezTo>
                    <a:pt x="10555" y="14991"/>
                    <a:pt x="9851" y="14810"/>
                    <a:pt x="9180" y="14408"/>
                  </a:cubicBezTo>
                  <a:cubicBezTo>
                    <a:pt x="6171" y="12584"/>
                    <a:pt x="6870" y="8025"/>
                    <a:pt x="10305" y="7174"/>
                  </a:cubicBezTo>
                  <a:cubicBezTo>
                    <a:pt x="10619" y="7097"/>
                    <a:pt x="10933" y="7061"/>
                    <a:pt x="11242" y="7061"/>
                  </a:cubicBezTo>
                  <a:close/>
                  <a:moveTo>
                    <a:pt x="10244" y="0"/>
                  </a:moveTo>
                  <a:lnTo>
                    <a:pt x="6657" y="882"/>
                  </a:lnTo>
                  <a:lnTo>
                    <a:pt x="6718" y="3101"/>
                  </a:lnTo>
                  <a:cubicBezTo>
                    <a:pt x="5989" y="3496"/>
                    <a:pt x="5350" y="3952"/>
                    <a:pt x="4773" y="4529"/>
                  </a:cubicBezTo>
                  <a:lnTo>
                    <a:pt x="2645" y="3800"/>
                  </a:lnTo>
                  <a:lnTo>
                    <a:pt x="761" y="6961"/>
                  </a:lnTo>
                  <a:lnTo>
                    <a:pt x="2372" y="8511"/>
                  </a:lnTo>
                  <a:cubicBezTo>
                    <a:pt x="2128" y="9271"/>
                    <a:pt x="2007" y="10092"/>
                    <a:pt x="1976" y="10882"/>
                  </a:cubicBezTo>
                  <a:lnTo>
                    <a:pt x="1" y="11885"/>
                  </a:lnTo>
                  <a:lnTo>
                    <a:pt x="882" y="15472"/>
                  </a:lnTo>
                  <a:lnTo>
                    <a:pt x="3101" y="15411"/>
                  </a:lnTo>
                  <a:cubicBezTo>
                    <a:pt x="3466" y="16140"/>
                    <a:pt x="3952" y="16779"/>
                    <a:pt x="4530" y="17356"/>
                  </a:cubicBezTo>
                  <a:lnTo>
                    <a:pt x="3800" y="19484"/>
                  </a:lnTo>
                  <a:lnTo>
                    <a:pt x="6961" y="21368"/>
                  </a:lnTo>
                  <a:lnTo>
                    <a:pt x="8511" y="19757"/>
                  </a:lnTo>
                  <a:cubicBezTo>
                    <a:pt x="9271" y="20001"/>
                    <a:pt x="10092" y="20122"/>
                    <a:pt x="10882" y="20153"/>
                  </a:cubicBezTo>
                  <a:lnTo>
                    <a:pt x="11885" y="22128"/>
                  </a:lnTo>
                  <a:lnTo>
                    <a:pt x="15472" y="21277"/>
                  </a:lnTo>
                  <a:lnTo>
                    <a:pt x="15411" y="19028"/>
                  </a:lnTo>
                  <a:cubicBezTo>
                    <a:pt x="16141" y="18663"/>
                    <a:pt x="16779" y="18177"/>
                    <a:pt x="17357" y="17630"/>
                  </a:cubicBezTo>
                  <a:lnTo>
                    <a:pt x="19484" y="18329"/>
                  </a:lnTo>
                  <a:lnTo>
                    <a:pt x="21369" y="15168"/>
                  </a:lnTo>
                  <a:lnTo>
                    <a:pt x="19758" y="13617"/>
                  </a:lnTo>
                  <a:cubicBezTo>
                    <a:pt x="20001" y="12858"/>
                    <a:pt x="20123" y="12037"/>
                    <a:pt x="20153" y="11247"/>
                  </a:cubicBezTo>
                  <a:lnTo>
                    <a:pt x="22129" y="10244"/>
                  </a:lnTo>
                  <a:lnTo>
                    <a:pt x="21278" y="6657"/>
                  </a:lnTo>
                  <a:lnTo>
                    <a:pt x="19028" y="6718"/>
                  </a:lnTo>
                  <a:cubicBezTo>
                    <a:pt x="18664" y="5988"/>
                    <a:pt x="18177" y="5350"/>
                    <a:pt x="17630" y="4772"/>
                  </a:cubicBezTo>
                  <a:lnTo>
                    <a:pt x="18329" y="2645"/>
                  </a:lnTo>
                  <a:lnTo>
                    <a:pt x="15168" y="760"/>
                  </a:lnTo>
                  <a:lnTo>
                    <a:pt x="13618" y="2371"/>
                  </a:lnTo>
                  <a:cubicBezTo>
                    <a:pt x="12858" y="2128"/>
                    <a:pt x="12037" y="2006"/>
                    <a:pt x="11247" y="1976"/>
                  </a:cubicBezTo>
                  <a:lnTo>
                    <a:pt x="1024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5496575" y="3969950"/>
              <a:ext cx="205950" cy="201900"/>
            </a:xfrm>
            <a:custGeom>
              <a:avLst/>
              <a:gdLst/>
              <a:ahLst/>
              <a:cxnLst/>
              <a:rect l="l" t="t" r="r" b="b"/>
              <a:pathLst>
                <a:path w="8238" h="8076" extrusionOk="0">
                  <a:moveTo>
                    <a:pt x="4164" y="1"/>
                  </a:moveTo>
                  <a:cubicBezTo>
                    <a:pt x="3830" y="1"/>
                    <a:pt x="3496" y="61"/>
                    <a:pt x="3192" y="153"/>
                  </a:cubicBezTo>
                  <a:cubicBezTo>
                    <a:pt x="3496" y="122"/>
                    <a:pt x="3830" y="92"/>
                    <a:pt x="4134" y="61"/>
                  </a:cubicBezTo>
                  <a:cubicBezTo>
                    <a:pt x="5016" y="92"/>
                    <a:pt x="5867" y="396"/>
                    <a:pt x="6566" y="973"/>
                  </a:cubicBezTo>
                  <a:cubicBezTo>
                    <a:pt x="7569" y="1794"/>
                    <a:pt x="8086" y="3071"/>
                    <a:pt x="7934" y="4378"/>
                  </a:cubicBezTo>
                  <a:cubicBezTo>
                    <a:pt x="7903" y="4742"/>
                    <a:pt x="7812" y="5107"/>
                    <a:pt x="7660" y="5441"/>
                  </a:cubicBezTo>
                  <a:cubicBezTo>
                    <a:pt x="7508" y="5806"/>
                    <a:pt x="7326" y="6141"/>
                    <a:pt x="7052" y="6444"/>
                  </a:cubicBezTo>
                  <a:cubicBezTo>
                    <a:pt x="6318" y="7325"/>
                    <a:pt x="5238" y="7815"/>
                    <a:pt x="4129" y="7815"/>
                  </a:cubicBezTo>
                  <a:cubicBezTo>
                    <a:pt x="3630" y="7815"/>
                    <a:pt x="3126" y="7716"/>
                    <a:pt x="2645" y="7508"/>
                  </a:cubicBezTo>
                  <a:cubicBezTo>
                    <a:pt x="1946" y="7235"/>
                    <a:pt x="1338" y="6748"/>
                    <a:pt x="912" y="6110"/>
                  </a:cubicBezTo>
                  <a:cubicBezTo>
                    <a:pt x="547" y="5533"/>
                    <a:pt x="304" y="4864"/>
                    <a:pt x="274" y="4195"/>
                  </a:cubicBezTo>
                  <a:cubicBezTo>
                    <a:pt x="243" y="3587"/>
                    <a:pt x="335" y="2979"/>
                    <a:pt x="578" y="2432"/>
                  </a:cubicBezTo>
                  <a:cubicBezTo>
                    <a:pt x="912" y="1612"/>
                    <a:pt x="1520" y="943"/>
                    <a:pt x="2280" y="517"/>
                  </a:cubicBezTo>
                  <a:cubicBezTo>
                    <a:pt x="2584" y="396"/>
                    <a:pt x="2888" y="274"/>
                    <a:pt x="3192" y="153"/>
                  </a:cubicBezTo>
                  <a:lnTo>
                    <a:pt x="3192" y="153"/>
                  </a:lnTo>
                  <a:cubicBezTo>
                    <a:pt x="2857" y="213"/>
                    <a:pt x="2554" y="305"/>
                    <a:pt x="2250" y="457"/>
                  </a:cubicBezTo>
                  <a:cubicBezTo>
                    <a:pt x="851" y="1186"/>
                    <a:pt x="0" y="2645"/>
                    <a:pt x="91" y="4226"/>
                  </a:cubicBezTo>
                  <a:cubicBezTo>
                    <a:pt x="122" y="4925"/>
                    <a:pt x="335" y="5624"/>
                    <a:pt x="760" y="6232"/>
                  </a:cubicBezTo>
                  <a:cubicBezTo>
                    <a:pt x="1186" y="6900"/>
                    <a:pt x="1824" y="7448"/>
                    <a:pt x="2554" y="7752"/>
                  </a:cubicBezTo>
                  <a:cubicBezTo>
                    <a:pt x="3067" y="7970"/>
                    <a:pt x="3608" y="8076"/>
                    <a:pt x="4142" y="8076"/>
                  </a:cubicBezTo>
                  <a:cubicBezTo>
                    <a:pt x="5316" y="8076"/>
                    <a:pt x="6462" y="7567"/>
                    <a:pt x="7234" y="6627"/>
                  </a:cubicBezTo>
                  <a:cubicBezTo>
                    <a:pt x="7508" y="6323"/>
                    <a:pt x="7721" y="5958"/>
                    <a:pt x="7873" y="5593"/>
                  </a:cubicBezTo>
                  <a:cubicBezTo>
                    <a:pt x="8025" y="5229"/>
                    <a:pt x="8116" y="4834"/>
                    <a:pt x="8146" y="4438"/>
                  </a:cubicBezTo>
                  <a:cubicBezTo>
                    <a:pt x="8238" y="3709"/>
                    <a:pt x="8116" y="2979"/>
                    <a:pt x="7812" y="2341"/>
                  </a:cubicBezTo>
                  <a:cubicBezTo>
                    <a:pt x="7538" y="1764"/>
                    <a:pt x="7143" y="1247"/>
                    <a:pt x="6657" y="882"/>
                  </a:cubicBezTo>
                  <a:cubicBezTo>
                    <a:pt x="5958" y="305"/>
                    <a:pt x="5076" y="1"/>
                    <a:pt x="416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2786800" y="3847650"/>
              <a:ext cx="607925" cy="590950"/>
            </a:xfrm>
            <a:custGeom>
              <a:avLst/>
              <a:gdLst/>
              <a:ahLst/>
              <a:cxnLst/>
              <a:rect l="l" t="t" r="r" b="b"/>
              <a:pathLst>
                <a:path w="24317" h="23638" extrusionOk="0">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2881025" y="3957700"/>
              <a:ext cx="455200" cy="95975"/>
            </a:xfrm>
            <a:custGeom>
              <a:avLst/>
              <a:gdLst/>
              <a:ahLst/>
              <a:cxnLst/>
              <a:rect l="l" t="t" r="r" b="b"/>
              <a:pathLst>
                <a:path w="18208" h="3839" extrusionOk="0">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2872650" y="4235800"/>
              <a:ext cx="455975" cy="95225"/>
            </a:xfrm>
            <a:custGeom>
              <a:avLst/>
              <a:gdLst/>
              <a:ahLst/>
              <a:cxnLst/>
              <a:rect l="l" t="t" r="r" b="b"/>
              <a:pathLst>
                <a:path w="18239" h="3809" extrusionOk="0">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a:off x="2815675" y="4138500"/>
              <a:ext cx="577525" cy="21175"/>
            </a:xfrm>
            <a:custGeom>
              <a:avLst/>
              <a:gdLst/>
              <a:ahLst/>
              <a:cxnLst/>
              <a:rect l="l" t="t" r="r" b="b"/>
              <a:pathLst>
                <a:path w="23101" h="847" extrusionOk="0">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3086200" y="3853700"/>
              <a:ext cx="23575" cy="577525"/>
            </a:xfrm>
            <a:custGeom>
              <a:avLst/>
              <a:gdLst/>
              <a:ahLst/>
              <a:cxnLst/>
              <a:rect l="l" t="t" r="r" b="b"/>
              <a:pathLst>
                <a:path w="943" h="23101" extrusionOk="0">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2946375" y="3852900"/>
              <a:ext cx="159600" cy="577650"/>
            </a:xfrm>
            <a:custGeom>
              <a:avLst/>
              <a:gdLst/>
              <a:ahLst/>
              <a:cxnLst/>
              <a:rect l="l" t="t" r="r" b="b"/>
              <a:pathLst>
                <a:path w="6384" h="23106" extrusionOk="0">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a:off x="3096075" y="3853625"/>
              <a:ext cx="159600" cy="577675"/>
            </a:xfrm>
            <a:custGeom>
              <a:avLst/>
              <a:gdLst/>
              <a:ahLst/>
              <a:cxnLst/>
              <a:rect l="l" t="t" r="r" b="b"/>
              <a:pathLst>
                <a:path w="6384" h="23107" extrusionOk="0">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a:off x="2214600" y="2491975"/>
              <a:ext cx="510675" cy="367800"/>
            </a:xfrm>
            <a:custGeom>
              <a:avLst/>
              <a:gdLst/>
              <a:ahLst/>
              <a:cxnLst/>
              <a:rect l="l" t="t" r="r" b="b"/>
              <a:pathLst>
                <a:path w="20427" h="14712" extrusionOk="0">
                  <a:moveTo>
                    <a:pt x="19271" y="0"/>
                  </a:moveTo>
                  <a:lnTo>
                    <a:pt x="0" y="1733"/>
                  </a:lnTo>
                  <a:lnTo>
                    <a:pt x="1155" y="14712"/>
                  </a:lnTo>
                  <a:lnTo>
                    <a:pt x="20426" y="12979"/>
                  </a:lnTo>
                  <a:lnTo>
                    <a:pt x="1927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a:off x="2214600" y="2492575"/>
              <a:ext cx="481025" cy="219775"/>
            </a:xfrm>
            <a:custGeom>
              <a:avLst/>
              <a:gdLst/>
              <a:ahLst/>
              <a:cxnLst/>
              <a:rect l="l" t="t" r="r" b="b"/>
              <a:pathLst>
                <a:path w="19241" h="8791" extrusionOk="0">
                  <a:moveTo>
                    <a:pt x="19237" y="1"/>
                  </a:moveTo>
                  <a:cubicBezTo>
                    <a:pt x="19224" y="1"/>
                    <a:pt x="19167" y="76"/>
                    <a:pt x="19089" y="128"/>
                  </a:cubicBezTo>
                  <a:lnTo>
                    <a:pt x="18572" y="645"/>
                  </a:lnTo>
                  <a:lnTo>
                    <a:pt x="16657" y="2469"/>
                  </a:lnTo>
                  <a:lnTo>
                    <a:pt x="10532" y="8563"/>
                  </a:lnTo>
                  <a:lnTo>
                    <a:pt x="10532" y="8563"/>
                  </a:lnTo>
                  <a:lnTo>
                    <a:pt x="10456" y="8517"/>
                  </a:lnTo>
                  <a:lnTo>
                    <a:pt x="3070" y="3654"/>
                  </a:lnTo>
                  <a:lnTo>
                    <a:pt x="821" y="2195"/>
                  </a:lnTo>
                  <a:lnTo>
                    <a:pt x="213" y="1830"/>
                  </a:lnTo>
                  <a:cubicBezTo>
                    <a:pt x="152" y="1770"/>
                    <a:pt x="61" y="1739"/>
                    <a:pt x="0" y="1709"/>
                  </a:cubicBezTo>
                  <a:lnTo>
                    <a:pt x="0" y="1709"/>
                  </a:lnTo>
                  <a:cubicBezTo>
                    <a:pt x="61" y="1770"/>
                    <a:pt x="122" y="1800"/>
                    <a:pt x="213" y="1861"/>
                  </a:cubicBezTo>
                  <a:lnTo>
                    <a:pt x="791" y="2286"/>
                  </a:lnTo>
                  <a:lnTo>
                    <a:pt x="3009" y="3776"/>
                  </a:lnTo>
                  <a:lnTo>
                    <a:pt x="10365" y="8669"/>
                  </a:lnTo>
                  <a:lnTo>
                    <a:pt x="10487" y="8761"/>
                  </a:lnTo>
                  <a:lnTo>
                    <a:pt x="10548" y="8791"/>
                  </a:lnTo>
                  <a:lnTo>
                    <a:pt x="10608" y="8761"/>
                  </a:lnTo>
                  <a:lnTo>
                    <a:pt x="16748" y="2590"/>
                  </a:lnTo>
                  <a:cubicBezTo>
                    <a:pt x="17508" y="1800"/>
                    <a:pt x="18146" y="1162"/>
                    <a:pt x="18602" y="706"/>
                  </a:cubicBezTo>
                  <a:cubicBezTo>
                    <a:pt x="18785" y="493"/>
                    <a:pt x="18967" y="311"/>
                    <a:pt x="19089" y="189"/>
                  </a:cubicBezTo>
                  <a:cubicBezTo>
                    <a:pt x="19150" y="128"/>
                    <a:pt x="19210" y="67"/>
                    <a:pt x="19241" y="7"/>
                  </a:cubicBezTo>
                  <a:cubicBezTo>
                    <a:pt x="19241" y="2"/>
                    <a:pt x="19240" y="1"/>
                    <a:pt x="1923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2242700" y="2649250"/>
              <a:ext cx="149725" cy="210550"/>
            </a:xfrm>
            <a:custGeom>
              <a:avLst/>
              <a:gdLst/>
              <a:ahLst/>
              <a:cxnLst/>
              <a:rect l="l" t="t" r="r" b="b"/>
              <a:pathLst>
                <a:path w="5989" h="8422" extrusionOk="0">
                  <a:moveTo>
                    <a:pt x="5957" y="1"/>
                  </a:moveTo>
                  <a:cubicBezTo>
                    <a:pt x="5875" y="1"/>
                    <a:pt x="4517" y="1844"/>
                    <a:pt x="2919" y="4165"/>
                  </a:cubicBezTo>
                  <a:cubicBezTo>
                    <a:pt x="1277" y="6475"/>
                    <a:pt x="1" y="8390"/>
                    <a:pt x="31" y="8421"/>
                  </a:cubicBezTo>
                  <a:cubicBezTo>
                    <a:pt x="32" y="8421"/>
                    <a:pt x="32" y="8421"/>
                    <a:pt x="32" y="8421"/>
                  </a:cubicBezTo>
                  <a:cubicBezTo>
                    <a:pt x="83" y="8421"/>
                    <a:pt x="1443" y="6548"/>
                    <a:pt x="3071" y="4256"/>
                  </a:cubicBezTo>
                  <a:cubicBezTo>
                    <a:pt x="4712" y="1916"/>
                    <a:pt x="5989" y="1"/>
                    <a:pt x="5958" y="1"/>
                  </a:cubicBezTo>
                  <a:cubicBezTo>
                    <a:pt x="5958" y="1"/>
                    <a:pt x="5957" y="1"/>
                    <a:pt x="595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2549700" y="2631025"/>
              <a:ext cx="175575" cy="186250"/>
            </a:xfrm>
            <a:custGeom>
              <a:avLst/>
              <a:gdLst/>
              <a:ahLst/>
              <a:cxnLst/>
              <a:rect l="l" t="t" r="r" b="b"/>
              <a:pathLst>
                <a:path w="7023" h="7450" extrusionOk="0">
                  <a:moveTo>
                    <a:pt x="32" y="0"/>
                  </a:moveTo>
                  <a:cubicBezTo>
                    <a:pt x="32" y="0"/>
                    <a:pt x="31" y="0"/>
                    <a:pt x="31" y="1"/>
                  </a:cubicBezTo>
                  <a:cubicBezTo>
                    <a:pt x="1" y="31"/>
                    <a:pt x="1521" y="1733"/>
                    <a:pt x="3466" y="3770"/>
                  </a:cubicBezTo>
                  <a:cubicBezTo>
                    <a:pt x="5347" y="5800"/>
                    <a:pt x="6905" y="7449"/>
                    <a:pt x="6989" y="7449"/>
                  </a:cubicBezTo>
                  <a:cubicBezTo>
                    <a:pt x="6990" y="7449"/>
                    <a:pt x="6991" y="7449"/>
                    <a:pt x="6992" y="7448"/>
                  </a:cubicBezTo>
                  <a:cubicBezTo>
                    <a:pt x="7022" y="7387"/>
                    <a:pt x="5502" y="5715"/>
                    <a:pt x="3587" y="3648"/>
                  </a:cubicBezTo>
                  <a:cubicBezTo>
                    <a:pt x="1690" y="1600"/>
                    <a:pt x="91" y="0"/>
                    <a:pt x="3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a:off x="3308850" y="2305025"/>
              <a:ext cx="628450" cy="607725"/>
            </a:xfrm>
            <a:custGeom>
              <a:avLst/>
              <a:gdLst/>
              <a:ahLst/>
              <a:cxnLst/>
              <a:rect l="l" t="t" r="r" b="b"/>
              <a:pathLst>
                <a:path w="25138" h="24309" extrusionOk="0">
                  <a:moveTo>
                    <a:pt x="8967" y="1"/>
                  </a:moveTo>
                  <a:lnTo>
                    <a:pt x="1185" y="4074"/>
                  </a:lnTo>
                  <a:cubicBezTo>
                    <a:pt x="334" y="4530"/>
                    <a:pt x="0" y="5563"/>
                    <a:pt x="456" y="6414"/>
                  </a:cubicBezTo>
                  <a:lnTo>
                    <a:pt x="9392" y="23375"/>
                  </a:lnTo>
                  <a:cubicBezTo>
                    <a:pt x="9688" y="23967"/>
                    <a:pt x="10293" y="24309"/>
                    <a:pt x="10920" y="24309"/>
                  </a:cubicBezTo>
                  <a:cubicBezTo>
                    <a:pt x="11195" y="24309"/>
                    <a:pt x="11474" y="24243"/>
                    <a:pt x="11733" y="24105"/>
                  </a:cubicBezTo>
                  <a:lnTo>
                    <a:pt x="23982" y="17661"/>
                  </a:lnTo>
                  <a:cubicBezTo>
                    <a:pt x="24833" y="17205"/>
                    <a:pt x="25137" y="16171"/>
                    <a:pt x="24712" y="15320"/>
                  </a:cubicBezTo>
                  <a:lnTo>
                    <a:pt x="18237" y="3040"/>
                  </a:lnTo>
                  <a:lnTo>
                    <a:pt x="896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a:off x="3533000" y="2304275"/>
              <a:ext cx="231800" cy="141125"/>
            </a:xfrm>
            <a:custGeom>
              <a:avLst/>
              <a:gdLst/>
              <a:ahLst/>
              <a:cxnLst/>
              <a:rect l="l" t="t" r="r" b="b"/>
              <a:pathLst>
                <a:path w="9272" h="5645" extrusionOk="0">
                  <a:moveTo>
                    <a:pt x="1" y="1"/>
                  </a:moveTo>
                  <a:lnTo>
                    <a:pt x="2524" y="4773"/>
                  </a:lnTo>
                  <a:cubicBezTo>
                    <a:pt x="2802" y="5329"/>
                    <a:pt x="3366" y="5644"/>
                    <a:pt x="3952" y="5644"/>
                  </a:cubicBezTo>
                  <a:cubicBezTo>
                    <a:pt x="4198" y="5644"/>
                    <a:pt x="4448" y="5589"/>
                    <a:pt x="4682" y="5472"/>
                  </a:cubicBezTo>
                  <a:lnTo>
                    <a:pt x="9271" y="3040"/>
                  </a:lnTo>
                  <a:lnTo>
                    <a:pt x="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3602925" y="2380275"/>
              <a:ext cx="180100" cy="76750"/>
            </a:xfrm>
            <a:custGeom>
              <a:avLst/>
              <a:gdLst/>
              <a:ahLst/>
              <a:cxnLst/>
              <a:rect l="l" t="t" r="r" b="b"/>
              <a:pathLst>
                <a:path w="7204" h="3070" extrusionOk="0">
                  <a:moveTo>
                    <a:pt x="6505" y="0"/>
                  </a:moveTo>
                  <a:lnTo>
                    <a:pt x="1915" y="2401"/>
                  </a:lnTo>
                  <a:cubicBezTo>
                    <a:pt x="1915" y="2401"/>
                    <a:pt x="1522" y="2593"/>
                    <a:pt x="1049" y="2593"/>
                  </a:cubicBezTo>
                  <a:cubicBezTo>
                    <a:pt x="701" y="2593"/>
                    <a:pt x="310" y="2489"/>
                    <a:pt x="0" y="2128"/>
                  </a:cubicBezTo>
                  <a:lnTo>
                    <a:pt x="0" y="2128"/>
                  </a:lnTo>
                  <a:cubicBezTo>
                    <a:pt x="320" y="2718"/>
                    <a:pt x="938" y="3069"/>
                    <a:pt x="1597" y="3069"/>
                  </a:cubicBezTo>
                  <a:cubicBezTo>
                    <a:pt x="1753" y="3069"/>
                    <a:pt x="1910" y="3050"/>
                    <a:pt x="2067" y="3009"/>
                  </a:cubicBezTo>
                  <a:lnTo>
                    <a:pt x="2219" y="2948"/>
                  </a:lnTo>
                  <a:cubicBezTo>
                    <a:pt x="2888" y="2736"/>
                    <a:pt x="7204" y="1368"/>
                    <a:pt x="7174" y="1277"/>
                  </a:cubicBezTo>
                  <a:cubicBezTo>
                    <a:pt x="7143" y="1186"/>
                    <a:pt x="6505" y="0"/>
                    <a:pt x="6505" y="0"/>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3533000" y="2304275"/>
              <a:ext cx="231800" cy="141125"/>
            </a:xfrm>
            <a:custGeom>
              <a:avLst/>
              <a:gdLst/>
              <a:ahLst/>
              <a:cxnLst/>
              <a:rect l="l" t="t" r="r" b="b"/>
              <a:pathLst>
                <a:path w="9272" h="5645" extrusionOk="0">
                  <a:moveTo>
                    <a:pt x="1" y="1"/>
                  </a:moveTo>
                  <a:lnTo>
                    <a:pt x="2524" y="4773"/>
                  </a:lnTo>
                  <a:cubicBezTo>
                    <a:pt x="2802" y="5329"/>
                    <a:pt x="3366" y="5644"/>
                    <a:pt x="3952" y="5644"/>
                  </a:cubicBezTo>
                  <a:cubicBezTo>
                    <a:pt x="4198" y="5644"/>
                    <a:pt x="4448" y="5589"/>
                    <a:pt x="4682" y="5472"/>
                  </a:cubicBezTo>
                  <a:lnTo>
                    <a:pt x="9271" y="304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3425100" y="2432575"/>
              <a:ext cx="142875" cy="74725"/>
            </a:xfrm>
            <a:custGeom>
              <a:avLst/>
              <a:gdLst/>
              <a:ahLst/>
              <a:cxnLst/>
              <a:rect l="l" t="t" r="r" b="b"/>
              <a:pathLst>
                <a:path w="5715" h="2989" extrusionOk="0">
                  <a:moveTo>
                    <a:pt x="5672" y="1"/>
                  </a:moveTo>
                  <a:cubicBezTo>
                    <a:pt x="5530" y="1"/>
                    <a:pt x="4301" y="563"/>
                    <a:pt x="2797" y="1373"/>
                  </a:cubicBezTo>
                  <a:cubicBezTo>
                    <a:pt x="1247" y="2224"/>
                    <a:pt x="1" y="2923"/>
                    <a:pt x="31" y="2984"/>
                  </a:cubicBezTo>
                  <a:cubicBezTo>
                    <a:pt x="32" y="2987"/>
                    <a:pt x="36" y="2988"/>
                    <a:pt x="43" y="2988"/>
                  </a:cubicBezTo>
                  <a:cubicBezTo>
                    <a:pt x="180" y="2988"/>
                    <a:pt x="1411" y="2398"/>
                    <a:pt x="2919" y="1586"/>
                  </a:cubicBezTo>
                  <a:cubicBezTo>
                    <a:pt x="4469" y="765"/>
                    <a:pt x="5715" y="66"/>
                    <a:pt x="5685" y="5"/>
                  </a:cubicBezTo>
                  <a:cubicBezTo>
                    <a:pt x="5683" y="2"/>
                    <a:pt x="5679" y="1"/>
                    <a:pt x="567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3460050" y="2451625"/>
              <a:ext cx="235600" cy="123250"/>
            </a:xfrm>
            <a:custGeom>
              <a:avLst/>
              <a:gdLst/>
              <a:ahLst/>
              <a:cxnLst/>
              <a:rect l="l" t="t" r="r" b="b"/>
              <a:pathLst>
                <a:path w="9424" h="4930" extrusionOk="0">
                  <a:moveTo>
                    <a:pt x="9386" y="1"/>
                  </a:moveTo>
                  <a:cubicBezTo>
                    <a:pt x="9246" y="1"/>
                    <a:pt x="7164" y="1043"/>
                    <a:pt x="4651" y="2344"/>
                  </a:cubicBezTo>
                  <a:cubicBezTo>
                    <a:pt x="2068" y="3712"/>
                    <a:pt x="1" y="4867"/>
                    <a:pt x="31" y="4927"/>
                  </a:cubicBezTo>
                  <a:cubicBezTo>
                    <a:pt x="32" y="4929"/>
                    <a:pt x="34" y="4930"/>
                    <a:pt x="38" y="4930"/>
                  </a:cubicBezTo>
                  <a:cubicBezTo>
                    <a:pt x="178" y="4930"/>
                    <a:pt x="2260" y="3888"/>
                    <a:pt x="4773" y="2587"/>
                  </a:cubicBezTo>
                  <a:cubicBezTo>
                    <a:pt x="7357" y="1219"/>
                    <a:pt x="9423" y="64"/>
                    <a:pt x="9393" y="3"/>
                  </a:cubicBezTo>
                  <a:cubicBezTo>
                    <a:pt x="9392" y="2"/>
                    <a:pt x="9390" y="1"/>
                    <a:pt x="93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3489700" y="2497225"/>
              <a:ext cx="256100" cy="133875"/>
            </a:xfrm>
            <a:custGeom>
              <a:avLst/>
              <a:gdLst/>
              <a:ahLst/>
              <a:cxnLst/>
              <a:rect l="l" t="t" r="r" b="b"/>
              <a:pathLst>
                <a:path w="10244" h="5355" extrusionOk="0">
                  <a:moveTo>
                    <a:pt x="10207" y="1"/>
                  </a:moveTo>
                  <a:cubicBezTo>
                    <a:pt x="10066" y="1"/>
                    <a:pt x="7802" y="1134"/>
                    <a:pt x="5076" y="2556"/>
                  </a:cubicBezTo>
                  <a:cubicBezTo>
                    <a:pt x="2250" y="4046"/>
                    <a:pt x="0" y="5292"/>
                    <a:pt x="31" y="5353"/>
                  </a:cubicBezTo>
                  <a:cubicBezTo>
                    <a:pt x="31" y="5354"/>
                    <a:pt x="34" y="5355"/>
                    <a:pt x="37" y="5355"/>
                  </a:cubicBezTo>
                  <a:cubicBezTo>
                    <a:pt x="178" y="5355"/>
                    <a:pt x="2442" y="4222"/>
                    <a:pt x="5198" y="2799"/>
                  </a:cubicBezTo>
                  <a:cubicBezTo>
                    <a:pt x="7994" y="1310"/>
                    <a:pt x="10244" y="64"/>
                    <a:pt x="10213" y="3"/>
                  </a:cubicBezTo>
                  <a:cubicBezTo>
                    <a:pt x="10212" y="1"/>
                    <a:pt x="10210" y="1"/>
                    <a:pt x="1020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3517800" y="2550425"/>
              <a:ext cx="256125" cy="133875"/>
            </a:xfrm>
            <a:custGeom>
              <a:avLst/>
              <a:gdLst/>
              <a:ahLst/>
              <a:cxnLst/>
              <a:rect l="l" t="t" r="r" b="b"/>
              <a:pathLst>
                <a:path w="10245" h="5355" extrusionOk="0">
                  <a:moveTo>
                    <a:pt x="10207" y="0"/>
                  </a:moveTo>
                  <a:cubicBezTo>
                    <a:pt x="10067" y="0"/>
                    <a:pt x="7803" y="1134"/>
                    <a:pt x="5077" y="2556"/>
                  </a:cubicBezTo>
                  <a:cubicBezTo>
                    <a:pt x="2250" y="4045"/>
                    <a:pt x="1" y="5292"/>
                    <a:pt x="31" y="5352"/>
                  </a:cubicBezTo>
                  <a:cubicBezTo>
                    <a:pt x="32" y="5354"/>
                    <a:pt x="34" y="5355"/>
                    <a:pt x="38" y="5355"/>
                  </a:cubicBezTo>
                  <a:cubicBezTo>
                    <a:pt x="179" y="5355"/>
                    <a:pt x="2443" y="4221"/>
                    <a:pt x="5199" y="2799"/>
                  </a:cubicBezTo>
                  <a:cubicBezTo>
                    <a:pt x="7995" y="1310"/>
                    <a:pt x="10244" y="63"/>
                    <a:pt x="10214" y="3"/>
                  </a:cubicBezTo>
                  <a:cubicBezTo>
                    <a:pt x="10213" y="1"/>
                    <a:pt x="10211" y="0"/>
                    <a:pt x="1020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3545925" y="2603625"/>
              <a:ext cx="256100" cy="133875"/>
            </a:xfrm>
            <a:custGeom>
              <a:avLst/>
              <a:gdLst/>
              <a:ahLst/>
              <a:cxnLst/>
              <a:rect l="l" t="t" r="r" b="b"/>
              <a:pathLst>
                <a:path w="10244" h="5355" extrusionOk="0">
                  <a:moveTo>
                    <a:pt x="10207" y="0"/>
                  </a:moveTo>
                  <a:cubicBezTo>
                    <a:pt x="10063" y="0"/>
                    <a:pt x="7801" y="1105"/>
                    <a:pt x="5077" y="2556"/>
                  </a:cubicBezTo>
                  <a:cubicBezTo>
                    <a:pt x="2250" y="4045"/>
                    <a:pt x="1" y="5291"/>
                    <a:pt x="31" y="5352"/>
                  </a:cubicBezTo>
                  <a:cubicBezTo>
                    <a:pt x="32" y="5354"/>
                    <a:pt x="34" y="5354"/>
                    <a:pt x="38" y="5354"/>
                  </a:cubicBezTo>
                  <a:cubicBezTo>
                    <a:pt x="178" y="5354"/>
                    <a:pt x="2442" y="4221"/>
                    <a:pt x="5168" y="2799"/>
                  </a:cubicBezTo>
                  <a:cubicBezTo>
                    <a:pt x="7995" y="1309"/>
                    <a:pt x="10244" y="63"/>
                    <a:pt x="10213" y="2"/>
                  </a:cubicBezTo>
                  <a:cubicBezTo>
                    <a:pt x="10213" y="1"/>
                    <a:pt x="10210" y="0"/>
                    <a:pt x="1020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3574050" y="2656800"/>
              <a:ext cx="256100" cy="133875"/>
            </a:xfrm>
            <a:custGeom>
              <a:avLst/>
              <a:gdLst/>
              <a:ahLst/>
              <a:cxnLst/>
              <a:rect l="l" t="t" r="r" b="b"/>
              <a:pathLst>
                <a:path w="10244" h="5355" extrusionOk="0">
                  <a:moveTo>
                    <a:pt x="10206" y="1"/>
                  </a:moveTo>
                  <a:cubicBezTo>
                    <a:pt x="10063" y="1"/>
                    <a:pt x="7799" y="1105"/>
                    <a:pt x="5046" y="2556"/>
                  </a:cubicBezTo>
                  <a:cubicBezTo>
                    <a:pt x="2249" y="4046"/>
                    <a:pt x="0" y="5292"/>
                    <a:pt x="31" y="5353"/>
                  </a:cubicBezTo>
                  <a:cubicBezTo>
                    <a:pt x="31" y="5354"/>
                    <a:pt x="34" y="5355"/>
                    <a:pt x="37" y="5355"/>
                  </a:cubicBezTo>
                  <a:cubicBezTo>
                    <a:pt x="178" y="5355"/>
                    <a:pt x="2442" y="4222"/>
                    <a:pt x="5167" y="2799"/>
                  </a:cubicBezTo>
                  <a:cubicBezTo>
                    <a:pt x="7994" y="1310"/>
                    <a:pt x="10243" y="64"/>
                    <a:pt x="10213" y="3"/>
                  </a:cubicBezTo>
                  <a:cubicBezTo>
                    <a:pt x="10212" y="1"/>
                    <a:pt x="10210" y="1"/>
                    <a:pt x="1020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2731325" y="3077850"/>
              <a:ext cx="57000" cy="49400"/>
            </a:xfrm>
            <a:custGeom>
              <a:avLst/>
              <a:gdLst/>
              <a:ahLst/>
              <a:cxnLst/>
              <a:rect l="l" t="t" r="r" b="b"/>
              <a:pathLst>
                <a:path w="2280" h="1976" extrusionOk="0">
                  <a:moveTo>
                    <a:pt x="547" y="0"/>
                  </a:moveTo>
                  <a:lnTo>
                    <a:pt x="0" y="1125"/>
                  </a:lnTo>
                  <a:lnTo>
                    <a:pt x="1733" y="1976"/>
                  </a:lnTo>
                  <a:lnTo>
                    <a:pt x="2280" y="882"/>
                  </a:lnTo>
                  <a:lnTo>
                    <a:pt x="54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2690275" y="3045925"/>
              <a:ext cx="75275" cy="80575"/>
            </a:xfrm>
            <a:custGeom>
              <a:avLst/>
              <a:gdLst/>
              <a:ahLst/>
              <a:cxnLst/>
              <a:rect l="l" t="t" r="r" b="b"/>
              <a:pathLst>
                <a:path w="3011" h="3223" extrusionOk="0">
                  <a:moveTo>
                    <a:pt x="1126" y="1"/>
                  </a:moveTo>
                  <a:cubicBezTo>
                    <a:pt x="548" y="639"/>
                    <a:pt x="153" y="1429"/>
                    <a:pt x="1" y="2280"/>
                  </a:cubicBezTo>
                  <a:lnTo>
                    <a:pt x="1855" y="3223"/>
                  </a:lnTo>
                  <a:lnTo>
                    <a:pt x="3010" y="943"/>
                  </a:lnTo>
                  <a:lnTo>
                    <a:pt x="112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2692575" y="3093050"/>
              <a:ext cx="48650" cy="24325"/>
            </a:xfrm>
            <a:custGeom>
              <a:avLst/>
              <a:gdLst/>
              <a:ahLst/>
              <a:cxnLst/>
              <a:rect l="l" t="t" r="r" b="b"/>
              <a:pathLst>
                <a:path w="1946" h="973" extrusionOk="0">
                  <a:moveTo>
                    <a:pt x="0" y="0"/>
                  </a:moveTo>
                  <a:cubicBezTo>
                    <a:pt x="304" y="213"/>
                    <a:pt x="608" y="395"/>
                    <a:pt x="942" y="547"/>
                  </a:cubicBezTo>
                  <a:cubicBezTo>
                    <a:pt x="1246" y="730"/>
                    <a:pt x="1611" y="882"/>
                    <a:pt x="1945" y="973"/>
                  </a:cubicBezTo>
                  <a:cubicBezTo>
                    <a:pt x="1672" y="730"/>
                    <a:pt x="1338" y="547"/>
                    <a:pt x="1003" y="426"/>
                  </a:cubicBezTo>
                  <a:cubicBezTo>
                    <a:pt x="699" y="243"/>
                    <a:pt x="365" y="9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2697875" y="3080125"/>
              <a:ext cx="48675" cy="25850"/>
            </a:xfrm>
            <a:custGeom>
              <a:avLst/>
              <a:gdLst/>
              <a:ahLst/>
              <a:cxnLst/>
              <a:rect l="l" t="t" r="r" b="b"/>
              <a:pathLst>
                <a:path w="1947" h="1034" extrusionOk="0">
                  <a:moveTo>
                    <a:pt x="1" y="0"/>
                  </a:moveTo>
                  <a:cubicBezTo>
                    <a:pt x="274" y="244"/>
                    <a:pt x="609" y="426"/>
                    <a:pt x="943" y="578"/>
                  </a:cubicBezTo>
                  <a:cubicBezTo>
                    <a:pt x="1247" y="791"/>
                    <a:pt x="1612" y="943"/>
                    <a:pt x="1946" y="1034"/>
                  </a:cubicBezTo>
                  <a:cubicBezTo>
                    <a:pt x="1673" y="791"/>
                    <a:pt x="1338" y="608"/>
                    <a:pt x="1004" y="456"/>
                  </a:cubicBezTo>
                  <a:cubicBezTo>
                    <a:pt x="700" y="244"/>
                    <a:pt x="335" y="92"/>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2704725" y="3064925"/>
              <a:ext cx="49425" cy="26625"/>
            </a:xfrm>
            <a:custGeom>
              <a:avLst/>
              <a:gdLst/>
              <a:ahLst/>
              <a:cxnLst/>
              <a:rect l="l" t="t" r="r" b="b"/>
              <a:pathLst>
                <a:path w="1977" h="1065" extrusionOk="0">
                  <a:moveTo>
                    <a:pt x="0" y="0"/>
                  </a:moveTo>
                  <a:lnTo>
                    <a:pt x="0" y="0"/>
                  </a:lnTo>
                  <a:cubicBezTo>
                    <a:pt x="274" y="244"/>
                    <a:pt x="608" y="426"/>
                    <a:pt x="943" y="608"/>
                  </a:cubicBezTo>
                  <a:cubicBezTo>
                    <a:pt x="1277" y="791"/>
                    <a:pt x="1611" y="943"/>
                    <a:pt x="1976" y="1064"/>
                  </a:cubicBezTo>
                  <a:cubicBezTo>
                    <a:pt x="1672" y="821"/>
                    <a:pt x="1368" y="639"/>
                    <a:pt x="1034" y="456"/>
                  </a:cubicBezTo>
                  <a:cubicBezTo>
                    <a:pt x="700" y="274"/>
                    <a:pt x="365" y="12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2712325" y="3053525"/>
              <a:ext cx="48650" cy="24350"/>
            </a:xfrm>
            <a:custGeom>
              <a:avLst/>
              <a:gdLst/>
              <a:ahLst/>
              <a:cxnLst/>
              <a:rect l="l" t="t" r="r" b="b"/>
              <a:pathLst>
                <a:path w="1946" h="974" extrusionOk="0">
                  <a:moveTo>
                    <a:pt x="0" y="1"/>
                  </a:moveTo>
                  <a:cubicBezTo>
                    <a:pt x="274" y="213"/>
                    <a:pt x="578" y="426"/>
                    <a:pt x="943" y="548"/>
                  </a:cubicBezTo>
                  <a:cubicBezTo>
                    <a:pt x="1247" y="760"/>
                    <a:pt x="1581" y="882"/>
                    <a:pt x="1946" y="973"/>
                  </a:cubicBezTo>
                  <a:cubicBezTo>
                    <a:pt x="1642" y="760"/>
                    <a:pt x="1338" y="578"/>
                    <a:pt x="1003" y="426"/>
                  </a:cubicBezTo>
                  <a:cubicBezTo>
                    <a:pt x="669" y="244"/>
                    <a:pt x="335"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3093025" y="2930425"/>
              <a:ext cx="47900" cy="57025"/>
            </a:xfrm>
            <a:custGeom>
              <a:avLst/>
              <a:gdLst/>
              <a:ahLst/>
              <a:cxnLst/>
              <a:rect l="l" t="t" r="r" b="b"/>
              <a:pathLst>
                <a:path w="1916" h="2281" extrusionOk="0">
                  <a:moveTo>
                    <a:pt x="761" y="0"/>
                  </a:moveTo>
                  <a:lnTo>
                    <a:pt x="1" y="1794"/>
                  </a:lnTo>
                  <a:lnTo>
                    <a:pt x="1125" y="2280"/>
                  </a:lnTo>
                  <a:lnTo>
                    <a:pt x="1916" y="487"/>
                  </a:lnTo>
                  <a:lnTo>
                    <a:pt x="76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3091500" y="2890150"/>
              <a:ext cx="79075" cy="72975"/>
            </a:xfrm>
            <a:custGeom>
              <a:avLst/>
              <a:gdLst/>
              <a:ahLst/>
              <a:cxnLst/>
              <a:rect l="l" t="t" r="r" b="b"/>
              <a:pathLst>
                <a:path w="3163" h="2919" extrusionOk="0">
                  <a:moveTo>
                    <a:pt x="822" y="1"/>
                  </a:moveTo>
                  <a:lnTo>
                    <a:pt x="1" y="1885"/>
                  </a:lnTo>
                  <a:lnTo>
                    <a:pt x="2341" y="2918"/>
                  </a:lnTo>
                  <a:lnTo>
                    <a:pt x="3162" y="1004"/>
                  </a:lnTo>
                  <a:cubicBezTo>
                    <a:pt x="2493" y="456"/>
                    <a:pt x="1703" y="122"/>
                    <a:pt x="8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3101400" y="2891675"/>
              <a:ext cx="21300" cy="50175"/>
            </a:xfrm>
            <a:custGeom>
              <a:avLst/>
              <a:gdLst/>
              <a:ahLst/>
              <a:cxnLst/>
              <a:rect l="l" t="t" r="r" b="b"/>
              <a:pathLst>
                <a:path w="852" h="2007" extrusionOk="0">
                  <a:moveTo>
                    <a:pt x="851" y="0"/>
                  </a:moveTo>
                  <a:cubicBezTo>
                    <a:pt x="638" y="304"/>
                    <a:pt x="486" y="639"/>
                    <a:pt x="365" y="973"/>
                  </a:cubicBezTo>
                  <a:cubicBezTo>
                    <a:pt x="182" y="1307"/>
                    <a:pt x="61" y="1642"/>
                    <a:pt x="0" y="2006"/>
                  </a:cubicBezTo>
                  <a:cubicBezTo>
                    <a:pt x="213" y="1702"/>
                    <a:pt x="365" y="1368"/>
                    <a:pt x="486" y="1034"/>
                  </a:cubicBezTo>
                  <a:cubicBezTo>
                    <a:pt x="669" y="699"/>
                    <a:pt x="790" y="365"/>
                    <a:pt x="8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3112025" y="2895475"/>
              <a:ext cx="23575" cy="50925"/>
            </a:xfrm>
            <a:custGeom>
              <a:avLst/>
              <a:gdLst/>
              <a:ahLst/>
              <a:cxnLst/>
              <a:rect l="l" t="t" r="r" b="b"/>
              <a:pathLst>
                <a:path w="943" h="2037" extrusionOk="0">
                  <a:moveTo>
                    <a:pt x="943" y="0"/>
                  </a:moveTo>
                  <a:cubicBezTo>
                    <a:pt x="730" y="335"/>
                    <a:pt x="548" y="669"/>
                    <a:pt x="426" y="1003"/>
                  </a:cubicBezTo>
                  <a:cubicBezTo>
                    <a:pt x="244" y="1338"/>
                    <a:pt x="92" y="1672"/>
                    <a:pt x="1" y="2037"/>
                  </a:cubicBezTo>
                  <a:cubicBezTo>
                    <a:pt x="244" y="1733"/>
                    <a:pt x="426" y="1398"/>
                    <a:pt x="548" y="1064"/>
                  </a:cubicBezTo>
                  <a:cubicBezTo>
                    <a:pt x="730" y="730"/>
                    <a:pt x="882" y="395"/>
                    <a:pt x="9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3127225" y="2902300"/>
              <a:ext cx="23575" cy="50950"/>
            </a:xfrm>
            <a:custGeom>
              <a:avLst/>
              <a:gdLst/>
              <a:ahLst/>
              <a:cxnLst/>
              <a:rect l="l" t="t" r="r" b="b"/>
              <a:pathLst>
                <a:path w="943" h="2038" extrusionOk="0">
                  <a:moveTo>
                    <a:pt x="943" y="1"/>
                  </a:moveTo>
                  <a:lnTo>
                    <a:pt x="943" y="1"/>
                  </a:lnTo>
                  <a:cubicBezTo>
                    <a:pt x="730" y="305"/>
                    <a:pt x="548" y="639"/>
                    <a:pt x="426" y="974"/>
                  </a:cubicBezTo>
                  <a:cubicBezTo>
                    <a:pt x="244" y="1308"/>
                    <a:pt x="92" y="1673"/>
                    <a:pt x="0" y="2037"/>
                  </a:cubicBezTo>
                  <a:cubicBezTo>
                    <a:pt x="213" y="1733"/>
                    <a:pt x="396" y="1399"/>
                    <a:pt x="548" y="1034"/>
                  </a:cubicBezTo>
                  <a:cubicBezTo>
                    <a:pt x="730" y="700"/>
                    <a:pt x="882" y="366"/>
                    <a:pt x="9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3140900" y="2909150"/>
              <a:ext cx="22075" cy="50175"/>
            </a:xfrm>
            <a:custGeom>
              <a:avLst/>
              <a:gdLst/>
              <a:ahLst/>
              <a:cxnLst/>
              <a:rect l="l" t="t" r="r" b="b"/>
              <a:pathLst>
                <a:path w="883" h="2007" extrusionOk="0">
                  <a:moveTo>
                    <a:pt x="882" y="0"/>
                  </a:moveTo>
                  <a:cubicBezTo>
                    <a:pt x="487" y="639"/>
                    <a:pt x="213" y="1307"/>
                    <a:pt x="1" y="2007"/>
                  </a:cubicBezTo>
                  <a:cubicBezTo>
                    <a:pt x="213" y="1703"/>
                    <a:pt x="396" y="1368"/>
                    <a:pt x="517" y="1034"/>
                  </a:cubicBezTo>
                  <a:cubicBezTo>
                    <a:pt x="669" y="700"/>
                    <a:pt x="821" y="365"/>
                    <a:pt x="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2882550" y="2920550"/>
              <a:ext cx="56250" cy="66900"/>
            </a:xfrm>
            <a:custGeom>
              <a:avLst/>
              <a:gdLst/>
              <a:ahLst/>
              <a:cxnLst/>
              <a:rect l="l" t="t" r="r" b="b"/>
              <a:pathLst>
                <a:path w="2250" h="2676" extrusionOk="0">
                  <a:moveTo>
                    <a:pt x="1368" y="0"/>
                  </a:moveTo>
                  <a:lnTo>
                    <a:pt x="0" y="547"/>
                  </a:lnTo>
                  <a:lnTo>
                    <a:pt x="882" y="2675"/>
                  </a:lnTo>
                  <a:lnTo>
                    <a:pt x="2249" y="2098"/>
                  </a:lnTo>
                  <a:lnTo>
                    <a:pt x="13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2847575" y="2871925"/>
              <a:ext cx="93500" cy="85875"/>
            </a:xfrm>
            <a:custGeom>
              <a:avLst/>
              <a:gdLst/>
              <a:ahLst/>
              <a:cxnLst/>
              <a:rect l="l" t="t" r="r" b="b"/>
              <a:pathLst>
                <a:path w="3740" h="3435" extrusionOk="0">
                  <a:moveTo>
                    <a:pt x="2797" y="0"/>
                  </a:moveTo>
                  <a:cubicBezTo>
                    <a:pt x="1794" y="122"/>
                    <a:pt x="822" y="517"/>
                    <a:pt x="1" y="1155"/>
                  </a:cubicBezTo>
                  <a:lnTo>
                    <a:pt x="943" y="3435"/>
                  </a:lnTo>
                  <a:lnTo>
                    <a:pt x="3740" y="2280"/>
                  </a:lnTo>
                  <a:lnTo>
                    <a:pt x="279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2847575" y="2871925"/>
              <a:ext cx="70700" cy="29925"/>
            </a:xfrm>
            <a:custGeom>
              <a:avLst/>
              <a:gdLst/>
              <a:ahLst/>
              <a:cxnLst/>
              <a:rect l="l" t="t" r="r" b="b"/>
              <a:pathLst>
                <a:path w="2828" h="1197" extrusionOk="0">
                  <a:moveTo>
                    <a:pt x="2828" y="0"/>
                  </a:moveTo>
                  <a:lnTo>
                    <a:pt x="2828" y="0"/>
                  </a:lnTo>
                  <a:cubicBezTo>
                    <a:pt x="2433" y="304"/>
                    <a:pt x="1977" y="578"/>
                    <a:pt x="1521" y="790"/>
                  </a:cubicBezTo>
                  <a:cubicBezTo>
                    <a:pt x="1034" y="973"/>
                    <a:pt x="518" y="1094"/>
                    <a:pt x="1" y="1185"/>
                  </a:cubicBezTo>
                  <a:cubicBezTo>
                    <a:pt x="93" y="1193"/>
                    <a:pt x="186" y="1197"/>
                    <a:pt x="277" y="1197"/>
                  </a:cubicBezTo>
                  <a:cubicBezTo>
                    <a:pt x="1272" y="1197"/>
                    <a:pt x="2215" y="751"/>
                    <a:pt x="28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2874175" y="2899275"/>
              <a:ext cx="20550" cy="48650"/>
            </a:xfrm>
            <a:custGeom>
              <a:avLst/>
              <a:gdLst/>
              <a:ahLst/>
              <a:cxnLst/>
              <a:rect l="l" t="t" r="r" b="b"/>
              <a:pathLst>
                <a:path w="822" h="1946" extrusionOk="0">
                  <a:moveTo>
                    <a:pt x="1" y="0"/>
                  </a:moveTo>
                  <a:lnTo>
                    <a:pt x="1" y="0"/>
                  </a:lnTo>
                  <a:cubicBezTo>
                    <a:pt x="61" y="335"/>
                    <a:pt x="183" y="669"/>
                    <a:pt x="335" y="1003"/>
                  </a:cubicBezTo>
                  <a:cubicBezTo>
                    <a:pt x="457" y="1338"/>
                    <a:pt x="609" y="1642"/>
                    <a:pt x="821" y="1946"/>
                  </a:cubicBezTo>
                  <a:cubicBezTo>
                    <a:pt x="761" y="1611"/>
                    <a:pt x="639" y="1246"/>
                    <a:pt x="487" y="943"/>
                  </a:cubicBezTo>
                  <a:cubicBezTo>
                    <a:pt x="365" y="608"/>
                    <a:pt x="213" y="27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2887850" y="2893950"/>
              <a:ext cx="20550" cy="48650"/>
            </a:xfrm>
            <a:custGeom>
              <a:avLst/>
              <a:gdLst/>
              <a:ahLst/>
              <a:cxnLst/>
              <a:rect l="l" t="t" r="r" b="b"/>
              <a:pathLst>
                <a:path w="822" h="1946" extrusionOk="0">
                  <a:moveTo>
                    <a:pt x="1" y="0"/>
                  </a:moveTo>
                  <a:lnTo>
                    <a:pt x="1" y="0"/>
                  </a:lnTo>
                  <a:cubicBezTo>
                    <a:pt x="62" y="335"/>
                    <a:pt x="153" y="669"/>
                    <a:pt x="335" y="1004"/>
                  </a:cubicBezTo>
                  <a:cubicBezTo>
                    <a:pt x="426" y="1338"/>
                    <a:pt x="609" y="1672"/>
                    <a:pt x="822" y="1946"/>
                  </a:cubicBezTo>
                  <a:cubicBezTo>
                    <a:pt x="730" y="1611"/>
                    <a:pt x="609" y="1277"/>
                    <a:pt x="457" y="943"/>
                  </a:cubicBezTo>
                  <a:cubicBezTo>
                    <a:pt x="335" y="608"/>
                    <a:pt x="183" y="27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2900775" y="2887875"/>
              <a:ext cx="20550" cy="49425"/>
            </a:xfrm>
            <a:custGeom>
              <a:avLst/>
              <a:gdLst/>
              <a:ahLst/>
              <a:cxnLst/>
              <a:rect l="l" t="t" r="r" b="b"/>
              <a:pathLst>
                <a:path w="822" h="1977" extrusionOk="0">
                  <a:moveTo>
                    <a:pt x="1" y="0"/>
                  </a:moveTo>
                  <a:lnTo>
                    <a:pt x="1" y="0"/>
                  </a:lnTo>
                  <a:cubicBezTo>
                    <a:pt x="61" y="365"/>
                    <a:pt x="183" y="699"/>
                    <a:pt x="335" y="1003"/>
                  </a:cubicBezTo>
                  <a:cubicBezTo>
                    <a:pt x="456" y="1338"/>
                    <a:pt x="608" y="1672"/>
                    <a:pt x="821" y="1976"/>
                  </a:cubicBezTo>
                  <a:cubicBezTo>
                    <a:pt x="760" y="1611"/>
                    <a:pt x="639" y="1277"/>
                    <a:pt x="487" y="943"/>
                  </a:cubicBezTo>
                  <a:cubicBezTo>
                    <a:pt x="365" y="608"/>
                    <a:pt x="213" y="30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2909900" y="2879500"/>
              <a:ext cx="22050" cy="53225"/>
            </a:xfrm>
            <a:custGeom>
              <a:avLst/>
              <a:gdLst/>
              <a:ahLst/>
              <a:cxnLst/>
              <a:rect l="l" t="t" r="r" b="b"/>
              <a:pathLst>
                <a:path w="882" h="2129" extrusionOk="0">
                  <a:moveTo>
                    <a:pt x="0" y="1"/>
                  </a:moveTo>
                  <a:cubicBezTo>
                    <a:pt x="91" y="366"/>
                    <a:pt x="213" y="730"/>
                    <a:pt x="365" y="1095"/>
                  </a:cubicBezTo>
                  <a:cubicBezTo>
                    <a:pt x="517" y="1460"/>
                    <a:pt x="669" y="1794"/>
                    <a:pt x="882" y="2129"/>
                  </a:cubicBezTo>
                  <a:cubicBezTo>
                    <a:pt x="821" y="1734"/>
                    <a:pt x="699" y="1369"/>
                    <a:pt x="517" y="1034"/>
                  </a:cubicBezTo>
                  <a:cubicBezTo>
                    <a:pt x="395" y="670"/>
                    <a:pt x="213" y="305"/>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2859750" y="2900025"/>
              <a:ext cx="22050" cy="53225"/>
            </a:xfrm>
            <a:custGeom>
              <a:avLst/>
              <a:gdLst/>
              <a:ahLst/>
              <a:cxnLst/>
              <a:rect l="l" t="t" r="r" b="b"/>
              <a:pathLst>
                <a:path w="882" h="2129" extrusionOk="0">
                  <a:moveTo>
                    <a:pt x="0" y="1"/>
                  </a:moveTo>
                  <a:lnTo>
                    <a:pt x="0" y="1"/>
                  </a:lnTo>
                  <a:cubicBezTo>
                    <a:pt x="61" y="365"/>
                    <a:pt x="213" y="730"/>
                    <a:pt x="365" y="1095"/>
                  </a:cubicBezTo>
                  <a:cubicBezTo>
                    <a:pt x="487" y="1460"/>
                    <a:pt x="669" y="1794"/>
                    <a:pt x="882" y="2128"/>
                  </a:cubicBezTo>
                  <a:cubicBezTo>
                    <a:pt x="669" y="1368"/>
                    <a:pt x="365" y="669"/>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2709275" y="2944975"/>
              <a:ext cx="608700" cy="534775"/>
            </a:xfrm>
            <a:custGeom>
              <a:avLst/>
              <a:gdLst/>
              <a:ahLst/>
              <a:cxnLst/>
              <a:rect l="l" t="t" r="r" b="b"/>
              <a:pathLst>
                <a:path w="24348" h="21391" extrusionOk="0">
                  <a:moveTo>
                    <a:pt x="12196" y="0"/>
                  </a:moveTo>
                  <a:cubicBezTo>
                    <a:pt x="8732" y="0"/>
                    <a:pt x="5336" y="1691"/>
                    <a:pt x="3284" y="4798"/>
                  </a:cubicBezTo>
                  <a:cubicBezTo>
                    <a:pt x="1" y="9692"/>
                    <a:pt x="1338" y="16349"/>
                    <a:pt x="6262" y="19601"/>
                  </a:cubicBezTo>
                  <a:cubicBezTo>
                    <a:pt x="8079" y="20812"/>
                    <a:pt x="10132" y="21390"/>
                    <a:pt x="12162" y="21390"/>
                  </a:cubicBezTo>
                  <a:cubicBezTo>
                    <a:pt x="15635" y="21390"/>
                    <a:pt x="19043" y="19699"/>
                    <a:pt x="21095" y="16592"/>
                  </a:cubicBezTo>
                  <a:cubicBezTo>
                    <a:pt x="24348" y="11668"/>
                    <a:pt x="23010" y="5042"/>
                    <a:pt x="18086" y="1789"/>
                  </a:cubicBezTo>
                  <a:cubicBezTo>
                    <a:pt x="16269" y="578"/>
                    <a:pt x="14221" y="0"/>
                    <a:pt x="1219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2758675" y="2985600"/>
              <a:ext cx="508400" cy="449050"/>
            </a:xfrm>
            <a:custGeom>
              <a:avLst/>
              <a:gdLst/>
              <a:ahLst/>
              <a:cxnLst/>
              <a:rect l="l" t="t" r="r" b="b"/>
              <a:pathLst>
                <a:path w="20336" h="17962" extrusionOk="0">
                  <a:moveTo>
                    <a:pt x="10163" y="0"/>
                  </a:moveTo>
                  <a:cubicBezTo>
                    <a:pt x="6608" y="0"/>
                    <a:pt x="3237" y="2139"/>
                    <a:pt x="1824" y="5636"/>
                  </a:cubicBezTo>
                  <a:cubicBezTo>
                    <a:pt x="1" y="10256"/>
                    <a:pt x="2219" y="15484"/>
                    <a:pt x="6840" y="17307"/>
                  </a:cubicBezTo>
                  <a:cubicBezTo>
                    <a:pt x="7938" y="17751"/>
                    <a:pt x="9073" y="17962"/>
                    <a:pt x="10190" y="17962"/>
                  </a:cubicBezTo>
                  <a:cubicBezTo>
                    <a:pt x="13739" y="17962"/>
                    <a:pt x="17101" y="15837"/>
                    <a:pt x="18512" y="12323"/>
                  </a:cubicBezTo>
                  <a:cubicBezTo>
                    <a:pt x="20335" y="7733"/>
                    <a:pt x="18116" y="2505"/>
                    <a:pt x="13496" y="651"/>
                  </a:cubicBezTo>
                  <a:cubicBezTo>
                    <a:pt x="12403" y="209"/>
                    <a:pt x="11274" y="0"/>
                    <a:pt x="1016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2786025" y="2984775"/>
              <a:ext cx="453700" cy="451750"/>
            </a:xfrm>
            <a:custGeom>
              <a:avLst/>
              <a:gdLst/>
              <a:ahLst/>
              <a:cxnLst/>
              <a:rect l="l" t="t" r="r" b="b"/>
              <a:pathLst>
                <a:path w="18148" h="18070" extrusionOk="0">
                  <a:moveTo>
                    <a:pt x="17296" y="5425"/>
                  </a:moveTo>
                  <a:cubicBezTo>
                    <a:pt x="17326" y="5486"/>
                    <a:pt x="17326" y="5517"/>
                    <a:pt x="17357" y="5577"/>
                  </a:cubicBezTo>
                  <a:cubicBezTo>
                    <a:pt x="17357" y="5577"/>
                    <a:pt x="17357" y="5517"/>
                    <a:pt x="17296" y="5425"/>
                  </a:cubicBezTo>
                  <a:close/>
                  <a:moveTo>
                    <a:pt x="9049" y="0"/>
                  </a:moveTo>
                  <a:cubicBezTo>
                    <a:pt x="8434" y="0"/>
                    <a:pt x="7816" y="65"/>
                    <a:pt x="7205" y="197"/>
                  </a:cubicBezTo>
                  <a:cubicBezTo>
                    <a:pt x="6809" y="258"/>
                    <a:pt x="6445" y="380"/>
                    <a:pt x="6080" y="501"/>
                  </a:cubicBezTo>
                  <a:cubicBezTo>
                    <a:pt x="5928" y="592"/>
                    <a:pt x="5715" y="623"/>
                    <a:pt x="5533" y="714"/>
                  </a:cubicBezTo>
                  <a:lnTo>
                    <a:pt x="4986" y="957"/>
                  </a:lnTo>
                  <a:cubicBezTo>
                    <a:pt x="4895" y="1018"/>
                    <a:pt x="4803" y="1048"/>
                    <a:pt x="4712" y="1109"/>
                  </a:cubicBezTo>
                  <a:lnTo>
                    <a:pt x="4469" y="1261"/>
                  </a:lnTo>
                  <a:cubicBezTo>
                    <a:pt x="4287" y="1383"/>
                    <a:pt x="4104" y="1474"/>
                    <a:pt x="3922" y="1596"/>
                  </a:cubicBezTo>
                  <a:cubicBezTo>
                    <a:pt x="3253" y="2082"/>
                    <a:pt x="2615" y="2659"/>
                    <a:pt x="2068" y="3298"/>
                  </a:cubicBezTo>
                  <a:cubicBezTo>
                    <a:pt x="1946" y="3480"/>
                    <a:pt x="1825" y="3662"/>
                    <a:pt x="1673" y="3845"/>
                  </a:cubicBezTo>
                  <a:cubicBezTo>
                    <a:pt x="1551" y="4027"/>
                    <a:pt x="1429" y="4210"/>
                    <a:pt x="1338" y="4392"/>
                  </a:cubicBezTo>
                  <a:cubicBezTo>
                    <a:pt x="852" y="5182"/>
                    <a:pt x="518" y="6003"/>
                    <a:pt x="305" y="6915"/>
                  </a:cubicBezTo>
                  <a:cubicBezTo>
                    <a:pt x="62" y="7827"/>
                    <a:pt x="1" y="8769"/>
                    <a:pt x="62" y="9711"/>
                  </a:cubicBezTo>
                  <a:cubicBezTo>
                    <a:pt x="214" y="11656"/>
                    <a:pt x="973" y="13511"/>
                    <a:pt x="2280" y="14970"/>
                  </a:cubicBezTo>
                  <a:cubicBezTo>
                    <a:pt x="2888" y="15699"/>
                    <a:pt x="3618" y="16307"/>
                    <a:pt x="4439" y="16793"/>
                  </a:cubicBezTo>
                  <a:cubicBezTo>
                    <a:pt x="5198" y="17249"/>
                    <a:pt x="6050" y="17614"/>
                    <a:pt x="6931" y="17827"/>
                  </a:cubicBezTo>
                  <a:cubicBezTo>
                    <a:pt x="7144" y="17857"/>
                    <a:pt x="7357" y="17918"/>
                    <a:pt x="7569" y="17948"/>
                  </a:cubicBezTo>
                  <a:cubicBezTo>
                    <a:pt x="7812" y="17979"/>
                    <a:pt x="8025" y="18009"/>
                    <a:pt x="8238" y="18040"/>
                  </a:cubicBezTo>
                  <a:cubicBezTo>
                    <a:pt x="8664" y="18070"/>
                    <a:pt x="9089" y="18070"/>
                    <a:pt x="9515" y="18070"/>
                  </a:cubicBezTo>
                  <a:cubicBezTo>
                    <a:pt x="9940" y="18040"/>
                    <a:pt x="10366" y="17979"/>
                    <a:pt x="10761" y="17918"/>
                  </a:cubicBezTo>
                  <a:cubicBezTo>
                    <a:pt x="10974" y="17888"/>
                    <a:pt x="11186" y="17827"/>
                    <a:pt x="11369" y="17766"/>
                  </a:cubicBezTo>
                  <a:lnTo>
                    <a:pt x="11673" y="17705"/>
                  </a:lnTo>
                  <a:cubicBezTo>
                    <a:pt x="11764" y="17675"/>
                    <a:pt x="11855" y="17644"/>
                    <a:pt x="11946" y="17614"/>
                  </a:cubicBezTo>
                  <a:lnTo>
                    <a:pt x="12524" y="17401"/>
                  </a:lnTo>
                  <a:cubicBezTo>
                    <a:pt x="12706" y="17340"/>
                    <a:pt x="12858" y="17219"/>
                    <a:pt x="13041" y="17158"/>
                  </a:cubicBezTo>
                  <a:cubicBezTo>
                    <a:pt x="13405" y="16976"/>
                    <a:pt x="13740" y="16793"/>
                    <a:pt x="14044" y="16581"/>
                  </a:cubicBezTo>
                  <a:cubicBezTo>
                    <a:pt x="16202" y="15152"/>
                    <a:pt x="17661" y="12872"/>
                    <a:pt x="18025" y="10289"/>
                  </a:cubicBezTo>
                  <a:cubicBezTo>
                    <a:pt x="18147" y="9438"/>
                    <a:pt x="18147" y="8556"/>
                    <a:pt x="17995" y="7705"/>
                  </a:cubicBezTo>
                  <a:cubicBezTo>
                    <a:pt x="17934" y="7371"/>
                    <a:pt x="17873" y="7067"/>
                    <a:pt x="17782" y="6763"/>
                  </a:cubicBezTo>
                  <a:cubicBezTo>
                    <a:pt x="17752" y="6611"/>
                    <a:pt x="17752" y="6489"/>
                    <a:pt x="17691" y="6398"/>
                  </a:cubicBezTo>
                  <a:cubicBezTo>
                    <a:pt x="17661" y="6276"/>
                    <a:pt x="17630" y="6185"/>
                    <a:pt x="17600" y="6094"/>
                  </a:cubicBezTo>
                  <a:lnTo>
                    <a:pt x="17448" y="5699"/>
                  </a:lnTo>
                  <a:cubicBezTo>
                    <a:pt x="17388" y="5608"/>
                    <a:pt x="17387" y="5548"/>
                    <a:pt x="17387" y="5547"/>
                  </a:cubicBezTo>
                  <a:lnTo>
                    <a:pt x="17387" y="5547"/>
                  </a:lnTo>
                  <a:cubicBezTo>
                    <a:pt x="17387" y="5548"/>
                    <a:pt x="17387" y="5608"/>
                    <a:pt x="17418" y="5699"/>
                  </a:cubicBezTo>
                  <a:lnTo>
                    <a:pt x="17570" y="6094"/>
                  </a:lnTo>
                  <a:lnTo>
                    <a:pt x="17661" y="6398"/>
                  </a:lnTo>
                  <a:cubicBezTo>
                    <a:pt x="17691" y="6520"/>
                    <a:pt x="17721" y="6641"/>
                    <a:pt x="17752" y="6763"/>
                  </a:cubicBezTo>
                  <a:cubicBezTo>
                    <a:pt x="17843" y="7067"/>
                    <a:pt x="17904" y="7401"/>
                    <a:pt x="17934" y="7705"/>
                  </a:cubicBezTo>
                  <a:cubicBezTo>
                    <a:pt x="18056" y="8556"/>
                    <a:pt x="18056" y="9438"/>
                    <a:pt x="17934" y="10289"/>
                  </a:cubicBezTo>
                  <a:cubicBezTo>
                    <a:pt x="17570" y="12812"/>
                    <a:pt x="16141" y="15061"/>
                    <a:pt x="13983" y="16489"/>
                  </a:cubicBezTo>
                  <a:cubicBezTo>
                    <a:pt x="13679" y="16672"/>
                    <a:pt x="13345" y="16885"/>
                    <a:pt x="13010" y="17036"/>
                  </a:cubicBezTo>
                  <a:cubicBezTo>
                    <a:pt x="12828" y="17128"/>
                    <a:pt x="12645" y="17219"/>
                    <a:pt x="12463" y="17280"/>
                  </a:cubicBezTo>
                  <a:lnTo>
                    <a:pt x="11916" y="17462"/>
                  </a:lnTo>
                  <a:cubicBezTo>
                    <a:pt x="11825" y="17523"/>
                    <a:pt x="11734" y="17553"/>
                    <a:pt x="11642" y="17584"/>
                  </a:cubicBezTo>
                  <a:lnTo>
                    <a:pt x="11338" y="17644"/>
                  </a:lnTo>
                  <a:cubicBezTo>
                    <a:pt x="11126" y="17705"/>
                    <a:pt x="10943" y="17736"/>
                    <a:pt x="10761" y="17796"/>
                  </a:cubicBezTo>
                  <a:cubicBezTo>
                    <a:pt x="10335" y="17857"/>
                    <a:pt x="9940" y="17918"/>
                    <a:pt x="9515" y="17918"/>
                  </a:cubicBezTo>
                  <a:cubicBezTo>
                    <a:pt x="9390" y="17927"/>
                    <a:pt x="9265" y="17931"/>
                    <a:pt x="9141" y="17931"/>
                  </a:cubicBezTo>
                  <a:cubicBezTo>
                    <a:pt x="8840" y="17931"/>
                    <a:pt x="8539" y="17909"/>
                    <a:pt x="8238" y="17888"/>
                  </a:cubicBezTo>
                  <a:cubicBezTo>
                    <a:pt x="8025" y="17888"/>
                    <a:pt x="7812" y="17827"/>
                    <a:pt x="7600" y="17796"/>
                  </a:cubicBezTo>
                  <a:cubicBezTo>
                    <a:pt x="7387" y="17766"/>
                    <a:pt x="7174" y="17736"/>
                    <a:pt x="6961" y="17675"/>
                  </a:cubicBezTo>
                  <a:cubicBezTo>
                    <a:pt x="6536" y="17553"/>
                    <a:pt x="6110" y="17432"/>
                    <a:pt x="5715" y="17280"/>
                  </a:cubicBezTo>
                  <a:cubicBezTo>
                    <a:pt x="5290" y="17097"/>
                    <a:pt x="4895" y="16885"/>
                    <a:pt x="4499" y="16641"/>
                  </a:cubicBezTo>
                  <a:cubicBezTo>
                    <a:pt x="3709" y="16185"/>
                    <a:pt x="2980" y="15577"/>
                    <a:pt x="2372" y="14878"/>
                  </a:cubicBezTo>
                  <a:cubicBezTo>
                    <a:pt x="1764" y="14149"/>
                    <a:pt x="1247" y="13328"/>
                    <a:pt x="852" y="12447"/>
                  </a:cubicBezTo>
                  <a:cubicBezTo>
                    <a:pt x="518" y="11565"/>
                    <a:pt x="274" y="10653"/>
                    <a:pt x="214" y="9681"/>
                  </a:cubicBezTo>
                  <a:cubicBezTo>
                    <a:pt x="122" y="8769"/>
                    <a:pt x="214" y="7827"/>
                    <a:pt x="426" y="6945"/>
                  </a:cubicBezTo>
                  <a:cubicBezTo>
                    <a:pt x="548" y="6489"/>
                    <a:pt x="670" y="6064"/>
                    <a:pt x="852" y="5638"/>
                  </a:cubicBezTo>
                  <a:cubicBezTo>
                    <a:pt x="1004" y="5243"/>
                    <a:pt x="1217" y="4848"/>
                    <a:pt x="1460" y="4453"/>
                  </a:cubicBezTo>
                  <a:cubicBezTo>
                    <a:pt x="1551" y="4270"/>
                    <a:pt x="1673" y="4088"/>
                    <a:pt x="1794" y="3906"/>
                  </a:cubicBezTo>
                  <a:cubicBezTo>
                    <a:pt x="1916" y="3754"/>
                    <a:pt x="2037" y="3571"/>
                    <a:pt x="2189" y="3389"/>
                  </a:cubicBezTo>
                  <a:cubicBezTo>
                    <a:pt x="2463" y="3055"/>
                    <a:pt x="2736" y="2751"/>
                    <a:pt x="3040" y="2477"/>
                  </a:cubicBezTo>
                  <a:cubicBezTo>
                    <a:pt x="3344" y="2203"/>
                    <a:pt x="3679" y="1930"/>
                    <a:pt x="4013" y="1687"/>
                  </a:cubicBezTo>
                  <a:cubicBezTo>
                    <a:pt x="4195" y="1596"/>
                    <a:pt x="4347" y="1474"/>
                    <a:pt x="4530" y="1383"/>
                  </a:cubicBezTo>
                  <a:lnTo>
                    <a:pt x="4803" y="1231"/>
                  </a:lnTo>
                  <a:cubicBezTo>
                    <a:pt x="4864" y="1170"/>
                    <a:pt x="4955" y="1140"/>
                    <a:pt x="5046" y="1079"/>
                  </a:cubicBezTo>
                  <a:lnTo>
                    <a:pt x="5594" y="836"/>
                  </a:lnTo>
                  <a:cubicBezTo>
                    <a:pt x="5746" y="744"/>
                    <a:pt x="5958" y="684"/>
                    <a:pt x="6141" y="623"/>
                  </a:cubicBezTo>
                  <a:cubicBezTo>
                    <a:pt x="7084" y="280"/>
                    <a:pt x="8067" y="111"/>
                    <a:pt x="9055" y="111"/>
                  </a:cubicBezTo>
                  <a:cubicBezTo>
                    <a:pt x="9817" y="111"/>
                    <a:pt x="10584" y="212"/>
                    <a:pt x="11338" y="410"/>
                  </a:cubicBezTo>
                  <a:cubicBezTo>
                    <a:pt x="12433" y="684"/>
                    <a:pt x="13466" y="1170"/>
                    <a:pt x="14408" y="1869"/>
                  </a:cubicBezTo>
                  <a:cubicBezTo>
                    <a:pt x="15107" y="2355"/>
                    <a:pt x="15715" y="2963"/>
                    <a:pt x="16232" y="3662"/>
                  </a:cubicBezTo>
                  <a:cubicBezTo>
                    <a:pt x="16445" y="3906"/>
                    <a:pt x="16597" y="4179"/>
                    <a:pt x="16779" y="4453"/>
                  </a:cubicBezTo>
                  <a:cubicBezTo>
                    <a:pt x="16840" y="4574"/>
                    <a:pt x="16901" y="4665"/>
                    <a:pt x="16962" y="4787"/>
                  </a:cubicBezTo>
                  <a:lnTo>
                    <a:pt x="17114" y="5061"/>
                  </a:lnTo>
                  <a:lnTo>
                    <a:pt x="17296" y="5425"/>
                  </a:lnTo>
                  <a:cubicBezTo>
                    <a:pt x="17266" y="5334"/>
                    <a:pt x="17205" y="5213"/>
                    <a:pt x="17144" y="5061"/>
                  </a:cubicBezTo>
                  <a:lnTo>
                    <a:pt x="16992" y="4757"/>
                  </a:lnTo>
                  <a:cubicBezTo>
                    <a:pt x="16931" y="4665"/>
                    <a:pt x="16870" y="4544"/>
                    <a:pt x="16810" y="4422"/>
                  </a:cubicBezTo>
                  <a:cubicBezTo>
                    <a:pt x="16658" y="4149"/>
                    <a:pt x="16475" y="3906"/>
                    <a:pt x="16293" y="3632"/>
                  </a:cubicBezTo>
                  <a:cubicBezTo>
                    <a:pt x="15776" y="2933"/>
                    <a:pt x="15138" y="2325"/>
                    <a:pt x="14439" y="1808"/>
                  </a:cubicBezTo>
                  <a:cubicBezTo>
                    <a:pt x="12873" y="634"/>
                    <a:pt x="10975" y="0"/>
                    <a:pt x="90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3153050" y="3113800"/>
              <a:ext cx="68425" cy="31700"/>
            </a:xfrm>
            <a:custGeom>
              <a:avLst/>
              <a:gdLst/>
              <a:ahLst/>
              <a:cxnLst/>
              <a:rect l="l" t="t" r="r" b="b"/>
              <a:pathLst>
                <a:path w="2737" h="1268" extrusionOk="0">
                  <a:moveTo>
                    <a:pt x="2649" y="0"/>
                  </a:moveTo>
                  <a:cubicBezTo>
                    <a:pt x="2474" y="0"/>
                    <a:pt x="1924" y="200"/>
                    <a:pt x="1308" y="508"/>
                  </a:cubicBezTo>
                  <a:cubicBezTo>
                    <a:pt x="822" y="690"/>
                    <a:pt x="396" y="963"/>
                    <a:pt x="1" y="1267"/>
                  </a:cubicBezTo>
                  <a:cubicBezTo>
                    <a:pt x="518" y="1176"/>
                    <a:pt x="974" y="1024"/>
                    <a:pt x="1430" y="781"/>
                  </a:cubicBezTo>
                  <a:cubicBezTo>
                    <a:pt x="2159" y="447"/>
                    <a:pt x="2737" y="112"/>
                    <a:pt x="2706" y="21"/>
                  </a:cubicBezTo>
                  <a:cubicBezTo>
                    <a:pt x="2701" y="7"/>
                    <a:pt x="2682" y="0"/>
                    <a:pt x="26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3158375" y="3263250"/>
              <a:ext cx="70700" cy="25775"/>
            </a:xfrm>
            <a:custGeom>
              <a:avLst/>
              <a:gdLst/>
              <a:ahLst/>
              <a:cxnLst/>
              <a:rect l="l" t="t" r="r" b="b"/>
              <a:pathLst>
                <a:path w="2828" h="1031" extrusionOk="0">
                  <a:moveTo>
                    <a:pt x="1" y="1"/>
                  </a:moveTo>
                  <a:lnTo>
                    <a:pt x="1" y="1"/>
                  </a:lnTo>
                  <a:cubicBezTo>
                    <a:pt x="426" y="274"/>
                    <a:pt x="882" y="487"/>
                    <a:pt x="1368" y="639"/>
                  </a:cubicBezTo>
                  <a:cubicBezTo>
                    <a:pt x="1981" y="884"/>
                    <a:pt x="2514" y="1030"/>
                    <a:pt x="2714" y="1030"/>
                  </a:cubicBezTo>
                  <a:cubicBezTo>
                    <a:pt x="2762" y="1030"/>
                    <a:pt x="2791" y="1022"/>
                    <a:pt x="2797" y="1004"/>
                  </a:cubicBezTo>
                  <a:cubicBezTo>
                    <a:pt x="2827" y="913"/>
                    <a:pt x="2220" y="639"/>
                    <a:pt x="1460" y="365"/>
                  </a:cubicBezTo>
                  <a:cubicBezTo>
                    <a:pt x="1004" y="183"/>
                    <a:pt x="517" y="6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3079350" y="3349875"/>
              <a:ext cx="34225" cy="67700"/>
            </a:xfrm>
            <a:custGeom>
              <a:avLst/>
              <a:gdLst/>
              <a:ahLst/>
              <a:cxnLst/>
              <a:rect l="l" t="t" r="r" b="b"/>
              <a:pathLst>
                <a:path w="1369" h="2708" extrusionOk="0">
                  <a:moveTo>
                    <a:pt x="1" y="1"/>
                  </a:moveTo>
                  <a:lnTo>
                    <a:pt x="1" y="1"/>
                  </a:lnTo>
                  <a:cubicBezTo>
                    <a:pt x="92" y="487"/>
                    <a:pt x="274" y="973"/>
                    <a:pt x="517" y="1399"/>
                  </a:cubicBezTo>
                  <a:cubicBezTo>
                    <a:pt x="843" y="2140"/>
                    <a:pt x="1169" y="2707"/>
                    <a:pt x="1270" y="2707"/>
                  </a:cubicBezTo>
                  <a:cubicBezTo>
                    <a:pt x="1272" y="2707"/>
                    <a:pt x="1275" y="2707"/>
                    <a:pt x="1277" y="2706"/>
                  </a:cubicBezTo>
                  <a:cubicBezTo>
                    <a:pt x="1368" y="2645"/>
                    <a:pt x="1156" y="2007"/>
                    <a:pt x="760" y="1277"/>
                  </a:cubicBezTo>
                  <a:cubicBezTo>
                    <a:pt x="578" y="822"/>
                    <a:pt x="304" y="396"/>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2934975" y="3356725"/>
              <a:ext cx="27375" cy="69950"/>
            </a:xfrm>
            <a:custGeom>
              <a:avLst/>
              <a:gdLst/>
              <a:ahLst/>
              <a:cxnLst/>
              <a:rect l="l" t="t" r="r" b="b"/>
              <a:pathLst>
                <a:path w="1095" h="2798" extrusionOk="0">
                  <a:moveTo>
                    <a:pt x="1095" y="0"/>
                  </a:moveTo>
                  <a:cubicBezTo>
                    <a:pt x="791" y="396"/>
                    <a:pt x="608" y="851"/>
                    <a:pt x="456" y="1338"/>
                  </a:cubicBezTo>
                  <a:cubicBezTo>
                    <a:pt x="183" y="2098"/>
                    <a:pt x="0" y="2766"/>
                    <a:pt x="92" y="2797"/>
                  </a:cubicBezTo>
                  <a:cubicBezTo>
                    <a:pt x="94" y="2797"/>
                    <a:pt x="96" y="2798"/>
                    <a:pt x="98" y="2798"/>
                  </a:cubicBezTo>
                  <a:cubicBezTo>
                    <a:pt x="195" y="2798"/>
                    <a:pt x="463" y="2171"/>
                    <a:pt x="730" y="1429"/>
                  </a:cubicBezTo>
                  <a:cubicBezTo>
                    <a:pt x="912" y="973"/>
                    <a:pt x="1034" y="487"/>
                    <a:pt x="10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2806550" y="3278450"/>
              <a:ext cx="67650" cy="33225"/>
            </a:xfrm>
            <a:custGeom>
              <a:avLst/>
              <a:gdLst/>
              <a:ahLst/>
              <a:cxnLst/>
              <a:rect l="l" t="t" r="r" b="b"/>
              <a:pathLst>
                <a:path w="2706" h="1329" extrusionOk="0">
                  <a:moveTo>
                    <a:pt x="2706" y="1"/>
                  </a:moveTo>
                  <a:lnTo>
                    <a:pt x="2706" y="1"/>
                  </a:lnTo>
                  <a:cubicBezTo>
                    <a:pt x="2219" y="122"/>
                    <a:pt x="1733" y="305"/>
                    <a:pt x="1307" y="548"/>
                  </a:cubicBezTo>
                  <a:cubicBezTo>
                    <a:pt x="578" y="852"/>
                    <a:pt x="0" y="1216"/>
                    <a:pt x="31" y="1308"/>
                  </a:cubicBezTo>
                  <a:cubicBezTo>
                    <a:pt x="36" y="1322"/>
                    <a:pt x="55" y="1329"/>
                    <a:pt x="87" y="1329"/>
                  </a:cubicBezTo>
                  <a:cubicBezTo>
                    <a:pt x="261" y="1329"/>
                    <a:pt x="813" y="1125"/>
                    <a:pt x="1429" y="791"/>
                  </a:cubicBezTo>
                  <a:cubicBezTo>
                    <a:pt x="1885" y="609"/>
                    <a:pt x="2311" y="335"/>
                    <a:pt x="27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2795150" y="3136450"/>
              <a:ext cx="71450" cy="25000"/>
            </a:xfrm>
            <a:custGeom>
              <a:avLst/>
              <a:gdLst/>
              <a:ahLst/>
              <a:cxnLst/>
              <a:rect l="l" t="t" r="r" b="b"/>
              <a:pathLst>
                <a:path w="2858" h="1000" extrusionOk="0">
                  <a:moveTo>
                    <a:pt x="119" y="1"/>
                  </a:moveTo>
                  <a:cubicBezTo>
                    <a:pt x="68" y="1"/>
                    <a:pt x="37" y="9"/>
                    <a:pt x="31" y="27"/>
                  </a:cubicBezTo>
                  <a:cubicBezTo>
                    <a:pt x="1" y="118"/>
                    <a:pt x="608" y="392"/>
                    <a:pt x="1399" y="635"/>
                  </a:cubicBezTo>
                  <a:cubicBezTo>
                    <a:pt x="1855" y="817"/>
                    <a:pt x="2341" y="939"/>
                    <a:pt x="2858" y="1000"/>
                  </a:cubicBezTo>
                  <a:cubicBezTo>
                    <a:pt x="2432" y="726"/>
                    <a:pt x="1976" y="513"/>
                    <a:pt x="1490" y="361"/>
                  </a:cubicBezTo>
                  <a:cubicBezTo>
                    <a:pt x="880" y="142"/>
                    <a:pt x="329" y="1"/>
                    <a:pt x="1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2908375" y="3006300"/>
              <a:ext cx="34975" cy="66250"/>
            </a:xfrm>
            <a:custGeom>
              <a:avLst/>
              <a:gdLst/>
              <a:ahLst/>
              <a:cxnLst/>
              <a:rect l="l" t="t" r="r" b="b"/>
              <a:pathLst>
                <a:path w="1399" h="2650" extrusionOk="0">
                  <a:moveTo>
                    <a:pt x="103" y="1"/>
                  </a:moveTo>
                  <a:cubicBezTo>
                    <a:pt x="98" y="1"/>
                    <a:pt x="95" y="2"/>
                    <a:pt x="92" y="5"/>
                  </a:cubicBezTo>
                  <a:cubicBezTo>
                    <a:pt x="1" y="35"/>
                    <a:pt x="244" y="643"/>
                    <a:pt x="608" y="1373"/>
                  </a:cubicBezTo>
                  <a:cubicBezTo>
                    <a:pt x="821" y="1829"/>
                    <a:pt x="1095" y="2254"/>
                    <a:pt x="1399" y="2649"/>
                  </a:cubicBezTo>
                  <a:cubicBezTo>
                    <a:pt x="1308" y="2163"/>
                    <a:pt x="1125" y="1677"/>
                    <a:pt x="882" y="1251"/>
                  </a:cubicBezTo>
                  <a:cubicBezTo>
                    <a:pt x="535" y="557"/>
                    <a:pt x="188" y="1"/>
                    <a:pt x="1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a:off x="3061125" y="2992700"/>
              <a:ext cx="25100" cy="70725"/>
            </a:xfrm>
            <a:custGeom>
              <a:avLst/>
              <a:gdLst/>
              <a:ahLst/>
              <a:cxnLst/>
              <a:rect l="l" t="t" r="r" b="b"/>
              <a:pathLst>
                <a:path w="1004" h="2829" extrusionOk="0">
                  <a:moveTo>
                    <a:pt x="905" y="1"/>
                  </a:moveTo>
                  <a:cubicBezTo>
                    <a:pt x="808" y="1"/>
                    <a:pt x="541" y="598"/>
                    <a:pt x="304" y="1370"/>
                  </a:cubicBezTo>
                  <a:cubicBezTo>
                    <a:pt x="122" y="1826"/>
                    <a:pt x="30" y="2342"/>
                    <a:pt x="0" y="2829"/>
                  </a:cubicBezTo>
                  <a:cubicBezTo>
                    <a:pt x="243" y="2403"/>
                    <a:pt x="456" y="1947"/>
                    <a:pt x="578" y="1461"/>
                  </a:cubicBezTo>
                  <a:cubicBezTo>
                    <a:pt x="851" y="701"/>
                    <a:pt x="1003" y="32"/>
                    <a:pt x="912" y="2"/>
                  </a:cubicBezTo>
                  <a:cubicBezTo>
                    <a:pt x="910" y="1"/>
                    <a:pt x="907" y="1"/>
                    <a:pt x="9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3150775" y="3105525"/>
              <a:ext cx="66900" cy="34650"/>
            </a:xfrm>
            <a:custGeom>
              <a:avLst/>
              <a:gdLst/>
              <a:ahLst/>
              <a:cxnLst/>
              <a:rect l="l" t="t" r="r" b="b"/>
              <a:pathLst>
                <a:path w="2676" h="1386" extrusionOk="0">
                  <a:moveTo>
                    <a:pt x="2572" y="0"/>
                  </a:moveTo>
                  <a:cubicBezTo>
                    <a:pt x="2415" y="0"/>
                    <a:pt x="1854" y="248"/>
                    <a:pt x="1247" y="565"/>
                  </a:cubicBezTo>
                  <a:cubicBezTo>
                    <a:pt x="791" y="778"/>
                    <a:pt x="365" y="1051"/>
                    <a:pt x="1" y="1386"/>
                  </a:cubicBezTo>
                  <a:cubicBezTo>
                    <a:pt x="457" y="1264"/>
                    <a:pt x="943" y="1051"/>
                    <a:pt x="1369" y="808"/>
                  </a:cubicBezTo>
                  <a:cubicBezTo>
                    <a:pt x="2098" y="443"/>
                    <a:pt x="2676" y="109"/>
                    <a:pt x="2615" y="18"/>
                  </a:cubicBezTo>
                  <a:cubicBezTo>
                    <a:pt x="2611" y="6"/>
                    <a:pt x="2596" y="0"/>
                    <a:pt x="25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2741200" y="3020100"/>
              <a:ext cx="98050" cy="297125"/>
            </a:xfrm>
            <a:custGeom>
              <a:avLst/>
              <a:gdLst/>
              <a:ahLst/>
              <a:cxnLst/>
              <a:rect l="l" t="t" r="r" b="b"/>
              <a:pathLst>
                <a:path w="3922" h="11885" extrusionOk="0">
                  <a:moveTo>
                    <a:pt x="3921" y="0"/>
                  </a:moveTo>
                  <a:lnTo>
                    <a:pt x="3921" y="0"/>
                  </a:lnTo>
                  <a:cubicBezTo>
                    <a:pt x="3921" y="0"/>
                    <a:pt x="3861" y="31"/>
                    <a:pt x="3800" y="61"/>
                  </a:cubicBezTo>
                  <a:cubicBezTo>
                    <a:pt x="3739" y="122"/>
                    <a:pt x="3648" y="213"/>
                    <a:pt x="3526" y="335"/>
                  </a:cubicBezTo>
                  <a:cubicBezTo>
                    <a:pt x="3192" y="638"/>
                    <a:pt x="2858" y="1003"/>
                    <a:pt x="2584" y="1368"/>
                  </a:cubicBezTo>
                  <a:cubicBezTo>
                    <a:pt x="669" y="3830"/>
                    <a:pt x="0" y="7082"/>
                    <a:pt x="791" y="10091"/>
                  </a:cubicBezTo>
                  <a:cubicBezTo>
                    <a:pt x="882" y="10547"/>
                    <a:pt x="1034" y="11003"/>
                    <a:pt x="1216" y="11429"/>
                  </a:cubicBezTo>
                  <a:cubicBezTo>
                    <a:pt x="1277" y="11581"/>
                    <a:pt x="1338" y="11702"/>
                    <a:pt x="1399" y="11763"/>
                  </a:cubicBezTo>
                  <a:cubicBezTo>
                    <a:pt x="1399" y="11794"/>
                    <a:pt x="1429" y="11854"/>
                    <a:pt x="1459" y="11885"/>
                  </a:cubicBezTo>
                  <a:cubicBezTo>
                    <a:pt x="1399" y="11733"/>
                    <a:pt x="1338" y="11550"/>
                    <a:pt x="1277" y="11399"/>
                  </a:cubicBezTo>
                  <a:cubicBezTo>
                    <a:pt x="1125" y="10973"/>
                    <a:pt x="973" y="10517"/>
                    <a:pt x="882" y="10091"/>
                  </a:cubicBezTo>
                  <a:cubicBezTo>
                    <a:pt x="152" y="7082"/>
                    <a:pt x="821" y="3891"/>
                    <a:pt x="2675" y="1429"/>
                  </a:cubicBezTo>
                  <a:cubicBezTo>
                    <a:pt x="2949" y="1064"/>
                    <a:pt x="3253" y="699"/>
                    <a:pt x="3557" y="365"/>
                  </a:cubicBezTo>
                  <a:cubicBezTo>
                    <a:pt x="3678" y="243"/>
                    <a:pt x="3800" y="122"/>
                    <a:pt x="39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2855950" y="2978300"/>
              <a:ext cx="46375" cy="26625"/>
            </a:xfrm>
            <a:custGeom>
              <a:avLst/>
              <a:gdLst/>
              <a:ahLst/>
              <a:cxnLst/>
              <a:rect l="l" t="t" r="r" b="b"/>
              <a:pathLst>
                <a:path w="1855" h="1065" extrusionOk="0">
                  <a:moveTo>
                    <a:pt x="1854" y="0"/>
                  </a:moveTo>
                  <a:cubicBezTo>
                    <a:pt x="1490" y="92"/>
                    <a:pt x="1186" y="244"/>
                    <a:pt x="882" y="426"/>
                  </a:cubicBezTo>
                  <a:cubicBezTo>
                    <a:pt x="547" y="608"/>
                    <a:pt x="274" y="821"/>
                    <a:pt x="0" y="1064"/>
                  </a:cubicBezTo>
                  <a:cubicBezTo>
                    <a:pt x="335" y="943"/>
                    <a:pt x="669" y="760"/>
                    <a:pt x="942" y="578"/>
                  </a:cubicBezTo>
                  <a:cubicBezTo>
                    <a:pt x="1277" y="396"/>
                    <a:pt x="1581" y="213"/>
                    <a:pt x="18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2899250" y="3041375"/>
              <a:ext cx="419075" cy="409675"/>
            </a:xfrm>
            <a:custGeom>
              <a:avLst/>
              <a:gdLst/>
              <a:ahLst/>
              <a:cxnLst/>
              <a:rect l="l" t="t" r="r" b="b"/>
              <a:pathLst>
                <a:path w="16763" h="16387" extrusionOk="0">
                  <a:moveTo>
                    <a:pt x="10487" y="0"/>
                  </a:moveTo>
                  <a:cubicBezTo>
                    <a:pt x="10488" y="0"/>
                    <a:pt x="10744" y="236"/>
                    <a:pt x="11124" y="663"/>
                  </a:cubicBezTo>
                  <a:lnTo>
                    <a:pt x="11124" y="663"/>
                  </a:lnTo>
                  <a:cubicBezTo>
                    <a:pt x="10752" y="232"/>
                    <a:pt x="10488" y="0"/>
                    <a:pt x="10487" y="0"/>
                  </a:cubicBezTo>
                  <a:close/>
                  <a:moveTo>
                    <a:pt x="11124" y="663"/>
                  </a:moveTo>
                  <a:cubicBezTo>
                    <a:pt x="12527" y="2288"/>
                    <a:pt x="15460" y="6757"/>
                    <a:pt x="11521" y="12402"/>
                  </a:cubicBezTo>
                  <a:cubicBezTo>
                    <a:pt x="10305" y="14195"/>
                    <a:pt x="8451" y="14955"/>
                    <a:pt x="6992" y="15411"/>
                  </a:cubicBezTo>
                  <a:cubicBezTo>
                    <a:pt x="6183" y="15654"/>
                    <a:pt x="5397" y="15749"/>
                    <a:pt x="4661" y="15749"/>
                  </a:cubicBezTo>
                  <a:cubicBezTo>
                    <a:pt x="1998" y="15749"/>
                    <a:pt x="1" y="14499"/>
                    <a:pt x="1" y="14499"/>
                  </a:cubicBezTo>
                  <a:lnTo>
                    <a:pt x="1" y="14499"/>
                  </a:lnTo>
                  <a:cubicBezTo>
                    <a:pt x="1" y="14499"/>
                    <a:pt x="2706" y="16387"/>
                    <a:pt x="5998" y="16387"/>
                  </a:cubicBezTo>
                  <a:cubicBezTo>
                    <a:pt x="8055" y="16387"/>
                    <a:pt x="10342" y="15649"/>
                    <a:pt x="12341" y="13253"/>
                  </a:cubicBezTo>
                  <a:cubicBezTo>
                    <a:pt x="16762" y="7943"/>
                    <a:pt x="12775" y="2512"/>
                    <a:pt x="11124" y="663"/>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3022350" y="3076325"/>
              <a:ext cx="44875" cy="169050"/>
            </a:xfrm>
            <a:custGeom>
              <a:avLst/>
              <a:gdLst/>
              <a:ahLst/>
              <a:cxnLst/>
              <a:rect l="l" t="t" r="r" b="b"/>
              <a:pathLst>
                <a:path w="1795" h="6762" extrusionOk="0">
                  <a:moveTo>
                    <a:pt x="92" y="0"/>
                  </a:moveTo>
                  <a:lnTo>
                    <a:pt x="1" y="6657"/>
                  </a:lnTo>
                  <a:cubicBezTo>
                    <a:pt x="153" y="6728"/>
                    <a:pt x="312" y="6762"/>
                    <a:pt x="468" y="6762"/>
                  </a:cubicBezTo>
                  <a:cubicBezTo>
                    <a:pt x="781" y="6762"/>
                    <a:pt x="1085" y="6627"/>
                    <a:pt x="1308" y="6384"/>
                  </a:cubicBezTo>
                  <a:cubicBezTo>
                    <a:pt x="1642" y="6049"/>
                    <a:pt x="1794" y="5563"/>
                    <a:pt x="1794" y="5076"/>
                  </a:cubicBezTo>
                  <a:cubicBezTo>
                    <a:pt x="1764" y="4590"/>
                    <a:pt x="1673" y="4134"/>
                    <a:pt x="1521" y="3678"/>
                  </a:cubicBezTo>
                  <a:cubicBezTo>
                    <a:pt x="1125" y="2432"/>
                    <a:pt x="639" y="1186"/>
                    <a:pt x="9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3001850" y="3037575"/>
              <a:ext cx="36500" cy="179350"/>
            </a:xfrm>
            <a:custGeom>
              <a:avLst/>
              <a:gdLst/>
              <a:ahLst/>
              <a:cxnLst/>
              <a:rect l="l" t="t" r="r" b="b"/>
              <a:pathLst>
                <a:path w="1460" h="7174" extrusionOk="0">
                  <a:moveTo>
                    <a:pt x="882" y="0"/>
                  </a:moveTo>
                  <a:lnTo>
                    <a:pt x="0" y="6353"/>
                  </a:lnTo>
                  <a:lnTo>
                    <a:pt x="638" y="7174"/>
                  </a:lnTo>
                  <a:lnTo>
                    <a:pt x="1459" y="6505"/>
                  </a:lnTo>
                  <a:lnTo>
                    <a:pt x="88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3022350" y="3037575"/>
              <a:ext cx="16000" cy="162625"/>
            </a:xfrm>
            <a:custGeom>
              <a:avLst/>
              <a:gdLst/>
              <a:ahLst/>
              <a:cxnLst/>
              <a:rect l="l" t="t" r="r" b="b"/>
              <a:pathLst>
                <a:path w="640" h="6505" extrusionOk="0">
                  <a:moveTo>
                    <a:pt x="62" y="0"/>
                  </a:moveTo>
                  <a:lnTo>
                    <a:pt x="1" y="6110"/>
                  </a:lnTo>
                  <a:lnTo>
                    <a:pt x="639" y="6505"/>
                  </a:lnTo>
                  <a:lnTo>
                    <a:pt x="6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a:off x="2986650" y="3190225"/>
              <a:ext cx="63150" cy="52375"/>
            </a:xfrm>
            <a:custGeom>
              <a:avLst/>
              <a:gdLst/>
              <a:ahLst/>
              <a:cxnLst/>
              <a:rect l="l" t="t" r="r" b="b"/>
              <a:pathLst>
                <a:path w="2526" h="2095" extrusionOk="0">
                  <a:moveTo>
                    <a:pt x="1287" y="1"/>
                  </a:moveTo>
                  <a:cubicBezTo>
                    <a:pt x="1143" y="1"/>
                    <a:pt x="995" y="31"/>
                    <a:pt x="851" y="95"/>
                  </a:cubicBezTo>
                  <a:cubicBezTo>
                    <a:pt x="0" y="429"/>
                    <a:pt x="0" y="1676"/>
                    <a:pt x="851" y="2010"/>
                  </a:cubicBezTo>
                  <a:cubicBezTo>
                    <a:pt x="992" y="2068"/>
                    <a:pt x="1131" y="2094"/>
                    <a:pt x="1266" y="2094"/>
                  </a:cubicBezTo>
                  <a:cubicBezTo>
                    <a:pt x="1973" y="2094"/>
                    <a:pt x="2526" y="1358"/>
                    <a:pt x="2219" y="642"/>
                  </a:cubicBezTo>
                  <a:cubicBezTo>
                    <a:pt x="2062" y="239"/>
                    <a:pt x="1691" y="1"/>
                    <a:pt x="128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2980225" y="3188675"/>
              <a:ext cx="65725" cy="55650"/>
            </a:xfrm>
            <a:custGeom>
              <a:avLst/>
              <a:gdLst/>
              <a:ahLst/>
              <a:cxnLst/>
              <a:rect l="l" t="t" r="r" b="b"/>
              <a:pathLst>
                <a:path w="2629" h="2226" extrusionOk="0">
                  <a:moveTo>
                    <a:pt x="1524" y="1"/>
                  </a:moveTo>
                  <a:cubicBezTo>
                    <a:pt x="1247" y="1"/>
                    <a:pt x="970" y="97"/>
                    <a:pt x="744" y="279"/>
                  </a:cubicBezTo>
                  <a:cubicBezTo>
                    <a:pt x="1" y="962"/>
                    <a:pt x="507" y="2226"/>
                    <a:pt x="1495" y="2226"/>
                  </a:cubicBezTo>
                  <a:cubicBezTo>
                    <a:pt x="1518" y="2226"/>
                    <a:pt x="1541" y="2225"/>
                    <a:pt x="1564" y="2224"/>
                  </a:cubicBezTo>
                  <a:cubicBezTo>
                    <a:pt x="1929" y="2193"/>
                    <a:pt x="2294" y="1981"/>
                    <a:pt x="2476" y="1677"/>
                  </a:cubicBezTo>
                  <a:cubicBezTo>
                    <a:pt x="2598" y="1434"/>
                    <a:pt x="2628" y="1190"/>
                    <a:pt x="2567" y="947"/>
                  </a:cubicBezTo>
                  <a:cubicBezTo>
                    <a:pt x="2567" y="856"/>
                    <a:pt x="2537" y="765"/>
                    <a:pt x="2476" y="704"/>
                  </a:cubicBezTo>
                  <a:lnTo>
                    <a:pt x="2476" y="704"/>
                  </a:lnTo>
                  <a:cubicBezTo>
                    <a:pt x="2476" y="704"/>
                    <a:pt x="2507" y="795"/>
                    <a:pt x="2507" y="947"/>
                  </a:cubicBezTo>
                  <a:cubicBezTo>
                    <a:pt x="2537" y="1190"/>
                    <a:pt x="2507" y="1403"/>
                    <a:pt x="2385" y="1616"/>
                  </a:cubicBezTo>
                  <a:cubicBezTo>
                    <a:pt x="2203" y="1890"/>
                    <a:pt x="1899" y="2072"/>
                    <a:pt x="1564" y="2102"/>
                  </a:cubicBezTo>
                  <a:cubicBezTo>
                    <a:pt x="1557" y="2102"/>
                    <a:pt x="1549" y="2103"/>
                    <a:pt x="1542" y="2103"/>
                  </a:cubicBezTo>
                  <a:cubicBezTo>
                    <a:pt x="506" y="2103"/>
                    <a:pt x="666" y="134"/>
                    <a:pt x="1597" y="134"/>
                  </a:cubicBezTo>
                  <a:cubicBezTo>
                    <a:pt x="1654" y="134"/>
                    <a:pt x="1714" y="141"/>
                    <a:pt x="1777" y="157"/>
                  </a:cubicBezTo>
                  <a:cubicBezTo>
                    <a:pt x="1990" y="187"/>
                    <a:pt x="2172" y="309"/>
                    <a:pt x="2324" y="491"/>
                  </a:cubicBezTo>
                  <a:cubicBezTo>
                    <a:pt x="2446" y="613"/>
                    <a:pt x="2476" y="704"/>
                    <a:pt x="2476" y="704"/>
                  </a:cubicBezTo>
                  <a:cubicBezTo>
                    <a:pt x="2476" y="613"/>
                    <a:pt x="2446" y="522"/>
                    <a:pt x="2385" y="461"/>
                  </a:cubicBezTo>
                  <a:cubicBezTo>
                    <a:pt x="2233" y="248"/>
                    <a:pt x="2020" y="96"/>
                    <a:pt x="1807" y="35"/>
                  </a:cubicBezTo>
                  <a:cubicBezTo>
                    <a:pt x="1714" y="12"/>
                    <a:pt x="1619" y="1"/>
                    <a:pt x="15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2994250" y="3196900"/>
              <a:ext cx="47525" cy="39125"/>
            </a:xfrm>
            <a:custGeom>
              <a:avLst/>
              <a:gdLst/>
              <a:ahLst/>
              <a:cxnLst/>
              <a:rect l="l" t="t" r="r" b="b"/>
              <a:pathLst>
                <a:path w="1901" h="1565" extrusionOk="0">
                  <a:moveTo>
                    <a:pt x="959" y="0"/>
                  </a:moveTo>
                  <a:cubicBezTo>
                    <a:pt x="852" y="0"/>
                    <a:pt x="743" y="23"/>
                    <a:pt x="639" y="71"/>
                  </a:cubicBezTo>
                  <a:cubicBezTo>
                    <a:pt x="0" y="345"/>
                    <a:pt x="0" y="1257"/>
                    <a:pt x="669" y="1500"/>
                  </a:cubicBezTo>
                  <a:cubicBezTo>
                    <a:pt x="773" y="1544"/>
                    <a:pt x="877" y="1565"/>
                    <a:pt x="977" y="1565"/>
                  </a:cubicBezTo>
                  <a:cubicBezTo>
                    <a:pt x="1491" y="1565"/>
                    <a:pt x="1901" y="1026"/>
                    <a:pt x="1672" y="466"/>
                  </a:cubicBezTo>
                  <a:cubicBezTo>
                    <a:pt x="1538" y="176"/>
                    <a:pt x="1256" y="0"/>
                    <a:pt x="95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2200150" y="3571575"/>
              <a:ext cx="484075" cy="399450"/>
            </a:xfrm>
            <a:custGeom>
              <a:avLst/>
              <a:gdLst/>
              <a:ahLst/>
              <a:cxnLst/>
              <a:rect l="l" t="t" r="r" b="b"/>
              <a:pathLst>
                <a:path w="19363" h="15978" extrusionOk="0">
                  <a:moveTo>
                    <a:pt x="18686" y="12043"/>
                  </a:moveTo>
                  <a:lnTo>
                    <a:pt x="18686" y="12043"/>
                  </a:lnTo>
                  <a:cubicBezTo>
                    <a:pt x="18661" y="12051"/>
                    <a:pt x="18636" y="12059"/>
                    <a:pt x="18603" y="12075"/>
                  </a:cubicBezTo>
                  <a:cubicBezTo>
                    <a:pt x="18631" y="12066"/>
                    <a:pt x="18659" y="12055"/>
                    <a:pt x="18686" y="12043"/>
                  </a:cubicBezTo>
                  <a:close/>
                  <a:moveTo>
                    <a:pt x="15974" y="1"/>
                  </a:moveTo>
                  <a:cubicBezTo>
                    <a:pt x="15939" y="1"/>
                    <a:pt x="15904" y="3"/>
                    <a:pt x="15867" y="8"/>
                  </a:cubicBezTo>
                  <a:cubicBezTo>
                    <a:pt x="15654" y="39"/>
                    <a:pt x="15472" y="69"/>
                    <a:pt x="15259" y="130"/>
                  </a:cubicBezTo>
                  <a:lnTo>
                    <a:pt x="14104" y="434"/>
                  </a:lnTo>
                  <a:lnTo>
                    <a:pt x="11673" y="1042"/>
                  </a:lnTo>
                  <a:lnTo>
                    <a:pt x="882" y="3838"/>
                  </a:lnTo>
                  <a:cubicBezTo>
                    <a:pt x="335" y="3990"/>
                    <a:pt x="1" y="4507"/>
                    <a:pt x="92" y="5054"/>
                  </a:cubicBezTo>
                  <a:cubicBezTo>
                    <a:pt x="213" y="5540"/>
                    <a:pt x="305" y="6027"/>
                    <a:pt x="426" y="6483"/>
                  </a:cubicBezTo>
                  <a:lnTo>
                    <a:pt x="1095" y="9249"/>
                  </a:lnTo>
                  <a:lnTo>
                    <a:pt x="2372" y="14477"/>
                  </a:lnTo>
                  <a:cubicBezTo>
                    <a:pt x="2432" y="14689"/>
                    <a:pt x="2493" y="14902"/>
                    <a:pt x="2524" y="15115"/>
                  </a:cubicBezTo>
                  <a:cubicBezTo>
                    <a:pt x="2584" y="15328"/>
                    <a:pt x="2676" y="15540"/>
                    <a:pt x="2858" y="15692"/>
                  </a:cubicBezTo>
                  <a:cubicBezTo>
                    <a:pt x="3010" y="15844"/>
                    <a:pt x="3223" y="15966"/>
                    <a:pt x="3466" y="15966"/>
                  </a:cubicBezTo>
                  <a:cubicBezTo>
                    <a:pt x="3519" y="15974"/>
                    <a:pt x="3572" y="15977"/>
                    <a:pt x="3625" y="15977"/>
                  </a:cubicBezTo>
                  <a:cubicBezTo>
                    <a:pt x="3783" y="15977"/>
                    <a:pt x="3937" y="15943"/>
                    <a:pt x="4074" y="15875"/>
                  </a:cubicBezTo>
                  <a:lnTo>
                    <a:pt x="6353" y="15297"/>
                  </a:lnTo>
                  <a:lnTo>
                    <a:pt x="10457" y="14233"/>
                  </a:lnTo>
                  <a:lnTo>
                    <a:pt x="16414" y="12653"/>
                  </a:lnTo>
                  <a:lnTo>
                    <a:pt x="18025" y="12227"/>
                  </a:lnTo>
                  <a:lnTo>
                    <a:pt x="18451" y="12106"/>
                  </a:lnTo>
                  <a:lnTo>
                    <a:pt x="18572" y="12045"/>
                  </a:lnTo>
                  <a:lnTo>
                    <a:pt x="18451" y="12075"/>
                  </a:lnTo>
                  <a:lnTo>
                    <a:pt x="18025" y="12197"/>
                  </a:lnTo>
                  <a:lnTo>
                    <a:pt x="16384" y="12562"/>
                  </a:lnTo>
                  <a:lnTo>
                    <a:pt x="10426" y="14081"/>
                  </a:lnTo>
                  <a:lnTo>
                    <a:pt x="6323" y="15145"/>
                  </a:lnTo>
                  <a:lnTo>
                    <a:pt x="4043" y="15723"/>
                  </a:lnTo>
                  <a:cubicBezTo>
                    <a:pt x="3861" y="15784"/>
                    <a:pt x="3679" y="15814"/>
                    <a:pt x="3466" y="15814"/>
                  </a:cubicBezTo>
                  <a:cubicBezTo>
                    <a:pt x="3283" y="15784"/>
                    <a:pt x="3101" y="15692"/>
                    <a:pt x="2979" y="15571"/>
                  </a:cubicBezTo>
                  <a:cubicBezTo>
                    <a:pt x="2828" y="15419"/>
                    <a:pt x="2736" y="15267"/>
                    <a:pt x="2706" y="15054"/>
                  </a:cubicBezTo>
                  <a:lnTo>
                    <a:pt x="2554" y="14446"/>
                  </a:lnTo>
                  <a:cubicBezTo>
                    <a:pt x="2159" y="12774"/>
                    <a:pt x="1733" y="11012"/>
                    <a:pt x="1277" y="9218"/>
                  </a:cubicBezTo>
                  <a:cubicBezTo>
                    <a:pt x="1065" y="8306"/>
                    <a:pt x="852" y="7394"/>
                    <a:pt x="609" y="6452"/>
                  </a:cubicBezTo>
                  <a:cubicBezTo>
                    <a:pt x="517" y="5966"/>
                    <a:pt x="396" y="5510"/>
                    <a:pt x="274" y="5024"/>
                  </a:cubicBezTo>
                  <a:cubicBezTo>
                    <a:pt x="213" y="4568"/>
                    <a:pt x="487" y="4142"/>
                    <a:pt x="943" y="4021"/>
                  </a:cubicBezTo>
                  <a:lnTo>
                    <a:pt x="11733" y="1224"/>
                  </a:lnTo>
                  <a:lnTo>
                    <a:pt x="14165" y="586"/>
                  </a:lnTo>
                  <a:lnTo>
                    <a:pt x="15320" y="282"/>
                  </a:lnTo>
                  <a:cubicBezTo>
                    <a:pt x="15503" y="252"/>
                    <a:pt x="15685" y="191"/>
                    <a:pt x="15867" y="160"/>
                  </a:cubicBezTo>
                  <a:cubicBezTo>
                    <a:pt x="16050" y="160"/>
                    <a:pt x="16232" y="191"/>
                    <a:pt x="16384" y="282"/>
                  </a:cubicBezTo>
                  <a:cubicBezTo>
                    <a:pt x="16536" y="373"/>
                    <a:pt x="16658" y="495"/>
                    <a:pt x="16718" y="677"/>
                  </a:cubicBezTo>
                  <a:cubicBezTo>
                    <a:pt x="16779" y="829"/>
                    <a:pt x="16840" y="1011"/>
                    <a:pt x="16870" y="1194"/>
                  </a:cubicBezTo>
                  <a:cubicBezTo>
                    <a:pt x="16962" y="1528"/>
                    <a:pt x="17053" y="1893"/>
                    <a:pt x="17144" y="2227"/>
                  </a:cubicBezTo>
                  <a:cubicBezTo>
                    <a:pt x="17296" y="2926"/>
                    <a:pt x="17478" y="3595"/>
                    <a:pt x="17630" y="4203"/>
                  </a:cubicBezTo>
                  <a:cubicBezTo>
                    <a:pt x="18238" y="6726"/>
                    <a:pt x="18755" y="8762"/>
                    <a:pt x="19089" y="10191"/>
                  </a:cubicBezTo>
                  <a:cubicBezTo>
                    <a:pt x="19150" y="10343"/>
                    <a:pt x="19180" y="10525"/>
                    <a:pt x="19211" y="10677"/>
                  </a:cubicBezTo>
                  <a:cubicBezTo>
                    <a:pt x="19272" y="10829"/>
                    <a:pt x="19302" y="10951"/>
                    <a:pt x="19302" y="11103"/>
                  </a:cubicBezTo>
                  <a:cubicBezTo>
                    <a:pt x="19302" y="11346"/>
                    <a:pt x="19211" y="11559"/>
                    <a:pt x="19059" y="11741"/>
                  </a:cubicBezTo>
                  <a:cubicBezTo>
                    <a:pt x="18956" y="11869"/>
                    <a:pt x="18832" y="11976"/>
                    <a:pt x="18686" y="12043"/>
                  </a:cubicBezTo>
                  <a:lnTo>
                    <a:pt x="18686" y="12043"/>
                  </a:lnTo>
                  <a:cubicBezTo>
                    <a:pt x="18707" y="12036"/>
                    <a:pt x="18728" y="12028"/>
                    <a:pt x="18755" y="12015"/>
                  </a:cubicBezTo>
                  <a:cubicBezTo>
                    <a:pt x="18907" y="11954"/>
                    <a:pt x="19028" y="11863"/>
                    <a:pt x="19120" y="11771"/>
                  </a:cubicBezTo>
                  <a:cubicBezTo>
                    <a:pt x="19272" y="11589"/>
                    <a:pt x="19363" y="11346"/>
                    <a:pt x="19363" y="11103"/>
                  </a:cubicBezTo>
                  <a:cubicBezTo>
                    <a:pt x="19363" y="10951"/>
                    <a:pt x="19363" y="10799"/>
                    <a:pt x="19302" y="10647"/>
                  </a:cubicBezTo>
                  <a:cubicBezTo>
                    <a:pt x="19272" y="10495"/>
                    <a:pt x="19241" y="10312"/>
                    <a:pt x="19180" y="10160"/>
                  </a:cubicBezTo>
                  <a:cubicBezTo>
                    <a:pt x="18846" y="8732"/>
                    <a:pt x="18360" y="6695"/>
                    <a:pt x="17782" y="4173"/>
                  </a:cubicBezTo>
                  <a:cubicBezTo>
                    <a:pt x="17630" y="3534"/>
                    <a:pt x="17448" y="2866"/>
                    <a:pt x="17296" y="2197"/>
                  </a:cubicBezTo>
                  <a:cubicBezTo>
                    <a:pt x="17205" y="1862"/>
                    <a:pt x="17144" y="1498"/>
                    <a:pt x="17053" y="1133"/>
                  </a:cubicBezTo>
                  <a:cubicBezTo>
                    <a:pt x="16992" y="951"/>
                    <a:pt x="16962" y="768"/>
                    <a:pt x="16901" y="586"/>
                  </a:cubicBezTo>
                  <a:cubicBezTo>
                    <a:pt x="16779" y="403"/>
                    <a:pt x="16627" y="252"/>
                    <a:pt x="16445" y="160"/>
                  </a:cubicBezTo>
                  <a:cubicBezTo>
                    <a:pt x="16294" y="60"/>
                    <a:pt x="16143" y="1"/>
                    <a:pt x="159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2395450" y="3724500"/>
              <a:ext cx="115525" cy="121625"/>
            </a:xfrm>
            <a:custGeom>
              <a:avLst/>
              <a:gdLst/>
              <a:ahLst/>
              <a:cxnLst/>
              <a:rect l="l" t="t" r="r" b="b"/>
              <a:pathLst>
                <a:path w="4621" h="4865" extrusionOk="0">
                  <a:moveTo>
                    <a:pt x="0" y="1"/>
                  </a:moveTo>
                  <a:lnTo>
                    <a:pt x="578" y="2433"/>
                  </a:lnTo>
                  <a:lnTo>
                    <a:pt x="1155" y="4864"/>
                  </a:lnTo>
                  <a:lnTo>
                    <a:pt x="2888" y="3132"/>
                  </a:lnTo>
                  <a:lnTo>
                    <a:pt x="4621" y="1399"/>
                  </a:lnTo>
                  <a:lnTo>
                    <a:pt x="2310" y="700"/>
                  </a:lnTo>
                  <a:lnTo>
                    <a:pt x="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1582350" y="3302775"/>
              <a:ext cx="367075" cy="321450"/>
            </a:xfrm>
            <a:custGeom>
              <a:avLst/>
              <a:gdLst/>
              <a:ahLst/>
              <a:cxnLst/>
              <a:rect l="l" t="t" r="r" b="b"/>
              <a:pathLst>
                <a:path w="14683" h="12858" extrusionOk="0">
                  <a:moveTo>
                    <a:pt x="12190" y="0"/>
                  </a:moveTo>
                  <a:lnTo>
                    <a:pt x="1" y="3131"/>
                  </a:lnTo>
                  <a:lnTo>
                    <a:pt x="2524" y="12858"/>
                  </a:lnTo>
                  <a:lnTo>
                    <a:pt x="14682" y="9727"/>
                  </a:lnTo>
                  <a:lnTo>
                    <a:pt x="1219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1583875" y="3292125"/>
              <a:ext cx="368575" cy="322225"/>
            </a:xfrm>
            <a:custGeom>
              <a:avLst/>
              <a:gdLst/>
              <a:ahLst/>
              <a:cxnLst/>
              <a:rect l="l" t="t" r="r" b="b"/>
              <a:pathLst>
                <a:path w="14743" h="12889" extrusionOk="0">
                  <a:moveTo>
                    <a:pt x="12129" y="1"/>
                  </a:moveTo>
                  <a:lnTo>
                    <a:pt x="11977" y="31"/>
                  </a:lnTo>
                  <a:lnTo>
                    <a:pt x="11308" y="214"/>
                  </a:lnTo>
                  <a:lnTo>
                    <a:pt x="8816" y="852"/>
                  </a:lnTo>
                  <a:lnTo>
                    <a:pt x="31" y="3132"/>
                  </a:lnTo>
                  <a:lnTo>
                    <a:pt x="1" y="3132"/>
                  </a:lnTo>
                  <a:lnTo>
                    <a:pt x="1" y="3162"/>
                  </a:lnTo>
                  <a:lnTo>
                    <a:pt x="2524" y="12858"/>
                  </a:lnTo>
                  <a:lnTo>
                    <a:pt x="2524" y="12889"/>
                  </a:lnTo>
                  <a:lnTo>
                    <a:pt x="2554" y="12889"/>
                  </a:lnTo>
                  <a:lnTo>
                    <a:pt x="14712" y="9727"/>
                  </a:lnTo>
                  <a:lnTo>
                    <a:pt x="14743" y="9727"/>
                  </a:lnTo>
                  <a:lnTo>
                    <a:pt x="14743" y="9697"/>
                  </a:lnTo>
                  <a:cubicBezTo>
                    <a:pt x="13983" y="6779"/>
                    <a:pt x="13345" y="4347"/>
                    <a:pt x="12889" y="2645"/>
                  </a:cubicBezTo>
                  <a:lnTo>
                    <a:pt x="12372" y="669"/>
                  </a:lnTo>
                  <a:cubicBezTo>
                    <a:pt x="12311" y="457"/>
                    <a:pt x="12281" y="274"/>
                    <a:pt x="12250" y="183"/>
                  </a:cubicBezTo>
                  <a:lnTo>
                    <a:pt x="12189" y="1"/>
                  </a:lnTo>
                  <a:lnTo>
                    <a:pt x="12189" y="1"/>
                  </a:lnTo>
                  <a:cubicBezTo>
                    <a:pt x="12189" y="1"/>
                    <a:pt x="12189" y="62"/>
                    <a:pt x="12220" y="183"/>
                  </a:cubicBezTo>
                  <a:lnTo>
                    <a:pt x="12372" y="700"/>
                  </a:lnTo>
                  <a:cubicBezTo>
                    <a:pt x="12493" y="1156"/>
                    <a:pt x="12645" y="1825"/>
                    <a:pt x="12858" y="2676"/>
                  </a:cubicBezTo>
                  <a:cubicBezTo>
                    <a:pt x="13313" y="4374"/>
                    <a:pt x="13919" y="6798"/>
                    <a:pt x="14676" y="9706"/>
                  </a:cubicBezTo>
                  <a:lnTo>
                    <a:pt x="14676" y="9706"/>
                  </a:lnTo>
                  <a:lnTo>
                    <a:pt x="2575" y="12822"/>
                  </a:lnTo>
                  <a:lnTo>
                    <a:pt x="2575" y="12822"/>
                  </a:lnTo>
                  <a:cubicBezTo>
                    <a:pt x="1669" y="9348"/>
                    <a:pt x="823" y="6056"/>
                    <a:pt x="67" y="3183"/>
                  </a:cubicBezTo>
                  <a:lnTo>
                    <a:pt x="67" y="3183"/>
                  </a:lnTo>
                  <a:lnTo>
                    <a:pt x="8816" y="913"/>
                  </a:lnTo>
                  <a:lnTo>
                    <a:pt x="11308" y="244"/>
                  </a:lnTo>
                  <a:lnTo>
                    <a:pt x="11946" y="92"/>
                  </a:lnTo>
                  <a:lnTo>
                    <a:pt x="12129" y="31"/>
                  </a:lnTo>
                  <a:lnTo>
                    <a:pt x="12189" y="31"/>
                  </a:lnTo>
                  <a:lnTo>
                    <a:pt x="121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599075" y="3311125"/>
              <a:ext cx="337425" cy="285750"/>
            </a:xfrm>
            <a:custGeom>
              <a:avLst/>
              <a:gdLst/>
              <a:ahLst/>
              <a:cxnLst/>
              <a:rect l="l" t="t" r="r" b="b"/>
              <a:pathLst>
                <a:path w="13497" h="11430" extrusionOk="0">
                  <a:moveTo>
                    <a:pt x="11308" y="1"/>
                  </a:moveTo>
                  <a:lnTo>
                    <a:pt x="1" y="2949"/>
                  </a:lnTo>
                  <a:lnTo>
                    <a:pt x="2220" y="11429"/>
                  </a:lnTo>
                  <a:lnTo>
                    <a:pt x="13496" y="8481"/>
                  </a:lnTo>
                  <a:lnTo>
                    <a:pt x="1130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1654550" y="3439550"/>
              <a:ext cx="281950" cy="157325"/>
            </a:xfrm>
            <a:custGeom>
              <a:avLst/>
              <a:gdLst/>
              <a:ahLst/>
              <a:cxnLst/>
              <a:rect l="l" t="t" r="r" b="b"/>
              <a:pathLst>
                <a:path w="11278" h="6293" extrusionOk="0">
                  <a:moveTo>
                    <a:pt x="2554" y="1"/>
                  </a:moveTo>
                  <a:lnTo>
                    <a:pt x="1" y="6292"/>
                  </a:lnTo>
                  <a:lnTo>
                    <a:pt x="11277" y="3344"/>
                  </a:lnTo>
                  <a:lnTo>
                    <a:pt x="7083" y="456"/>
                  </a:lnTo>
                  <a:lnTo>
                    <a:pt x="5867" y="2645"/>
                  </a:lnTo>
                  <a:lnTo>
                    <a:pt x="255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1750300" y="3383100"/>
              <a:ext cx="55100" cy="46125"/>
            </a:xfrm>
            <a:custGeom>
              <a:avLst/>
              <a:gdLst/>
              <a:ahLst/>
              <a:cxnLst/>
              <a:rect l="l" t="t" r="r" b="b"/>
              <a:pathLst>
                <a:path w="2204" h="1845" extrusionOk="0">
                  <a:moveTo>
                    <a:pt x="1168" y="0"/>
                  </a:moveTo>
                  <a:cubicBezTo>
                    <a:pt x="1083" y="0"/>
                    <a:pt x="997" y="13"/>
                    <a:pt x="912" y="40"/>
                  </a:cubicBezTo>
                  <a:cubicBezTo>
                    <a:pt x="122" y="252"/>
                    <a:pt x="0" y="1316"/>
                    <a:pt x="700" y="1711"/>
                  </a:cubicBezTo>
                  <a:cubicBezTo>
                    <a:pt x="850" y="1803"/>
                    <a:pt x="1008" y="1844"/>
                    <a:pt x="1161" y="1844"/>
                  </a:cubicBezTo>
                  <a:cubicBezTo>
                    <a:pt x="1716" y="1844"/>
                    <a:pt x="2204" y="1304"/>
                    <a:pt x="2037" y="708"/>
                  </a:cubicBezTo>
                  <a:cubicBezTo>
                    <a:pt x="1937" y="282"/>
                    <a:pt x="1567" y="0"/>
                    <a:pt x="116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1654550" y="3439550"/>
              <a:ext cx="281950" cy="157325"/>
            </a:xfrm>
            <a:custGeom>
              <a:avLst/>
              <a:gdLst/>
              <a:ahLst/>
              <a:cxnLst/>
              <a:rect l="l" t="t" r="r" b="b"/>
              <a:pathLst>
                <a:path w="11278" h="6293" extrusionOk="0">
                  <a:moveTo>
                    <a:pt x="2554" y="1"/>
                  </a:moveTo>
                  <a:lnTo>
                    <a:pt x="1" y="6292"/>
                  </a:lnTo>
                  <a:lnTo>
                    <a:pt x="11277" y="3344"/>
                  </a:lnTo>
                  <a:lnTo>
                    <a:pt x="7083" y="456"/>
                  </a:lnTo>
                  <a:lnTo>
                    <a:pt x="5867" y="2645"/>
                  </a:lnTo>
                  <a:lnTo>
                    <a:pt x="25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1750300" y="3383100"/>
              <a:ext cx="55100" cy="46125"/>
            </a:xfrm>
            <a:custGeom>
              <a:avLst/>
              <a:gdLst/>
              <a:ahLst/>
              <a:cxnLst/>
              <a:rect l="l" t="t" r="r" b="b"/>
              <a:pathLst>
                <a:path w="2204" h="1845" extrusionOk="0">
                  <a:moveTo>
                    <a:pt x="1168" y="0"/>
                  </a:moveTo>
                  <a:cubicBezTo>
                    <a:pt x="1083" y="0"/>
                    <a:pt x="997" y="13"/>
                    <a:pt x="912" y="40"/>
                  </a:cubicBezTo>
                  <a:cubicBezTo>
                    <a:pt x="122" y="252"/>
                    <a:pt x="0" y="1316"/>
                    <a:pt x="700" y="1711"/>
                  </a:cubicBezTo>
                  <a:cubicBezTo>
                    <a:pt x="850" y="1803"/>
                    <a:pt x="1008" y="1844"/>
                    <a:pt x="1161" y="1844"/>
                  </a:cubicBezTo>
                  <a:cubicBezTo>
                    <a:pt x="1716" y="1844"/>
                    <a:pt x="2204" y="1304"/>
                    <a:pt x="2037" y="708"/>
                  </a:cubicBezTo>
                  <a:cubicBezTo>
                    <a:pt x="1937" y="282"/>
                    <a:pt x="1567" y="0"/>
                    <a:pt x="11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1735850" y="3083150"/>
              <a:ext cx="499275" cy="411125"/>
            </a:xfrm>
            <a:custGeom>
              <a:avLst/>
              <a:gdLst/>
              <a:ahLst/>
              <a:cxnLst/>
              <a:rect l="l" t="t" r="r" b="b"/>
              <a:pathLst>
                <a:path w="19971" h="16445" extrusionOk="0">
                  <a:moveTo>
                    <a:pt x="18907" y="1"/>
                  </a:moveTo>
                  <a:lnTo>
                    <a:pt x="1" y="1338"/>
                  </a:lnTo>
                  <a:lnTo>
                    <a:pt x="1065" y="16445"/>
                  </a:lnTo>
                  <a:lnTo>
                    <a:pt x="19971" y="15138"/>
                  </a:lnTo>
                  <a:lnTo>
                    <a:pt x="1890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1734350" y="3082400"/>
              <a:ext cx="501550" cy="412650"/>
            </a:xfrm>
            <a:custGeom>
              <a:avLst/>
              <a:gdLst/>
              <a:ahLst/>
              <a:cxnLst/>
              <a:rect l="l" t="t" r="r" b="b"/>
              <a:pathLst>
                <a:path w="20062" h="16506" extrusionOk="0">
                  <a:moveTo>
                    <a:pt x="18960" y="31"/>
                  </a:moveTo>
                  <a:cubicBezTo>
                    <a:pt x="18954" y="72"/>
                    <a:pt x="18947" y="153"/>
                    <a:pt x="18967" y="274"/>
                  </a:cubicBezTo>
                  <a:cubicBezTo>
                    <a:pt x="18967" y="487"/>
                    <a:pt x="18997" y="760"/>
                    <a:pt x="18997" y="1095"/>
                  </a:cubicBezTo>
                  <a:cubicBezTo>
                    <a:pt x="19058" y="1794"/>
                    <a:pt x="19119" y="2858"/>
                    <a:pt x="19210" y="4165"/>
                  </a:cubicBezTo>
                  <a:cubicBezTo>
                    <a:pt x="19392" y="6798"/>
                    <a:pt x="19664" y="10547"/>
                    <a:pt x="19966" y="15081"/>
                  </a:cubicBezTo>
                  <a:lnTo>
                    <a:pt x="19966" y="15081"/>
                  </a:lnTo>
                  <a:lnTo>
                    <a:pt x="1151" y="16410"/>
                  </a:lnTo>
                  <a:lnTo>
                    <a:pt x="1151" y="16410"/>
                  </a:lnTo>
                  <a:cubicBezTo>
                    <a:pt x="759" y="10986"/>
                    <a:pt x="397" y="5862"/>
                    <a:pt x="95" y="1394"/>
                  </a:cubicBezTo>
                  <a:lnTo>
                    <a:pt x="95" y="1394"/>
                  </a:lnTo>
                  <a:lnTo>
                    <a:pt x="13709" y="396"/>
                  </a:lnTo>
                  <a:lnTo>
                    <a:pt x="17599" y="122"/>
                  </a:lnTo>
                  <a:lnTo>
                    <a:pt x="18633" y="31"/>
                  </a:lnTo>
                  <a:close/>
                  <a:moveTo>
                    <a:pt x="18602" y="1"/>
                  </a:moveTo>
                  <a:lnTo>
                    <a:pt x="17569" y="61"/>
                  </a:lnTo>
                  <a:lnTo>
                    <a:pt x="13709" y="335"/>
                  </a:lnTo>
                  <a:lnTo>
                    <a:pt x="31" y="1277"/>
                  </a:lnTo>
                  <a:lnTo>
                    <a:pt x="0" y="1277"/>
                  </a:lnTo>
                  <a:lnTo>
                    <a:pt x="0" y="1308"/>
                  </a:lnTo>
                  <a:cubicBezTo>
                    <a:pt x="274" y="5806"/>
                    <a:pt x="669" y="10973"/>
                    <a:pt x="1034" y="16445"/>
                  </a:cubicBezTo>
                  <a:lnTo>
                    <a:pt x="1034" y="16505"/>
                  </a:lnTo>
                  <a:lnTo>
                    <a:pt x="1094" y="16505"/>
                  </a:lnTo>
                  <a:lnTo>
                    <a:pt x="20031" y="15168"/>
                  </a:lnTo>
                  <a:lnTo>
                    <a:pt x="20061" y="15168"/>
                  </a:lnTo>
                  <a:lnTo>
                    <a:pt x="20061" y="15107"/>
                  </a:lnTo>
                  <a:cubicBezTo>
                    <a:pt x="19727" y="10548"/>
                    <a:pt x="19453" y="6779"/>
                    <a:pt x="19271" y="4104"/>
                  </a:cubicBezTo>
                  <a:cubicBezTo>
                    <a:pt x="19180" y="2827"/>
                    <a:pt x="19089" y="1794"/>
                    <a:pt x="19058" y="1064"/>
                  </a:cubicBezTo>
                  <a:cubicBezTo>
                    <a:pt x="19028" y="730"/>
                    <a:pt x="18997" y="457"/>
                    <a:pt x="18997" y="274"/>
                  </a:cubicBezTo>
                  <a:lnTo>
                    <a:pt x="18967" y="1"/>
                  </a:lnTo>
                  <a:cubicBezTo>
                    <a:pt x="18967" y="1"/>
                    <a:pt x="18964" y="10"/>
                    <a:pt x="18961" y="29"/>
                  </a:cubicBezTo>
                  <a:lnTo>
                    <a:pt x="18961" y="29"/>
                  </a:lnTo>
                  <a:lnTo>
                    <a:pt x="1884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1753350" y="3108250"/>
              <a:ext cx="463550" cy="360950"/>
            </a:xfrm>
            <a:custGeom>
              <a:avLst/>
              <a:gdLst/>
              <a:ahLst/>
              <a:cxnLst/>
              <a:rect l="l" t="t" r="r" b="b"/>
              <a:pathLst>
                <a:path w="18542" h="14438" extrusionOk="0">
                  <a:moveTo>
                    <a:pt x="17599" y="0"/>
                  </a:moveTo>
                  <a:lnTo>
                    <a:pt x="0" y="1246"/>
                  </a:lnTo>
                  <a:lnTo>
                    <a:pt x="942" y="14438"/>
                  </a:lnTo>
                  <a:lnTo>
                    <a:pt x="18541" y="13222"/>
                  </a:lnTo>
                  <a:lnTo>
                    <a:pt x="1759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1776900" y="3253375"/>
              <a:ext cx="440000" cy="216600"/>
            </a:xfrm>
            <a:custGeom>
              <a:avLst/>
              <a:gdLst/>
              <a:ahLst/>
              <a:cxnLst/>
              <a:rect l="l" t="t" r="r" b="b"/>
              <a:pathLst>
                <a:path w="17600" h="8664" extrusionOk="0">
                  <a:moveTo>
                    <a:pt x="5563" y="1"/>
                  </a:moveTo>
                  <a:lnTo>
                    <a:pt x="0" y="8663"/>
                  </a:lnTo>
                  <a:lnTo>
                    <a:pt x="0" y="8663"/>
                  </a:lnTo>
                  <a:lnTo>
                    <a:pt x="17599" y="7417"/>
                  </a:lnTo>
                  <a:lnTo>
                    <a:pt x="12128" y="1946"/>
                  </a:lnTo>
                  <a:lnTo>
                    <a:pt x="9727" y="4864"/>
                  </a:lnTo>
                  <a:lnTo>
                    <a:pt x="556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1969150" y="3186400"/>
              <a:ext cx="82175" cy="69625"/>
            </a:xfrm>
            <a:custGeom>
              <a:avLst/>
              <a:gdLst/>
              <a:ahLst/>
              <a:cxnLst/>
              <a:rect l="l" t="t" r="r" b="b"/>
              <a:pathLst>
                <a:path w="3287" h="2785" extrusionOk="0">
                  <a:moveTo>
                    <a:pt x="1847" y="0"/>
                  </a:moveTo>
                  <a:cubicBezTo>
                    <a:pt x="1809" y="0"/>
                    <a:pt x="1771" y="2"/>
                    <a:pt x="1733" y="5"/>
                  </a:cubicBezTo>
                  <a:cubicBezTo>
                    <a:pt x="517" y="96"/>
                    <a:pt x="0" y="1616"/>
                    <a:pt x="943" y="2436"/>
                  </a:cubicBezTo>
                  <a:cubicBezTo>
                    <a:pt x="1210" y="2677"/>
                    <a:pt x="1525" y="2785"/>
                    <a:pt x="1834" y="2785"/>
                  </a:cubicBezTo>
                  <a:cubicBezTo>
                    <a:pt x="2577" y="2785"/>
                    <a:pt x="3287" y="2162"/>
                    <a:pt x="3222" y="1281"/>
                  </a:cubicBezTo>
                  <a:cubicBezTo>
                    <a:pt x="3165" y="558"/>
                    <a:pt x="2584" y="0"/>
                    <a:pt x="18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1776900" y="3253375"/>
              <a:ext cx="440000" cy="216600"/>
            </a:xfrm>
            <a:custGeom>
              <a:avLst/>
              <a:gdLst/>
              <a:ahLst/>
              <a:cxnLst/>
              <a:rect l="l" t="t" r="r" b="b"/>
              <a:pathLst>
                <a:path w="17600" h="8664" extrusionOk="0">
                  <a:moveTo>
                    <a:pt x="5563" y="1"/>
                  </a:moveTo>
                  <a:lnTo>
                    <a:pt x="0" y="8663"/>
                  </a:lnTo>
                  <a:lnTo>
                    <a:pt x="0" y="8663"/>
                  </a:lnTo>
                  <a:lnTo>
                    <a:pt x="17599" y="7417"/>
                  </a:lnTo>
                  <a:lnTo>
                    <a:pt x="12128" y="1946"/>
                  </a:lnTo>
                  <a:lnTo>
                    <a:pt x="9727" y="4864"/>
                  </a:lnTo>
                  <a:lnTo>
                    <a:pt x="55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1969150" y="3186400"/>
              <a:ext cx="82175" cy="69625"/>
            </a:xfrm>
            <a:custGeom>
              <a:avLst/>
              <a:gdLst/>
              <a:ahLst/>
              <a:cxnLst/>
              <a:rect l="l" t="t" r="r" b="b"/>
              <a:pathLst>
                <a:path w="3287" h="2785" extrusionOk="0">
                  <a:moveTo>
                    <a:pt x="1847" y="0"/>
                  </a:moveTo>
                  <a:cubicBezTo>
                    <a:pt x="1809" y="0"/>
                    <a:pt x="1771" y="2"/>
                    <a:pt x="1733" y="5"/>
                  </a:cubicBezTo>
                  <a:cubicBezTo>
                    <a:pt x="517" y="96"/>
                    <a:pt x="0" y="1616"/>
                    <a:pt x="943" y="2436"/>
                  </a:cubicBezTo>
                  <a:cubicBezTo>
                    <a:pt x="1210" y="2677"/>
                    <a:pt x="1525" y="2785"/>
                    <a:pt x="1834" y="2785"/>
                  </a:cubicBezTo>
                  <a:cubicBezTo>
                    <a:pt x="2577" y="2785"/>
                    <a:pt x="3287" y="2162"/>
                    <a:pt x="3222" y="1281"/>
                  </a:cubicBezTo>
                  <a:cubicBezTo>
                    <a:pt x="3165" y="558"/>
                    <a:pt x="2584" y="0"/>
                    <a:pt x="18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991175" y="3562625"/>
              <a:ext cx="329050" cy="313875"/>
            </a:xfrm>
            <a:custGeom>
              <a:avLst/>
              <a:gdLst/>
              <a:ahLst/>
              <a:cxnLst/>
              <a:rect l="l" t="t" r="r" b="b"/>
              <a:pathLst>
                <a:path w="13162" h="12555" extrusionOk="0">
                  <a:moveTo>
                    <a:pt x="7152" y="0"/>
                  </a:moveTo>
                  <a:cubicBezTo>
                    <a:pt x="5605" y="0"/>
                    <a:pt x="4041" y="630"/>
                    <a:pt x="2888" y="1977"/>
                  </a:cubicBezTo>
                  <a:cubicBezTo>
                    <a:pt x="0" y="5351"/>
                    <a:pt x="2006" y="10610"/>
                    <a:pt x="6414" y="11218"/>
                  </a:cubicBezTo>
                  <a:lnTo>
                    <a:pt x="6809" y="12555"/>
                  </a:lnTo>
                  <a:lnTo>
                    <a:pt x="11520" y="11096"/>
                  </a:lnTo>
                  <a:cubicBezTo>
                    <a:pt x="11520" y="11096"/>
                    <a:pt x="11338" y="10336"/>
                    <a:pt x="11125" y="9637"/>
                  </a:cubicBezTo>
                  <a:cubicBezTo>
                    <a:pt x="12614" y="8178"/>
                    <a:pt x="13161" y="5990"/>
                    <a:pt x="12554" y="3983"/>
                  </a:cubicBezTo>
                  <a:cubicBezTo>
                    <a:pt x="11768" y="1427"/>
                    <a:pt x="9480" y="0"/>
                    <a:pt x="715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1111225" y="3702175"/>
              <a:ext cx="150500" cy="160650"/>
            </a:xfrm>
            <a:custGeom>
              <a:avLst/>
              <a:gdLst/>
              <a:ahLst/>
              <a:cxnLst/>
              <a:rect l="l" t="t" r="r" b="b"/>
              <a:pathLst>
                <a:path w="6020" h="6426" extrusionOk="0">
                  <a:moveTo>
                    <a:pt x="3679" y="73"/>
                  </a:moveTo>
                  <a:cubicBezTo>
                    <a:pt x="3770" y="73"/>
                    <a:pt x="3891" y="104"/>
                    <a:pt x="3952" y="164"/>
                  </a:cubicBezTo>
                  <a:cubicBezTo>
                    <a:pt x="4013" y="256"/>
                    <a:pt x="4074" y="347"/>
                    <a:pt x="4074" y="438"/>
                  </a:cubicBezTo>
                  <a:cubicBezTo>
                    <a:pt x="4074" y="651"/>
                    <a:pt x="4013" y="863"/>
                    <a:pt x="3891" y="1046"/>
                  </a:cubicBezTo>
                  <a:cubicBezTo>
                    <a:pt x="3840" y="1129"/>
                    <a:pt x="3781" y="1206"/>
                    <a:pt x="3716" y="1277"/>
                  </a:cubicBezTo>
                  <a:lnTo>
                    <a:pt x="3716" y="1277"/>
                  </a:lnTo>
                  <a:cubicBezTo>
                    <a:pt x="3669" y="1224"/>
                    <a:pt x="3626" y="1167"/>
                    <a:pt x="3587" y="1107"/>
                  </a:cubicBezTo>
                  <a:cubicBezTo>
                    <a:pt x="3466" y="955"/>
                    <a:pt x="3375" y="742"/>
                    <a:pt x="3375" y="529"/>
                  </a:cubicBezTo>
                  <a:cubicBezTo>
                    <a:pt x="3375" y="438"/>
                    <a:pt x="3375" y="347"/>
                    <a:pt x="3435" y="256"/>
                  </a:cubicBezTo>
                  <a:cubicBezTo>
                    <a:pt x="3496" y="164"/>
                    <a:pt x="3587" y="104"/>
                    <a:pt x="3679" y="73"/>
                  </a:cubicBezTo>
                  <a:close/>
                  <a:moveTo>
                    <a:pt x="1686" y="426"/>
                  </a:moveTo>
                  <a:cubicBezTo>
                    <a:pt x="1713" y="426"/>
                    <a:pt x="1739" y="430"/>
                    <a:pt x="1764" y="438"/>
                  </a:cubicBezTo>
                  <a:cubicBezTo>
                    <a:pt x="1976" y="499"/>
                    <a:pt x="2128" y="651"/>
                    <a:pt x="2189" y="833"/>
                  </a:cubicBezTo>
                  <a:cubicBezTo>
                    <a:pt x="2311" y="1137"/>
                    <a:pt x="2333" y="1455"/>
                    <a:pt x="2273" y="1751"/>
                  </a:cubicBezTo>
                  <a:lnTo>
                    <a:pt x="2273" y="1751"/>
                  </a:lnTo>
                  <a:cubicBezTo>
                    <a:pt x="2009" y="1690"/>
                    <a:pt x="1767" y="1554"/>
                    <a:pt x="1581" y="1350"/>
                  </a:cubicBezTo>
                  <a:cubicBezTo>
                    <a:pt x="1429" y="1198"/>
                    <a:pt x="1338" y="985"/>
                    <a:pt x="1338" y="772"/>
                  </a:cubicBezTo>
                  <a:cubicBezTo>
                    <a:pt x="1368" y="651"/>
                    <a:pt x="1399" y="560"/>
                    <a:pt x="1490" y="499"/>
                  </a:cubicBezTo>
                  <a:cubicBezTo>
                    <a:pt x="1535" y="454"/>
                    <a:pt x="1612" y="426"/>
                    <a:pt x="1686" y="426"/>
                  </a:cubicBezTo>
                  <a:close/>
                  <a:moveTo>
                    <a:pt x="5558" y="657"/>
                  </a:moveTo>
                  <a:cubicBezTo>
                    <a:pt x="5601" y="657"/>
                    <a:pt x="5644" y="665"/>
                    <a:pt x="5685" y="681"/>
                  </a:cubicBezTo>
                  <a:cubicBezTo>
                    <a:pt x="5867" y="711"/>
                    <a:pt x="5989" y="863"/>
                    <a:pt x="5958" y="1046"/>
                  </a:cubicBezTo>
                  <a:cubicBezTo>
                    <a:pt x="5897" y="1228"/>
                    <a:pt x="5806" y="1380"/>
                    <a:pt x="5654" y="1502"/>
                  </a:cubicBezTo>
                  <a:cubicBezTo>
                    <a:pt x="5422" y="1665"/>
                    <a:pt x="5136" y="1756"/>
                    <a:pt x="4837" y="1763"/>
                  </a:cubicBezTo>
                  <a:lnTo>
                    <a:pt x="4837" y="1763"/>
                  </a:lnTo>
                  <a:cubicBezTo>
                    <a:pt x="4879" y="1585"/>
                    <a:pt x="4932" y="1406"/>
                    <a:pt x="4986" y="1228"/>
                  </a:cubicBezTo>
                  <a:cubicBezTo>
                    <a:pt x="5016" y="1046"/>
                    <a:pt x="5107" y="924"/>
                    <a:pt x="5229" y="803"/>
                  </a:cubicBezTo>
                  <a:cubicBezTo>
                    <a:pt x="5318" y="714"/>
                    <a:pt x="5439" y="657"/>
                    <a:pt x="5558" y="657"/>
                  </a:cubicBezTo>
                  <a:close/>
                  <a:moveTo>
                    <a:pt x="459" y="2315"/>
                  </a:moveTo>
                  <a:cubicBezTo>
                    <a:pt x="488" y="2315"/>
                    <a:pt x="517" y="2317"/>
                    <a:pt x="548" y="2322"/>
                  </a:cubicBezTo>
                  <a:cubicBezTo>
                    <a:pt x="700" y="2353"/>
                    <a:pt x="852" y="2444"/>
                    <a:pt x="943" y="2566"/>
                  </a:cubicBezTo>
                  <a:cubicBezTo>
                    <a:pt x="1063" y="2686"/>
                    <a:pt x="1169" y="2807"/>
                    <a:pt x="1271" y="2927"/>
                  </a:cubicBezTo>
                  <a:lnTo>
                    <a:pt x="1271" y="2927"/>
                  </a:lnTo>
                  <a:cubicBezTo>
                    <a:pt x="1128" y="2979"/>
                    <a:pt x="977" y="3010"/>
                    <a:pt x="821" y="3022"/>
                  </a:cubicBezTo>
                  <a:cubicBezTo>
                    <a:pt x="776" y="3029"/>
                    <a:pt x="730" y="3033"/>
                    <a:pt x="685" y="3033"/>
                  </a:cubicBezTo>
                  <a:cubicBezTo>
                    <a:pt x="550" y="3033"/>
                    <a:pt x="419" y="2999"/>
                    <a:pt x="305" y="2930"/>
                  </a:cubicBezTo>
                  <a:cubicBezTo>
                    <a:pt x="153" y="2839"/>
                    <a:pt x="61" y="2687"/>
                    <a:pt x="122" y="2505"/>
                  </a:cubicBezTo>
                  <a:cubicBezTo>
                    <a:pt x="198" y="2378"/>
                    <a:pt x="316" y="2315"/>
                    <a:pt x="459" y="2315"/>
                  </a:cubicBezTo>
                  <a:close/>
                  <a:moveTo>
                    <a:pt x="3769" y="1"/>
                  </a:moveTo>
                  <a:cubicBezTo>
                    <a:pt x="3739" y="1"/>
                    <a:pt x="3709" y="5"/>
                    <a:pt x="3679" y="12"/>
                  </a:cubicBezTo>
                  <a:cubicBezTo>
                    <a:pt x="3435" y="73"/>
                    <a:pt x="3283" y="286"/>
                    <a:pt x="3283" y="529"/>
                  </a:cubicBezTo>
                  <a:cubicBezTo>
                    <a:pt x="3314" y="742"/>
                    <a:pt x="3375" y="955"/>
                    <a:pt x="3527" y="1137"/>
                  </a:cubicBezTo>
                  <a:cubicBezTo>
                    <a:pt x="3571" y="1204"/>
                    <a:pt x="3620" y="1266"/>
                    <a:pt x="3672" y="1323"/>
                  </a:cubicBezTo>
                  <a:lnTo>
                    <a:pt x="3672" y="1323"/>
                  </a:lnTo>
                  <a:cubicBezTo>
                    <a:pt x="3431" y="1567"/>
                    <a:pt x="3114" y="1730"/>
                    <a:pt x="2797" y="1775"/>
                  </a:cubicBezTo>
                  <a:cubicBezTo>
                    <a:pt x="2731" y="1784"/>
                    <a:pt x="2665" y="1788"/>
                    <a:pt x="2600" y="1788"/>
                  </a:cubicBezTo>
                  <a:cubicBezTo>
                    <a:pt x="2511" y="1788"/>
                    <a:pt x="2423" y="1780"/>
                    <a:pt x="2337" y="1765"/>
                  </a:cubicBezTo>
                  <a:lnTo>
                    <a:pt x="2337" y="1765"/>
                  </a:lnTo>
                  <a:cubicBezTo>
                    <a:pt x="2360" y="1658"/>
                    <a:pt x="2372" y="1550"/>
                    <a:pt x="2372" y="1441"/>
                  </a:cubicBezTo>
                  <a:cubicBezTo>
                    <a:pt x="2372" y="1228"/>
                    <a:pt x="2341" y="1015"/>
                    <a:pt x="2250" y="803"/>
                  </a:cubicBezTo>
                  <a:cubicBezTo>
                    <a:pt x="2220" y="711"/>
                    <a:pt x="2159" y="620"/>
                    <a:pt x="2068" y="529"/>
                  </a:cubicBezTo>
                  <a:cubicBezTo>
                    <a:pt x="2007" y="438"/>
                    <a:pt x="1885" y="377"/>
                    <a:pt x="1794" y="377"/>
                  </a:cubicBezTo>
                  <a:cubicBezTo>
                    <a:pt x="1761" y="369"/>
                    <a:pt x="1729" y="365"/>
                    <a:pt x="1696" y="365"/>
                  </a:cubicBezTo>
                  <a:cubicBezTo>
                    <a:pt x="1607" y="365"/>
                    <a:pt x="1518" y="393"/>
                    <a:pt x="1429" y="438"/>
                  </a:cubicBezTo>
                  <a:cubicBezTo>
                    <a:pt x="1338" y="529"/>
                    <a:pt x="1277" y="620"/>
                    <a:pt x="1277" y="742"/>
                  </a:cubicBezTo>
                  <a:cubicBezTo>
                    <a:pt x="1277" y="985"/>
                    <a:pt x="1338" y="1228"/>
                    <a:pt x="1520" y="1380"/>
                  </a:cubicBezTo>
                  <a:cubicBezTo>
                    <a:pt x="1727" y="1606"/>
                    <a:pt x="1981" y="1750"/>
                    <a:pt x="2259" y="1813"/>
                  </a:cubicBezTo>
                  <a:lnTo>
                    <a:pt x="2259" y="1813"/>
                  </a:lnTo>
                  <a:cubicBezTo>
                    <a:pt x="2192" y="2086"/>
                    <a:pt x="2053" y="2337"/>
                    <a:pt x="1855" y="2535"/>
                  </a:cubicBezTo>
                  <a:cubicBezTo>
                    <a:pt x="1703" y="2704"/>
                    <a:pt x="1523" y="2826"/>
                    <a:pt x="1325" y="2906"/>
                  </a:cubicBezTo>
                  <a:lnTo>
                    <a:pt x="1325" y="2906"/>
                  </a:lnTo>
                  <a:cubicBezTo>
                    <a:pt x="1220" y="2783"/>
                    <a:pt x="1112" y="2659"/>
                    <a:pt x="1004" y="2535"/>
                  </a:cubicBezTo>
                  <a:cubicBezTo>
                    <a:pt x="882" y="2383"/>
                    <a:pt x="730" y="2292"/>
                    <a:pt x="548" y="2262"/>
                  </a:cubicBezTo>
                  <a:cubicBezTo>
                    <a:pt x="521" y="2253"/>
                    <a:pt x="494" y="2249"/>
                    <a:pt x="468" y="2249"/>
                  </a:cubicBezTo>
                  <a:cubicBezTo>
                    <a:pt x="403" y="2249"/>
                    <a:pt x="339" y="2271"/>
                    <a:pt x="274" y="2292"/>
                  </a:cubicBezTo>
                  <a:cubicBezTo>
                    <a:pt x="183" y="2322"/>
                    <a:pt x="122" y="2383"/>
                    <a:pt x="61" y="2474"/>
                  </a:cubicBezTo>
                  <a:cubicBezTo>
                    <a:pt x="1" y="2657"/>
                    <a:pt x="92" y="2870"/>
                    <a:pt x="274" y="2991"/>
                  </a:cubicBezTo>
                  <a:cubicBezTo>
                    <a:pt x="388" y="3060"/>
                    <a:pt x="536" y="3094"/>
                    <a:pt x="680" y="3094"/>
                  </a:cubicBezTo>
                  <a:cubicBezTo>
                    <a:pt x="728" y="3094"/>
                    <a:pt x="776" y="3090"/>
                    <a:pt x="821" y="3082"/>
                  </a:cubicBezTo>
                  <a:cubicBezTo>
                    <a:pt x="986" y="3070"/>
                    <a:pt x="1151" y="3031"/>
                    <a:pt x="1306" y="2970"/>
                  </a:cubicBezTo>
                  <a:lnTo>
                    <a:pt x="1306" y="2970"/>
                  </a:lnTo>
                  <a:cubicBezTo>
                    <a:pt x="1397" y="3078"/>
                    <a:pt x="1486" y="3187"/>
                    <a:pt x="1581" y="3295"/>
                  </a:cubicBezTo>
                  <a:cubicBezTo>
                    <a:pt x="2341" y="4237"/>
                    <a:pt x="2919" y="5028"/>
                    <a:pt x="3344" y="5575"/>
                  </a:cubicBezTo>
                  <a:cubicBezTo>
                    <a:pt x="3527" y="5848"/>
                    <a:pt x="3679" y="6061"/>
                    <a:pt x="3800" y="6213"/>
                  </a:cubicBezTo>
                  <a:cubicBezTo>
                    <a:pt x="3709" y="6061"/>
                    <a:pt x="3557" y="5848"/>
                    <a:pt x="3344" y="5544"/>
                  </a:cubicBezTo>
                  <a:cubicBezTo>
                    <a:pt x="2949" y="4997"/>
                    <a:pt x="2372" y="4207"/>
                    <a:pt x="1612" y="3265"/>
                  </a:cubicBezTo>
                  <a:cubicBezTo>
                    <a:pt x="1532" y="3159"/>
                    <a:pt x="1448" y="3054"/>
                    <a:pt x="1359" y="2948"/>
                  </a:cubicBezTo>
                  <a:lnTo>
                    <a:pt x="1359" y="2948"/>
                  </a:lnTo>
                  <a:cubicBezTo>
                    <a:pt x="1557" y="2863"/>
                    <a:pt x="1739" y="2743"/>
                    <a:pt x="1885" y="2596"/>
                  </a:cubicBezTo>
                  <a:cubicBezTo>
                    <a:pt x="2097" y="2384"/>
                    <a:pt x="2249" y="2114"/>
                    <a:pt x="2323" y="1826"/>
                  </a:cubicBezTo>
                  <a:lnTo>
                    <a:pt x="2323" y="1826"/>
                  </a:lnTo>
                  <a:cubicBezTo>
                    <a:pt x="2410" y="1841"/>
                    <a:pt x="2500" y="1849"/>
                    <a:pt x="2591" y="1849"/>
                  </a:cubicBezTo>
                  <a:cubicBezTo>
                    <a:pt x="2659" y="1849"/>
                    <a:pt x="2728" y="1845"/>
                    <a:pt x="2797" y="1836"/>
                  </a:cubicBezTo>
                  <a:cubicBezTo>
                    <a:pt x="3155" y="1769"/>
                    <a:pt x="3463" y="1603"/>
                    <a:pt x="3710" y="1363"/>
                  </a:cubicBezTo>
                  <a:lnTo>
                    <a:pt x="3710" y="1363"/>
                  </a:lnTo>
                  <a:cubicBezTo>
                    <a:pt x="3994" y="1652"/>
                    <a:pt x="4372" y="1805"/>
                    <a:pt x="4757" y="1813"/>
                  </a:cubicBezTo>
                  <a:lnTo>
                    <a:pt x="4757" y="1813"/>
                  </a:lnTo>
                  <a:cubicBezTo>
                    <a:pt x="4737" y="1914"/>
                    <a:pt x="4722" y="2013"/>
                    <a:pt x="4712" y="2110"/>
                  </a:cubicBezTo>
                  <a:cubicBezTo>
                    <a:pt x="4651" y="2657"/>
                    <a:pt x="4651" y="3204"/>
                    <a:pt x="4712" y="3751"/>
                  </a:cubicBezTo>
                  <a:cubicBezTo>
                    <a:pt x="4742" y="4237"/>
                    <a:pt x="4803" y="4663"/>
                    <a:pt x="4864" y="4997"/>
                  </a:cubicBezTo>
                  <a:cubicBezTo>
                    <a:pt x="4894" y="5332"/>
                    <a:pt x="4955" y="5575"/>
                    <a:pt x="4986" y="5757"/>
                  </a:cubicBezTo>
                  <a:cubicBezTo>
                    <a:pt x="5016" y="5848"/>
                    <a:pt x="5016" y="5909"/>
                    <a:pt x="5016" y="5970"/>
                  </a:cubicBezTo>
                  <a:lnTo>
                    <a:pt x="5016" y="6031"/>
                  </a:lnTo>
                  <a:lnTo>
                    <a:pt x="5046" y="5970"/>
                  </a:lnTo>
                  <a:lnTo>
                    <a:pt x="5016" y="5788"/>
                  </a:lnTo>
                  <a:cubicBezTo>
                    <a:pt x="4986" y="5605"/>
                    <a:pt x="4925" y="5362"/>
                    <a:pt x="4894" y="5028"/>
                  </a:cubicBezTo>
                  <a:cubicBezTo>
                    <a:pt x="4834" y="4663"/>
                    <a:pt x="4773" y="4268"/>
                    <a:pt x="4742" y="3781"/>
                  </a:cubicBezTo>
                  <a:cubicBezTo>
                    <a:pt x="4712" y="3234"/>
                    <a:pt x="4712" y="2687"/>
                    <a:pt x="4773" y="2140"/>
                  </a:cubicBezTo>
                  <a:cubicBezTo>
                    <a:pt x="4784" y="2031"/>
                    <a:pt x="4802" y="1922"/>
                    <a:pt x="4826" y="1813"/>
                  </a:cubicBezTo>
                  <a:lnTo>
                    <a:pt x="4826" y="1813"/>
                  </a:lnTo>
                  <a:cubicBezTo>
                    <a:pt x="5124" y="1806"/>
                    <a:pt x="5423" y="1714"/>
                    <a:pt x="5685" y="1532"/>
                  </a:cubicBezTo>
                  <a:cubicBezTo>
                    <a:pt x="5837" y="1411"/>
                    <a:pt x="5958" y="1228"/>
                    <a:pt x="5989" y="1046"/>
                  </a:cubicBezTo>
                  <a:cubicBezTo>
                    <a:pt x="6019" y="924"/>
                    <a:pt x="5989" y="833"/>
                    <a:pt x="5928" y="742"/>
                  </a:cubicBezTo>
                  <a:cubicBezTo>
                    <a:pt x="5867" y="681"/>
                    <a:pt x="5776" y="620"/>
                    <a:pt x="5685" y="590"/>
                  </a:cubicBezTo>
                  <a:cubicBezTo>
                    <a:pt x="5644" y="583"/>
                    <a:pt x="5603" y="579"/>
                    <a:pt x="5562" y="579"/>
                  </a:cubicBezTo>
                  <a:cubicBezTo>
                    <a:pt x="5422" y="579"/>
                    <a:pt x="5286" y="624"/>
                    <a:pt x="5168" y="742"/>
                  </a:cubicBezTo>
                  <a:cubicBezTo>
                    <a:pt x="5046" y="863"/>
                    <a:pt x="4955" y="1015"/>
                    <a:pt x="4925" y="1167"/>
                  </a:cubicBezTo>
                  <a:cubicBezTo>
                    <a:pt x="4867" y="1359"/>
                    <a:pt x="4810" y="1563"/>
                    <a:pt x="4768" y="1763"/>
                  </a:cubicBezTo>
                  <a:lnTo>
                    <a:pt x="4768" y="1763"/>
                  </a:lnTo>
                  <a:cubicBezTo>
                    <a:pt x="4699" y="1762"/>
                    <a:pt x="4629" y="1756"/>
                    <a:pt x="4560" y="1745"/>
                  </a:cubicBezTo>
                  <a:cubicBezTo>
                    <a:pt x="4254" y="1698"/>
                    <a:pt x="3967" y="1542"/>
                    <a:pt x="3754" y="1319"/>
                  </a:cubicBezTo>
                  <a:lnTo>
                    <a:pt x="3754" y="1319"/>
                  </a:lnTo>
                  <a:cubicBezTo>
                    <a:pt x="3826" y="1244"/>
                    <a:pt x="3892" y="1163"/>
                    <a:pt x="3952" y="1076"/>
                  </a:cubicBezTo>
                  <a:cubicBezTo>
                    <a:pt x="4074" y="894"/>
                    <a:pt x="4134" y="651"/>
                    <a:pt x="4134" y="438"/>
                  </a:cubicBezTo>
                  <a:cubicBezTo>
                    <a:pt x="4134" y="316"/>
                    <a:pt x="4074" y="195"/>
                    <a:pt x="4013" y="104"/>
                  </a:cubicBezTo>
                  <a:cubicBezTo>
                    <a:pt x="3945" y="35"/>
                    <a:pt x="3859" y="1"/>
                    <a:pt x="3769" y="1"/>
                  </a:cubicBezTo>
                  <a:close/>
                  <a:moveTo>
                    <a:pt x="3922" y="6365"/>
                  </a:moveTo>
                  <a:cubicBezTo>
                    <a:pt x="3922" y="6380"/>
                    <a:pt x="3929" y="6388"/>
                    <a:pt x="3937" y="6395"/>
                  </a:cubicBezTo>
                  <a:lnTo>
                    <a:pt x="3922" y="6365"/>
                  </a:lnTo>
                  <a:close/>
                  <a:moveTo>
                    <a:pt x="3937" y="6395"/>
                  </a:moveTo>
                  <a:lnTo>
                    <a:pt x="3952" y="6426"/>
                  </a:lnTo>
                  <a:cubicBezTo>
                    <a:pt x="3952" y="6411"/>
                    <a:pt x="3945" y="6403"/>
                    <a:pt x="3937" y="639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1165175" y="3849750"/>
              <a:ext cx="118575" cy="46675"/>
            </a:xfrm>
            <a:custGeom>
              <a:avLst/>
              <a:gdLst/>
              <a:ahLst/>
              <a:cxnLst/>
              <a:rect l="l" t="t" r="r" b="b"/>
              <a:pathLst>
                <a:path w="4743" h="1867" extrusionOk="0">
                  <a:moveTo>
                    <a:pt x="4377" y="0"/>
                  </a:moveTo>
                  <a:cubicBezTo>
                    <a:pt x="4357" y="0"/>
                    <a:pt x="4337" y="2"/>
                    <a:pt x="4317" y="6"/>
                  </a:cubicBezTo>
                  <a:lnTo>
                    <a:pt x="274" y="1283"/>
                  </a:lnTo>
                  <a:cubicBezTo>
                    <a:pt x="92" y="1313"/>
                    <a:pt x="1" y="1496"/>
                    <a:pt x="62" y="1647"/>
                  </a:cubicBezTo>
                  <a:cubicBezTo>
                    <a:pt x="114" y="1780"/>
                    <a:pt x="237" y="1866"/>
                    <a:pt x="368" y="1866"/>
                  </a:cubicBezTo>
                  <a:cubicBezTo>
                    <a:pt x="387" y="1866"/>
                    <a:pt x="407" y="1864"/>
                    <a:pt x="426" y="1860"/>
                  </a:cubicBezTo>
                  <a:lnTo>
                    <a:pt x="4469" y="614"/>
                  </a:lnTo>
                  <a:cubicBezTo>
                    <a:pt x="4651" y="553"/>
                    <a:pt x="4742" y="371"/>
                    <a:pt x="4682" y="219"/>
                  </a:cubicBezTo>
                  <a:cubicBezTo>
                    <a:pt x="4655" y="87"/>
                    <a:pt x="4514" y="0"/>
                    <a:pt x="4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1168625" y="3870775"/>
              <a:ext cx="124125" cy="69850"/>
            </a:xfrm>
            <a:custGeom>
              <a:avLst/>
              <a:gdLst/>
              <a:ahLst/>
              <a:cxnLst/>
              <a:rect l="l" t="t" r="r" b="b"/>
              <a:pathLst>
                <a:path w="4965" h="2794" extrusionOk="0">
                  <a:moveTo>
                    <a:pt x="4523" y="0"/>
                  </a:moveTo>
                  <a:cubicBezTo>
                    <a:pt x="4492" y="0"/>
                    <a:pt x="4458" y="5"/>
                    <a:pt x="4422" y="16"/>
                  </a:cubicBezTo>
                  <a:lnTo>
                    <a:pt x="410" y="1293"/>
                  </a:lnTo>
                  <a:cubicBezTo>
                    <a:pt x="0" y="1375"/>
                    <a:pt x="130" y="1923"/>
                    <a:pt x="470" y="1923"/>
                  </a:cubicBezTo>
                  <a:cubicBezTo>
                    <a:pt x="508" y="1923"/>
                    <a:pt x="549" y="1916"/>
                    <a:pt x="592" y="1901"/>
                  </a:cubicBezTo>
                  <a:lnTo>
                    <a:pt x="1018" y="1749"/>
                  </a:lnTo>
                  <a:lnTo>
                    <a:pt x="1960" y="2691"/>
                  </a:lnTo>
                  <a:cubicBezTo>
                    <a:pt x="2028" y="2759"/>
                    <a:pt x="2131" y="2794"/>
                    <a:pt x="2242" y="2794"/>
                  </a:cubicBezTo>
                  <a:cubicBezTo>
                    <a:pt x="2279" y="2794"/>
                    <a:pt x="2317" y="2790"/>
                    <a:pt x="2355" y="2782"/>
                  </a:cubicBezTo>
                  <a:lnTo>
                    <a:pt x="3814" y="2326"/>
                  </a:lnTo>
                  <a:cubicBezTo>
                    <a:pt x="3966" y="2265"/>
                    <a:pt x="4057" y="2144"/>
                    <a:pt x="4088" y="2022"/>
                  </a:cubicBezTo>
                  <a:lnTo>
                    <a:pt x="4301" y="715"/>
                  </a:lnTo>
                  <a:lnTo>
                    <a:pt x="4604" y="624"/>
                  </a:lnTo>
                  <a:cubicBezTo>
                    <a:pt x="4964" y="513"/>
                    <a:pt x="4845" y="0"/>
                    <a:pt x="45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1042075" y="3604150"/>
              <a:ext cx="65375" cy="174475"/>
            </a:xfrm>
            <a:custGeom>
              <a:avLst/>
              <a:gdLst/>
              <a:ahLst/>
              <a:cxnLst/>
              <a:rect l="l" t="t" r="r" b="b"/>
              <a:pathLst>
                <a:path w="2615" h="6979" extrusionOk="0">
                  <a:moveTo>
                    <a:pt x="2541" y="0"/>
                  </a:moveTo>
                  <a:cubicBezTo>
                    <a:pt x="2484" y="0"/>
                    <a:pt x="2383" y="29"/>
                    <a:pt x="2250" y="73"/>
                  </a:cubicBezTo>
                  <a:cubicBezTo>
                    <a:pt x="1946" y="195"/>
                    <a:pt x="1703" y="377"/>
                    <a:pt x="1490" y="590"/>
                  </a:cubicBezTo>
                  <a:cubicBezTo>
                    <a:pt x="1125" y="894"/>
                    <a:pt x="852" y="1228"/>
                    <a:pt x="639" y="1623"/>
                  </a:cubicBezTo>
                  <a:lnTo>
                    <a:pt x="92" y="3204"/>
                  </a:lnTo>
                  <a:cubicBezTo>
                    <a:pt x="1" y="3781"/>
                    <a:pt x="31" y="4329"/>
                    <a:pt x="183" y="4876"/>
                  </a:cubicBezTo>
                  <a:cubicBezTo>
                    <a:pt x="305" y="5332"/>
                    <a:pt x="487" y="5757"/>
                    <a:pt x="730" y="6122"/>
                  </a:cubicBezTo>
                  <a:cubicBezTo>
                    <a:pt x="882" y="6365"/>
                    <a:pt x="1095" y="6608"/>
                    <a:pt x="1308" y="6791"/>
                  </a:cubicBezTo>
                  <a:cubicBezTo>
                    <a:pt x="1440" y="6901"/>
                    <a:pt x="1508" y="6979"/>
                    <a:pt x="1570" y="6979"/>
                  </a:cubicBezTo>
                  <a:cubicBezTo>
                    <a:pt x="1594" y="6979"/>
                    <a:pt x="1617" y="6968"/>
                    <a:pt x="1642" y="6943"/>
                  </a:cubicBezTo>
                  <a:cubicBezTo>
                    <a:pt x="1703" y="6882"/>
                    <a:pt x="1429" y="6517"/>
                    <a:pt x="1156" y="5879"/>
                  </a:cubicBezTo>
                  <a:cubicBezTo>
                    <a:pt x="365" y="4237"/>
                    <a:pt x="639" y="2292"/>
                    <a:pt x="1824" y="924"/>
                  </a:cubicBezTo>
                  <a:cubicBezTo>
                    <a:pt x="2280" y="377"/>
                    <a:pt x="2615" y="73"/>
                    <a:pt x="2584" y="12"/>
                  </a:cubicBezTo>
                  <a:cubicBezTo>
                    <a:pt x="2576" y="4"/>
                    <a:pt x="2561" y="0"/>
                    <a:pt x="2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1120350" y="3582675"/>
              <a:ext cx="34975" cy="19550"/>
            </a:xfrm>
            <a:custGeom>
              <a:avLst/>
              <a:gdLst/>
              <a:ahLst/>
              <a:cxnLst/>
              <a:rect l="l" t="t" r="r" b="b"/>
              <a:pathLst>
                <a:path w="1399" h="782" extrusionOk="0">
                  <a:moveTo>
                    <a:pt x="929" y="0"/>
                  </a:moveTo>
                  <a:cubicBezTo>
                    <a:pt x="822" y="0"/>
                    <a:pt x="715" y="15"/>
                    <a:pt x="608" y="51"/>
                  </a:cubicBezTo>
                  <a:cubicBezTo>
                    <a:pt x="426" y="111"/>
                    <a:pt x="274" y="203"/>
                    <a:pt x="122" y="324"/>
                  </a:cubicBezTo>
                  <a:cubicBezTo>
                    <a:pt x="61" y="446"/>
                    <a:pt x="0" y="567"/>
                    <a:pt x="61" y="659"/>
                  </a:cubicBezTo>
                  <a:cubicBezTo>
                    <a:pt x="95" y="744"/>
                    <a:pt x="217" y="782"/>
                    <a:pt x="381" y="782"/>
                  </a:cubicBezTo>
                  <a:cubicBezTo>
                    <a:pt x="508" y="782"/>
                    <a:pt x="662" y="759"/>
                    <a:pt x="821" y="719"/>
                  </a:cubicBezTo>
                  <a:lnTo>
                    <a:pt x="1399" y="233"/>
                  </a:lnTo>
                  <a:cubicBezTo>
                    <a:pt x="1399" y="142"/>
                    <a:pt x="1307" y="51"/>
                    <a:pt x="1155" y="20"/>
                  </a:cubicBezTo>
                  <a:cubicBezTo>
                    <a:pt x="1080" y="8"/>
                    <a:pt x="1004" y="0"/>
                    <a:pt x="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1222175" y="3922650"/>
              <a:ext cx="47900" cy="17700"/>
            </a:xfrm>
            <a:custGeom>
              <a:avLst/>
              <a:gdLst/>
              <a:ahLst/>
              <a:cxnLst/>
              <a:rect l="l" t="t" r="r" b="b"/>
              <a:pathLst>
                <a:path w="1916" h="708" extrusionOk="0">
                  <a:moveTo>
                    <a:pt x="1447" y="0"/>
                  </a:moveTo>
                  <a:cubicBezTo>
                    <a:pt x="1249" y="0"/>
                    <a:pt x="1050" y="50"/>
                    <a:pt x="852" y="99"/>
                  </a:cubicBezTo>
                  <a:cubicBezTo>
                    <a:pt x="608" y="190"/>
                    <a:pt x="396" y="312"/>
                    <a:pt x="213" y="494"/>
                  </a:cubicBezTo>
                  <a:cubicBezTo>
                    <a:pt x="122" y="555"/>
                    <a:pt x="61" y="616"/>
                    <a:pt x="0" y="707"/>
                  </a:cubicBezTo>
                  <a:cubicBezTo>
                    <a:pt x="0" y="707"/>
                    <a:pt x="92" y="646"/>
                    <a:pt x="244" y="525"/>
                  </a:cubicBezTo>
                  <a:cubicBezTo>
                    <a:pt x="426" y="373"/>
                    <a:pt x="639" y="282"/>
                    <a:pt x="882" y="190"/>
                  </a:cubicBezTo>
                  <a:cubicBezTo>
                    <a:pt x="1125" y="99"/>
                    <a:pt x="1338" y="69"/>
                    <a:pt x="1581" y="69"/>
                  </a:cubicBezTo>
                  <a:lnTo>
                    <a:pt x="1915" y="69"/>
                  </a:lnTo>
                  <a:cubicBezTo>
                    <a:pt x="1794" y="38"/>
                    <a:pt x="1703" y="8"/>
                    <a:pt x="1581" y="8"/>
                  </a:cubicBezTo>
                  <a:cubicBezTo>
                    <a:pt x="1536" y="3"/>
                    <a:pt x="1492" y="0"/>
                    <a:pt x="144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1194825" y="3889325"/>
              <a:ext cx="82075" cy="25250"/>
            </a:xfrm>
            <a:custGeom>
              <a:avLst/>
              <a:gdLst/>
              <a:ahLst/>
              <a:cxnLst/>
              <a:rect l="l" t="t" r="r" b="b"/>
              <a:pathLst>
                <a:path w="3283" h="1010" extrusionOk="0">
                  <a:moveTo>
                    <a:pt x="3274" y="1"/>
                  </a:moveTo>
                  <a:cubicBezTo>
                    <a:pt x="3189" y="1"/>
                    <a:pt x="2495" y="204"/>
                    <a:pt x="1642" y="460"/>
                  </a:cubicBezTo>
                  <a:cubicBezTo>
                    <a:pt x="730" y="764"/>
                    <a:pt x="0" y="976"/>
                    <a:pt x="0" y="1007"/>
                  </a:cubicBezTo>
                  <a:cubicBezTo>
                    <a:pt x="2" y="1009"/>
                    <a:pt x="7" y="1010"/>
                    <a:pt x="14" y="1010"/>
                  </a:cubicBezTo>
                  <a:cubicBezTo>
                    <a:pt x="124" y="1010"/>
                    <a:pt x="816" y="805"/>
                    <a:pt x="1642" y="520"/>
                  </a:cubicBezTo>
                  <a:cubicBezTo>
                    <a:pt x="2553" y="247"/>
                    <a:pt x="3283" y="4"/>
                    <a:pt x="3283" y="4"/>
                  </a:cubicBezTo>
                  <a:cubicBezTo>
                    <a:pt x="3283" y="2"/>
                    <a:pt x="3280" y="1"/>
                    <a:pt x="32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1206225" y="3903075"/>
              <a:ext cx="67650" cy="22075"/>
            </a:xfrm>
            <a:custGeom>
              <a:avLst/>
              <a:gdLst/>
              <a:ahLst/>
              <a:cxnLst/>
              <a:rect l="l" t="t" r="r" b="b"/>
              <a:pathLst>
                <a:path w="2706" h="883" extrusionOk="0">
                  <a:moveTo>
                    <a:pt x="2705" y="1"/>
                  </a:moveTo>
                  <a:lnTo>
                    <a:pt x="2705" y="1"/>
                  </a:lnTo>
                  <a:cubicBezTo>
                    <a:pt x="2584" y="31"/>
                    <a:pt x="2432" y="62"/>
                    <a:pt x="2310" y="122"/>
                  </a:cubicBezTo>
                  <a:lnTo>
                    <a:pt x="1338" y="426"/>
                  </a:lnTo>
                  <a:lnTo>
                    <a:pt x="395" y="761"/>
                  </a:lnTo>
                  <a:cubicBezTo>
                    <a:pt x="243" y="791"/>
                    <a:pt x="122" y="821"/>
                    <a:pt x="0" y="882"/>
                  </a:cubicBezTo>
                  <a:cubicBezTo>
                    <a:pt x="152" y="882"/>
                    <a:pt x="274" y="821"/>
                    <a:pt x="426" y="791"/>
                  </a:cubicBezTo>
                  <a:cubicBezTo>
                    <a:pt x="669" y="730"/>
                    <a:pt x="1003" y="609"/>
                    <a:pt x="1368" y="487"/>
                  </a:cubicBezTo>
                  <a:cubicBezTo>
                    <a:pt x="1763" y="366"/>
                    <a:pt x="2097" y="244"/>
                    <a:pt x="2341" y="153"/>
                  </a:cubicBezTo>
                  <a:cubicBezTo>
                    <a:pt x="2462" y="122"/>
                    <a:pt x="2584" y="62"/>
                    <a:pt x="270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3222200" y="2966275"/>
              <a:ext cx="1224225" cy="922125"/>
            </a:xfrm>
            <a:custGeom>
              <a:avLst/>
              <a:gdLst/>
              <a:ahLst/>
              <a:cxnLst/>
              <a:rect l="l" t="t" r="r" b="b"/>
              <a:pathLst>
                <a:path w="48969" h="36885" extrusionOk="0">
                  <a:moveTo>
                    <a:pt x="36092" y="0"/>
                  </a:moveTo>
                  <a:cubicBezTo>
                    <a:pt x="33013" y="0"/>
                    <a:pt x="29926" y="1212"/>
                    <a:pt x="27935" y="3582"/>
                  </a:cubicBezTo>
                  <a:cubicBezTo>
                    <a:pt x="26506" y="5284"/>
                    <a:pt x="25503" y="7533"/>
                    <a:pt x="23527" y="8597"/>
                  </a:cubicBezTo>
                  <a:cubicBezTo>
                    <a:pt x="22651" y="9053"/>
                    <a:pt x="21719" y="9210"/>
                    <a:pt x="20754" y="9210"/>
                  </a:cubicBezTo>
                  <a:cubicBezTo>
                    <a:pt x="18591" y="9210"/>
                    <a:pt x="16263" y="8419"/>
                    <a:pt x="14023" y="8419"/>
                  </a:cubicBezTo>
                  <a:cubicBezTo>
                    <a:pt x="13796" y="8419"/>
                    <a:pt x="13570" y="8427"/>
                    <a:pt x="13345" y="8445"/>
                  </a:cubicBezTo>
                  <a:cubicBezTo>
                    <a:pt x="9302" y="8810"/>
                    <a:pt x="6019" y="12883"/>
                    <a:pt x="6506" y="16895"/>
                  </a:cubicBezTo>
                  <a:cubicBezTo>
                    <a:pt x="6718" y="18719"/>
                    <a:pt x="7600" y="20634"/>
                    <a:pt x="6749" y="22245"/>
                  </a:cubicBezTo>
                  <a:cubicBezTo>
                    <a:pt x="5655" y="24312"/>
                    <a:pt x="2524" y="24372"/>
                    <a:pt x="1186" y="26287"/>
                  </a:cubicBezTo>
                  <a:cubicBezTo>
                    <a:pt x="1" y="28020"/>
                    <a:pt x="943" y="30573"/>
                    <a:pt x="2676" y="31758"/>
                  </a:cubicBezTo>
                  <a:cubicBezTo>
                    <a:pt x="4147" y="32765"/>
                    <a:pt x="5970" y="33027"/>
                    <a:pt x="7771" y="33027"/>
                  </a:cubicBezTo>
                  <a:cubicBezTo>
                    <a:pt x="8090" y="33027"/>
                    <a:pt x="8409" y="33018"/>
                    <a:pt x="8724" y="33005"/>
                  </a:cubicBezTo>
                  <a:cubicBezTo>
                    <a:pt x="9929" y="32952"/>
                    <a:pt x="11143" y="32840"/>
                    <a:pt x="12344" y="32840"/>
                  </a:cubicBezTo>
                  <a:cubicBezTo>
                    <a:pt x="13235" y="32840"/>
                    <a:pt x="14119" y="32902"/>
                    <a:pt x="14986" y="33096"/>
                  </a:cubicBezTo>
                  <a:cubicBezTo>
                    <a:pt x="17235" y="33582"/>
                    <a:pt x="19181" y="34980"/>
                    <a:pt x="21339" y="35831"/>
                  </a:cubicBezTo>
                  <a:cubicBezTo>
                    <a:pt x="23138" y="36555"/>
                    <a:pt x="25049" y="36884"/>
                    <a:pt x="26978" y="36884"/>
                  </a:cubicBezTo>
                  <a:cubicBezTo>
                    <a:pt x="30556" y="36884"/>
                    <a:pt x="34196" y="35753"/>
                    <a:pt x="37296" y="33917"/>
                  </a:cubicBezTo>
                  <a:cubicBezTo>
                    <a:pt x="42038" y="31090"/>
                    <a:pt x="45746" y="26743"/>
                    <a:pt x="48968" y="22214"/>
                  </a:cubicBezTo>
                  <a:lnTo>
                    <a:pt x="43224" y="2639"/>
                  </a:lnTo>
                  <a:cubicBezTo>
                    <a:pt x="41300" y="869"/>
                    <a:pt x="38699" y="0"/>
                    <a:pt x="3609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3222200" y="2966275"/>
              <a:ext cx="1224225" cy="922125"/>
            </a:xfrm>
            <a:custGeom>
              <a:avLst/>
              <a:gdLst/>
              <a:ahLst/>
              <a:cxnLst/>
              <a:rect l="l" t="t" r="r" b="b"/>
              <a:pathLst>
                <a:path w="48969" h="36885" extrusionOk="0">
                  <a:moveTo>
                    <a:pt x="36092" y="0"/>
                  </a:moveTo>
                  <a:cubicBezTo>
                    <a:pt x="33013" y="0"/>
                    <a:pt x="29926" y="1212"/>
                    <a:pt x="27935" y="3582"/>
                  </a:cubicBezTo>
                  <a:cubicBezTo>
                    <a:pt x="26506" y="5284"/>
                    <a:pt x="25503" y="7533"/>
                    <a:pt x="23527" y="8597"/>
                  </a:cubicBezTo>
                  <a:cubicBezTo>
                    <a:pt x="22651" y="9053"/>
                    <a:pt x="21719" y="9210"/>
                    <a:pt x="20754" y="9210"/>
                  </a:cubicBezTo>
                  <a:cubicBezTo>
                    <a:pt x="18591" y="9210"/>
                    <a:pt x="16263" y="8419"/>
                    <a:pt x="14023" y="8419"/>
                  </a:cubicBezTo>
                  <a:cubicBezTo>
                    <a:pt x="13796" y="8419"/>
                    <a:pt x="13570" y="8427"/>
                    <a:pt x="13345" y="8445"/>
                  </a:cubicBezTo>
                  <a:cubicBezTo>
                    <a:pt x="9302" y="8810"/>
                    <a:pt x="6019" y="12883"/>
                    <a:pt x="6506" y="16895"/>
                  </a:cubicBezTo>
                  <a:cubicBezTo>
                    <a:pt x="6718" y="18719"/>
                    <a:pt x="7600" y="20634"/>
                    <a:pt x="6749" y="22245"/>
                  </a:cubicBezTo>
                  <a:cubicBezTo>
                    <a:pt x="5655" y="24312"/>
                    <a:pt x="2524" y="24372"/>
                    <a:pt x="1186" y="26287"/>
                  </a:cubicBezTo>
                  <a:cubicBezTo>
                    <a:pt x="1" y="28020"/>
                    <a:pt x="943" y="30573"/>
                    <a:pt x="2676" y="31758"/>
                  </a:cubicBezTo>
                  <a:cubicBezTo>
                    <a:pt x="4147" y="32765"/>
                    <a:pt x="5970" y="33027"/>
                    <a:pt x="7771" y="33027"/>
                  </a:cubicBezTo>
                  <a:cubicBezTo>
                    <a:pt x="8090" y="33027"/>
                    <a:pt x="8409" y="33018"/>
                    <a:pt x="8724" y="33005"/>
                  </a:cubicBezTo>
                  <a:cubicBezTo>
                    <a:pt x="9929" y="32952"/>
                    <a:pt x="11143" y="32840"/>
                    <a:pt x="12344" y="32840"/>
                  </a:cubicBezTo>
                  <a:cubicBezTo>
                    <a:pt x="13235" y="32840"/>
                    <a:pt x="14119" y="32902"/>
                    <a:pt x="14986" y="33096"/>
                  </a:cubicBezTo>
                  <a:cubicBezTo>
                    <a:pt x="17235" y="33582"/>
                    <a:pt x="19181" y="34980"/>
                    <a:pt x="21339" y="35831"/>
                  </a:cubicBezTo>
                  <a:cubicBezTo>
                    <a:pt x="23138" y="36555"/>
                    <a:pt x="25049" y="36884"/>
                    <a:pt x="26978" y="36884"/>
                  </a:cubicBezTo>
                  <a:cubicBezTo>
                    <a:pt x="30556" y="36884"/>
                    <a:pt x="34196" y="35753"/>
                    <a:pt x="37296" y="33917"/>
                  </a:cubicBezTo>
                  <a:cubicBezTo>
                    <a:pt x="42038" y="31090"/>
                    <a:pt x="45746" y="26743"/>
                    <a:pt x="48968" y="22214"/>
                  </a:cubicBezTo>
                  <a:lnTo>
                    <a:pt x="43224" y="2639"/>
                  </a:lnTo>
                  <a:cubicBezTo>
                    <a:pt x="41300" y="869"/>
                    <a:pt x="38699" y="0"/>
                    <a:pt x="360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3571750" y="3108175"/>
              <a:ext cx="769050" cy="548450"/>
            </a:xfrm>
            <a:custGeom>
              <a:avLst/>
              <a:gdLst/>
              <a:ahLst/>
              <a:cxnLst/>
              <a:rect l="l" t="t" r="r" b="b"/>
              <a:pathLst>
                <a:path w="30762" h="21938" extrusionOk="0">
                  <a:moveTo>
                    <a:pt x="22407" y="0"/>
                  </a:moveTo>
                  <a:cubicBezTo>
                    <a:pt x="19806" y="0"/>
                    <a:pt x="17193" y="1078"/>
                    <a:pt x="15624" y="3164"/>
                  </a:cubicBezTo>
                  <a:cubicBezTo>
                    <a:pt x="13861" y="5505"/>
                    <a:pt x="12858" y="9031"/>
                    <a:pt x="9971" y="9426"/>
                  </a:cubicBezTo>
                  <a:cubicBezTo>
                    <a:pt x="9806" y="9449"/>
                    <a:pt x="9643" y="9459"/>
                    <a:pt x="9480" y="9459"/>
                  </a:cubicBezTo>
                  <a:cubicBezTo>
                    <a:pt x="7805" y="9459"/>
                    <a:pt x="6186" y="8351"/>
                    <a:pt x="4484" y="8351"/>
                  </a:cubicBezTo>
                  <a:cubicBezTo>
                    <a:pt x="4388" y="8351"/>
                    <a:pt x="4292" y="8354"/>
                    <a:pt x="4196" y="8362"/>
                  </a:cubicBezTo>
                  <a:cubicBezTo>
                    <a:pt x="1582" y="8575"/>
                    <a:pt x="1" y="11766"/>
                    <a:pt x="670" y="14319"/>
                  </a:cubicBezTo>
                  <a:cubicBezTo>
                    <a:pt x="1338" y="16842"/>
                    <a:pt x="3588" y="18666"/>
                    <a:pt x="5928" y="19851"/>
                  </a:cubicBezTo>
                  <a:cubicBezTo>
                    <a:pt x="8700" y="21263"/>
                    <a:pt x="11787" y="21937"/>
                    <a:pt x="14885" y="21937"/>
                  </a:cubicBezTo>
                  <a:cubicBezTo>
                    <a:pt x="20860" y="21937"/>
                    <a:pt x="26878" y="19430"/>
                    <a:pt x="30761" y="14866"/>
                  </a:cubicBezTo>
                  <a:lnTo>
                    <a:pt x="28208" y="2222"/>
                  </a:lnTo>
                  <a:cubicBezTo>
                    <a:pt x="26673" y="728"/>
                    <a:pt x="24544" y="0"/>
                    <a:pt x="2240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6102200" y="3118875"/>
              <a:ext cx="243200" cy="257625"/>
            </a:xfrm>
            <a:custGeom>
              <a:avLst/>
              <a:gdLst/>
              <a:ahLst/>
              <a:cxnLst/>
              <a:rect l="l" t="t" r="r" b="b"/>
              <a:pathLst>
                <a:path w="9728" h="10305" extrusionOk="0">
                  <a:moveTo>
                    <a:pt x="5715" y="1"/>
                  </a:moveTo>
                  <a:lnTo>
                    <a:pt x="1" y="4074"/>
                  </a:lnTo>
                  <a:lnTo>
                    <a:pt x="4408" y="10305"/>
                  </a:lnTo>
                  <a:lnTo>
                    <a:pt x="4651" y="10244"/>
                  </a:lnTo>
                  <a:lnTo>
                    <a:pt x="9727" y="8147"/>
                  </a:lnTo>
                  <a:lnTo>
                    <a:pt x="5715"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6206300" y="3294400"/>
              <a:ext cx="396700" cy="294125"/>
            </a:xfrm>
            <a:custGeom>
              <a:avLst/>
              <a:gdLst/>
              <a:ahLst/>
              <a:cxnLst/>
              <a:rect l="l" t="t" r="r" b="b"/>
              <a:pathLst>
                <a:path w="15868" h="11765" extrusionOk="0">
                  <a:moveTo>
                    <a:pt x="5320" y="1"/>
                  </a:moveTo>
                  <a:lnTo>
                    <a:pt x="1" y="3192"/>
                  </a:lnTo>
                  <a:lnTo>
                    <a:pt x="5199" y="11764"/>
                  </a:lnTo>
                  <a:lnTo>
                    <a:pt x="15867" y="5320"/>
                  </a:lnTo>
                  <a:cubicBezTo>
                    <a:pt x="15683" y="5052"/>
                    <a:pt x="15036" y="4955"/>
                    <a:pt x="14195" y="4955"/>
                  </a:cubicBezTo>
                  <a:cubicBezTo>
                    <a:pt x="11989" y="4955"/>
                    <a:pt x="8451" y="5624"/>
                    <a:pt x="8451" y="5624"/>
                  </a:cubicBezTo>
                  <a:lnTo>
                    <a:pt x="532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8"/>
            <p:cNvSpPr/>
            <p:nvPr/>
          </p:nvSpPr>
          <p:spPr>
            <a:xfrm>
              <a:off x="6323325" y="3469225"/>
              <a:ext cx="25875" cy="24100"/>
            </a:xfrm>
            <a:custGeom>
              <a:avLst/>
              <a:gdLst/>
              <a:ahLst/>
              <a:cxnLst/>
              <a:rect l="l" t="t" r="r" b="b"/>
              <a:pathLst>
                <a:path w="1035" h="964" extrusionOk="0">
                  <a:moveTo>
                    <a:pt x="534" y="1"/>
                  </a:moveTo>
                  <a:cubicBezTo>
                    <a:pt x="394" y="1"/>
                    <a:pt x="254" y="63"/>
                    <a:pt x="153" y="181"/>
                  </a:cubicBezTo>
                  <a:lnTo>
                    <a:pt x="183" y="151"/>
                  </a:lnTo>
                  <a:lnTo>
                    <a:pt x="183" y="151"/>
                  </a:lnTo>
                  <a:cubicBezTo>
                    <a:pt x="1" y="333"/>
                    <a:pt x="1" y="637"/>
                    <a:pt x="183" y="850"/>
                  </a:cubicBezTo>
                  <a:cubicBezTo>
                    <a:pt x="274" y="926"/>
                    <a:pt x="396" y="964"/>
                    <a:pt x="518" y="964"/>
                  </a:cubicBezTo>
                  <a:cubicBezTo>
                    <a:pt x="639" y="964"/>
                    <a:pt x="761" y="926"/>
                    <a:pt x="852" y="850"/>
                  </a:cubicBezTo>
                  <a:cubicBezTo>
                    <a:pt x="1034" y="637"/>
                    <a:pt x="1034" y="333"/>
                    <a:pt x="852" y="121"/>
                  </a:cubicBezTo>
                  <a:cubicBezTo>
                    <a:pt x="758" y="40"/>
                    <a:pt x="646" y="1"/>
                    <a:pt x="5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8"/>
            <p:cNvSpPr/>
            <p:nvPr/>
          </p:nvSpPr>
          <p:spPr>
            <a:xfrm>
              <a:off x="6324100" y="3420300"/>
              <a:ext cx="278900" cy="168225"/>
            </a:xfrm>
            <a:custGeom>
              <a:avLst/>
              <a:gdLst/>
              <a:ahLst/>
              <a:cxnLst/>
              <a:rect l="l" t="t" r="r" b="b"/>
              <a:pathLst>
                <a:path w="11156" h="6729" extrusionOk="0">
                  <a:moveTo>
                    <a:pt x="10559" y="0"/>
                  </a:moveTo>
                  <a:cubicBezTo>
                    <a:pt x="10463" y="0"/>
                    <a:pt x="10396" y="11"/>
                    <a:pt x="10396" y="11"/>
                  </a:cubicBezTo>
                  <a:lnTo>
                    <a:pt x="0" y="5847"/>
                  </a:lnTo>
                  <a:lnTo>
                    <a:pt x="487" y="6728"/>
                  </a:lnTo>
                  <a:lnTo>
                    <a:pt x="11155" y="284"/>
                  </a:lnTo>
                  <a:cubicBezTo>
                    <a:pt x="11054" y="41"/>
                    <a:pt x="10750" y="0"/>
                    <a:pt x="10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8"/>
            <p:cNvSpPr/>
            <p:nvPr/>
          </p:nvSpPr>
          <p:spPr>
            <a:xfrm>
              <a:off x="6401600" y="3430825"/>
              <a:ext cx="19775" cy="30025"/>
            </a:xfrm>
            <a:custGeom>
              <a:avLst/>
              <a:gdLst/>
              <a:ahLst/>
              <a:cxnLst/>
              <a:rect l="l" t="t" r="r" b="b"/>
              <a:pathLst>
                <a:path w="791" h="1201" extrusionOk="0">
                  <a:moveTo>
                    <a:pt x="734" y="0"/>
                  </a:moveTo>
                  <a:cubicBezTo>
                    <a:pt x="647" y="0"/>
                    <a:pt x="362" y="139"/>
                    <a:pt x="183" y="471"/>
                  </a:cubicBezTo>
                  <a:cubicBezTo>
                    <a:pt x="1" y="866"/>
                    <a:pt x="92" y="1201"/>
                    <a:pt x="153" y="1201"/>
                  </a:cubicBezTo>
                  <a:cubicBezTo>
                    <a:pt x="213" y="1201"/>
                    <a:pt x="213" y="866"/>
                    <a:pt x="396" y="562"/>
                  </a:cubicBezTo>
                  <a:cubicBezTo>
                    <a:pt x="548" y="258"/>
                    <a:pt x="791" y="76"/>
                    <a:pt x="760" y="15"/>
                  </a:cubicBezTo>
                  <a:cubicBezTo>
                    <a:pt x="760" y="5"/>
                    <a:pt x="751" y="0"/>
                    <a:pt x="7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8"/>
            <p:cNvSpPr/>
            <p:nvPr/>
          </p:nvSpPr>
          <p:spPr>
            <a:xfrm>
              <a:off x="6445000" y="3425800"/>
              <a:ext cx="11350" cy="30550"/>
            </a:xfrm>
            <a:custGeom>
              <a:avLst/>
              <a:gdLst/>
              <a:ahLst/>
              <a:cxnLst/>
              <a:rect l="l" t="t" r="r" b="b"/>
              <a:pathLst>
                <a:path w="454" h="1222" extrusionOk="0">
                  <a:moveTo>
                    <a:pt x="413" y="0"/>
                  </a:moveTo>
                  <a:cubicBezTo>
                    <a:pt x="354" y="0"/>
                    <a:pt x="114" y="184"/>
                    <a:pt x="58" y="551"/>
                  </a:cubicBezTo>
                  <a:cubicBezTo>
                    <a:pt x="0" y="955"/>
                    <a:pt x="189" y="1222"/>
                    <a:pt x="234" y="1222"/>
                  </a:cubicBezTo>
                  <a:cubicBezTo>
                    <a:pt x="237" y="1222"/>
                    <a:pt x="239" y="1221"/>
                    <a:pt x="240" y="1219"/>
                  </a:cubicBezTo>
                  <a:cubicBezTo>
                    <a:pt x="301" y="1189"/>
                    <a:pt x="210" y="915"/>
                    <a:pt x="240" y="581"/>
                  </a:cubicBezTo>
                  <a:cubicBezTo>
                    <a:pt x="301" y="277"/>
                    <a:pt x="453" y="34"/>
                    <a:pt x="423" y="3"/>
                  </a:cubicBezTo>
                  <a:cubicBezTo>
                    <a:pt x="420" y="1"/>
                    <a:pt x="417" y="0"/>
                    <a:pt x="4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8"/>
            <p:cNvSpPr/>
            <p:nvPr/>
          </p:nvSpPr>
          <p:spPr>
            <a:xfrm>
              <a:off x="6482950" y="3421250"/>
              <a:ext cx="9875" cy="28425"/>
            </a:xfrm>
            <a:custGeom>
              <a:avLst/>
              <a:gdLst/>
              <a:ahLst/>
              <a:cxnLst/>
              <a:rect l="l" t="t" r="r" b="b"/>
              <a:pathLst>
                <a:path w="395" h="1137" extrusionOk="0">
                  <a:moveTo>
                    <a:pt x="206" y="1"/>
                  </a:moveTo>
                  <a:cubicBezTo>
                    <a:pt x="163" y="1"/>
                    <a:pt x="0" y="265"/>
                    <a:pt x="29" y="611"/>
                  </a:cubicBezTo>
                  <a:cubicBezTo>
                    <a:pt x="84" y="911"/>
                    <a:pt x="260" y="1137"/>
                    <a:pt x="340" y="1137"/>
                  </a:cubicBezTo>
                  <a:cubicBezTo>
                    <a:pt x="349" y="1137"/>
                    <a:pt x="357" y="1134"/>
                    <a:pt x="364" y="1128"/>
                  </a:cubicBezTo>
                  <a:cubicBezTo>
                    <a:pt x="394" y="1097"/>
                    <a:pt x="272" y="884"/>
                    <a:pt x="242" y="581"/>
                  </a:cubicBezTo>
                  <a:cubicBezTo>
                    <a:pt x="212" y="277"/>
                    <a:pt x="272" y="33"/>
                    <a:pt x="212" y="3"/>
                  </a:cubicBezTo>
                  <a:cubicBezTo>
                    <a:pt x="210" y="1"/>
                    <a:pt x="208" y="1"/>
                    <a:pt x="2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8"/>
            <p:cNvSpPr/>
            <p:nvPr/>
          </p:nvSpPr>
          <p:spPr>
            <a:xfrm>
              <a:off x="6371200" y="3400250"/>
              <a:ext cx="28150" cy="18875"/>
            </a:xfrm>
            <a:custGeom>
              <a:avLst/>
              <a:gdLst/>
              <a:ahLst/>
              <a:cxnLst/>
              <a:rect l="l" t="t" r="r" b="b"/>
              <a:pathLst>
                <a:path w="1126" h="755" extrusionOk="0">
                  <a:moveTo>
                    <a:pt x="1006" y="1"/>
                  </a:moveTo>
                  <a:cubicBezTo>
                    <a:pt x="871" y="1"/>
                    <a:pt x="642" y="37"/>
                    <a:pt x="426" y="174"/>
                  </a:cubicBezTo>
                  <a:cubicBezTo>
                    <a:pt x="122" y="417"/>
                    <a:pt x="1" y="721"/>
                    <a:pt x="62" y="752"/>
                  </a:cubicBezTo>
                  <a:cubicBezTo>
                    <a:pt x="65" y="754"/>
                    <a:pt x="70" y="755"/>
                    <a:pt x="74" y="755"/>
                  </a:cubicBezTo>
                  <a:cubicBezTo>
                    <a:pt x="143" y="755"/>
                    <a:pt x="294" y="556"/>
                    <a:pt x="578" y="357"/>
                  </a:cubicBezTo>
                  <a:cubicBezTo>
                    <a:pt x="852" y="174"/>
                    <a:pt x="1125" y="83"/>
                    <a:pt x="1125" y="22"/>
                  </a:cubicBezTo>
                  <a:cubicBezTo>
                    <a:pt x="1125" y="12"/>
                    <a:pt x="1080" y="1"/>
                    <a:pt x="10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8"/>
            <p:cNvSpPr/>
            <p:nvPr/>
          </p:nvSpPr>
          <p:spPr>
            <a:xfrm>
              <a:off x="6332450" y="3367050"/>
              <a:ext cx="50950" cy="18575"/>
            </a:xfrm>
            <a:custGeom>
              <a:avLst/>
              <a:gdLst/>
              <a:ahLst/>
              <a:cxnLst/>
              <a:rect l="l" t="t" r="r" b="b"/>
              <a:pathLst>
                <a:path w="2038" h="743" extrusionOk="0">
                  <a:moveTo>
                    <a:pt x="1110" y="173"/>
                  </a:moveTo>
                  <a:cubicBezTo>
                    <a:pt x="1216" y="173"/>
                    <a:pt x="1323" y="180"/>
                    <a:pt x="1429" y="195"/>
                  </a:cubicBezTo>
                  <a:cubicBezTo>
                    <a:pt x="1629" y="212"/>
                    <a:pt x="1784" y="247"/>
                    <a:pt x="1882" y="270"/>
                  </a:cubicBezTo>
                  <a:lnTo>
                    <a:pt x="1882" y="270"/>
                  </a:lnTo>
                  <a:cubicBezTo>
                    <a:pt x="1723" y="316"/>
                    <a:pt x="1567" y="362"/>
                    <a:pt x="1429" y="408"/>
                  </a:cubicBezTo>
                  <a:cubicBezTo>
                    <a:pt x="1216" y="469"/>
                    <a:pt x="1004" y="499"/>
                    <a:pt x="791" y="530"/>
                  </a:cubicBezTo>
                  <a:lnTo>
                    <a:pt x="213" y="530"/>
                  </a:lnTo>
                  <a:cubicBezTo>
                    <a:pt x="183" y="499"/>
                    <a:pt x="183" y="530"/>
                    <a:pt x="183" y="469"/>
                  </a:cubicBezTo>
                  <a:cubicBezTo>
                    <a:pt x="183" y="408"/>
                    <a:pt x="274" y="347"/>
                    <a:pt x="396" y="286"/>
                  </a:cubicBezTo>
                  <a:cubicBezTo>
                    <a:pt x="517" y="256"/>
                    <a:pt x="639" y="226"/>
                    <a:pt x="791" y="195"/>
                  </a:cubicBezTo>
                  <a:cubicBezTo>
                    <a:pt x="897" y="180"/>
                    <a:pt x="1004" y="173"/>
                    <a:pt x="1110" y="173"/>
                  </a:cubicBezTo>
                  <a:close/>
                  <a:moveTo>
                    <a:pt x="954" y="0"/>
                  </a:moveTo>
                  <a:cubicBezTo>
                    <a:pt x="888" y="0"/>
                    <a:pt x="823" y="4"/>
                    <a:pt x="760" y="13"/>
                  </a:cubicBezTo>
                  <a:cubicBezTo>
                    <a:pt x="639" y="43"/>
                    <a:pt x="487" y="74"/>
                    <a:pt x="365" y="104"/>
                  </a:cubicBezTo>
                  <a:cubicBezTo>
                    <a:pt x="304" y="135"/>
                    <a:pt x="213" y="165"/>
                    <a:pt x="153" y="195"/>
                  </a:cubicBezTo>
                  <a:cubicBezTo>
                    <a:pt x="61" y="256"/>
                    <a:pt x="1" y="347"/>
                    <a:pt x="1" y="469"/>
                  </a:cubicBezTo>
                  <a:cubicBezTo>
                    <a:pt x="1" y="560"/>
                    <a:pt x="61" y="682"/>
                    <a:pt x="183" y="712"/>
                  </a:cubicBezTo>
                  <a:cubicBezTo>
                    <a:pt x="274" y="742"/>
                    <a:pt x="335" y="742"/>
                    <a:pt x="426" y="742"/>
                  </a:cubicBezTo>
                  <a:cubicBezTo>
                    <a:pt x="791" y="742"/>
                    <a:pt x="1156" y="682"/>
                    <a:pt x="1490" y="560"/>
                  </a:cubicBezTo>
                  <a:cubicBezTo>
                    <a:pt x="1734" y="458"/>
                    <a:pt x="1897" y="356"/>
                    <a:pt x="1978" y="291"/>
                  </a:cubicBezTo>
                  <a:lnTo>
                    <a:pt x="1978" y="291"/>
                  </a:lnTo>
                  <a:cubicBezTo>
                    <a:pt x="1984" y="292"/>
                    <a:pt x="1990" y="293"/>
                    <a:pt x="1994" y="293"/>
                  </a:cubicBezTo>
                  <a:cubicBezTo>
                    <a:pt x="2003" y="293"/>
                    <a:pt x="2007" y="291"/>
                    <a:pt x="2007" y="286"/>
                  </a:cubicBezTo>
                  <a:cubicBezTo>
                    <a:pt x="2011" y="282"/>
                    <a:pt x="2010" y="276"/>
                    <a:pt x="2005" y="268"/>
                  </a:cubicBezTo>
                  <a:lnTo>
                    <a:pt x="2005" y="268"/>
                  </a:lnTo>
                  <a:cubicBezTo>
                    <a:pt x="2026" y="248"/>
                    <a:pt x="2037" y="233"/>
                    <a:pt x="2037" y="226"/>
                  </a:cubicBezTo>
                  <a:lnTo>
                    <a:pt x="2037" y="226"/>
                  </a:lnTo>
                  <a:cubicBezTo>
                    <a:pt x="2017" y="231"/>
                    <a:pt x="1997" y="237"/>
                    <a:pt x="1977" y="243"/>
                  </a:cubicBezTo>
                  <a:lnTo>
                    <a:pt x="1977" y="243"/>
                  </a:lnTo>
                  <a:cubicBezTo>
                    <a:pt x="1905" y="191"/>
                    <a:pt x="1715" y="109"/>
                    <a:pt x="1429" y="43"/>
                  </a:cubicBezTo>
                  <a:cubicBezTo>
                    <a:pt x="1279" y="22"/>
                    <a:pt x="1113" y="0"/>
                    <a:pt x="9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8"/>
            <p:cNvSpPr/>
            <p:nvPr/>
          </p:nvSpPr>
          <p:spPr>
            <a:xfrm>
              <a:off x="6362075" y="3325950"/>
              <a:ext cx="25875" cy="49900"/>
            </a:xfrm>
            <a:custGeom>
              <a:avLst/>
              <a:gdLst/>
              <a:ahLst/>
              <a:cxnLst/>
              <a:rect l="l" t="t" r="r" b="b"/>
              <a:pathLst>
                <a:path w="1035" h="1996" extrusionOk="0">
                  <a:moveTo>
                    <a:pt x="366" y="0"/>
                  </a:moveTo>
                  <a:cubicBezTo>
                    <a:pt x="313" y="0"/>
                    <a:pt x="259" y="16"/>
                    <a:pt x="214" y="46"/>
                  </a:cubicBezTo>
                  <a:cubicBezTo>
                    <a:pt x="62" y="168"/>
                    <a:pt x="1" y="350"/>
                    <a:pt x="31" y="532"/>
                  </a:cubicBezTo>
                  <a:cubicBezTo>
                    <a:pt x="31" y="684"/>
                    <a:pt x="62" y="806"/>
                    <a:pt x="92" y="927"/>
                  </a:cubicBezTo>
                  <a:cubicBezTo>
                    <a:pt x="153" y="1171"/>
                    <a:pt x="244" y="1383"/>
                    <a:pt x="366" y="1566"/>
                  </a:cubicBezTo>
                  <a:cubicBezTo>
                    <a:pt x="585" y="1867"/>
                    <a:pt x="780" y="1996"/>
                    <a:pt x="816" y="1996"/>
                  </a:cubicBezTo>
                  <a:cubicBezTo>
                    <a:pt x="820" y="1996"/>
                    <a:pt x="822" y="1994"/>
                    <a:pt x="822" y="1991"/>
                  </a:cubicBezTo>
                  <a:cubicBezTo>
                    <a:pt x="852" y="1961"/>
                    <a:pt x="670" y="1809"/>
                    <a:pt x="487" y="1505"/>
                  </a:cubicBezTo>
                  <a:cubicBezTo>
                    <a:pt x="396" y="1323"/>
                    <a:pt x="335" y="1140"/>
                    <a:pt x="275" y="927"/>
                  </a:cubicBezTo>
                  <a:cubicBezTo>
                    <a:pt x="244" y="806"/>
                    <a:pt x="244" y="654"/>
                    <a:pt x="244" y="532"/>
                  </a:cubicBezTo>
                  <a:cubicBezTo>
                    <a:pt x="214" y="441"/>
                    <a:pt x="244" y="320"/>
                    <a:pt x="305" y="259"/>
                  </a:cubicBezTo>
                  <a:cubicBezTo>
                    <a:pt x="316" y="253"/>
                    <a:pt x="327" y="251"/>
                    <a:pt x="340" y="251"/>
                  </a:cubicBezTo>
                  <a:cubicBezTo>
                    <a:pt x="398" y="251"/>
                    <a:pt x="473" y="305"/>
                    <a:pt x="548" y="380"/>
                  </a:cubicBezTo>
                  <a:cubicBezTo>
                    <a:pt x="609" y="472"/>
                    <a:pt x="670" y="563"/>
                    <a:pt x="730" y="684"/>
                  </a:cubicBezTo>
                  <a:cubicBezTo>
                    <a:pt x="822" y="867"/>
                    <a:pt x="882" y="1079"/>
                    <a:pt x="882" y="1292"/>
                  </a:cubicBezTo>
                  <a:cubicBezTo>
                    <a:pt x="852" y="1475"/>
                    <a:pt x="822" y="1657"/>
                    <a:pt x="791" y="1839"/>
                  </a:cubicBezTo>
                  <a:cubicBezTo>
                    <a:pt x="791" y="1841"/>
                    <a:pt x="792" y="1842"/>
                    <a:pt x="793" y="1842"/>
                  </a:cubicBezTo>
                  <a:cubicBezTo>
                    <a:pt x="814" y="1842"/>
                    <a:pt x="976" y="1632"/>
                    <a:pt x="1004" y="1262"/>
                  </a:cubicBezTo>
                  <a:cubicBezTo>
                    <a:pt x="1034" y="1049"/>
                    <a:pt x="1004" y="806"/>
                    <a:pt x="913" y="593"/>
                  </a:cubicBezTo>
                  <a:cubicBezTo>
                    <a:pt x="852" y="441"/>
                    <a:pt x="791" y="320"/>
                    <a:pt x="700" y="228"/>
                  </a:cubicBezTo>
                  <a:cubicBezTo>
                    <a:pt x="639" y="168"/>
                    <a:pt x="578" y="107"/>
                    <a:pt x="518" y="46"/>
                  </a:cubicBezTo>
                  <a:cubicBezTo>
                    <a:pt x="472" y="16"/>
                    <a:pt x="419" y="0"/>
                    <a:pt x="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8"/>
            <p:cNvSpPr/>
            <p:nvPr/>
          </p:nvSpPr>
          <p:spPr>
            <a:xfrm>
              <a:off x="5805075" y="2586200"/>
              <a:ext cx="528150" cy="772825"/>
            </a:xfrm>
            <a:custGeom>
              <a:avLst/>
              <a:gdLst/>
              <a:ahLst/>
              <a:cxnLst/>
              <a:rect l="l" t="t" r="r" b="b"/>
              <a:pathLst>
                <a:path w="21126" h="30913" extrusionOk="0">
                  <a:moveTo>
                    <a:pt x="8542" y="0"/>
                  </a:moveTo>
                  <a:lnTo>
                    <a:pt x="1" y="9453"/>
                  </a:lnTo>
                  <a:lnTo>
                    <a:pt x="13649" y="30913"/>
                  </a:lnTo>
                  <a:lnTo>
                    <a:pt x="21126" y="25837"/>
                  </a:lnTo>
                  <a:lnTo>
                    <a:pt x="85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8"/>
            <p:cNvSpPr/>
            <p:nvPr/>
          </p:nvSpPr>
          <p:spPr>
            <a:xfrm>
              <a:off x="5808125" y="2704725"/>
              <a:ext cx="25850" cy="104150"/>
            </a:xfrm>
            <a:custGeom>
              <a:avLst/>
              <a:gdLst/>
              <a:ahLst/>
              <a:cxnLst/>
              <a:rect l="l" t="t" r="r" b="b"/>
              <a:pathLst>
                <a:path w="1034" h="4166" extrusionOk="0">
                  <a:moveTo>
                    <a:pt x="973" y="1"/>
                  </a:moveTo>
                  <a:cubicBezTo>
                    <a:pt x="244" y="1247"/>
                    <a:pt x="1" y="2737"/>
                    <a:pt x="274" y="4165"/>
                  </a:cubicBezTo>
                  <a:cubicBezTo>
                    <a:pt x="335" y="4165"/>
                    <a:pt x="244" y="3193"/>
                    <a:pt x="426" y="2068"/>
                  </a:cubicBezTo>
                  <a:cubicBezTo>
                    <a:pt x="639" y="913"/>
                    <a:pt x="1034" y="31"/>
                    <a:pt x="10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8"/>
            <p:cNvSpPr/>
            <p:nvPr/>
          </p:nvSpPr>
          <p:spPr>
            <a:xfrm>
              <a:off x="5791400" y="2706250"/>
              <a:ext cx="21300" cy="103375"/>
            </a:xfrm>
            <a:custGeom>
              <a:avLst/>
              <a:gdLst/>
              <a:ahLst/>
              <a:cxnLst/>
              <a:rect l="l" t="t" r="r" b="b"/>
              <a:pathLst>
                <a:path w="852" h="4135" extrusionOk="0">
                  <a:moveTo>
                    <a:pt x="244" y="1"/>
                  </a:moveTo>
                  <a:cubicBezTo>
                    <a:pt x="1" y="1399"/>
                    <a:pt x="214" y="2858"/>
                    <a:pt x="791" y="4135"/>
                  </a:cubicBezTo>
                  <a:cubicBezTo>
                    <a:pt x="852" y="4135"/>
                    <a:pt x="578" y="3223"/>
                    <a:pt x="396" y="2098"/>
                  </a:cubicBezTo>
                  <a:cubicBezTo>
                    <a:pt x="244" y="943"/>
                    <a:pt x="305" y="1"/>
                    <a:pt x="2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8"/>
            <p:cNvSpPr/>
            <p:nvPr/>
          </p:nvSpPr>
          <p:spPr>
            <a:xfrm>
              <a:off x="3957025" y="2748800"/>
              <a:ext cx="726475" cy="988650"/>
            </a:xfrm>
            <a:custGeom>
              <a:avLst/>
              <a:gdLst/>
              <a:ahLst/>
              <a:cxnLst/>
              <a:rect l="l" t="t" r="r" b="b"/>
              <a:pathLst>
                <a:path w="29059" h="39546" extrusionOk="0">
                  <a:moveTo>
                    <a:pt x="11308" y="1"/>
                  </a:moveTo>
                  <a:cubicBezTo>
                    <a:pt x="1" y="14378"/>
                    <a:pt x="760" y="30184"/>
                    <a:pt x="18967" y="39546"/>
                  </a:cubicBezTo>
                  <a:lnTo>
                    <a:pt x="29059" y="28238"/>
                  </a:lnTo>
                  <a:lnTo>
                    <a:pt x="20670" y="2889"/>
                  </a:lnTo>
                  <a:lnTo>
                    <a:pt x="1130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4272375" y="2368675"/>
              <a:ext cx="2472725" cy="1291275"/>
            </a:xfrm>
            <a:custGeom>
              <a:avLst/>
              <a:gdLst/>
              <a:ahLst/>
              <a:cxnLst/>
              <a:rect l="l" t="t" r="r" b="b"/>
              <a:pathLst>
                <a:path w="98909" h="51651" extrusionOk="0">
                  <a:moveTo>
                    <a:pt x="76960" y="1"/>
                  </a:moveTo>
                  <a:cubicBezTo>
                    <a:pt x="75435" y="1"/>
                    <a:pt x="73887" y="181"/>
                    <a:pt x="72343" y="555"/>
                  </a:cubicBezTo>
                  <a:lnTo>
                    <a:pt x="8968" y="15814"/>
                  </a:lnTo>
                  <a:cubicBezTo>
                    <a:pt x="2980" y="19309"/>
                    <a:pt x="1" y="26665"/>
                    <a:pt x="730" y="33899"/>
                  </a:cubicBezTo>
                  <a:cubicBezTo>
                    <a:pt x="1521" y="41802"/>
                    <a:pt x="6749" y="49523"/>
                    <a:pt x="16354" y="51650"/>
                  </a:cubicBezTo>
                  <a:lnTo>
                    <a:pt x="80762" y="38763"/>
                  </a:lnTo>
                  <a:cubicBezTo>
                    <a:pt x="92009" y="36513"/>
                    <a:pt x="98908" y="25115"/>
                    <a:pt x="95717" y="14112"/>
                  </a:cubicBezTo>
                  <a:cubicBezTo>
                    <a:pt x="93243" y="5581"/>
                    <a:pt x="85459" y="1"/>
                    <a:pt x="7696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4286050" y="2365825"/>
              <a:ext cx="2410425" cy="1295650"/>
            </a:xfrm>
            <a:custGeom>
              <a:avLst/>
              <a:gdLst/>
              <a:ahLst/>
              <a:cxnLst/>
              <a:rect l="l" t="t" r="r" b="b"/>
              <a:pathLst>
                <a:path w="96417" h="51826" extrusionOk="0">
                  <a:moveTo>
                    <a:pt x="75686" y="1"/>
                  </a:moveTo>
                  <a:cubicBezTo>
                    <a:pt x="75261" y="31"/>
                    <a:pt x="74805" y="92"/>
                    <a:pt x="74379" y="122"/>
                  </a:cubicBezTo>
                  <a:lnTo>
                    <a:pt x="73710" y="183"/>
                  </a:lnTo>
                  <a:cubicBezTo>
                    <a:pt x="73498" y="213"/>
                    <a:pt x="73285" y="244"/>
                    <a:pt x="73072" y="305"/>
                  </a:cubicBezTo>
                  <a:lnTo>
                    <a:pt x="71796" y="548"/>
                  </a:lnTo>
                  <a:lnTo>
                    <a:pt x="69303" y="1125"/>
                  </a:lnTo>
                  <a:lnTo>
                    <a:pt x="59728" y="3466"/>
                  </a:lnTo>
                  <a:lnTo>
                    <a:pt x="42494" y="7630"/>
                  </a:lnTo>
                  <a:lnTo>
                    <a:pt x="17570" y="13679"/>
                  </a:lnTo>
                  <a:lnTo>
                    <a:pt x="10791" y="15320"/>
                  </a:lnTo>
                  <a:lnTo>
                    <a:pt x="9028" y="15776"/>
                  </a:lnTo>
                  <a:lnTo>
                    <a:pt x="8421" y="15928"/>
                  </a:lnTo>
                  <a:lnTo>
                    <a:pt x="8421" y="15928"/>
                  </a:lnTo>
                  <a:lnTo>
                    <a:pt x="9028" y="15806"/>
                  </a:lnTo>
                  <a:lnTo>
                    <a:pt x="10791" y="15381"/>
                  </a:lnTo>
                  <a:lnTo>
                    <a:pt x="17600" y="13739"/>
                  </a:lnTo>
                  <a:lnTo>
                    <a:pt x="42525" y="7782"/>
                  </a:lnTo>
                  <a:lnTo>
                    <a:pt x="59759" y="3618"/>
                  </a:lnTo>
                  <a:lnTo>
                    <a:pt x="69334" y="1338"/>
                  </a:lnTo>
                  <a:lnTo>
                    <a:pt x="71856" y="760"/>
                  </a:lnTo>
                  <a:lnTo>
                    <a:pt x="73103" y="517"/>
                  </a:lnTo>
                  <a:cubicBezTo>
                    <a:pt x="73315" y="487"/>
                    <a:pt x="73528" y="426"/>
                    <a:pt x="73741" y="396"/>
                  </a:cubicBezTo>
                  <a:lnTo>
                    <a:pt x="74410" y="335"/>
                  </a:lnTo>
                  <a:cubicBezTo>
                    <a:pt x="74835" y="305"/>
                    <a:pt x="75261" y="244"/>
                    <a:pt x="75686" y="244"/>
                  </a:cubicBezTo>
                  <a:lnTo>
                    <a:pt x="77024" y="244"/>
                  </a:lnTo>
                  <a:cubicBezTo>
                    <a:pt x="77449" y="244"/>
                    <a:pt x="77905" y="274"/>
                    <a:pt x="78331" y="335"/>
                  </a:cubicBezTo>
                  <a:lnTo>
                    <a:pt x="78999" y="396"/>
                  </a:lnTo>
                  <a:lnTo>
                    <a:pt x="79334" y="426"/>
                  </a:lnTo>
                  <a:lnTo>
                    <a:pt x="79668" y="487"/>
                  </a:lnTo>
                  <a:lnTo>
                    <a:pt x="80975" y="760"/>
                  </a:lnTo>
                  <a:cubicBezTo>
                    <a:pt x="81401" y="882"/>
                    <a:pt x="81826" y="1034"/>
                    <a:pt x="82252" y="1156"/>
                  </a:cubicBezTo>
                  <a:cubicBezTo>
                    <a:pt x="82464" y="1216"/>
                    <a:pt x="82708" y="1277"/>
                    <a:pt x="82920" y="1338"/>
                  </a:cubicBezTo>
                  <a:lnTo>
                    <a:pt x="83528" y="1612"/>
                  </a:lnTo>
                  <a:lnTo>
                    <a:pt x="84167" y="1855"/>
                  </a:lnTo>
                  <a:cubicBezTo>
                    <a:pt x="84379" y="1946"/>
                    <a:pt x="84592" y="2037"/>
                    <a:pt x="84805" y="2128"/>
                  </a:cubicBezTo>
                  <a:lnTo>
                    <a:pt x="86021" y="2767"/>
                  </a:lnTo>
                  <a:cubicBezTo>
                    <a:pt x="86416" y="2979"/>
                    <a:pt x="86781" y="3253"/>
                    <a:pt x="87176" y="3496"/>
                  </a:cubicBezTo>
                  <a:cubicBezTo>
                    <a:pt x="87358" y="3618"/>
                    <a:pt x="87571" y="3739"/>
                    <a:pt x="87753" y="3891"/>
                  </a:cubicBezTo>
                  <a:lnTo>
                    <a:pt x="88300" y="4317"/>
                  </a:lnTo>
                  <a:lnTo>
                    <a:pt x="88848" y="4742"/>
                  </a:lnTo>
                  <a:lnTo>
                    <a:pt x="89121" y="4925"/>
                  </a:lnTo>
                  <a:lnTo>
                    <a:pt x="89364" y="5168"/>
                  </a:lnTo>
                  <a:cubicBezTo>
                    <a:pt x="92221" y="7721"/>
                    <a:pt x="94258" y="11065"/>
                    <a:pt x="95231" y="14773"/>
                  </a:cubicBezTo>
                  <a:cubicBezTo>
                    <a:pt x="96234" y="18603"/>
                    <a:pt x="96021" y="22676"/>
                    <a:pt x="94653" y="26414"/>
                  </a:cubicBezTo>
                  <a:cubicBezTo>
                    <a:pt x="93225" y="30244"/>
                    <a:pt x="90641" y="33527"/>
                    <a:pt x="87237" y="35807"/>
                  </a:cubicBezTo>
                  <a:cubicBezTo>
                    <a:pt x="85808" y="36779"/>
                    <a:pt x="84258" y="37539"/>
                    <a:pt x="82647" y="38086"/>
                  </a:cubicBezTo>
                  <a:cubicBezTo>
                    <a:pt x="81005" y="38664"/>
                    <a:pt x="79303" y="38907"/>
                    <a:pt x="77662" y="39272"/>
                  </a:cubicBezTo>
                  <a:lnTo>
                    <a:pt x="67783" y="41247"/>
                  </a:lnTo>
                  <a:lnTo>
                    <a:pt x="48908" y="45016"/>
                  </a:lnTo>
                  <a:lnTo>
                    <a:pt x="15793" y="51670"/>
                  </a:lnTo>
                  <a:lnTo>
                    <a:pt x="15793" y="51670"/>
                  </a:lnTo>
                  <a:cubicBezTo>
                    <a:pt x="14126" y="51275"/>
                    <a:pt x="12520" y="50698"/>
                    <a:pt x="10974" y="49971"/>
                  </a:cubicBezTo>
                  <a:cubicBezTo>
                    <a:pt x="9515" y="49211"/>
                    <a:pt x="8147" y="48269"/>
                    <a:pt x="6901" y="47205"/>
                  </a:cubicBezTo>
                  <a:cubicBezTo>
                    <a:pt x="5746" y="46171"/>
                    <a:pt x="4712" y="45016"/>
                    <a:pt x="3831" y="43740"/>
                  </a:cubicBezTo>
                  <a:cubicBezTo>
                    <a:pt x="3010" y="42524"/>
                    <a:pt x="2311" y="41247"/>
                    <a:pt x="1733" y="39910"/>
                  </a:cubicBezTo>
                  <a:cubicBezTo>
                    <a:pt x="1581" y="39576"/>
                    <a:pt x="1490" y="39241"/>
                    <a:pt x="1369" y="38907"/>
                  </a:cubicBezTo>
                  <a:cubicBezTo>
                    <a:pt x="1247" y="38603"/>
                    <a:pt x="1126" y="38269"/>
                    <a:pt x="1034" y="37934"/>
                  </a:cubicBezTo>
                  <a:cubicBezTo>
                    <a:pt x="943" y="37600"/>
                    <a:pt x="822" y="37296"/>
                    <a:pt x="761" y="36962"/>
                  </a:cubicBezTo>
                  <a:cubicBezTo>
                    <a:pt x="700" y="36627"/>
                    <a:pt x="639" y="36323"/>
                    <a:pt x="548" y="35989"/>
                  </a:cubicBezTo>
                  <a:cubicBezTo>
                    <a:pt x="487" y="35685"/>
                    <a:pt x="426" y="35351"/>
                    <a:pt x="396" y="35047"/>
                  </a:cubicBezTo>
                  <a:cubicBezTo>
                    <a:pt x="335" y="34712"/>
                    <a:pt x="305" y="34408"/>
                    <a:pt x="244" y="34074"/>
                  </a:cubicBezTo>
                  <a:cubicBezTo>
                    <a:pt x="214" y="33770"/>
                    <a:pt x="214" y="33466"/>
                    <a:pt x="183" y="33132"/>
                  </a:cubicBezTo>
                  <a:cubicBezTo>
                    <a:pt x="153" y="32828"/>
                    <a:pt x="153" y="32524"/>
                    <a:pt x="153" y="32220"/>
                  </a:cubicBezTo>
                  <a:cubicBezTo>
                    <a:pt x="92" y="30001"/>
                    <a:pt x="396" y="27782"/>
                    <a:pt x="1065" y="25654"/>
                  </a:cubicBezTo>
                  <a:cubicBezTo>
                    <a:pt x="1581" y="23952"/>
                    <a:pt x="2341" y="22341"/>
                    <a:pt x="3314" y="20852"/>
                  </a:cubicBezTo>
                  <a:cubicBezTo>
                    <a:pt x="4044" y="19758"/>
                    <a:pt x="4895" y="18755"/>
                    <a:pt x="5837" y="17873"/>
                  </a:cubicBezTo>
                  <a:cubicBezTo>
                    <a:pt x="6050" y="17691"/>
                    <a:pt x="6232" y="17508"/>
                    <a:pt x="6414" y="17356"/>
                  </a:cubicBezTo>
                  <a:lnTo>
                    <a:pt x="6901" y="16961"/>
                  </a:lnTo>
                  <a:lnTo>
                    <a:pt x="7357" y="16627"/>
                  </a:lnTo>
                  <a:lnTo>
                    <a:pt x="7721" y="16384"/>
                  </a:lnTo>
                  <a:lnTo>
                    <a:pt x="8421" y="15928"/>
                  </a:lnTo>
                  <a:lnTo>
                    <a:pt x="7721" y="16353"/>
                  </a:lnTo>
                  <a:lnTo>
                    <a:pt x="7326" y="16597"/>
                  </a:lnTo>
                  <a:lnTo>
                    <a:pt x="6901" y="16931"/>
                  </a:lnTo>
                  <a:lnTo>
                    <a:pt x="6354" y="17356"/>
                  </a:lnTo>
                  <a:cubicBezTo>
                    <a:pt x="6202" y="17478"/>
                    <a:pt x="6019" y="17660"/>
                    <a:pt x="5806" y="17843"/>
                  </a:cubicBezTo>
                  <a:cubicBezTo>
                    <a:pt x="4834" y="18724"/>
                    <a:pt x="3983" y="19727"/>
                    <a:pt x="3253" y="20822"/>
                  </a:cubicBezTo>
                  <a:cubicBezTo>
                    <a:pt x="2281" y="22311"/>
                    <a:pt x="1490" y="23922"/>
                    <a:pt x="974" y="25654"/>
                  </a:cubicBezTo>
                  <a:cubicBezTo>
                    <a:pt x="305" y="27782"/>
                    <a:pt x="1" y="30001"/>
                    <a:pt x="31" y="32220"/>
                  </a:cubicBezTo>
                  <a:cubicBezTo>
                    <a:pt x="31" y="32524"/>
                    <a:pt x="62" y="32828"/>
                    <a:pt x="62" y="33162"/>
                  </a:cubicBezTo>
                  <a:cubicBezTo>
                    <a:pt x="92" y="33466"/>
                    <a:pt x="92" y="33770"/>
                    <a:pt x="153" y="34104"/>
                  </a:cubicBezTo>
                  <a:cubicBezTo>
                    <a:pt x="183" y="34408"/>
                    <a:pt x="244" y="34743"/>
                    <a:pt x="274" y="35047"/>
                  </a:cubicBezTo>
                  <a:cubicBezTo>
                    <a:pt x="305" y="35381"/>
                    <a:pt x="366" y="35685"/>
                    <a:pt x="457" y="36019"/>
                  </a:cubicBezTo>
                  <a:lnTo>
                    <a:pt x="639" y="36992"/>
                  </a:lnTo>
                  <a:cubicBezTo>
                    <a:pt x="730" y="37326"/>
                    <a:pt x="822" y="37630"/>
                    <a:pt x="943" y="37965"/>
                  </a:cubicBezTo>
                  <a:cubicBezTo>
                    <a:pt x="1004" y="38299"/>
                    <a:pt x="1126" y="38633"/>
                    <a:pt x="1247" y="38968"/>
                  </a:cubicBezTo>
                  <a:cubicBezTo>
                    <a:pt x="1399" y="39272"/>
                    <a:pt x="1490" y="39636"/>
                    <a:pt x="1642" y="39940"/>
                  </a:cubicBezTo>
                  <a:cubicBezTo>
                    <a:pt x="2189" y="41308"/>
                    <a:pt x="2889" y="42615"/>
                    <a:pt x="3709" y="43831"/>
                  </a:cubicBezTo>
                  <a:cubicBezTo>
                    <a:pt x="5563" y="46475"/>
                    <a:pt x="8025" y="48633"/>
                    <a:pt x="10913" y="50092"/>
                  </a:cubicBezTo>
                  <a:cubicBezTo>
                    <a:pt x="12463" y="50852"/>
                    <a:pt x="14105" y="51430"/>
                    <a:pt x="15807" y="51825"/>
                  </a:cubicBezTo>
                  <a:lnTo>
                    <a:pt x="15837" y="51825"/>
                  </a:lnTo>
                  <a:lnTo>
                    <a:pt x="48968" y="45229"/>
                  </a:lnTo>
                  <a:lnTo>
                    <a:pt x="67814" y="41430"/>
                  </a:lnTo>
                  <a:lnTo>
                    <a:pt x="77692" y="39454"/>
                  </a:lnTo>
                  <a:cubicBezTo>
                    <a:pt x="79364" y="39089"/>
                    <a:pt x="81066" y="38846"/>
                    <a:pt x="82708" y="38269"/>
                  </a:cubicBezTo>
                  <a:cubicBezTo>
                    <a:pt x="84349" y="37721"/>
                    <a:pt x="85930" y="36931"/>
                    <a:pt x="87358" y="35959"/>
                  </a:cubicBezTo>
                  <a:cubicBezTo>
                    <a:pt x="90793" y="33648"/>
                    <a:pt x="93407" y="30335"/>
                    <a:pt x="94836" y="26475"/>
                  </a:cubicBezTo>
                  <a:cubicBezTo>
                    <a:pt x="96234" y="22706"/>
                    <a:pt x="96416" y="18603"/>
                    <a:pt x="95413" y="14742"/>
                  </a:cubicBezTo>
                  <a:cubicBezTo>
                    <a:pt x="94440" y="10973"/>
                    <a:pt x="92373" y="7630"/>
                    <a:pt x="89486" y="5046"/>
                  </a:cubicBezTo>
                  <a:lnTo>
                    <a:pt x="89243" y="4803"/>
                  </a:lnTo>
                  <a:lnTo>
                    <a:pt x="88969" y="4560"/>
                  </a:lnTo>
                  <a:lnTo>
                    <a:pt x="88422" y="4134"/>
                  </a:lnTo>
                  <a:lnTo>
                    <a:pt x="87844" y="3709"/>
                  </a:lnTo>
                  <a:cubicBezTo>
                    <a:pt x="87662" y="3557"/>
                    <a:pt x="87480" y="3466"/>
                    <a:pt x="87267" y="3314"/>
                  </a:cubicBezTo>
                  <a:cubicBezTo>
                    <a:pt x="86872" y="3071"/>
                    <a:pt x="86507" y="2797"/>
                    <a:pt x="86082" y="2554"/>
                  </a:cubicBezTo>
                  <a:lnTo>
                    <a:pt x="84866" y="1915"/>
                  </a:lnTo>
                  <a:cubicBezTo>
                    <a:pt x="84653" y="1824"/>
                    <a:pt x="84440" y="1733"/>
                    <a:pt x="84227" y="1642"/>
                  </a:cubicBezTo>
                  <a:lnTo>
                    <a:pt x="83589" y="1368"/>
                  </a:lnTo>
                  <a:lnTo>
                    <a:pt x="82981" y="1125"/>
                  </a:lnTo>
                  <a:cubicBezTo>
                    <a:pt x="82738" y="1064"/>
                    <a:pt x="82525" y="1004"/>
                    <a:pt x="82312" y="912"/>
                  </a:cubicBezTo>
                  <a:cubicBezTo>
                    <a:pt x="81887" y="791"/>
                    <a:pt x="81461" y="639"/>
                    <a:pt x="81005" y="548"/>
                  </a:cubicBezTo>
                  <a:lnTo>
                    <a:pt x="79668" y="274"/>
                  </a:lnTo>
                  <a:lnTo>
                    <a:pt x="79364" y="213"/>
                  </a:lnTo>
                  <a:lnTo>
                    <a:pt x="79030" y="183"/>
                  </a:lnTo>
                  <a:lnTo>
                    <a:pt x="78361" y="92"/>
                  </a:lnTo>
                  <a:cubicBezTo>
                    <a:pt x="77905" y="31"/>
                    <a:pt x="77449" y="1"/>
                    <a:pt x="770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a:off x="4468425" y="3510225"/>
              <a:ext cx="1002325" cy="632250"/>
            </a:xfrm>
            <a:custGeom>
              <a:avLst/>
              <a:gdLst/>
              <a:ahLst/>
              <a:cxnLst/>
              <a:rect l="l" t="t" r="r" b="b"/>
              <a:pathLst>
                <a:path w="40093" h="25290" extrusionOk="0">
                  <a:moveTo>
                    <a:pt x="38391" y="0"/>
                  </a:moveTo>
                  <a:lnTo>
                    <a:pt x="8512" y="5958"/>
                  </a:lnTo>
                  <a:lnTo>
                    <a:pt x="1" y="25289"/>
                  </a:lnTo>
                  <a:cubicBezTo>
                    <a:pt x="1" y="25289"/>
                    <a:pt x="40093" y="21429"/>
                    <a:pt x="3839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8"/>
            <p:cNvSpPr/>
            <p:nvPr/>
          </p:nvSpPr>
          <p:spPr>
            <a:xfrm>
              <a:off x="4161450" y="2261975"/>
              <a:ext cx="1093500" cy="501300"/>
            </a:xfrm>
            <a:custGeom>
              <a:avLst/>
              <a:gdLst/>
              <a:ahLst/>
              <a:cxnLst/>
              <a:rect l="l" t="t" r="r" b="b"/>
              <a:pathLst>
                <a:path w="43740" h="20052" extrusionOk="0">
                  <a:moveTo>
                    <a:pt x="12223" y="1"/>
                  </a:moveTo>
                  <a:cubicBezTo>
                    <a:pt x="8355" y="1"/>
                    <a:pt x="4256" y="566"/>
                    <a:pt x="0" y="1936"/>
                  </a:cubicBezTo>
                  <a:lnTo>
                    <a:pt x="13435" y="20051"/>
                  </a:lnTo>
                  <a:lnTo>
                    <a:pt x="43739" y="12757"/>
                  </a:lnTo>
                  <a:cubicBezTo>
                    <a:pt x="43739" y="12757"/>
                    <a:pt x="30590" y="1"/>
                    <a:pt x="1222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6134875" y="2353600"/>
              <a:ext cx="942300" cy="956800"/>
            </a:xfrm>
            <a:custGeom>
              <a:avLst/>
              <a:gdLst/>
              <a:ahLst/>
              <a:cxnLst/>
              <a:rect l="l" t="t" r="r" b="b"/>
              <a:pathLst>
                <a:path w="37692" h="38272" extrusionOk="0">
                  <a:moveTo>
                    <a:pt x="8602" y="0"/>
                  </a:moveTo>
                  <a:cubicBezTo>
                    <a:pt x="3414" y="0"/>
                    <a:pt x="1" y="885"/>
                    <a:pt x="1" y="885"/>
                  </a:cubicBezTo>
                  <a:cubicBezTo>
                    <a:pt x="8268" y="6964"/>
                    <a:pt x="13344" y="30733"/>
                    <a:pt x="9332" y="38271"/>
                  </a:cubicBezTo>
                  <a:cubicBezTo>
                    <a:pt x="32798" y="31402"/>
                    <a:pt x="37691" y="11280"/>
                    <a:pt x="37691" y="11280"/>
                  </a:cubicBezTo>
                  <a:cubicBezTo>
                    <a:pt x="27626" y="1902"/>
                    <a:pt x="16207" y="0"/>
                    <a:pt x="860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a:off x="4230600" y="3438775"/>
              <a:ext cx="149700" cy="168750"/>
            </a:xfrm>
            <a:custGeom>
              <a:avLst/>
              <a:gdLst/>
              <a:ahLst/>
              <a:cxnLst/>
              <a:rect l="l" t="t" r="r" b="b"/>
              <a:pathLst>
                <a:path w="5988" h="6750" extrusionOk="0">
                  <a:moveTo>
                    <a:pt x="5956" y="1"/>
                  </a:moveTo>
                  <a:cubicBezTo>
                    <a:pt x="5899" y="1"/>
                    <a:pt x="4543" y="1449"/>
                    <a:pt x="2918" y="3314"/>
                  </a:cubicBezTo>
                  <a:cubicBezTo>
                    <a:pt x="1277" y="5168"/>
                    <a:pt x="0" y="6719"/>
                    <a:pt x="30" y="6749"/>
                  </a:cubicBezTo>
                  <a:cubicBezTo>
                    <a:pt x="31" y="6749"/>
                    <a:pt x="32" y="6749"/>
                    <a:pt x="33" y="6749"/>
                  </a:cubicBezTo>
                  <a:cubicBezTo>
                    <a:pt x="119" y="6749"/>
                    <a:pt x="1475" y="5271"/>
                    <a:pt x="3070" y="3436"/>
                  </a:cubicBezTo>
                  <a:cubicBezTo>
                    <a:pt x="4711" y="1582"/>
                    <a:pt x="5988" y="32"/>
                    <a:pt x="5958" y="1"/>
                  </a:cubicBezTo>
                  <a:cubicBezTo>
                    <a:pt x="5957" y="1"/>
                    <a:pt x="5957" y="1"/>
                    <a:pt x="595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a:off x="4479075" y="2635575"/>
              <a:ext cx="2598100" cy="915700"/>
            </a:xfrm>
            <a:custGeom>
              <a:avLst/>
              <a:gdLst/>
              <a:ahLst/>
              <a:cxnLst/>
              <a:rect l="l" t="t" r="r" b="b"/>
              <a:pathLst>
                <a:path w="103924" h="36628" extrusionOk="0">
                  <a:moveTo>
                    <a:pt x="103923" y="1"/>
                  </a:moveTo>
                  <a:cubicBezTo>
                    <a:pt x="103923" y="1"/>
                    <a:pt x="103893" y="62"/>
                    <a:pt x="103771" y="244"/>
                  </a:cubicBezTo>
                  <a:cubicBezTo>
                    <a:pt x="103680" y="427"/>
                    <a:pt x="103528" y="670"/>
                    <a:pt x="103315" y="974"/>
                  </a:cubicBezTo>
                  <a:lnTo>
                    <a:pt x="102586" y="2159"/>
                  </a:lnTo>
                  <a:lnTo>
                    <a:pt x="102100" y="2919"/>
                  </a:lnTo>
                  <a:lnTo>
                    <a:pt x="101522" y="3740"/>
                  </a:lnTo>
                  <a:cubicBezTo>
                    <a:pt x="101097" y="4348"/>
                    <a:pt x="100641" y="4986"/>
                    <a:pt x="100124" y="5685"/>
                  </a:cubicBezTo>
                  <a:lnTo>
                    <a:pt x="98331" y="7904"/>
                  </a:lnTo>
                  <a:cubicBezTo>
                    <a:pt x="97996" y="8269"/>
                    <a:pt x="97631" y="8664"/>
                    <a:pt x="97267" y="9059"/>
                  </a:cubicBezTo>
                  <a:cubicBezTo>
                    <a:pt x="96872" y="9454"/>
                    <a:pt x="96507" y="9910"/>
                    <a:pt x="96081" y="10275"/>
                  </a:cubicBezTo>
                  <a:cubicBezTo>
                    <a:pt x="95261" y="11065"/>
                    <a:pt x="94379" y="11946"/>
                    <a:pt x="93376" y="12737"/>
                  </a:cubicBezTo>
                  <a:cubicBezTo>
                    <a:pt x="91218" y="14530"/>
                    <a:pt x="88877" y="16080"/>
                    <a:pt x="86385" y="17326"/>
                  </a:cubicBezTo>
                  <a:cubicBezTo>
                    <a:pt x="84987" y="18026"/>
                    <a:pt x="83558" y="18633"/>
                    <a:pt x="82069" y="19150"/>
                  </a:cubicBezTo>
                  <a:cubicBezTo>
                    <a:pt x="81309" y="19424"/>
                    <a:pt x="80549" y="19667"/>
                    <a:pt x="79759" y="19940"/>
                  </a:cubicBezTo>
                  <a:cubicBezTo>
                    <a:pt x="78968" y="20214"/>
                    <a:pt x="78148" y="20396"/>
                    <a:pt x="77327" y="20579"/>
                  </a:cubicBezTo>
                  <a:cubicBezTo>
                    <a:pt x="70670" y="22038"/>
                    <a:pt x="63345" y="23527"/>
                    <a:pt x="55685" y="25138"/>
                  </a:cubicBezTo>
                  <a:lnTo>
                    <a:pt x="16293" y="33223"/>
                  </a:lnTo>
                  <a:lnTo>
                    <a:pt x="4377" y="35685"/>
                  </a:lnTo>
                  <a:lnTo>
                    <a:pt x="1125" y="36385"/>
                  </a:lnTo>
                  <a:lnTo>
                    <a:pt x="274" y="36567"/>
                  </a:lnTo>
                  <a:lnTo>
                    <a:pt x="1125" y="36415"/>
                  </a:lnTo>
                  <a:lnTo>
                    <a:pt x="4377" y="35777"/>
                  </a:lnTo>
                  <a:lnTo>
                    <a:pt x="16323" y="33345"/>
                  </a:lnTo>
                  <a:cubicBezTo>
                    <a:pt x="26414" y="31308"/>
                    <a:pt x="40336" y="28482"/>
                    <a:pt x="55716" y="25321"/>
                  </a:cubicBezTo>
                  <a:cubicBezTo>
                    <a:pt x="63406" y="23740"/>
                    <a:pt x="70731" y="22220"/>
                    <a:pt x="77357" y="20761"/>
                  </a:cubicBezTo>
                  <a:cubicBezTo>
                    <a:pt x="78178" y="20579"/>
                    <a:pt x="78999" y="20366"/>
                    <a:pt x="79820" y="20123"/>
                  </a:cubicBezTo>
                  <a:cubicBezTo>
                    <a:pt x="80579" y="19849"/>
                    <a:pt x="81370" y="19606"/>
                    <a:pt x="82130" y="19333"/>
                  </a:cubicBezTo>
                  <a:cubicBezTo>
                    <a:pt x="83619" y="18816"/>
                    <a:pt x="85048" y="18178"/>
                    <a:pt x="86446" y="17478"/>
                  </a:cubicBezTo>
                  <a:cubicBezTo>
                    <a:pt x="88969" y="16202"/>
                    <a:pt x="91309" y="14652"/>
                    <a:pt x="93467" y="12828"/>
                  </a:cubicBezTo>
                  <a:cubicBezTo>
                    <a:pt x="94470" y="12038"/>
                    <a:pt x="95352" y="11156"/>
                    <a:pt x="96172" y="10366"/>
                  </a:cubicBezTo>
                  <a:cubicBezTo>
                    <a:pt x="96598" y="9971"/>
                    <a:pt x="96963" y="9545"/>
                    <a:pt x="97327" y="9150"/>
                  </a:cubicBezTo>
                  <a:cubicBezTo>
                    <a:pt x="97692" y="8725"/>
                    <a:pt x="98057" y="8360"/>
                    <a:pt x="98391" y="7965"/>
                  </a:cubicBezTo>
                  <a:lnTo>
                    <a:pt x="100185" y="5746"/>
                  </a:lnTo>
                  <a:cubicBezTo>
                    <a:pt x="100701" y="5047"/>
                    <a:pt x="101157" y="4378"/>
                    <a:pt x="101552" y="3800"/>
                  </a:cubicBezTo>
                  <a:lnTo>
                    <a:pt x="102160" y="2949"/>
                  </a:lnTo>
                  <a:cubicBezTo>
                    <a:pt x="102312" y="2676"/>
                    <a:pt x="102464" y="2433"/>
                    <a:pt x="102616" y="2189"/>
                  </a:cubicBezTo>
                  <a:lnTo>
                    <a:pt x="103346" y="1004"/>
                  </a:lnTo>
                  <a:lnTo>
                    <a:pt x="103771" y="275"/>
                  </a:lnTo>
                  <a:cubicBezTo>
                    <a:pt x="103893" y="92"/>
                    <a:pt x="103923" y="1"/>
                    <a:pt x="103923" y="1"/>
                  </a:cubicBezTo>
                  <a:close/>
                  <a:moveTo>
                    <a:pt x="274" y="36567"/>
                  </a:moveTo>
                  <a:lnTo>
                    <a:pt x="274" y="36567"/>
                  </a:lnTo>
                  <a:cubicBezTo>
                    <a:pt x="92" y="36597"/>
                    <a:pt x="0" y="36628"/>
                    <a:pt x="0" y="36628"/>
                  </a:cubicBezTo>
                  <a:lnTo>
                    <a:pt x="274" y="36567"/>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p:nvPr/>
          </p:nvSpPr>
          <p:spPr>
            <a:xfrm>
              <a:off x="5314950" y="2553525"/>
              <a:ext cx="237125" cy="932400"/>
            </a:xfrm>
            <a:custGeom>
              <a:avLst/>
              <a:gdLst/>
              <a:ahLst/>
              <a:cxnLst/>
              <a:rect l="l" t="t" r="r" b="b"/>
              <a:pathLst>
                <a:path w="9485" h="37296" extrusionOk="0">
                  <a:moveTo>
                    <a:pt x="1186" y="0"/>
                  </a:moveTo>
                  <a:cubicBezTo>
                    <a:pt x="1186" y="0"/>
                    <a:pt x="1186" y="31"/>
                    <a:pt x="1156" y="91"/>
                  </a:cubicBezTo>
                  <a:cubicBezTo>
                    <a:pt x="1156" y="183"/>
                    <a:pt x="1125" y="274"/>
                    <a:pt x="1095" y="395"/>
                  </a:cubicBezTo>
                  <a:cubicBezTo>
                    <a:pt x="1034" y="669"/>
                    <a:pt x="943" y="1064"/>
                    <a:pt x="852" y="1520"/>
                  </a:cubicBezTo>
                  <a:cubicBezTo>
                    <a:pt x="791" y="1763"/>
                    <a:pt x="730" y="2037"/>
                    <a:pt x="669" y="2341"/>
                  </a:cubicBezTo>
                  <a:cubicBezTo>
                    <a:pt x="609" y="2645"/>
                    <a:pt x="578" y="2979"/>
                    <a:pt x="517" y="3313"/>
                  </a:cubicBezTo>
                  <a:cubicBezTo>
                    <a:pt x="426" y="4012"/>
                    <a:pt x="274" y="4833"/>
                    <a:pt x="213" y="5715"/>
                  </a:cubicBezTo>
                  <a:cubicBezTo>
                    <a:pt x="183" y="6171"/>
                    <a:pt x="153" y="6627"/>
                    <a:pt x="92" y="7113"/>
                  </a:cubicBezTo>
                  <a:cubicBezTo>
                    <a:pt x="61" y="7599"/>
                    <a:pt x="61" y="8116"/>
                    <a:pt x="61" y="8633"/>
                  </a:cubicBezTo>
                  <a:cubicBezTo>
                    <a:pt x="1" y="9696"/>
                    <a:pt x="31" y="10821"/>
                    <a:pt x="61" y="11976"/>
                  </a:cubicBezTo>
                  <a:cubicBezTo>
                    <a:pt x="335" y="17113"/>
                    <a:pt x="1460" y="22189"/>
                    <a:pt x="3405" y="26931"/>
                  </a:cubicBezTo>
                  <a:cubicBezTo>
                    <a:pt x="3891" y="28025"/>
                    <a:pt x="4317" y="29058"/>
                    <a:pt x="4803" y="29970"/>
                  </a:cubicBezTo>
                  <a:cubicBezTo>
                    <a:pt x="5046" y="30457"/>
                    <a:pt x="5259" y="30913"/>
                    <a:pt x="5502" y="31338"/>
                  </a:cubicBezTo>
                  <a:lnTo>
                    <a:pt x="6201" y="32554"/>
                  </a:lnTo>
                  <a:cubicBezTo>
                    <a:pt x="6627" y="33344"/>
                    <a:pt x="7113" y="33983"/>
                    <a:pt x="7478" y="34590"/>
                  </a:cubicBezTo>
                  <a:cubicBezTo>
                    <a:pt x="7691" y="34894"/>
                    <a:pt x="7873" y="35168"/>
                    <a:pt x="8056" y="35411"/>
                  </a:cubicBezTo>
                  <a:lnTo>
                    <a:pt x="8542" y="36080"/>
                  </a:lnTo>
                  <a:lnTo>
                    <a:pt x="9241" y="36992"/>
                  </a:lnTo>
                  <a:lnTo>
                    <a:pt x="9423" y="37235"/>
                  </a:lnTo>
                  <a:cubicBezTo>
                    <a:pt x="9454" y="37265"/>
                    <a:pt x="9484" y="37296"/>
                    <a:pt x="9484" y="37296"/>
                  </a:cubicBezTo>
                  <a:cubicBezTo>
                    <a:pt x="9484" y="37265"/>
                    <a:pt x="9454" y="37235"/>
                    <a:pt x="9423" y="37204"/>
                  </a:cubicBezTo>
                  <a:lnTo>
                    <a:pt x="9271" y="36961"/>
                  </a:lnTo>
                  <a:cubicBezTo>
                    <a:pt x="9119" y="36749"/>
                    <a:pt x="8876" y="36414"/>
                    <a:pt x="8603" y="36019"/>
                  </a:cubicBezTo>
                  <a:cubicBezTo>
                    <a:pt x="8451" y="35837"/>
                    <a:pt x="8268" y="35624"/>
                    <a:pt x="8116" y="35350"/>
                  </a:cubicBezTo>
                  <a:cubicBezTo>
                    <a:pt x="7964" y="35107"/>
                    <a:pt x="7782" y="34834"/>
                    <a:pt x="7569" y="34530"/>
                  </a:cubicBezTo>
                  <a:cubicBezTo>
                    <a:pt x="7204" y="33922"/>
                    <a:pt x="6749" y="33253"/>
                    <a:pt x="6323" y="32493"/>
                  </a:cubicBezTo>
                  <a:lnTo>
                    <a:pt x="5624" y="31277"/>
                  </a:lnTo>
                  <a:cubicBezTo>
                    <a:pt x="5411" y="30852"/>
                    <a:pt x="5198" y="30365"/>
                    <a:pt x="4955" y="29910"/>
                  </a:cubicBezTo>
                  <a:cubicBezTo>
                    <a:pt x="4469" y="28998"/>
                    <a:pt x="4043" y="27934"/>
                    <a:pt x="3587" y="26870"/>
                  </a:cubicBezTo>
                  <a:cubicBezTo>
                    <a:pt x="1642" y="22128"/>
                    <a:pt x="517" y="17083"/>
                    <a:pt x="274" y="11976"/>
                  </a:cubicBezTo>
                  <a:cubicBezTo>
                    <a:pt x="213" y="10791"/>
                    <a:pt x="183" y="9696"/>
                    <a:pt x="213" y="8633"/>
                  </a:cubicBezTo>
                  <a:cubicBezTo>
                    <a:pt x="244" y="8116"/>
                    <a:pt x="244" y="7599"/>
                    <a:pt x="274" y="7113"/>
                  </a:cubicBezTo>
                  <a:cubicBezTo>
                    <a:pt x="305" y="6627"/>
                    <a:pt x="335" y="6171"/>
                    <a:pt x="365" y="5715"/>
                  </a:cubicBezTo>
                  <a:cubicBezTo>
                    <a:pt x="426" y="4833"/>
                    <a:pt x="578" y="4043"/>
                    <a:pt x="639" y="3344"/>
                  </a:cubicBezTo>
                  <a:cubicBezTo>
                    <a:pt x="700" y="2979"/>
                    <a:pt x="730" y="2645"/>
                    <a:pt x="791" y="2341"/>
                  </a:cubicBezTo>
                  <a:cubicBezTo>
                    <a:pt x="852" y="2067"/>
                    <a:pt x="882" y="1794"/>
                    <a:pt x="943" y="1550"/>
                  </a:cubicBezTo>
                  <a:lnTo>
                    <a:pt x="1156" y="395"/>
                  </a:lnTo>
                  <a:cubicBezTo>
                    <a:pt x="1156" y="274"/>
                    <a:pt x="1186" y="183"/>
                    <a:pt x="1186" y="122"/>
                  </a:cubicBezTo>
                  <a:cubicBezTo>
                    <a:pt x="1186" y="61"/>
                    <a:pt x="1186" y="31"/>
                    <a:pt x="11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4085450" y="2986750"/>
              <a:ext cx="1103375" cy="309200"/>
            </a:xfrm>
            <a:custGeom>
              <a:avLst/>
              <a:gdLst/>
              <a:ahLst/>
              <a:cxnLst/>
              <a:rect l="l" t="t" r="r" b="b"/>
              <a:pathLst>
                <a:path w="44135" h="12368" extrusionOk="0">
                  <a:moveTo>
                    <a:pt x="41128" y="0"/>
                  </a:moveTo>
                  <a:cubicBezTo>
                    <a:pt x="40947" y="0"/>
                    <a:pt x="40763" y="19"/>
                    <a:pt x="40579" y="58"/>
                  </a:cubicBezTo>
                  <a:lnTo>
                    <a:pt x="183" y="8416"/>
                  </a:lnTo>
                  <a:cubicBezTo>
                    <a:pt x="183" y="8416"/>
                    <a:pt x="0" y="12337"/>
                    <a:pt x="1004" y="12368"/>
                  </a:cubicBezTo>
                  <a:cubicBezTo>
                    <a:pt x="1006" y="12368"/>
                    <a:pt x="1008" y="12368"/>
                    <a:pt x="1011" y="12368"/>
                  </a:cubicBezTo>
                  <a:cubicBezTo>
                    <a:pt x="1992" y="12368"/>
                    <a:pt x="31882" y="6983"/>
                    <a:pt x="41612" y="5225"/>
                  </a:cubicBezTo>
                  <a:cubicBezTo>
                    <a:pt x="43193" y="4951"/>
                    <a:pt x="44135" y="3279"/>
                    <a:pt x="43618" y="1760"/>
                  </a:cubicBezTo>
                  <a:cubicBezTo>
                    <a:pt x="43227" y="689"/>
                    <a:pt x="42230" y="0"/>
                    <a:pt x="4112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5631825" y="2669775"/>
              <a:ext cx="483325" cy="449125"/>
            </a:xfrm>
            <a:custGeom>
              <a:avLst/>
              <a:gdLst/>
              <a:ahLst/>
              <a:cxnLst/>
              <a:rect l="l" t="t" r="r" b="b"/>
              <a:pathLst>
                <a:path w="19333" h="17965" extrusionOk="0">
                  <a:moveTo>
                    <a:pt x="9667" y="1"/>
                  </a:moveTo>
                  <a:cubicBezTo>
                    <a:pt x="4347" y="1"/>
                    <a:pt x="1" y="4013"/>
                    <a:pt x="1" y="8967"/>
                  </a:cubicBezTo>
                  <a:cubicBezTo>
                    <a:pt x="1" y="13922"/>
                    <a:pt x="4317" y="17934"/>
                    <a:pt x="9636" y="17965"/>
                  </a:cubicBezTo>
                  <a:cubicBezTo>
                    <a:pt x="14986" y="17965"/>
                    <a:pt x="19302" y="13952"/>
                    <a:pt x="19302" y="8998"/>
                  </a:cubicBezTo>
                  <a:cubicBezTo>
                    <a:pt x="19332" y="4043"/>
                    <a:pt x="15016" y="1"/>
                    <a:pt x="96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5613600" y="2668275"/>
              <a:ext cx="501550" cy="452150"/>
            </a:xfrm>
            <a:custGeom>
              <a:avLst/>
              <a:gdLst/>
              <a:ahLst/>
              <a:cxnLst/>
              <a:rect l="l" t="t" r="r" b="b"/>
              <a:pathLst>
                <a:path w="20062" h="18086" extrusionOk="0">
                  <a:moveTo>
                    <a:pt x="20031" y="8450"/>
                  </a:moveTo>
                  <a:lnTo>
                    <a:pt x="20031" y="8906"/>
                  </a:lnTo>
                  <a:cubicBezTo>
                    <a:pt x="20031" y="8918"/>
                    <a:pt x="20036" y="8935"/>
                    <a:pt x="20042" y="8956"/>
                  </a:cubicBezTo>
                  <a:lnTo>
                    <a:pt x="20042" y="8956"/>
                  </a:lnTo>
                  <a:cubicBezTo>
                    <a:pt x="20045" y="8941"/>
                    <a:pt x="20052" y="8925"/>
                    <a:pt x="20061" y="8906"/>
                  </a:cubicBezTo>
                  <a:cubicBezTo>
                    <a:pt x="20061" y="8784"/>
                    <a:pt x="20031" y="8663"/>
                    <a:pt x="20031" y="8450"/>
                  </a:cubicBezTo>
                  <a:close/>
                  <a:moveTo>
                    <a:pt x="20042" y="8956"/>
                  </a:moveTo>
                  <a:cubicBezTo>
                    <a:pt x="20034" y="8989"/>
                    <a:pt x="20040" y="9016"/>
                    <a:pt x="20061" y="9058"/>
                  </a:cubicBezTo>
                  <a:cubicBezTo>
                    <a:pt x="20061" y="9022"/>
                    <a:pt x="20051" y="8985"/>
                    <a:pt x="20042" y="8956"/>
                  </a:cubicBezTo>
                  <a:close/>
                  <a:moveTo>
                    <a:pt x="10365" y="0"/>
                  </a:moveTo>
                  <a:lnTo>
                    <a:pt x="9757" y="30"/>
                  </a:lnTo>
                  <a:lnTo>
                    <a:pt x="9423" y="30"/>
                  </a:lnTo>
                  <a:lnTo>
                    <a:pt x="9119" y="91"/>
                  </a:lnTo>
                  <a:lnTo>
                    <a:pt x="8481" y="182"/>
                  </a:lnTo>
                  <a:lnTo>
                    <a:pt x="7842" y="304"/>
                  </a:lnTo>
                  <a:lnTo>
                    <a:pt x="7538" y="395"/>
                  </a:lnTo>
                  <a:lnTo>
                    <a:pt x="7234" y="486"/>
                  </a:lnTo>
                  <a:cubicBezTo>
                    <a:pt x="5441" y="1033"/>
                    <a:pt x="3860" y="2097"/>
                    <a:pt x="2675" y="3526"/>
                  </a:cubicBezTo>
                  <a:cubicBezTo>
                    <a:pt x="0" y="6717"/>
                    <a:pt x="0" y="11338"/>
                    <a:pt x="2675" y="14529"/>
                  </a:cubicBezTo>
                  <a:cubicBezTo>
                    <a:pt x="3860" y="15958"/>
                    <a:pt x="5411" y="17022"/>
                    <a:pt x="7204" y="17599"/>
                  </a:cubicBezTo>
                  <a:lnTo>
                    <a:pt x="7508" y="17690"/>
                  </a:lnTo>
                  <a:lnTo>
                    <a:pt x="7812" y="17751"/>
                  </a:lnTo>
                  <a:lnTo>
                    <a:pt x="8450" y="17903"/>
                  </a:lnTo>
                  <a:lnTo>
                    <a:pt x="9089" y="17994"/>
                  </a:lnTo>
                  <a:lnTo>
                    <a:pt x="9392" y="18055"/>
                  </a:lnTo>
                  <a:lnTo>
                    <a:pt x="9727" y="18055"/>
                  </a:lnTo>
                  <a:lnTo>
                    <a:pt x="10335" y="18085"/>
                  </a:lnTo>
                  <a:cubicBezTo>
                    <a:pt x="10548" y="18085"/>
                    <a:pt x="10760" y="18055"/>
                    <a:pt x="10943" y="18055"/>
                  </a:cubicBezTo>
                  <a:cubicBezTo>
                    <a:pt x="11338" y="18025"/>
                    <a:pt x="11763" y="17994"/>
                    <a:pt x="12128" y="17933"/>
                  </a:cubicBezTo>
                  <a:cubicBezTo>
                    <a:pt x="13587" y="17690"/>
                    <a:pt x="14955" y="17143"/>
                    <a:pt x="16171" y="16322"/>
                  </a:cubicBezTo>
                  <a:cubicBezTo>
                    <a:pt x="17143" y="15623"/>
                    <a:pt x="17994" y="14772"/>
                    <a:pt x="18663" y="13769"/>
                  </a:cubicBezTo>
                  <a:cubicBezTo>
                    <a:pt x="18937" y="13374"/>
                    <a:pt x="19180" y="12918"/>
                    <a:pt x="19393" y="12493"/>
                  </a:cubicBezTo>
                  <a:cubicBezTo>
                    <a:pt x="19545" y="12097"/>
                    <a:pt x="19666" y="11702"/>
                    <a:pt x="19788" y="11307"/>
                  </a:cubicBezTo>
                  <a:cubicBezTo>
                    <a:pt x="19849" y="11125"/>
                    <a:pt x="19909" y="10973"/>
                    <a:pt x="19909" y="10821"/>
                  </a:cubicBezTo>
                  <a:cubicBezTo>
                    <a:pt x="19940" y="10638"/>
                    <a:pt x="19970" y="10486"/>
                    <a:pt x="20001" y="10365"/>
                  </a:cubicBezTo>
                  <a:cubicBezTo>
                    <a:pt x="20001" y="10213"/>
                    <a:pt x="20061" y="10091"/>
                    <a:pt x="20061" y="9970"/>
                  </a:cubicBezTo>
                  <a:lnTo>
                    <a:pt x="20061" y="9635"/>
                  </a:lnTo>
                  <a:lnTo>
                    <a:pt x="20061" y="9210"/>
                  </a:lnTo>
                  <a:cubicBezTo>
                    <a:pt x="20061" y="9149"/>
                    <a:pt x="20061" y="9088"/>
                    <a:pt x="20061" y="9058"/>
                  </a:cubicBezTo>
                  <a:cubicBezTo>
                    <a:pt x="20031" y="9088"/>
                    <a:pt x="20031" y="9149"/>
                    <a:pt x="20031" y="9179"/>
                  </a:cubicBezTo>
                  <a:cubicBezTo>
                    <a:pt x="20031" y="9301"/>
                    <a:pt x="20001" y="9453"/>
                    <a:pt x="20001" y="9635"/>
                  </a:cubicBezTo>
                  <a:cubicBezTo>
                    <a:pt x="19970" y="9727"/>
                    <a:pt x="20001" y="9848"/>
                    <a:pt x="19970" y="9970"/>
                  </a:cubicBezTo>
                  <a:cubicBezTo>
                    <a:pt x="19970" y="10091"/>
                    <a:pt x="19940" y="10213"/>
                    <a:pt x="19909" y="10335"/>
                  </a:cubicBezTo>
                  <a:cubicBezTo>
                    <a:pt x="19879" y="10486"/>
                    <a:pt x="19849" y="10638"/>
                    <a:pt x="19818" y="10790"/>
                  </a:cubicBezTo>
                  <a:cubicBezTo>
                    <a:pt x="19788" y="10942"/>
                    <a:pt x="19727" y="11125"/>
                    <a:pt x="19697" y="11307"/>
                  </a:cubicBezTo>
                  <a:cubicBezTo>
                    <a:pt x="19119" y="13313"/>
                    <a:pt x="17812" y="15076"/>
                    <a:pt x="16049" y="16201"/>
                  </a:cubicBezTo>
                  <a:cubicBezTo>
                    <a:pt x="14864" y="17022"/>
                    <a:pt x="13526" y="17538"/>
                    <a:pt x="12128" y="17781"/>
                  </a:cubicBezTo>
                  <a:cubicBezTo>
                    <a:pt x="11733" y="17842"/>
                    <a:pt x="11338" y="17873"/>
                    <a:pt x="10943" y="17903"/>
                  </a:cubicBezTo>
                  <a:lnTo>
                    <a:pt x="10365" y="17903"/>
                  </a:lnTo>
                  <a:lnTo>
                    <a:pt x="9727" y="17873"/>
                  </a:lnTo>
                  <a:lnTo>
                    <a:pt x="9423" y="17873"/>
                  </a:lnTo>
                  <a:lnTo>
                    <a:pt x="9119" y="17842"/>
                  </a:lnTo>
                  <a:lnTo>
                    <a:pt x="8511" y="17751"/>
                  </a:lnTo>
                  <a:lnTo>
                    <a:pt x="7873" y="17599"/>
                  </a:lnTo>
                  <a:lnTo>
                    <a:pt x="7569" y="17508"/>
                  </a:lnTo>
                  <a:lnTo>
                    <a:pt x="7265" y="17417"/>
                  </a:lnTo>
                  <a:cubicBezTo>
                    <a:pt x="5502" y="16870"/>
                    <a:pt x="3982" y="15806"/>
                    <a:pt x="2827" y="14408"/>
                  </a:cubicBezTo>
                  <a:cubicBezTo>
                    <a:pt x="213" y="11307"/>
                    <a:pt x="213" y="6778"/>
                    <a:pt x="2827" y="3678"/>
                  </a:cubicBezTo>
                  <a:cubicBezTo>
                    <a:pt x="3982" y="2249"/>
                    <a:pt x="5532" y="1216"/>
                    <a:pt x="7265" y="669"/>
                  </a:cubicBezTo>
                  <a:lnTo>
                    <a:pt x="7569" y="547"/>
                  </a:lnTo>
                  <a:lnTo>
                    <a:pt x="7873" y="486"/>
                  </a:lnTo>
                  <a:lnTo>
                    <a:pt x="8511" y="334"/>
                  </a:lnTo>
                  <a:lnTo>
                    <a:pt x="9119" y="243"/>
                  </a:lnTo>
                  <a:lnTo>
                    <a:pt x="9453" y="213"/>
                  </a:lnTo>
                  <a:lnTo>
                    <a:pt x="9757" y="213"/>
                  </a:lnTo>
                  <a:lnTo>
                    <a:pt x="10365" y="182"/>
                  </a:lnTo>
                  <a:lnTo>
                    <a:pt x="10973" y="182"/>
                  </a:lnTo>
                  <a:cubicBezTo>
                    <a:pt x="11368" y="213"/>
                    <a:pt x="11733" y="243"/>
                    <a:pt x="12128" y="304"/>
                  </a:cubicBezTo>
                  <a:cubicBezTo>
                    <a:pt x="13557" y="547"/>
                    <a:pt x="14894" y="1094"/>
                    <a:pt x="16080" y="1885"/>
                  </a:cubicBezTo>
                  <a:cubicBezTo>
                    <a:pt x="17478" y="2827"/>
                    <a:pt x="18602" y="4134"/>
                    <a:pt x="19301" y="5654"/>
                  </a:cubicBezTo>
                  <a:cubicBezTo>
                    <a:pt x="19453" y="6018"/>
                    <a:pt x="19605" y="6413"/>
                    <a:pt x="19697" y="6809"/>
                  </a:cubicBezTo>
                  <a:cubicBezTo>
                    <a:pt x="19757" y="6991"/>
                    <a:pt x="19818" y="7143"/>
                    <a:pt x="19849" y="7295"/>
                  </a:cubicBezTo>
                  <a:cubicBezTo>
                    <a:pt x="19879" y="7477"/>
                    <a:pt x="19909" y="7629"/>
                    <a:pt x="19940" y="7751"/>
                  </a:cubicBezTo>
                  <a:cubicBezTo>
                    <a:pt x="19940" y="7872"/>
                    <a:pt x="19970" y="8024"/>
                    <a:pt x="20001" y="8146"/>
                  </a:cubicBezTo>
                  <a:cubicBezTo>
                    <a:pt x="20031" y="8268"/>
                    <a:pt x="20031" y="8359"/>
                    <a:pt x="20031" y="8450"/>
                  </a:cubicBezTo>
                  <a:cubicBezTo>
                    <a:pt x="20031" y="8359"/>
                    <a:pt x="20031" y="8237"/>
                    <a:pt x="20031" y="8116"/>
                  </a:cubicBezTo>
                  <a:cubicBezTo>
                    <a:pt x="20001" y="8024"/>
                    <a:pt x="19970" y="7872"/>
                    <a:pt x="19970" y="7751"/>
                  </a:cubicBezTo>
                  <a:cubicBezTo>
                    <a:pt x="19940" y="7599"/>
                    <a:pt x="19940" y="7447"/>
                    <a:pt x="19909" y="7295"/>
                  </a:cubicBezTo>
                  <a:cubicBezTo>
                    <a:pt x="19849" y="7113"/>
                    <a:pt x="19818" y="6961"/>
                    <a:pt x="19757" y="6778"/>
                  </a:cubicBezTo>
                  <a:cubicBezTo>
                    <a:pt x="19545" y="5897"/>
                    <a:pt x="19180" y="5076"/>
                    <a:pt x="18663" y="4316"/>
                  </a:cubicBezTo>
                  <a:cubicBezTo>
                    <a:pt x="17994" y="3313"/>
                    <a:pt x="17143" y="2432"/>
                    <a:pt x="16140" y="1763"/>
                  </a:cubicBezTo>
                  <a:cubicBezTo>
                    <a:pt x="14955" y="942"/>
                    <a:pt x="13587" y="395"/>
                    <a:pt x="12158" y="152"/>
                  </a:cubicBezTo>
                  <a:cubicBezTo>
                    <a:pt x="11794" y="91"/>
                    <a:pt x="11368" y="61"/>
                    <a:pt x="10973" y="30"/>
                  </a:cubicBezTo>
                  <a:cubicBezTo>
                    <a:pt x="10791" y="30"/>
                    <a:pt x="10578" y="0"/>
                    <a:pt x="103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2279175" y="3340825"/>
              <a:ext cx="780450" cy="411175"/>
            </a:xfrm>
            <a:custGeom>
              <a:avLst/>
              <a:gdLst/>
              <a:ahLst/>
              <a:cxnLst/>
              <a:rect l="l" t="t" r="r" b="b"/>
              <a:pathLst>
                <a:path w="31218" h="16447" extrusionOk="0">
                  <a:moveTo>
                    <a:pt x="6534" y="0"/>
                  </a:moveTo>
                  <a:cubicBezTo>
                    <a:pt x="4337" y="0"/>
                    <a:pt x="2192" y="871"/>
                    <a:pt x="1065" y="2916"/>
                  </a:cubicBezTo>
                  <a:cubicBezTo>
                    <a:pt x="1" y="4831"/>
                    <a:pt x="214" y="7202"/>
                    <a:pt x="1612" y="8904"/>
                  </a:cubicBezTo>
                  <a:cubicBezTo>
                    <a:pt x="3861" y="11700"/>
                    <a:pt x="7630" y="10728"/>
                    <a:pt x="10457" y="12248"/>
                  </a:cubicBezTo>
                  <a:cubicBezTo>
                    <a:pt x="12767" y="13494"/>
                    <a:pt x="14317" y="16290"/>
                    <a:pt x="16962" y="16442"/>
                  </a:cubicBezTo>
                  <a:cubicBezTo>
                    <a:pt x="17022" y="16445"/>
                    <a:pt x="17082" y="16446"/>
                    <a:pt x="17142" y="16446"/>
                  </a:cubicBezTo>
                  <a:cubicBezTo>
                    <a:pt x="18950" y="16446"/>
                    <a:pt x="20517" y="15153"/>
                    <a:pt x="22311" y="14770"/>
                  </a:cubicBezTo>
                  <a:cubicBezTo>
                    <a:pt x="22709" y="14691"/>
                    <a:pt x="23107" y="14660"/>
                    <a:pt x="23506" y="14660"/>
                  </a:cubicBezTo>
                  <a:cubicBezTo>
                    <a:pt x="24323" y="14660"/>
                    <a:pt x="25141" y="14790"/>
                    <a:pt x="25959" y="14892"/>
                  </a:cubicBezTo>
                  <a:cubicBezTo>
                    <a:pt x="26433" y="14939"/>
                    <a:pt x="26917" y="14978"/>
                    <a:pt x="27398" y="14978"/>
                  </a:cubicBezTo>
                  <a:cubicBezTo>
                    <a:pt x="28148" y="14978"/>
                    <a:pt x="28890" y="14884"/>
                    <a:pt x="29576" y="14588"/>
                  </a:cubicBezTo>
                  <a:cubicBezTo>
                    <a:pt x="30457" y="14193"/>
                    <a:pt x="31096" y="13646"/>
                    <a:pt x="31187" y="12703"/>
                  </a:cubicBezTo>
                  <a:cubicBezTo>
                    <a:pt x="31217" y="12339"/>
                    <a:pt x="31126" y="11944"/>
                    <a:pt x="30974" y="11609"/>
                  </a:cubicBezTo>
                  <a:cubicBezTo>
                    <a:pt x="30822" y="11244"/>
                    <a:pt x="30579" y="10941"/>
                    <a:pt x="30275" y="10697"/>
                  </a:cubicBezTo>
                  <a:cubicBezTo>
                    <a:pt x="29308" y="9939"/>
                    <a:pt x="28138" y="9541"/>
                    <a:pt x="26921" y="9541"/>
                  </a:cubicBezTo>
                  <a:cubicBezTo>
                    <a:pt x="26723" y="9541"/>
                    <a:pt x="26524" y="9551"/>
                    <a:pt x="26324" y="9573"/>
                  </a:cubicBezTo>
                  <a:cubicBezTo>
                    <a:pt x="25956" y="9610"/>
                    <a:pt x="25589" y="9629"/>
                    <a:pt x="25223" y="9629"/>
                  </a:cubicBezTo>
                  <a:cubicBezTo>
                    <a:pt x="22628" y="9629"/>
                    <a:pt x="20119" y="8694"/>
                    <a:pt x="18147" y="6989"/>
                  </a:cubicBezTo>
                  <a:cubicBezTo>
                    <a:pt x="17448" y="6381"/>
                    <a:pt x="16779" y="5743"/>
                    <a:pt x="16080" y="5135"/>
                  </a:cubicBezTo>
                  <a:cubicBezTo>
                    <a:pt x="14104" y="3281"/>
                    <a:pt x="12007" y="1427"/>
                    <a:pt x="9484" y="515"/>
                  </a:cubicBezTo>
                  <a:cubicBezTo>
                    <a:pt x="8551" y="182"/>
                    <a:pt x="7537" y="0"/>
                    <a:pt x="653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2279175" y="3340825"/>
              <a:ext cx="780450" cy="411175"/>
            </a:xfrm>
            <a:custGeom>
              <a:avLst/>
              <a:gdLst/>
              <a:ahLst/>
              <a:cxnLst/>
              <a:rect l="l" t="t" r="r" b="b"/>
              <a:pathLst>
                <a:path w="31218" h="16447" extrusionOk="0">
                  <a:moveTo>
                    <a:pt x="6534" y="0"/>
                  </a:moveTo>
                  <a:cubicBezTo>
                    <a:pt x="4337" y="0"/>
                    <a:pt x="2192" y="871"/>
                    <a:pt x="1065" y="2916"/>
                  </a:cubicBezTo>
                  <a:cubicBezTo>
                    <a:pt x="1" y="4831"/>
                    <a:pt x="214" y="7202"/>
                    <a:pt x="1612" y="8904"/>
                  </a:cubicBezTo>
                  <a:cubicBezTo>
                    <a:pt x="3861" y="11700"/>
                    <a:pt x="7630" y="10728"/>
                    <a:pt x="10457" y="12248"/>
                  </a:cubicBezTo>
                  <a:cubicBezTo>
                    <a:pt x="12767" y="13494"/>
                    <a:pt x="14317" y="16290"/>
                    <a:pt x="16962" y="16442"/>
                  </a:cubicBezTo>
                  <a:cubicBezTo>
                    <a:pt x="17022" y="16445"/>
                    <a:pt x="17082" y="16446"/>
                    <a:pt x="17142" y="16446"/>
                  </a:cubicBezTo>
                  <a:cubicBezTo>
                    <a:pt x="18950" y="16446"/>
                    <a:pt x="20517" y="15153"/>
                    <a:pt x="22311" y="14770"/>
                  </a:cubicBezTo>
                  <a:cubicBezTo>
                    <a:pt x="22709" y="14691"/>
                    <a:pt x="23107" y="14660"/>
                    <a:pt x="23506" y="14660"/>
                  </a:cubicBezTo>
                  <a:cubicBezTo>
                    <a:pt x="24323" y="14660"/>
                    <a:pt x="25141" y="14790"/>
                    <a:pt x="25959" y="14892"/>
                  </a:cubicBezTo>
                  <a:cubicBezTo>
                    <a:pt x="26433" y="14939"/>
                    <a:pt x="26917" y="14978"/>
                    <a:pt x="27398" y="14978"/>
                  </a:cubicBezTo>
                  <a:cubicBezTo>
                    <a:pt x="28148" y="14978"/>
                    <a:pt x="28890" y="14884"/>
                    <a:pt x="29576" y="14588"/>
                  </a:cubicBezTo>
                  <a:cubicBezTo>
                    <a:pt x="30457" y="14193"/>
                    <a:pt x="31096" y="13646"/>
                    <a:pt x="31187" y="12703"/>
                  </a:cubicBezTo>
                  <a:cubicBezTo>
                    <a:pt x="31217" y="12339"/>
                    <a:pt x="31126" y="11944"/>
                    <a:pt x="30974" y="11609"/>
                  </a:cubicBezTo>
                  <a:cubicBezTo>
                    <a:pt x="30822" y="11244"/>
                    <a:pt x="30579" y="10941"/>
                    <a:pt x="30275" y="10697"/>
                  </a:cubicBezTo>
                  <a:cubicBezTo>
                    <a:pt x="29308" y="9939"/>
                    <a:pt x="28138" y="9541"/>
                    <a:pt x="26921" y="9541"/>
                  </a:cubicBezTo>
                  <a:cubicBezTo>
                    <a:pt x="26723" y="9541"/>
                    <a:pt x="26524" y="9551"/>
                    <a:pt x="26324" y="9573"/>
                  </a:cubicBezTo>
                  <a:cubicBezTo>
                    <a:pt x="25956" y="9610"/>
                    <a:pt x="25589" y="9629"/>
                    <a:pt x="25223" y="9629"/>
                  </a:cubicBezTo>
                  <a:cubicBezTo>
                    <a:pt x="22628" y="9629"/>
                    <a:pt x="20119" y="8694"/>
                    <a:pt x="18147" y="6989"/>
                  </a:cubicBezTo>
                  <a:cubicBezTo>
                    <a:pt x="17448" y="6381"/>
                    <a:pt x="16779" y="5743"/>
                    <a:pt x="16080" y="5135"/>
                  </a:cubicBezTo>
                  <a:cubicBezTo>
                    <a:pt x="14104" y="3281"/>
                    <a:pt x="12007" y="1427"/>
                    <a:pt x="9484" y="515"/>
                  </a:cubicBezTo>
                  <a:cubicBezTo>
                    <a:pt x="8551" y="182"/>
                    <a:pt x="7537" y="0"/>
                    <a:pt x="6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1446350" y="3646125"/>
              <a:ext cx="547900" cy="360325"/>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1446350" y="3646125"/>
              <a:ext cx="547900" cy="360325"/>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847550" y="3864550"/>
              <a:ext cx="160300" cy="108125"/>
            </a:xfrm>
            <a:custGeom>
              <a:avLst/>
              <a:gdLst/>
              <a:ahLst/>
              <a:cxnLst/>
              <a:rect l="l" t="t" r="r" b="b"/>
              <a:pathLst>
                <a:path w="6412" h="4325" extrusionOk="0">
                  <a:moveTo>
                    <a:pt x="3237" y="0"/>
                  </a:moveTo>
                  <a:cubicBezTo>
                    <a:pt x="2968" y="0"/>
                    <a:pt x="2697" y="37"/>
                    <a:pt x="2432" y="113"/>
                  </a:cubicBezTo>
                  <a:cubicBezTo>
                    <a:pt x="1733" y="356"/>
                    <a:pt x="1125" y="782"/>
                    <a:pt x="639" y="1329"/>
                  </a:cubicBezTo>
                  <a:cubicBezTo>
                    <a:pt x="152" y="1876"/>
                    <a:pt x="0" y="2636"/>
                    <a:pt x="183" y="3335"/>
                  </a:cubicBezTo>
                  <a:cubicBezTo>
                    <a:pt x="386" y="3919"/>
                    <a:pt x="950" y="4291"/>
                    <a:pt x="1556" y="4291"/>
                  </a:cubicBezTo>
                  <a:cubicBezTo>
                    <a:pt x="1675" y="4291"/>
                    <a:pt x="1795" y="4277"/>
                    <a:pt x="1915" y="4247"/>
                  </a:cubicBezTo>
                  <a:cubicBezTo>
                    <a:pt x="2280" y="4125"/>
                    <a:pt x="2554" y="3852"/>
                    <a:pt x="2949" y="3791"/>
                  </a:cubicBezTo>
                  <a:cubicBezTo>
                    <a:pt x="3012" y="3778"/>
                    <a:pt x="3074" y="3773"/>
                    <a:pt x="3136" y="3773"/>
                  </a:cubicBezTo>
                  <a:cubicBezTo>
                    <a:pt x="3665" y="3773"/>
                    <a:pt x="4137" y="4199"/>
                    <a:pt x="4681" y="4308"/>
                  </a:cubicBezTo>
                  <a:cubicBezTo>
                    <a:pt x="4747" y="4319"/>
                    <a:pt x="4812" y="4325"/>
                    <a:pt x="4877" y="4325"/>
                  </a:cubicBezTo>
                  <a:cubicBezTo>
                    <a:pt x="5684" y="4325"/>
                    <a:pt x="6412" y="3482"/>
                    <a:pt x="6383" y="2666"/>
                  </a:cubicBezTo>
                  <a:cubicBezTo>
                    <a:pt x="6383" y="1755"/>
                    <a:pt x="5624" y="1055"/>
                    <a:pt x="4924" y="539"/>
                  </a:cubicBezTo>
                  <a:cubicBezTo>
                    <a:pt x="4422" y="183"/>
                    <a:pt x="3833" y="0"/>
                    <a:pt x="323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847550" y="3864550"/>
              <a:ext cx="160300" cy="108125"/>
            </a:xfrm>
            <a:custGeom>
              <a:avLst/>
              <a:gdLst/>
              <a:ahLst/>
              <a:cxnLst/>
              <a:rect l="l" t="t" r="r" b="b"/>
              <a:pathLst>
                <a:path w="6412" h="4325" extrusionOk="0">
                  <a:moveTo>
                    <a:pt x="3237" y="0"/>
                  </a:moveTo>
                  <a:cubicBezTo>
                    <a:pt x="2968" y="0"/>
                    <a:pt x="2697" y="37"/>
                    <a:pt x="2432" y="113"/>
                  </a:cubicBezTo>
                  <a:cubicBezTo>
                    <a:pt x="1733" y="356"/>
                    <a:pt x="1125" y="782"/>
                    <a:pt x="639" y="1329"/>
                  </a:cubicBezTo>
                  <a:cubicBezTo>
                    <a:pt x="152" y="1876"/>
                    <a:pt x="0" y="2636"/>
                    <a:pt x="183" y="3335"/>
                  </a:cubicBezTo>
                  <a:cubicBezTo>
                    <a:pt x="386" y="3919"/>
                    <a:pt x="950" y="4291"/>
                    <a:pt x="1556" y="4291"/>
                  </a:cubicBezTo>
                  <a:cubicBezTo>
                    <a:pt x="1675" y="4291"/>
                    <a:pt x="1795" y="4277"/>
                    <a:pt x="1915" y="4247"/>
                  </a:cubicBezTo>
                  <a:cubicBezTo>
                    <a:pt x="2280" y="4125"/>
                    <a:pt x="2554" y="3852"/>
                    <a:pt x="2949" y="3791"/>
                  </a:cubicBezTo>
                  <a:cubicBezTo>
                    <a:pt x="3012" y="3778"/>
                    <a:pt x="3074" y="3773"/>
                    <a:pt x="3136" y="3773"/>
                  </a:cubicBezTo>
                  <a:cubicBezTo>
                    <a:pt x="3665" y="3773"/>
                    <a:pt x="4137" y="4199"/>
                    <a:pt x="4681" y="4308"/>
                  </a:cubicBezTo>
                  <a:cubicBezTo>
                    <a:pt x="4747" y="4319"/>
                    <a:pt x="4812" y="4325"/>
                    <a:pt x="4877" y="4325"/>
                  </a:cubicBezTo>
                  <a:cubicBezTo>
                    <a:pt x="5684" y="4325"/>
                    <a:pt x="6412" y="3482"/>
                    <a:pt x="6383" y="2666"/>
                  </a:cubicBezTo>
                  <a:cubicBezTo>
                    <a:pt x="6383" y="1755"/>
                    <a:pt x="5624" y="1055"/>
                    <a:pt x="4924" y="539"/>
                  </a:cubicBezTo>
                  <a:cubicBezTo>
                    <a:pt x="4422" y="183"/>
                    <a:pt x="3833" y="0"/>
                    <a:pt x="32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8"/>
            <p:cNvSpPr/>
            <p:nvPr/>
          </p:nvSpPr>
          <p:spPr>
            <a:xfrm>
              <a:off x="4295950" y="2225800"/>
              <a:ext cx="829825" cy="450450"/>
            </a:xfrm>
            <a:custGeom>
              <a:avLst/>
              <a:gdLst/>
              <a:ahLst/>
              <a:cxnLst/>
              <a:rect l="l" t="t" r="r" b="b"/>
              <a:pathLst>
                <a:path w="33193" h="18018" extrusionOk="0">
                  <a:moveTo>
                    <a:pt x="6888" y="1"/>
                  </a:moveTo>
                  <a:cubicBezTo>
                    <a:pt x="4444" y="1"/>
                    <a:pt x="1998" y="778"/>
                    <a:pt x="91" y="2319"/>
                  </a:cubicBezTo>
                  <a:cubicBezTo>
                    <a:pt x="0" y="4416"/>
                    <a:pt x="1793" y="6027"/>
                    <a:pt x="3496" y="7213"/>
                  </a:cubicBezTo>
                  <a:cubicBezTo>
                    <a:pt x="5198" y="8368"/>
                    <a:pt x="9939" y="10039"/>
                    <a:pt x="10578" y="12015"/>
                  </a:cubicBezTo>
                  <a:cubicBezTo>
                    <a:pt x="11034" y="13504"/>
                    <a:pt x="7842" y="14751"/>
                    <a:pt x="8632" y="16088"/>
                  </a:cubicBezTo>
                  <a:cubicBezTo>
                    <a:pt x="9159" y="16926"/>
                    <a:pt x="10434" y="17177"/>
                    <a:pt x="11675" y="17177"/>
                  </a:cubicBezTo>
                  <a:cubicBezTo>
                    <a:pt x="12369" y="17177"/>
                    <a:pt x="13052" y="17098"/>
                    <a:pt x="13587" y="17000"/>
                  </a:cubicBezTo>
                  <a:cubicBezTo>
                    <a:pt x="15632" y="16651"/>
                    <a:pt x="17068" y="16517"/>
                    <a:pt x="18094" y="16517"/>
                  </a:cubicBezTo>
                  <a:cubicBezTo>
                    <a:pt x="21526" y="16517"/>
                    <a:pt x="20380" y="18018"/>
                    <a:pt x="22135" y="18018"/>
                  </a:cubicBezTo>
                  <a:cubicBezTo>
                    <a:pt x="22235" y="18018"/>
                    <a:pt x="22343" y="18013"/>
                    <a:pt x="22462" y="18003"/>
                  </a:cubicBezTo>
                  <a:cubicBezTo>
                    <a:pt x="22462" y="18003"/>
                    <a:pt x="28481" y="16483"/>
                    <a:pt x="33192" y="15693"/>
                  </a:cubicBezTo>
                  <a:lnTo>
                    <a:pt x="30396" y="3656"/>
                  </a:lnTo>
                  <a:cubicBezTo>
                    <a:pt x="30299" y="3651"/>
                    <a:pt x="30203" y="3649"/>
                    <a:pt x="30109" y="3649"/>
                  </a:cubicBezTo>
                  <a:cubicBezTo>
                    <a:pt x="27198" y="3649"/>
                    <a:pt x="25691" y="5859"/>
                    <a:pt x="24013" y="6301"/>
                  </a:cubicBezTo>
                  <a:cubicBezTo>
                    <a:pt x="23158" y="6541"/>
                    <a:pt x="22265" y="6684"/>
                    <a:pt x="21380" y="6684"/>
                  </a:cubicBezTo>
                  <a:cubicBezTo>
                    <a:pt x="20472" y="6684"/>
                    <a:pt x="19570" y="6533"/>
                    <a:pt x="18724" y="6179"/>
                  </a:cubicBezTo>
                  <a:cubicBezTo>
                    <a:pt x="16535" y="5298"/>
                    <a:pt x="15076" y="3322"/>
                    <a:pt x="13161" y="1954"/>
                  </a:cubicBezTo>
                  <a:cubicBezTo>
                    <a:pt x="11348" y="648"/>
                    <a:pt x="9119" y="1"/>
                    <a:pt x="688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a:off x="5761775" y="3438025"/>
              <a:ext cx="217350" cy="244725"/>
            </a:xfrm>
            <a:custGeom>
              <a:avLst/>
              <a:gdLst/>
              <a:ahLst/>
              <a:cxnLst/>
              <a:rect l="l" t="t" r="r" b="b"/>
              <a:pathLst>
                <a:path w="8694" h="9789" extrusionOk="0">
                  <a:moveTo>
                    <a:pt x="6444" y="1"/>
                  </a:moveTo>
                  <a:lnTo>
                    <a:pt x="0" y="2797"/>
                  </a:lnTo>
                  <a:lnTo>
                    <a:pt x="3040" y="9788"/>
                  </a:lnTo>
                  <a:lnTo>
                    <a:pt x="3314" y="9788"/>
                  </a:lnTo>
                  <a:lnTo>
                    <a:pt x="8694" y="8785"/>
                  </a:lnTo>
                  <a:lnTo>
                    <a:pt x="6444"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a:off x="5831675" y="3629525"/>
              <a:ext cx="377700" cy="286500"/>
            </a:xfrm>
            <a:custGeom>
              <a:avLst/>
              <a:gdLst/>
              <a:ahLst/>
              <a:cxnLst/>
              <a:rect l="l" t="t" r="r" b="b"/>
              <a:pathLst>
                <a:path w="15108" h="11460" extrusionOk="0">
                  <a:moveTo>
                    <a:pt x="5898" y="0"/>
                  </a:moveTo>
                  <a:lnTo>
                    <a:pt x="1" y="2007"/>
                  </a:lnTo>
                  <a:lnTo>
                    <a:pt x="3344" y="11460"/>
                  </a:lnTo>
                  <a:lnTo>
                    <a:pt x="15107" y="7356"/>
                  </a:lnTo>
                  <a:cubicBezTo>
                    <a:pt x="14652" y="6262"/>
                    <a:pt x="7782" y="6110"/>
                    <a:pt x="7782" y="6110"/>
                  </a:cubicBezTo>
                  <a:lnTo>
                    <a:pt x="589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5923625" y="3799650"/>
              <a:ext cx="26625" cy="23700"/>
            </a:xfrm>
            <a:custGeom>
              <a:avLst/>
              <a:gdLst/>
              <a:ahLst/>
              <a:cxnLst/>
              <a:rect l="l" t="t" r="r" b="b"/>
              <a:pathLst>
                <a:path w="1065" h="948" extrusionOk="0">
                  <a:moveTo>
                    <a:pt x="542" y="0"/>
                  </a:moveTo>
                  <a:cubicBezTo>
                    <a:pt x="437" y="0"/>
                    <a:pt x="332" y="32"/>
                    <a:pt x="244" y="95"/>
                  </a:cubicBezTo>
                  <a:lnTo>
                    <a:pt x="274" y="65"/>
                  </a:lnTo>
                  <a:lnTo>
                    <a:pt x="274" y="65"/>
                  </a:lnTo>
                  <a:cubicBezTo>
                    <a:pt x="61" y="217"/>
                    <a:pt x="1" y="521"/>
                    <a:pt x="122" y="734"/>
                  </a:cubicBezTo>
                  <a:cubicBezTo>
                    <a:pt x="222" y="873"/>
                    <a:pt x="387" y="947"/>
                    <a:pt x="550" y="947"/>
                  </a:cubicBezTo>
                  <a:cubicBezTo>
                    <a:pt x="634" y="947"/>
                    <a:pt x="718" y="927"/>
                    <a:pt x="791" y="885"/>
                  </a:cubicBezTo>
                  <a:cubicBezTo>
                    <a:pt x="1004" y="734"/>
                    <a:pt x="1065" y="430"/>
                    <a:pt x="943" y="186"/>
                  </a:cubicBezTo>
                  <a:cubicBezTo>
                    <a:pt x="837" y="62"/>
                    <a:pt x="689" y="0"/>
                    <a:pt x="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5907675" y="3802775"/>
              <a:ext cx="301700" cy="113250"/>
            </a:xfrm>
            <a:custGeom>
              <a:avLst/>
              <a:gdLst/>
              <a:ahLst/>
              <a:cxnLst/>
              <a:rect l="l" t="t" r="r" b="b"/>
              <a:pathLst>
                <a:path w="12068" h="4530" extrusionOk="0">
                  <a:moveTo>
                    <a:pt x="11399" y="1"/>
                  </a:moveTo>
                  <a:lnTo>
                    <a:pt x="0" y="3557"/>
                  </a:lnTo>
                  <a:lnTo>
                    <a:pt x="304" y="4530"/>
                  </a:lnTo>
                  <a:lnTo>
                    <a:pt x="12067" y="457"/>
                  </a:lnTo>
                  <a:cubicBezTo>
                    <a:pt x="12007" y="61"/>
                    <a:pt x="11399" y="1"/>
                    <a:pt x="113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6007225" y="3779050"/>
              <a:ext cx="22825" cy="26800"/>
            </a:xfrm>
            <a:custGeom>
              <a:avLst/>
              <a:gdLst/>
              <a:ahLst/>
              <a:cxnLst/>
              <a:rect l="l" t="t" r="r" b="b"/>
              <a:pathLst>
                <a:path w="913" h="1072" extrusionOk="0">
                  <a:moveTo>
                    <a:pt x="889" y="0"/>
                  </a:moveTo>
                  <a:cubicBezTo>
                    <a:pt x="806" y="0"/>
                    <a:pt x="507" y="83"/>
                    <a:pt x="274" y="342"/>
                  </a:cubicBezTo>
                  <a:cubicBezTo>
                    <a:pt x="0" y="676"/>
                    <a:pt x="31" y="1041"/>
                    <a:pt x="91" y="1071"/>
                  </a:cubicBezTo>
                  <a:cubicBezTo>
                    <a:pt x="152" y="1071"/>
                    <a:pt x="213" y="767"/>
                    <a:pt x="426" y="494"/>
                  </a:cubicBezTo>
                  <a:cubicBezTo>
                    <a:pt x="638" y="190"/>
                    <a:pt x="912" y="68"/>
                    <a:pt x="912" y="7"/>
                  </a:cubicBezTo>
                  <a:cubicBezTo>
                    <a:pt x="912" y="3"/>
                    <a:pt x="904" y="0"/>
                    <a:pt x="8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6049775" y="3781175"/>
              <a:ext cx="16750" cy="29225"/>
            </a:xfrm>
            <a:custGeom>
              <a:avLst/>
              <a:gdLst/>
              <a:ahLst/>
              <a:cxnLst/>
              <a:rect l="l" t="t" r="r" b="b"/>
              <a:pathLst>
                <a:path w="670" h="1169" extrusionOk="0">
                  <a:moveTo>
                    <a:pt x="608" y="0"/>
                  </a:moveTo>
                  <a:cubicBezTo>
                    <a:pt x="516" y="0"/>
                    <a:pt x="252" y="157"/>
                    <a:pt x="122" y="469"/>
                  </a:cubicBezTo>
                  <a:cubicBezTo>
                    <a:pt x="0" y="865"/>
                    <a:pt x="152" y="1169"/>
                    <a:pt x="183" y="1169"/>
                  </a:cubicBezTo>
                  <a:cubicBezTo>
                    <a:pt x="244" y="1138"/>
                    <a:pt x="213" y="865"/>
                    <a:pt x="335" y="561"/>
                  </a:cubicBezTo>
                  <a:cubicBezTo>
                    <a:pt x="456" y="257"/>
                    <a:pt x="669" y="74"/>
                    <a:pt x="639" y="14"/>
                  </a:cubicBezTo>
                  <a:cubicBezTo>
                    <a:pt x="634" y="5"/>
                    <a:pt x="624" y="0"/>
                    <a:pt x="6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6090075" y="3783700"/>
              <a:ext cx="9125" cy="29050"/>
            </a:xfrm>
            <a:custGeom>
              <a:avLst/>
              <a:gdLst/>
              <a:ahLst/>
              <a:cxnLst/>
              <a:rect l="l" t="t" r="r" b="b"/>
              <a:pathLst>
                <a:path w="365" h="1162" extrusionOk="0">
                  <a:moveTo>
                    <a:pt x="325" y="1"/>
                  </a:moveTo>
                  <a:cubicBezTo>
                    <a:pt x="273" y="1"/>
                    <a:pt x="58" y="209"/>
                    <a:pt x="30" y="551"/>
                  </a:cubicBezTo>
                  <a:cubicBezTo>
                    <a:pt x="1" y="897"/>
                    <a:pt x="164" y="1161"/>
                    <a:pt x="206" y="1161"/>
                  </a:cubicBezTo>
                  <a:cubicBezTo>
                    <a:pt x="209" y="1161"/>
                    <a:pt x="211" y="1160"/>
                    <a:pt x="212" y="1159"/>
                  </a:cubicBezTo>
                  <a:cubicBezTo>
                    <a:pt x="273" y="1128"/>
                    <a:pt x="212" y="885"/>
                    <a:pt x="242" y="581"/>
                  </a:cubicBezTo>
                  <a:cubicBezTo>
                    <a:pt x="273" y="277"/>
                    <a:pt x="364" y="34"/>
                    <a:pt x="334" y="4"/>
                  </a:cubicBezTo>
                  <a:cubicBezTo>
                    <a:pt x="332" y="2"/>
                    <a:pt x="329" y="1"/>
                    <a:pt x="3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5984425" y="3743700"/>
              <a:ext cx="31175" cy="14350"/>
            </a:xfrm>
            <a:custGeom>
              <a:avLst/>
              <a:gdLst/>
              <a:ahLst/>
              <a:cxnLst/>
              <a:rect l="l" t="t" r="r" b="b"/>
              <a:pathLst>
                <a:path w="1247" h="574" extrusionOk="0">
                  <a:moveTo>
                    <a:pt x="955" y="1"/>
                  </a:moveTo>
                  <a:cubicBezTo>
                    <a:pt x="838" y="1"/>
                    <a:pt x="695" y="22"/>
                    <a:pt x="547" y="84"/>
                  </a:cubicBezTo>
                  <a:cubicBezTo>
                    <a:pt x="183" y="236"/>
                    <a:pt x="0" y="540"/>
                    <a:pt x="61" y="570"/>
                  </a:cubicBezTo>
                  <a:cubicBezTo>
                    <a:pt x="63" y="573"/>
                    <a:pt x="67" y="574"/>
                    <a:pt x="71" y="574"/>
                  </a:cubicBezTo>
                  <a:cubicBezTo>
                    <a:pt x="124" y="574"/>
                    <a:pt x="329" y="409"/>
                    <a:pt x="639" y="297"/>
                  </a:cubicBezTo>
                  <a:cubicBezTo>
                    <a:pt x="943" y="145"/>
                    <a:pt x="1247" y="145"/>
                    <a:pt x="1247" y="84"/>
                  </a:cubicBezTo>
                  <a:cubicBezTo>
                    <a:pt x="1247" y="48"/>
                    <a:pt x="1128" y="1"/>
                    <a:pt x="9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a:off x="5954025" y="3702650"/>
              <a:ext cx="51700" cy="18075"/>
            </a:xfrm>
            <a:custGeom>
              <a:avLst/>
              <a:gdLst/>
              <a:ahLst/>
              <a:cxnLst/>
              <a:rect l="l" t="t" r="r" b="b"/>
              <a:pathLst>
                <a:path w="2068" h="723" extrusionOk="0">
                  <a:moveTo>
                    <a:pt x="852" y="206"/>
                  </a:moveTo>
                  <a:cubicBezTo>
                    <a:pt x="1064" y="206"/>
                    <a:pt x="1277" y="267"/>
                    <a:pt x="1490" y="328"/>
                  </a:cubicBezTo>
                  <a:cubicBezTo>
                    <a:pt x="1651" y="386"/>
                    <a:pt x="1784" y="445"/>
                    <a:pt x="1882" y="487"/>
                  </a:cubicBezTo>
                  <a:lnTo>
                    <a:pt x="1882" y="487"/>
                  </a:lnTo>
                  <a:cubicBezTo>
                    <a:pt x="1733" y="497"/>
                    <a:pt x="1589" y="519"/>
                    <a:pt x="1459" y="541"/>
                  </a:cubicBezTo>
                  <a:cubicBezTo>
                    <a:pt x="1247" y="541"/>
                    <a:pt x="1034" y="541"/>
                    <a:pt x="821" y="510"/>
                  </a:cubicBezTo>
                  <a:cubicBezTo>
                    <a:pt x="669" y="480"/>
                    <a:pt x="548" y="480"/>
                    <a:pt x="426" y="449"/>
                  </a:cubicBezTo>
                  <a:cubicBezTo>
                    <a:pt x="365" y="419"/>
                    <a:pt x="304" y="419"/>
                    <a:pt x="274" y="389"/>
                  </a:cubicBezTo>
                  <a:cubicBezTo>
                    <a:pt x="213" y="358"/>
                    <a:pt x="213" y="389"/>
                    <a:pt x="213" y="328"/>
                  </a:cubicBezTo>
                  <a:cubicBezTo>
                    <a:pt x="244" y="267"/>
                    <a:pt x="335" y="206"/>
                    <a:pt x="487" y="206"/>
                  </a:cubicBezTo>
                  <a:close/>
                  <a:moveTo>
                    <a:pt x="669" y="1"/>
                  </a:moveTo>
                  <a:cubicBezTo>
                    <a:pt x="601" y="1"/>
                    <a:pt x="532" y="9"/>
                    <a:pt x="456" y="24"/>
                  </a:cubicBezTo>
                  <a:cubicBezTo>
                    <a:pt x="396" y="24"/>
                    <a:pt x="304" y="24"/>
                    <a:pt x="244" y="54"/>
                  </a:cubicBezTo>
                  <a:cubicBezTo>
                    <a:pt x="122" y="85"/>
                    <a:pt x="61" y="176"/>
                    <a:pt x="31" y="297"/>
                  </a:cubicBezTo>
                  <a:cubicBezTo>
                    <a:pt x="0" y="389"/>
                    <a:pt x="61" y="510"/>
                    <a:pt x="152" y="571"/>
                  </a:cubicBezTo>
                  <a:cubicBezTo>
                    <a:pt x="213" y="632"/>
                    <a:pt x="304" y="632"/>
                    <a:pt x="396" y="662"/>
                  </a:cubicBezTo>
                  <a:cubicBezTo>
                    <a:pt x="517" y="692"/>
                    <a:pt x="639" y="692"/>
                    <a:pt x="791" y="723"/>
                  </a:cubicBezTo>
                  <a:cubicBezTo>
                    <a:pt x="1004" y="723"/>
                    <a:pt x="1247" y="723"/>
                    <a:pt x="1459" y="692"/>
                  </a:cubicBezTo>
                  <a:cubicBezTo>
                    <a:pt x="1642" y="692"/>
                    <a:pt x="1825" y="625"/>
                    <a:pt x="1988" y="529"/>
                  </a:cubicBezTo>
                  <a:lnTo>
                    <a:pt x="1988" y="529"/>
                  </a:lnTo>
                  <a:cubicBezTo>
                    <a:pt x="2016" y="540"/>
                    <a:pt x="2038" y="545"/>
                    <a:pt x="2052" y="545"/>
                  </a:cubicBezTo>
                  <a:cubicBezTo>
                    <a:pt x="2059" y="545"/>
                    <a:pt x="2064" y="544"/>
                    <a:pt x="2067" y="541"/>
                  </a:cubicBezTo>
                  <a:cubicBezTo>
                    <a:pt x="2067" y="541"/>
                    <a:pt x="2056" y="527"/>
                    <a:pt x="2032" y="503"/>
                  </a:cubicBezTo>
                  <a:lnTo>
                    <a:pt x="2032" y="503"/>
                  </a:lnTo>
                  <a:cubicBezTo>
                    <a:pt x="2044" y="495"/>
                    <a:pt x="2056" y="488"/>
                    <a:pt x="2067" y="480"/>
                  </a:cubicBezTo>
                  <a:cubicBezTo>
                    <a:pt x="2048" y="480"/>
                    <a:pt x="2028" y="480"/>
                    <a:pt x="2008" y="480"/>
                  </a:cubicBezTo>
                  <a:lnTo>
                    <a:pt x="2008" y="480"/>
                  </a:lnTo>
                  <a:cubicBezTo>
                    <a:pt x="1934" y="412"/>
                    <a:pt x="1787" y="294"/>
                    <a:pt x="1551" y="176"/>
                  </a:cubicBezTo>
                  <a:cubicBezTo>
                    <a:pt x="1338" y="85"/>
                    <a:pt x="1095" y="24"/>
                    <a:pt x="882" y="24"/>
                  </a:cubicBezTo>
                  <a:cubicBezTo>
                    <a:pt x="806" y="9"/>
                    <a:pt x="738" y="1"/>
                    <a:pt x="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5992025" y="3666475"/>
              <a:ext cx="22825" cy="51225"/>
            </a:xfrm>
            <a:custGeom>
              <a:avLst/>
              <a:gdLst/>
              <a:ahLst/>
              <a:cxnLst/>
              <a:rect l="l" t="t" r="r" b="b"/>
              <a:pathLst>
                <a:path w="913" h="2049" extrusionOk="0">
                  <a:moveTo>
                    <a:pt x="377" y="0"/>
                  </a:moveTo>
                  <a:cubicBezTo>
                    <a:pt x="352" y="0"/>
                    <a:pt x="327" y="4"/>
                    <a:pt x="304" y="12"/>
                  </a:cubicBezTo>
                  <a:cubicBezTo>
                    <a:pt x="122" y="103"/>
                    <a:pt x="31" y="255"/>
                    <a:pt x="31" y="437"/>
                  </a:cubicBezTo>
                  <a:cubicBezTo>
                    <a:pt x="0" y="589"/>
                    <a:pt x="0" y="711"/>
                    <a:pt x="0" y="863"/>
                  </a:cubicBezTo>
                  <a:cubicBezTo>
                    <a:pt x="0" y="1076"/>
                    <a:pt x="61" y="1319"/>
                    <a:pt x="152" y="1532"/>
                  </a:cubicBezTo>
                  <a:cubicBezTo>
                    <a:pt x="274" y="1896"/>
                    <a:pt x="487" y="2048"/>
                    <a:pt x="487" y="2048"/>
                  </a:cubicBezTo>
                  <a:cubicBezTo>
                    <a:pt x="517" y="2018"/>
                    <a:pt x="395" y="1836"/>
                    <a:pt x="274" y="1471"/>
                  </a:cubicBezTo>
                  <a:cubicBezTo>
                    <a:pt x="213" y="1288"/>
                    <a:pt x="183" y="1076"/>
                    <a:pt x="183" y="863"/>
                  </a:cubicBezTo>
                  <a:cubicBezTo>
                    <a:pt x="183" y="711"/>
                    <a:pt x="213" y="589"/>
                    <a:pt x="243" y="468"/>
                  </a:cubicBezTo>
                  <a:cubicBezTo>
                    <a:pt x="243" y="377"/>
                    <a:pt x="274" y="255"/>
                    <a:pt x="365" y="194"/>
                  </a:cubicBezTo>
                  <a:cubicBezTo>
                    <a:pt x="373" y="190"/>
                    <a:pt x="381" y="188"/>
                    <a:pt x="389" y="188"/>
                  </a:cubicBezTo>
                  <a:cubicBezTo>
                    <a:pt x="442" y="188"/>
                    <a:pt x="495" y="271"/>
                    <a:pt x="547" y="377"/>
                  </a:cubicBezTo>
                  <a:cubicBezTo>
                    <a:pt x="608" y="498"/>
                    <a:pt x="669" y="589"/>
                    <a:pt x="699" y="711"/>
                  </a:cubicBezTo>
                  <a:cubicBezTo>
                    <a:pt x="730" y="924"/>
                    <a:pt x="730" y="1136"/>
                    <a:pt x="699" y="1319"/>
                  </a:cubicBezTo>
                  <a:cubicBezTo>
                    <a:pt x="639" y="1532"/>
                    <a:pt x="547" y="1714"/>
                    <a:pt x="487" y="1896"/>
                  </a:cubicBezTo>
                  <a:cubicBezTo>
                    <a:pt x="487" y="1896"/>
                    <a:pt x="699" y="1744"/>
                    <a:pt x="821" y="1380"/>
                  </a:cubicBezTo>
                  <a:cubicBezTo>
                    <a:pt x="912" y="1136"/>
                    <a:pt x="912" y="893"/>
                    <a:pt x="882" y="680"/>
                  </a:cubicBezTo>
                  <a:cubicBezTo>
                    <a:pt x="851" y="559"/>
                    <a:pt x="791" y="407"/>
                    <a:pt x="730" y="285"/>
                  </a:cubicBezTo>
                  <a:cubicBezTo>
                    <a:pt x="699" y="225"/>
                    <a:pt x="639" y="164"/>
                    <a:pt x="608" y="103"/>
                  </a:cubicBezTo>
                  <a:cubicBezTo>
                    <a:pt x="540" y="35"/>
                    <a:pt x="454" y="0"/>
                    <a:pt x="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8"/>
            <p:cNvSpPr/>
            <p:nvPr/>
          </p:nvSpPr>
          <p:spPr>
            <a:xfrm>
              <a:off x="4928925" y="2323275"/>
              <a:ext cx="1057050" cy="1329825"/>
            </a:xfrm>
            <a:custGeom>
              <a:avLst/>
              <a:gdLst/>
              <a:ahLst/>
              <a:cxnLst/>
              <a:rect l="l" t="t" r="r" b="b"/>
              <a:pathLst>
                <a:path w="42282" h="53193" extrusionOk="0">
                  <a:moveTo>
                    <a:pt x="5563" y="0"/>
                  </a:moveTo>
                  <a:cubicBezTo>
                    <a:pt x="5563" y="0"/>
                    <a:pt x="1" y="11034"/>
                    <a:pt x="3739" y="13618"/>
                  </a:cubicBezTo>
                  <a:cubicBezTo>
                    <a:pt x="7478" y="16201"/>
                    <a:pt x="24986" y="29332"/>
                    <a:pt x="24986" y="29332"/>
                  </a:cubicBezTo>
                  <a:lnTo>
                    <a:pt x="33922" y="53193"/>
                  </a:lnTo>
                  <a:lnTo>
                    <a:pt x="42281" y="49758"/>
                  </a:lnTo>
                  <a:lnTo>
                    <a:pt x="35320" y="21855"/>
                  </a:lnTo>
                  <a:lnTo>
                    <a:pt x="17721" y="6080"/>
                  </a:lnTo>
                  <a:lnTo>
                    <a:pt x="55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8"/>
            <p:cNvSpPr/>
            <p:nvPr/>
          </p:nvSpPr>
          <p:spPr>
            <a:xfrm>
              <a:off x="5565725" y="2947900"/>
              <a:ext cx="40300" cy="98050"/>
            </a:xfrm>
            <a:custGeom>
              <a:avLst/>
              <a:gdLst/>
              <a:ahLst/>
              <a:cxnLst/>
              <a:rect l="l" t="t" r="r" b="b"/>
              <a:pathLst>
                <a:path w="1612" h="3922" extrusionOk="0">
                  <a:moveTo>
                    <a:pt x="1581" y="1"/>
                  </a:moveTo>
                  <a:lnTo>
                    <a:pt x="1581" y="1"/>
                  </a:lnTo>
                  <a:cubicBezTo>
                    <a:pt x="578" y="1064"/>
                    <a:pt x="31" y="2463"/>
                    <a:pt x="0" y="3922"/>
                  </a:cubicBezTo>
                  <a:cubicBezTo>
                    <a:pt x="61" y="3922"/>
                    <a:pt x="183" y="2979"/>
                    <a:pt x="608" y="1885"/>
                  </a:cubicBezTo>
                  <a:cubicBezTo>
                    <a:pt x="1034" y="791"/>
                    <a:pt x="1611" y="31"/>
                    <a:pt x="158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8"/>
            <p:cNvSpPr/>
            <p:nvPr/>
          </p:nvSpPr>
          <p:spPr>
            <a:xfrm>
              <a:off x="5556600" y="2941825"/>
              <a:ext cx="15225" cy="104125"/>
            </a:xfrm>
            <a:custGeom>
              <a:avLst/>
              <a:gdLst/>
              <a:ahLst/>
              <a:cxnLst/>
              <a:rect l="l" t="t" r="r" b="b"/>
              <a:pathLst>
                <a:path w="609" h="4165" extrusionOk="0">
                  <a:moveTo>
                    <a:pt x="548" y="0"/>
                  </a:moveTo>
                  <a:cubicBezTo>
                    <a:pt x="274" y="639"/>
                    <a:pt x="92" y="1338"/>
                    <a:pt x="92" y="2067"/>
                  </a:cubicBezTo>
                  <a:cubicBezTo>
                    <a:pt x="1" y="2766"/>
                    <a:pt x="31" y="3466"/>
                    <a:pt x="213" y="4165"/>
                  </a:cubicBezTo>
                  <a:cubicBezTo>
                    <a:pt x="274" y="4134"/>
                    <a:pt x="183" y="3222"/>
                    <a:pt x="274" y="2067"/>
                  </a:cubicBezTo>
                  <a:cubicBezTo>
                    <a:pt x="365" y="912"/>
                    <a:pt x="608" y="0"/>
                    <a:pt x="54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8"/>
            <p:cNvSpPr/>
            <p:nvPr/>
          </p:nvSpPr>
          <p:spPr>
            <a:xfrm>
              <a:off x="5020875" y="2460825"/>
              <a:ext cx="777400" cy="1183150"/>
            </a:xfrm>
            <a:custGeom>
              <a:avLst/>
              <a:gdLst/>
              <a:ahLst/>
              <a:cxnLst/>
              <a:rect l="l" t="t" r="r" b="b"/>
              <a:pathLst>
                <a:path w="31096" h="47326" extrusionOk="0">
                  <a:moveTo>
                    <a:pt x="912" y="0"/>
                  </a:moveTo>
                  <a:lnTo>
                    <a:pt x="912" y="0"/>
                  </a:lnTo>
                  <a:cubicBezTo>
                    <a:pt x="882" y="61"/>
                    <a:pt x="852" y="91"/>
                    <a:pt x="852" y="152"/>
                  </a:cubicBezTo>
                  <a:cubicBezTo>
                    <a:pt x="821" y="243"/>
                    <a:pt x="760" y="365"/>
                    <a:pt x="669" y="547"/>
                  </a:cubicBezTo>
                  <a:cubicBezTo>
                    <a:pt x="456" y="1094"/>
                    <a:pt x="305" y="1672"/>
                    <a:pt x="183" y="2219"/>
                  </a:cubicBezTo>
                  <a:cubicBezTo>
                    <a:pt x="1" y="3131"/>
                    <a:pt x="31" y="4073"/>
                    <a:pt x="213" y="4985"/>
                  </a:cubicBezTo>
                  <a:cubicBezTo>
                    <a:pt x="365" y="5532"/>
                    <a:pt x="578" y="6079"/>
                    <a:pt x="882" y="6565"/>
                  </a:cubicBezTo>
                  <a:cubicBezTo>
                    <a:pt x="1247" y="7113"/>
                    <a:pt x="1642" y="7599"/>
                    <a:pt x="2128" y="8055"/>
                  </a:cubicBezTo>
                  <a:cubicBezTo>
                    <a:pt x="3192" y="9088"/>
                    <a:pt x="4347" y="10000"/>
                    <a:pt x="5563" y="10821"/>
                  </a:cubicBezTo>
                  <a:cubicBezTo>
                    <a:pt x="6870" y="11702"/>
                    <a:pt x="8299" y="12614"/>
                    <a:pt x="9758" y="13648"/>
                  </a:cubicBezTo>
                  <a:cubicBezTo>
                    <a:pt x="11186" y="14681"/>
                    <a:pt x="12676" y="15806"/>
                    <a:pt x="14226" y="16991"/>
                  </a:cubicBezTo>
                  <a:lnTo>
                    <a:pt x="16597" y="18754"/>
                  </a:lnTo>
                  <a:cubicBezTo>
                    <a:pt x="17387" y="19362"/>
                    <a:pt x="18177" y="20000"/>
                    <a:pt x="18967" y="20669"/>
                  </a:cubicBezTo>
                  <a:cubicBezTo>
                    <a:pt x="19961" y="21512"/>
                    <a:pt x="20955" y="22326"/>
                    <a:pt x="21890" y="23109"/>
                  </a:cubicBezTo>
                  <a:lnTo>
                    <a:pt x="21890" y="23109"/>
                  </a:lnTo>
                  <a:cubicBezTo>
                    <a:pt x="22709" y="24747"/>
                    <a:pt x="23498" y="26325"/>
                    <a:pt x="24135" y="27934"/>
                  </a:cubicBezTo>
                  <a:cubicBezTo>
                    <a:pt x="24439" y="28724"/>
                    <a:pt x="24682" y="29514"/>
                    <a:pt x="24925" y="30304"/>
                  </a:cubicBezTo>
                  <a:cubicBezTo>
                    <a:pt x="25168" y="31095"/>
                    <a:pt x="25411" y="31855"/>
                    <a:pt x="25655" y="32584"/>
                  </a:cubicBezTo>
                  <a:cubicBezTo>
                    <a:pt x="26658" y="35532"/>
                    <a:pt x="27630" y="38146"/>
                    <a:pt x="28421" y="40335"/>
                  </a:cubicBezTo>
                  <a:cubicBezTo>
                    <a:pt x="29211" y="42523"/>
                    <a:pt x="29880" y="44256"/>
                    <a:pt x="30335" y="45472"/>
                  </a:cubicBezTo>
                  <a:cubicBezTo>
                    <a:pt x="30579" y="46049"/>
                    <a:pt x="30761" y="46536"/>
                    <a:pt x="30883" y="46840"/>
                  </a:cubicBezTo>
                  <a:cubicBezTo>
                    <a:pt x="30943" y="46992"/>
                    <a:pt x="31004" y="47113"/>
                    <a:pt x="31035" y="47204"/>
                  </a:cubicBezTo>
                  <a:lnTo>
                    <a:pt x="30913" y="46809"/>
                  </a:lnTo>
                  <a:cubicBezTo>
                    <a:pt x="30761" y="46475"/>
                    <a:pt x="30609" y="46019"/>
                    <a:pt x="30396" y="45411"/>
                  </a:cubicBezTo>
                  <a:lnTo>
                    <a:pt x="28512" y="40274"/>
                  </a:lnTo>
                  <a:cubicBezTo>
                    <a:pt x="27721" y="38086"/>
                    <a:pt x="26779" y="35472"/>
                    <a:pt x="25807" y="32523"/>
                  </a:cubicBezTo>
                  <a:cubicBezTo>
                    <a:pt x="25563" y="31763"/>
                    <a:pt x="25320" y="31004"/>
                    <a:pt x="25077" y="30244"/>
                  </a:cubicBezTo>
                  <a:cubicBezTo>
                    <a:pt x="24834" y="29423"/>
                    <a:pt x="24591" y="28633"/>
                    <a:pt x="24287" y="27842"/>
                  </a:cubicBezTo>
                  <a:cubicBezTo>
                    <a:pt x="23648" y="26231"/>
                    <a:pt x="22889" y="24651"/>
                    <a:pt x="22037" y="23009"/>
                  </a:cubicBezTo>
                  <a:lnTo>
                    <a:pt x="22037" y="22979"/>
                  </a:lnTo>
                  <a:cubicBezTo>
                    <a:pt x="21095" y="22189"/>
                    <a:pt x="20123" y="21338"/>
                    <a:pt x="19089" y="20517"/>
                  </a:cubicBezTo>
                  <a:cubicBezTo>
                    <a:pt x="18299" y="19879"/>
                    <a:pt x="17508" y="19210"/>
                    <a:pt x="16718" y="18602"/>
                  </a:cubicBezTo>
                  <a:lnTo>
                    <a:pt x="14347" y="16839"/>
                  </a:lnTo>
                  <a:cubicBezTo>
                    <a:pt x="12797" y="15654"/>
                    <a:pt x="11308" y="14529"/>
                    <a:pt x="9849" y="13496"/>
                  </a:cubicBezTo>
                  <a:cubicBezTo>
                    <a:pt x="8420" y="12462"/>
                    <a:pt x="6961" y="11581"/>
                    <a:pt x="5654" y="10699"/>
                  </a:cubicBezTo>
                  <a:cubicBezTo>
                    <a:pt x="4438" y="9879"/>
                    <a:pt x="3283" y="8967"/>
                    <a:pt x="2219" y="7964"/>
                  </a:cubicBezTo>
                  <a:cubicBezTo>
                    <a:pt x="1764" y="7508"/>
                    <a:pt x="1338" y="7021"/>
                    <a:pt x="1004" y="6505"/>
                  </a:cubicBezTo>
                  <a:cubicBezTo>
                    <a:pt x="700" y="6018"/>
                    <a:pt x="487" y="5502"/>
                    <a:pt x="335" y="4954"/>
                  </a:cubicBezTo>
                  <a:cubicBezTo>
                    <a:pt x="122" y="4073"/>
                    <a:pt x="92" y="3131"/>
                    <a:pt x="274" y="2249"/>
                  </a:cubicBezTo>
                  <a:cubicBezTo>
                    <a:pt x="365" y="1672"/>
                    <a:pt x="517" y="1125"/>
                    <a:pt x="730" y="578"/>
                  </a:cubicBezTo>
                  <a:cubicBezTo>
                    <a:pt x="791" y="395"/>
                    <a:pt x="821" y="243"/>
                    <a:pt x="882" y="152"/>
                  </a:cubicBezTo>
                  <a:cubicBezTo>
                    <a:pt x="912" y="61"/>
                    <a:pt x="912" y="0"/>
                    <a:pt x="912" y="0"/>
                  </a:cubicBezTo>
                  <a:close/>
                  <a:moveTo>
                    <a:pt x="31035" y="47205"/>
                  </a:moveTo>
                  <a:lnTo>
                    <a:pt x="31035" y="47205"/>
                  </a:lnTo>
                  <a:cubicBezTo>
                    <a:pt x="31035" y="47235"/>
                    <a:pt x="31065" y="47296"/>
                    <a:pt x="31095" y="47326"/>
                  </a:cubicBezTo>
                  <a:cubicBezTo>
                    <a:pt x="31065" y="47265"/>
                    <a:pt x="31035" y="47235"/>
                    <a:pt x="31035" y="4720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8"/>
            <p:cNvSpPr/>
            <p:nvPr/>
          </p:nvSpPr>
          <p:spPr>
            <a:xfrm>
              <a:off x="5240475" y="2411425"/>
              <a:ext cx="407325" cy="141350"/>
            </a:xfrm>
            <a:custGeom>
              <a:avLst/>
              <a:gdLst/>
              <a:ahLst/>
              <a:cxnLst/>
              <a:rect l="l" t="t" r="r" b="b"/>
              <a:pathLst>
                <a:path w="16293" h="5654" extrusionOk="0">
                  <a:moveTo>
                    <a:pt x="1" y="0"/>
                  </a:moveTo>
                  <a:lnTo>
                    <a:pt x="8724" y="5654"/>
                  </a:lnTo>
                  <a:lnTo>
                    <a:pt x="16293" y="2918"/>
                  </a:lnTo>
                  <a:lnTo>
                    <a:pt x="10761" y="1520"/>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8"/>
            <p:cNvSpPr/>
            <p:nvPr/>
          </p:nvSpPr>
          <p:spPr>
            <a:xfrm>
              <a:off x="4716150" y="2391625"/>
              <a:ext cx="194575" cy="82125"/>
            </a:xfrm>
            <a:custGeom>
              <a:avLst/>
              <a:gdLst/>
              <a:ahLst/>
              <a:cxnLst/>
              <a:rect l="l" t="t" r="r" b="b"/>
              <a:pathLst>
                <a:path w="7783" h="3285" extrusionOk="0">
                  <a:moveTo>
                    <a:pt x="7777" y="0"/>
                  </a:moveTo>
                  <a:cubicBezTo>
                    <a:pt x="7721" y="0"/>
                    <a:pt x="7361" y="325"/>
                    <a:pt x="6779" y="762"/>
                  </a:cubicBezTo>
                  <a:cubicBezTo>
                    <a:pt x="5958" y="1370"/>
                    <a:pt x="5077" y="1887"/>
                    <a:pt x="4135" y="2282"/>
                  </a:cubicBezTo>
                  <a:cubicBezTo>
                    <a:pt x="3223" y="2646"/>
                    <a:pt x="2220" y="2920"/>
                    <a:pt x="1247" y="3072"/>
                  </a:cubicBezTo>
                  <a:cubicBezTo>
                    <a:pt x="457" y="3194"/>
                    <a:pt x="1" y="3224"/>
                    <a:pt x="1" y="3254"/>
                  </a:cubicBezTo>
                  <a:cubicBezTo>
                    <a:pt x="92" y="3285"/>
                    <a:pt x="214" y="3285"/>
                    <a:pt x="335" y="3285"/>
                  </a:cubicBezTo>
                  <a:cubicBezTo>
                    <a:pt x="639" y="3285"/>
                    <a:pt x="943" y="3254"/>
                    <a:pt x="1247" y="3224"/>
                  </a:cubicBezTo>
                  <a:cubicBezTo>
                    <a:pt x="3314" y="2981"/>
                    <a:pt x="5229" y="2190"/>
                    <a:pt x="6840" y="883"/>
                  </a:cubicBezTo>
                  <a:cubicBezTo>
                    <a:pt x="7083" y="701"/>
                    <a:pt x="7326" y="488"/>
                    <a:pt x="7539" y="276"/>
                  </a:cubicBezTo>
                  <a:cubicBezTo>
                    <a:pt x="7630" y="184"/>
                    <a:pt x="7691" y="93"/>
                    <a:pt x="7782" y="2"/>
                  </a:cubicBezTo>
                  <a:cubicBezTo>
                    <a:pt x="7781" y="1"/>
                    <a:pt x="7779" y="0"/>
                    <a:pt x="77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8"/>
            <p:cNvSpPr/>
            <p:nvPr/>
          </p:nvSpPr>
          <p:spPr>
            <a:xfrm>
              <a:off x="5052025" y="1573250"/>
              <a:ext cx="905075" cy="883025"/>
            </a:xfrm>
            <a:custGeom>
              <a:avLst/>
              <a:gdLst/>
              <a:ahLst/>
              <a:cxnLst/>
              <a:rect l="l" t="t" r="r" b="b"/>
              <a:pathLst>
                <a:path w="36203" h="35321" extrusionOk="0">
                  <a:moveTo>
                    <a:pt x="17965" y="1"/>
                  </a:moveTo>
                  <a:lnTo>
                    <a:pt x="15503" y="62"/>
                  </a:lnTo>
                  <a:cubicBezTo>
                    <a:pt x="13405" y="123"/>
                    <a:pt x="11338" y="335"/>
                    <a:pt x="9302" y="700"/>
                  </a:cubicBezTo>
                  <a:cubicBezTo>
                    <a:pt x="8025" y="943"/>
                    <a:pt x="6840" y="1582"/>
                    <a:pt x="5958" y="2493"/>
                  </a:cubicBezTo>
                  <a:cubicBezTo>
                    <a:pt x="5138" y="3405"/>
                    <a:pt x="4530" y="4500"/>
                    <a:pt x="4226" y="5685"/>
                  </a:cubicBezTo>
                  <a:lnTo>
                    <a:pt x="2068" y="16962"/>
                  </a:lnTo>
                  <a:lnTo>
                    <a:pt x="1" y="32585"/>
                  </a:lnTo>
                  <a:cubicBezTo>
                    <a:pt x="1" y="32585"/>
                    <a:pt x="881" y="32527"/>
                    <a:pt x="2234" y="32527"/>
                  </a:cubicBezTo>
                  <a:cubicBezTo>
                    <a:pt x="4669" y="32527"/>
                    <a:pt x="8638" y="32715"/>
                    <a:pt x="11764" y="33770"/>
                  </a:cubicBezTo>
                  <a:cubicBezTo>
                    <a:pt x="16286" y="35268"/>
                    <a:pt x="19205" y="35321"/>
                    <a:pt x="19592" y="35321"/>
                  </a:cubicBezTo>
                  <a:cubicBezTo>
                    <a:pt x="19622" y="35321"/>
                    <a:pt x="19636" y="35321"/>
                    <a:pt x="19636" y="35321"/>
                  </a:cubicBezTo>
                  <a:lnTo>
                    <a:pt x="18603" y="25594"/>
                  </a:lnTo>
                  <a:lnTo>
                    <a:pt x="22250" y="17630"/>
                  </a:lnTo>
                  <a:lnTo>
                    <a:pt x="23861" y="26962"/>
                  </a:lnTo>
                  <a:lnTo>
                    <a:pt x="31308" y="34652"/>
                  </a:lnTo>
                  <a:lnTo>
                    <a:pt x="36202" y="33558"/>
                  </a:lnTo>
                  <a:lnTo>
                    <a:pt x="31156" y="25108"/>
                  </a:lnTo>
                  <a:lnTo>
                    <a:pt x="27630" y="7873"/>
                  </a:lnTo>
                  <a:cubicBezTo>
                    <a:pt x="27357" y="6445"/>
                    <a:pt x="26567" y="5138"/>
                    <a:pt x="25442" y="4226"/>
                  </a:cubicBezTo>
                  <a:lnTo>
                    <a:pt x="25290" y="4104"/>
                  </a:lnTo>
                  <a:lnTo>
                    <a:pt x="1796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8"/>
            <p:cNvSpPr/>
            <p:nvPr/>
          </p:nvSpPr>
          <p:spPr>
            <a:xfrm>
              <a:off x="5550525" y="1833900"/>
              <a:ext cx="135275" cy="310075"/>
            </a:xfrm>
            <a:custGeom>
              <a:avLst/>
              <a:gdLst/>
              <a:ahLst/>
              <a:cxnLst/>
              <a:rect l="l" t="t" r="r" b="b"/>
              <a:pathLst>
                <a:path w="5411" h="12403" extrusionOk="0">
                  <a:moveTo>
                    <a:pt x="5411" y="1"/>
                  </a:moveTo>
                  <a:cubicBezTo>
                    <a:pt x="5320" y="153"/>
                    <a:pt x="5259" y="305"/>
                    <a:pt x="5168" y="487"/>
                  </a:cubicBezTo>
                  <a:lnTo>
                    <a:pt x="4560" y="1794"/>
                  </a:lnTo>
                  <a:cubicBezTo>
                    <a:pt x="4043" y="2919"/>
                    <a:pt x="3374" y="4438"/>
                    <a:pt x="2614" y="6171"/>
                  </a:cubicBezTo>
                  <a:cubicBezTo>
                    <a:pt x="1855" y="7873"/>
                    <a:pt x="1186" y="9423"/>
                    <a:pt x="699" y="10548"/>
                  </a:cubicBezTo>
                  <a:cubicBezTo>
                    <a:pt x="487" y="11125"/>
                    <a:pt x="304" y="11581"/>
                    <a:pt x="152" y="11885"/>
                  </a:cubicBezTo>
                  <a:cubicBezTo>
                    <a:pt x="92" y="12068"/>
                    <a:pt x="31" y="12220"/>
                    <a:pt x="0" y="12402"/>
                  </a:cubicBezTo>
                  <a:cubicBezTo>
                    <a:pt x="92" y="12250"/>
                    <a:pt x="183" y="12098"/>
                    <a:pt x="244" y="11916"/>
                  </a:cubicBezTo>
                  <a:cubicBezTo>
                    <a:pt x="396" y="11581"/>
                    <a:pt x="608" y="11125"/>
                    <a:pt x="851" y="10609"/>
                  </a:cubicBezTo>
                  <a:lnTo>
                    <a:pt x="2797" y="6232"/>
                  </a:lnTo>
                  <a:cubicBezTo>
                    <a:pt x="3557" y="4530"/>
                    <a:pt x="4195" y="2979"/>
                    <a:pt x="4681" y="1855"/>
                  </a:cubicBezTo>
                  <a:lnTo>
                    <a:pt x="5228" y="517"/>
                  </a:lnTo>
                  <a:cubicBezTo>
                    <a:pt x="5320" y="335"/>
                    <a:pt x="5380" y="183"/>
                    <a:pt x="54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8"/>
            <p:cNvSpPr/>
            <p:nvPr/>
          </p:nvSpPr>
          <p:spPr>
            <a:xfrm>
              <a:off x="5151575" y="1615825"/>
              <a:ext cx="660375" cy="894400"/>
            </a:xfrm>
            <a:custGeom>
              <a:avLst/>
              <a:gdLst/>
              <a:ahLst/>
              <a:cxnLst/>
              <a:rect l="l" t="t" r="r" b="b"/>
              <a:pathLst>
                <a:path w="26415" h="35776" extrusionOk="0">
                  <a:moveTo>
                    <a:pt x="4737" y="1"/>
                  </a:moveTo>
                  <a:cubicBezTo>
                    <a:pt x="4046" y="1"/>
                    <a:pt x="3374" y="153"/>
                    <a:pt x="2797" y="486"/>
                  </a:cubicBezTo>
                  <a:cubicBezTo>
                    <a:pt x="1156" y="1459"/>
                    <a:pt x="1" y="4195"/>
                    <a:pt x="669" y="6018"/>
                  </a:cubicBezTo>
                  <a:cubicBezTo>
                    <a:pt x="2098" y="10000"/>
                    <a:pt x="4834" y="19089"/>
                    <a:pt x="6171" y="22584"/>
                  </a:cubicBezTo>
                  <a:cubicBezTo>
                    <a:pt x="6596" y="23648"/>
                    <a:pt x="7265" y="24590"/>
                    <a:pt x="8177" y="25289"/>
                  </a:cubicBezTo>
                  <a:lnTo>
                    <a:pt x="22980" y="35776"/>
                  </a:lnTo>
                  <a:lnTo>
                    <a:pt x="26414" y="31338"/>
                  </a:lnTo>
                  <a:lnTo>
                    <a:pt x="15290" y="20608"/>
                  </a:lnTo>
                  <a:lnTo>
                    <a:pt x="9302" y="2888"/>
                  </a:lnTo>
                  <a:cubicBezTo>
                    <a:pt x="8678" y="1150"/>
                    <a:pt x="6634" y="1"/>
                    <a:pt x="473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8"/>
            <p:cNvSpPr/>
            <p:nvPr/>
          </p:nvSpPr>
          <p:spPr>
            <a:xfrm>
              <a:off x="5191850" y="1706250"/>
              <a:ext cx="623900" cy="807775"/>
            </a:xfrm>
            <a:custGeom>
              <a:avLst/>
              <a:gdLst/>
              <a:ahLst/>
              <a:cxnLst/>
              <a:rect l="l" t="t" r="r" b="b"/>
              <a:pathLst>
                <a:path w="24956" h="32311" extrusionOk="0">
                  <a:moveTo>
                    <a:pt x="7995" y="0"/>
                  </a:moveTo>
                  <a:cubicBezTo>
                    <a:pt x="7995" y="3"/>
                    <a:pt x="8026" y="95"/>
                    <a:pt x="8086" y="335"/>
                  </a:cubicBezTo>
                  <a:lnTo>
                    <a:pt x="8390" y="1246"/>
                  </a:lnTo>
                  <a:lnTo>
                    <a:pt x="9514" y="4712"/>
                  </a:lnTo>
                  <a:cubicBezTo>
                    <a:pt x="10518" y="7690"/>
                    <a:pt x="11946" y="11915"/>
                    <a:pt x="13648" y="17052"/>
                  </a:cubicBezTo>
                  <a:lnTo>
                    <a:pt x="13648" y="17083"/>
                  </a:lnTo>
                  <a:lnTo>
                    <a:pt x="24676" y="27717"/>
                  </a:lnTo>
                  <a:lnTo>
                    <a:pt x="22281" y="30852"/>
                  </a:lnTo>
                  <a:lnTo>
                    <a:pt x="21381" y="32041"/>
                  </a:lnTo>
                  <a:lnTo>
                    <a:pt x="10062" y="23922"/>
                  </a:lnTo>
                  <a:lnTo>
                    <a:pt x="7508" y="22067"/>
                  </a:lnTo>
                  <a:lnTo>
                    <a:pt x="6900" y="21611"/>
                  </a:lnTo>
                  <a:cubicBezTo>
                    <a:pt x="6688" y="21490"/>
                    <a:pt x="6505" y="21338"/>
                    <a:pt x="6323" y="21186"/>
                  </a:cubicBezTo>
                  <a:cubicBezTo>
                    <a:pt x="5958" y="20852"/>
                    <a:pt x="5654" y="20487"/>
                    <a:pt x="5381" y="20092"/>
                  </a:cubicBezTo>
                  <a:cubicBezTo>
                    <a:pt x="5137" y="19697"/>
                    <a:pt x="4925" y="19271"/>
                    <a:pt x="4773" y="18845"/>
                  </a:cubicBezTo>
                  <a:cubicBezTo>
                    <a:pt x="4621" y="18420"/>
                    <a:pt x="4438" y="17994"/>
                    <a:pt x="4286" y="17569"/>
                  </a:cubicBezTo>
                  <a:cubicBezTo>
                    <a:pt x="3982" y="16748"/>
                    <a:pt x="3678" y="15958"/>
                    <a:pt x="3405" y="15198"/>
                  </a:cubicBezTo>
                  <a:cubicBezTo>
                    <a:pt x="2280" y="12158"/>
                    <a:pt x="1460" y="9696"/>
                    <a:pt x="912" y="7994"/>
                  </a:cubicBezTo>
                  <a:cubicBezTo>
                    <a:pt x="639" y="7143"/>
                    <a:pt x="396" y="6474"/>
                    <a:pt x="244" y="6019"/>
                  </a:cubicBezTo>
                  <a:cubicBezTo>
                    <a:pt x="183" y="5806"/>
                    <a:pt x="122" y="5623"/>
                    <a:pt x="92" y="5502"/>
                  </a:cubicBezTo>
                  <a:cubicBezTo>
                    <a:pt x="32" y="5383"/>
                    <a:pt x="2" y="5322"/>
                    <a:pt x="1" y="5320"/>
                  </a:cubicBezTo>
                  <a:lnTo>
                    <a:pt x="1" y="5320"/>
                  </a:lnTo>
                  <a:cubicBezTo>
                    <a:pt x="31" y="5380"/>
                    <a:pt x="31" y="5441"/>
                    <a:pt x="61" y="5502"/>
                  </a:cubicBezTo>
                  <a:cubicBezTo>
                    <a:pt x="92" y="5654"/>
                    <a:pt x="153" y="5806"/>
                    <a:pt x="213" y="6019"/>
                  </a:cubicBezTo>
                  <a:cubicBezTo>
                    <a:pt x="365" y="6474"/>
                    <a:pt x="548" y="7143"/>
                    <a:pt x="821" y="7994"/>
                  </a:cubicBezTo>
                  <a:cubicBezTo>
                    <a:pt x="1368" y="9727"/>
                    <a:pt x="2189" y="12219"/>
                    <a:pt x="3253" y="15259"/>
                  </a:cubicBezTo>
                  <a:cubicBezTo>
                    <a:pt x="3526" y="16019"/>
                    <a:pt x="3830" y="16809"/>
                    <a:pt x="4134" y="17630"/>
                  </a:cubicBezTo>
                  <a:lnTo>
                    <a:pt x="4651" y="18906"/>
                  </a:lnTo>
                  <a:cubicBezTo>
                    <a:pt x="4803" y="19332"/>
                    <a:pt x="5016" y="19757"/>
                    <a:pt x="5259" y="20152"/>
                  </a:cubicBezTo>
                  <a:cubicBezTo>
                    <a:pt x="5533" y="20578"/>
                    <a:pt x="5837" y="20973"/>
                    <a:pt x="6201" y="21308"/>
                  </a:cubicBezTo>
                  <a:cubicBezTo>
                    <a:pt x="6384" y="21459"/>
                    <a:pt x="6596" y="21642"/>
                    <a:pt x="6779" y="21763"/>
                  </a:cubicBezTo>
                  <a:lnTo>
                    <a:pt x="7417" y="22219"/>
                  </a:lnTo>
                  <a:lnTo>
                    <a:pt x="9940" y="24043"/>
                  </a:lnTo>
                  <a:lnTo>
                    <a:pt x="21338" y="32250"/>
                  </a:lnTo>
                  <a:lnTo>
                    <a:pt x="21399" y="32311"/>
                  </a:lnTo>
                  <a:lnTo>
                    <a:pt x="21460" y="32220"/>
                  </a:lnTo>
                  <a:cubicBezTo>
                    <a:pt x="21764" y="31824"/>
                    <a:pt x="22098" y="31399"/>
                    <a:pt x="22433" y="30973"/>
                  </a:cubicBezTo>
                  <a:lnTo>
                    <a:pt x="24895" y="27782"/>
                  </a:lnTo>
                  <a:lnTo>
                    <a:pt x="24955" y="27691"/>
                  </a:lnTo>
                  <a:lnTo>
                    <a:pt x="24895" y="27630"/>
                  </a:lnTo>
                  <a:lnTo>
                    <a:pt x="13770" y="16931"/>
                  </a:lnTo>
                  <a:lnTo>
                    <a:pt x="13770" y="16961"/>
                  </a:lnTo>
                  <a:lnTo>
                    <a:pt x="9606" y="4651"/>
                  </a:lnTo>
                  <a:cubicBezTo>
                    <a:pt x="9089" y="3161"/>
                    <a:pt x="8694" y="2006"/>
                    <a:pt x="8420" y="1216"/>
                  </a:cubicBezTo>
                  <a:lnTo>
                    <a:pt x="8086" y="304"/>
                  </a:lnTo>
                  <a:cubicBezTo>
                    <a:pt x="8026" y="94"/>
                    <a:pt x="7995" y="3"/>
                    <a:pt x="79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8"/>
            <p:cNvSpPr/>
            <p:nvPr/>
          </p:nvSpPr>
          <p:spPr>
            <a:xfrm>
              <a:off x="5211600" y="1617125"/>
              <a:ext cx="144425" cy="35200"/>
            </a:xfrm>
            <a:custGeom>
              <a:avLst/>
              <a:gdLst/>
              <a:ahLst/>
              <a:cxnLst/>
              <a:rect l="l" t="t" r="r" b="b"/>
              <a:pathLst>
                <a:path w="5777" h="1408" extrusionOk="0">
                  <a:moveTo>
                    <a:pt x="2755" y="1"/>
                  </a:moveTo>
                  <a:cubicBezTo>
                    <a:pt x="2057" y="1"/>
                    <a:pt x="1358" y="177"/>
                    <a:pt x="730" y="526"/>
                  </a:cubicBezTo>
                  <a:cubicBezTo>
                    <a:pt x="457" y="678"/>
                    <a:pt x="214" y="860"/>
                    <a:pt x="1" y="1134"/>
                  </a:cubicBezTo>
                  <a:cubicBezTo>
                    <a:pt x="31" y="1134"/>
                    <a:pt x="305" y="921"/>
                    <a:pt x="791" y="647"/>
                  </a:cubicBezTo>
                  <a:cubicBezTo>
                    <a:pt x="1404" y="348"/>
                    <a:pt x="2060" y="201"/>
                    <a:pt x="2711" y="201"/>
                  </a:cubicBezTo>
                  <a:cubicBezTo>
                    <a:pt x="3514" y="201"/>
                    <a:pt x="4312" y="424"/>
                    <a:pt x="5016" y="860"/>
                  </a:cubicBezTo>
                  <a:cubicBezTo>
                    <a:pt x="5503" y="1164"/>
                    <a:pt x="5746" y="1407"/>
                    <a:pt x="5776" y="1407"/>
                  </a:cubicBezTo>
                  <a:cubicBezTo>
                    <a:pt x="5594" y="1134"/>
                    <a:pt x="5351" y="921"/>
                    <a:pt x="5107" y="738"/>
                  </a:cubicBezTo>
                  <a:cubicBezTo>
                    <a:pt x="4400" y="245"/>
                    <a:pt x="3578" y="1"/>
                    <a:pt x="27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8"/>
            <p:cNvSpPr/>
            <p:nvPr/>
          </p:nvSpPr>
          <p:spPr>
            <a:xfrm>
              <a:off x="5764800" y="2203400"/>
              <a:ext cx="73750" cy="21275"/>
            </a:xfrm>
            <a:custGeom>
              <a:avLst/>
              <a:gdLst/>
              <a:ahLst/>
              <a:cxnLst/>
              <a:rect l="l" t="t" r="r" b="b"/>
              <a:pathLst>
                <a:path w="2950" h="851" extrusionOk="0">
                  <a:moveTo>
                    <a:pt x="2174" y="1"/>
                  </a:moveTo>
                  <a:cubicBezTo>
                    <a:pt x="1916" y="1"/>
                    <a:pt x="1658" y="39"/>
                    <a:pt x="1399" y="114"/>
                  </a:cubicBezTo>
                  <a:cubicBezTo>
                    <a:pt x="852" y="206"/>
                    <a:pt x="366" y="449"/>
                    <a:pt x="1" y="844"/>
                  </a:cubicBezTo>
                  <a:cubicBezTo>
                    <a:pt x="3" y="848"/>
                    <a:pt x="8" y="850"/>
                    <a:pt x="15" y="850"/>
                  </a:cubicBezTo>
                  <a:cubicBezTo>
                    <a:pt x="114" y="850"/>
                    <a:pt x="667" y="497"/>
                    <a:pt x="1430" y="327"/>
                  </a:cubicBezTo>
                  <a:cubicBezTo>
                    <a:pt x="2250" y="114"/>
                    <a:pt x="2949" y="175"/>
                    <a:pt x="2949" y="114"/>
                  </a:cubicBezTo>
                  <a:cubicBezTo>
                    <a:pt x="2691" y="39"/>
                    <a:pt x="2433" y="1"/>
                    <a:pt x="2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8"/>
            <p:cNvSpPr/>
            <p:nvPr/>
          </p:nvSpPr>
          <p:spPr>
            <a:xfrm>
              <a:off x="5126500" y="1893175"/>
              <a:ext cx="90450" cy="25850"/>
            </a:xfrm>
            <a:custGeom>
              <a:avLst/>
              <a:gdLst/>
              <a:ahLst/>
              <a:cxnLst/>
              <a:rect l="l" t="t" r="r" b="b"/>
              <a:pathLst>
                <a:path w="3618" h="1034" extrusionOk="0">
                  <a:moveTo>
                    <a:pt x="3618" y="912"/>
                  </a:moveTo>
                  <a:cubicBezTo>
                    <a:pt x="3605" y="912"/>
                    <a:pt x="3591" y="914"/>
                    <a:pt x="3579" y="916"/>
                  </a:cubicBezTo>
                  <a:lnTo>
                    <a:pt x="3579" y="916"/>
                  </a:lnTo>
                  <a:cubicBezTo>
                    <a:pt x="3592" y="915"/>
                    <a:pt x="3605" y="914"/>
                    <a:pt x="3618" y="912"/>
                  </a:cubicBezTo>
                  <a:close/>
                  <a:moveTo>
                    <a:pt x="1" y="1"/>
                  </a:moveTo>
                  <a:lnTo>
                    <a:pt x="1" y="1"/>
                  </a:lnTo>
                  <a:cubicBezTo>
                    <a:pt x="31" y="31"/>
                    <a:pt x="61" y="61"/>
                    <a:pt x="92" y="92"/>
                  </a:cubicBezTo>
                  <a:cubicBezTo>
                    <a:pt x="548" y="487"/>
                    <a:pt x="1095" y="760"/>
                    <a:pt x="1672" y="912"/>
                  </a:cubicBezTo>
                  <a:cubicBezTo>
                    <a:pt x="1976" y="993"/>
                    <a:pt x="2280" y="1034"/>
                    <a:pt x="2584" y="1034"/>
                  </a:cubicBezTo>
                  <a:cubicBezTo>
                    <a:pt x="2736" y="1034"/>
                    <a:pt x="2888" y="1024"/>
                    <a:pt x="3040" y="1004"/>
                  </a:cubicBezTo>
                  <a:cubicBezTo>
                    <a:pt x="3192" y="1004"/>
                    <a:pt x="3314" y="973"/>
                    <a:pt x="3466" y="943"/>
                  </a:cubicBezTo>
                  <a:cubicBezTo>
                    <a:pt x="3489" y="943"/>
                    <a:pt x="3532" y="924"/>
                    <a:pt x="3579" y="916"/>
                  </a:cubicBezTo>
                  <a:lnTo>
                    <a:pt x="3579" y="916"/>
                  </a:lnTo>
                  <a:cubicBezTo>
                    <a:pt x="3327" y="939"/>
                    <a:pt x="3076" y="952"/>
                    <a:pt x="2824" y="952"/>
                  </a:cubicBezTo>
                  <a:cubicBezTo>
                    <a:pt x="2451" y="952"/>
                    <a:pt x="2077" y="923"/>
                    <a:pt x="1703" y="852"/>
                  </a:cubicBezTo>
                  <a:cubicBezTo>
                    <a:pt x="1095" y="669"/>
                    <a:pt x="517" y="365"/>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p:nvPr/>
          </p:nvSpPr>
          <p:spPr>
            <a:xfrm>
              <a:off x="5110550" y="1975225"/>
              <a:ext cx="135275" cy="25125"/>
            </a:xfrm>
            <a:custGeom>
              <a:avLst/>
              <a:gdLst/>
              <a:ahLst/>
              <a:cxnLst/>
              <a:rect l="l" t="t" r="r" b="b"/>
              <a:pathLst>
                <a:path w="5411" h="1005" extrusionOk="0">
                  <a:moveTo>
                    <a:pt x="2095" y="0"/>
                  </a:moveTo>
                  <a:cubicBezTo>
                    <a:pt x="1672" y="0"/>
                    <a:pt x="1253" y="34"/>
                    <a:pt x="821" y="92"/>
                  </a:cubicBezTo>
                  <a:cubicBezTo>
                    <a:pt x="578" y="123"/>
                    <a:pt x="365" y="153"/>
                    <a:pt x="213" y="184"/>
                  </a:cubicBezTo>
                  <a:cubicBezTo>
                    <a:pt x="152" y="184"/>
                    <a:pt x="91" y="184"/>
                    <a:pt x="0" y="214"/>
                  </a:cubicBezTo>
                  <a:lnTo>
                    <a:pt x="213" y="214"/>
                  </a:lnTo>
                  <a:lnTo>
                    <a:pt x="821" y="153"/>
                  </a:lnTo>
                  <a:cubicBezTo>
                    <a:pt x="1234" y="116"/>
                    <a:pt x="1636" y="90"/>
                    <a:pt x="2040" y="90"/>
                  </a:cubicBezTo>
                  <a:cubicBezTo>
                    <a:pt x="2290" y="90"/>
                    <a:pt x="2541" y="100"/>
                    <a:pt x="2797" y="123"/>
                  </a:cubicBezTo>
                  <a:cubicBezTo>
                    <a:pt x="3465" y="153"/>
                    <a:pt x="4104" y="305"/>
                    <a:pt x="4681" y="609"/>
                  </a:cubicBezTo>
                  <a:cubicBezTo>
                    <a:pt x="4924" y="731"/>
                    <a:pt x="5168" y="852"/>
                    <a:pt x="5411" y="1004"/>
                  </a:cubicBezTo>
                  <a:cubicBezTo>
                    <a:pt x="5350" y="944"/>
                    <a:pt x="5289" y="883"/>
                    <a:pt x="5198" y="852"/>
                  </a:cubicBezTo>
                  <a:cubicBezTo>
                    <a:pt x="5046" y="731"/>
                    <a:pt x="4894" y="609"/>
                    <a:pt x="4712" y="518"/>
                  </a:cubicBezTo>
                  <a:cubicBezTo>
                    <a:pt x="4104" y="244"/>
                    <a:pt x="3465" y="62"/>
                    <a:pt x="2797" y="32"/>
                  </a:cubicBezTo>
                  <a:cubicBezTo>
                    <a:pt x="2560" y="10"/>
                    <a:pt x="2327" y="0"/>
                    <a:pt x="209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8"/>
            <p:cNvSpPr/>
            <p:nvPr/>
          </p:nvSpPr>
          <p:spPr>
            <a:xfrm>
              <a:off x="5197925" y="1856700"/>
              <a:ext cx="291075" cy="490150"/>
            </a:xfrm>
            <a:custGeom>
              <a:avLst/>
              <a:gdLst/>
              <a:ahLst/>
              <a:cxnLst/>
              <a:rect l="l" t="t" r="r" b="b"/>
              <a:pathLst>
                <a:path w="11643" h="19606" extrusionOk="0">
                  <a:moveTo>
                    <a:pt x="1" y="1"/>
                  </a:moveTo>
                  <a:cubicBezTo>
                    <a:pt x="1" y="1"/>
                    <a:pt x="366" y="5928"/>
                    <a:pt x="821" y="8694"/>
                  </a:cubicBezTo>
                  <a:cubicBezTo>
                    <a:pt x="1247" y="11429"/>
                    <a:pt x="2128" y="14226"/>
                    <a:pt x="4104" y="16201"/>
                  </a:cubicBezTo>
                  <a:cubicBezTo>
                    <a:pt x="6050" y="18147"/>
                    <a:pt x="8876" y="19059"/>
                    <a:pt x="11642" y="19606"/>
                  </a:cubicBezTo>
                  <a:cubicBezTo>
                    <a:pt x="10730" y="18937"/>
                    <a:pt x="9879" y="18268"/>
                    <a:pt x="9028" y="17539"/>
                  </a:cubicBezTo>
                  <a:cubicBezTo>
                    <a:pt x="7934" y="16627"/>
                    <a:pt x="6323" y="15745"/>
                    <a:pt x="5442" y="14621"/>
                  </a:cubicBezTo>
                  <a:cubicBezTo>
                    <a:pt x="3739" y="12463"/>
                    <a:pt x="3344" y="9727"/>
                    <a:pt x="2493" y="7113"/>
                  </a:cubicBezTo>
                  <a:cubicBezTo>
                    <a:pt x="1673" y="4712"/>
                    <a:pt x="791" y="2402"/>
                    <a:pt x="1" y="1"/>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8"/>
            <p:cNvSpPr/>
            <p:nvPr/>
          </p:nvSpPr>
          <p:spPr>
            <a:xfrm>
              <a:off x="5245800" y="1912375"/>
              <a:ext cx="209750" cy="45725"/>
            </a:xfrm>
            <a:custGeom>
              <a:avLst/>
              <a:gdLst/>
              <a:ahLst/>
              <a:cxnLst/>
              <a:rect l="l" t="t" r="r" b="b"/>
              <a:pathLst>
                <a:path w="8390" h="1829" extrusionOk="0">
                  <a:moveTo>
                    <a:pt x="4442" y="1"/>
                  </a:moveTo>
                  <a:cubicBezTo>
                    <a:pt x="4292" y="1"/>
                    <a:pt x="4138" y="8"/>
                    <a:pt x="3983" y="23"/>
                  </a:cubicBezTo>
                  <a:cubicBezTo>
                    <a:pt x="2949" y="114"/>
                    <a:pt x="1916" y="448"/>
                    <a:pt x="1004" y="1026"/>
                  </a:cubicBezTo>
                  <a:cubicBezTo>
                    <a:pt x="639" y="1239"/>
                    <a:pt x="305" y="1512"/>
                    <a:pt x="1" y="1816"/>
                  </a:cubicBezTo>
                  <a:cubicBezTo>
                    <a:pt x="1" y="1825"/>
                    <a:pt x="3" y="1829"/>
                    <a:pt x="8" y="1829"/>
                  </a:cubicBezTo>
                  <a:cubicBezTo>
                    <a:pt x="18" y="1829"/>
                    <a:pt x="40" y="1807"/>
                    <a:pt x="61" y="1786"/>
                  </a:cubicBezTo>
                  <a:lnTo>
                    <a:pt x="274" y="1603"/>
                  </a:lnTo>
                  <a:cubicBezTo>
                    <a:pt x="517" y="1421"/>
                    <a:pt x="761" y="1239"/>
                    <a:pt x="1034" y="1056"/>
                  </a:cubicBezTo>
                  <a:cubicBezTo>
                    <a:pt x="1946" y="509"/>
                    <a:pt x="2949" y="205"/>
                    <a:pt x="4013" y="114"/>
                  </a:cubicBezTo>
                  <a:cubicBezTo>
                    <a:pt x="4175" y="98"/>
                    <a:pt x="4335" y="91"/>
                    <a:pt x="4492" y="91"/>
                  </a:cubicBezTo>
                  <a:cubicBezTo>
                    <a:pt x="5516" y="91"/>
                    <a:pt x="6432" y="388"/>
                    <a:pt x="7144" y="388"/>
                  </a:cubicBezTo>
                  <a:cubicBezTo>
                    <a:pt x="7448" y="388"/>
                    <a:pt x="7782" y="357"/>
                    <a:pt x="8086" y="236"/>
                  </a:cubicBezTo>
                  <a:cubicBezTo>
                    <a:pt x="8208" y="205"/>
                    <a:pt x="8299" y="144"/>
                    <a:pt x="8390" y="84"/>
                  </a:cubicBezTo>
                  <a:lnTo>
                    <a:pt x="8390" y="84"/>
                  </a:lnTo>
                  <a:cubicBezTo>
                    <a:pt x="8389" y="84"/>
                    <a:pt x="8297" y="145"/>
                    <a:pt x="8056" y="205"/>
                  </a:cubicBezTo>
                  <a:cubicBezTo>
                    <a:pt x="7830" y="280"/>
                    <a:pt x="7564" y="335"/>
                    <a:pt x="7308" y="335"/>
                  </a:cubicBezTo>
                  <a:cubicBezTo>
                    <a:pt x="7252" y="335"/>
                    <a:pt x="7198" y="332"/>
                    <a:pt x="7144" y="327"/>
                  </a:cubicBezTo>
                  <a:cubicBezTo>
                    <a:pt x="6426" y="327"/>
                    <a:pt x="5498" y="1"/>
                    <a:pt x="444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p:nvPr/>
          </p:nvSpPr>
          <p:spPr>
            <a:xfrm>
              <a:off x="5229075" y="1843025"/>
              <a:ext cx="199125" cy="50175"/>
            </a:xfrm>
            <a:custGeom>
              <a:avLst/>
              <a:gdLst/>
              <a:ahLst/>
              <a:cxnLst/>
              <a:rect l="l" t="t" r="r" b="b"/>
              <a:pathLst>
                <a:path w="7965" h="2007" extrusionOk="0">
                  <a:moveTo>
                    <a:pt x="7965" y="0"/>
                  </a:moveTo>
                  <a:cubicBezTo>
                    <a:pt x="7934" y="0"/>
                    <a:pt x="7904" y="31"/>
                    <a:pt x="7873" y="31"/>
                  </a:cubicBezTo>
                  <a:lnTo>
                    <a:pt x="7661" y="152"/>
                  </a:lnTo>
                  <a:cubicBezTo>
                    <a:pt x="7604" y="190"/>
                    <a:pt x="7538" y="231"/>
                    <a:pt x="7464" y="274"/>
                  </a:cubicBezTo>
                  <a:lnTo>
                    <a:pt x="7464" y="274"/>
                  </a:lnTo>
                  <a:cubicBezTo>
                    <a:pt x="7535" y="240"/>
                    <a:pt x="7600" y="209"/>
                    <a:pt x="7661" y="183"/>
                  </a:cubicBezTo>
                  <a:lnTo>
                    <a:pt x="7873" y="92"/>
                  </a:lnTo>
                  <a:cubicBezTo>
                    <a:pt x="7934" y="0"/>
                    <a:pt x="7965" y="0"/>
                    <a:pt x="7965" y="0"/>
                  </a:cubicBezTo>
                  <a:close/>
                  <a:moveTo>
                    <a:pt x="7464" y="274"/>
                  </a:moveTo>
                  <a:lnTo>
                    <a:pt x="7464" y="274"/>
                  </a:lnTo>
                  <a:cubicBezTo>
                    <a:pt x="7285" y="360"/>
                    <a:pt x="7071" y="469"/>
                    <a:pt x="6810" y="578"/>
                  </a:cubicBezTo>
                  <a:cubicBezTo>
                    <a:pt x="5898" y="973"/>
                    <a:pt x="4925" y="1307"/>
                    <a:pt x="3922" y="1551"/>
                  </a:cubicBezTo>
                  <a:cubicBezTo>
                    <a:pt x="2949" y="1794"/>
                    <a:pt x="1946" y="1915"/>
                    <a:pt x="913" y="1976"/>
                  </a:cubicBezTo>
                  <a:cubicBezTo>
                    <a:pt x="548" y="2007"/>
                    <a:pt x="214" y="2007"/>
                    <a:pt x="1" y="2007"/>
                  </a:cubicBezTo>
                  <a:lnTo>
                    <a:pt x="913" y="2007"/>
                  </a:lnTo>
                  <a:cubicBezTo>
                    <a:pt x="2980" y="1946"/>
                    <a:pt x="4986" y="1459"/>
                    <a:pt x="6840" y="578"/>
                  </a:cubicBezTo>
                  <a:cubicBezTo>
                    <a:pt x="7091" y="473"/>
                    <a:pt x="7299" y="369"/>
                    <a:pt x="7464" y="27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8"/>
            <p:cNvSpPr/>
            <p:nvPr/>
          </p:nvSpPr>
          <p:spPr>
            <a:xfrm>
              <a:off x="5424375" y="1789825"/>
              <a:ext cx="214325" cy="130725"/>
            </a:xfrm>
            <a:custGeom>
              <a:avLst/>
              <a:gdLst/>
              <a:ahLst/>
              <a:cxnLst/>
              <a:rect l="l" t="t" r="r" b="b"/>
              <a:pathLst>
                <a:path w="8573" h="5229" extrusionOk="0">
                  <a:moveTo>
                    <a:pt x="92" y="1"/>
                  </a:moveTo>
                  <a:cubicBezTo>
                    <a:pt x="92" y="1"/>
                    <a:pt x="91" y="1"/>
                    <a:pt x="91" y="1"/>
                  </a:cubicBezTo>
                  <a:lnTo>
                    <a:pt x="91" y="1"/>
                  </a:lnTo>
                  <a:cubicBezTo>
                    <a:pt x="93" y="1"/>
                    <a:pt x="94" y="1"/>
                    <a:pt x="95" y="1"/>
                  </a:cubicBezTo>
                  <a:lnTo>
                    <a:pt x="95" y="1"/>
                  </a:lnTo>
                  <a:lnTo>
                    <a:pt x="92" y="1"/>
                  </a:lnTo>
                  <a:close/>
                  <a:moveTo>
                    <a:pt x="1" y="1"/>
                  </a:moveTo>
                  <a:cubicBezTo>
                    <a:pt x="16" y="16"/>
                    <a:pt x="31" y="24"/>
                    <a:pt x="46" y="24"/>
                  </a:cubicBezTo>
                  <a:cubicBezTo>
                    <a:pt x="61" y="24"/>
                    <a:pt x="76" y="16"/>
                    <a:pt x="91" y="1"/>
                  </a:cubicBezTo>
                  <a:lnTo>
                    <a:pt x="91" y="1"/>
                  </a:lnTo>
                  <a:cubicBezTo>
                    <a:pt x="61" y="1"/>
                    <a:pt x="31" y="1"/>
                    <a:pt x="1" y="1"/>
                  </a:cubicBezTo>
                  <a:close/>
                  <a:moveTo>
                    <a:pt x="95" y="1"/>
                  </a:moveTo>
                  <a:lnTo>
                    <a:pt x="396" y="62"/>
                  </a:lnTo>
                  <a:cubicBezTo>
                    <a:pt x="1976" y="213"/>
                    <a:pt x="3496" y="852"/>
                    <a:pt x="4742" y="1824"/>
                  </a:cubicBezTo>
                  <a:cubicBezTo>
                    <a:pt x="5867" y="2736"/>
                    <a:pt x="6536" y="3891"/>
                    <a:pt x="7235" y="4499"/>
                  </a:cubicBezTo>
                  <a:cubicBezTo>
                    <a:pt x="7508" y="4742"/>
                    <a:pt x="7843" y="4955"/>
                    <a:pt x="8177" y="5107"/>
                  </a:cubicBezTo>
                  <a:cubicBezTo>
                    <a:pt x="8268" y="5138"/>
                    <a:pt x="8359" y="5168"/>
                    <a:pt x="8451" y="5198"/>
                  </a:cubicBezTo>
                  <a:lnTo>
                    <a:pt x="8496" y="5210"/>
                  </a:lnTo>
                  <a:lnTo>
                    <a:pt x="8496" y="5210"/>
                  </a:lnTo>
                  <a:cubicBezTo>
                    <a:pt x="8431" y="5192"/>
                    <a:pt x="8329" y="5159"/>
                    <a:pt x="8208" y="5107"/>
                  </a:cubicBezTo>
                  <a:cubicBezTo>
                    <a:pt x="7873" y="4955"/>
                    <a:pt x="7569" y="4742"/>
                    <a:pt x="7296" y="4469"/>
                  </a:cubicBezTo>
                  <a:cubicBezTo>
                    <a:pt x="6901" y="4104"/>
                    <a:pt x="6536" y="3679"/>
                    <a:pt x="6201" y="3253"/>
                  </a:cubicBezTo>
                  <a:cubicBezTo>
                    <a:pt x="5806" y="2706"/>
                    <a:pt x="5320" y="2220"/>
                    <a:pt x="4803" y="1794"/>
                  </a:cubicBezTo>
                  <a:cubicBezTo>
                    <a:pt x="3831" y="1034"/>
                    <a:pt x="2706" y="487"/>
                    <a:pt x="1520" y="183"/>
                  </a:cubicBezTo>
                  <a:cubicBezTo>
                    <a:pt x="1064" y="69"/>
                    <a:pt x="580" y="8"/>
                    <a:pt x="95" y="1"/>
                  </a:cubicBezTo>
                  <a:close/>
                  <a:moveTo>
                    <a:pt x="8496" y="5210"/>
                  </a:moveTo>
                  <a:lnTo>
                    <a:pt x="8496" y="5210"/>
                  </a:lnTo>
                  <a:cubicBezTo>
                    <a:pt x="8544" y="5223"/>
                    <a:pt x="8572" y="5229"/>
                    <a:pt x="8572" y="5229"/>
                  </a:cubicBezTo>
                  <a:lnTo>
                    <a:pt x="8496" y="521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8"/>
            <p:cNvSpPr/>
            <p:nvPr/>
          </p:nvSpPr>
          <p:spPr>
            <a:xfrm>
              <a:off x="5448700" y="1880625"/>
              <a:ext cx="178600" cy="85525"/>
            </a:xfrm>
            <a:custGeom>
              <a:avLst/>
              <a:gdLst/>
              <a:ahLst/>
              <a:cxnLst/>
              <a:rect l="l" t="t" r="r" b="b"/>
              <a:pathLst>
                <a:path w="7144" h="3421" extrusionOk="0">
                  <a:moveTo>
                    <a:pt x="1873" y="1"/>
                  </a:moveTo>
                  <a:cubicBezTo>
                    <a:pt x="1649" y="1"/>
                    <a:pt x="1429" y="16"/>
                    <a:pt x="1216" y="47"/>
                  </a:cubicBezTo>
                  <a:cubicBezTo>
                    <a:pt x="821" y="77"/>
                    <a:pt x="517" y="138"/>
                    <a:pt x="335" y="168"/>
                  </a:cubicBezTo>
                  <a:lnTo>
                    <a:pt x="92" y="229"/>
                  </a:lnTo>
                  <a:cubicBezTo>
                    <a:pt x="61" y="229"/>
                    <a:pt x="31" y="229"/>
                    <a:pt x="0" y="259"/>
                  </a:cubicBezTo>
                  <a:lnTo>
                    <a:pt x="92" y="259"/>
                  </a:lnTo>
                  <a:lnTo>
                    <a:pt x="335" y="229"/>
                  </a:lnTo>
                  <a:cubicBezTo>
                    <a:pt x="547" y="199"/>
                    <a:pt x="851" y="138"/>
                    <a:pt x="1216" y="107"/>
                  </a:cubicBezTo>
                  <a:cubicBezTo>
                    <a:pt x="1405" y="95"/>
                    <a:pt x="1589" y="87"/>
                    <a:pt x="1769" y="87"/>
                  </a:cubicBezTo>
                  <a:cubicBezTo>
                    <a:pt x="2025" y="87"/>
                    <a:pt x="2274" y="102"/>
                    <a:pt x="2523" y="138"/>
                  </a:cubicBezTo>
                  <a:cubicBezTo>
                    <a:pt x="3070" y="199"/>
                    <a:pt x="3587" y="411"/>
                    <a:pt x="3982" y="776"/>
                  </a:cubicBezTo>
                  <a:cubicBezTo>
                    <a:pt x="4408" y="1110"/>
                    <a:pt x="4803" y="1475"/>
                    <a:pt x="5137" y="1901"/>
                  </a:cubicBezTo>
                  <a:cubicBezTo>
                    <a:pt x="5411" y="2235"/>
                    <a:pt x="5745" y="2569"/>
                    <a:pt x="6079" y="2843"/>
                  </a:cubicBezTo>
                  <a:cubicBezTo>
                    <a:pt x="6292" y="3056"/>
                    <a:pt x="6566" y="3208"/>
                    <a:pt x="6839" y="3329"/>
                  </a:cubicBezTo>
                  <a:cubicBezTo>
                    <a:pt x="6931" y="3360"/>
                    <a:pt x="7052" y="3390"/>
                    <a:pt x="7143" y="3420"/>
                  </a:cubicBezTo>
                  <a:cubicBezTo>
                    <a:pt x="7143" y="3420"/>
                    <a:pt x="7052" y="3360"/>
                    <a:pt x="6870" y="3299"/>
                  </a:cubicBezTo>
                  <a:cubicBezTo>
                    <a:pt x="6596" y="3177"/>
                    <a:pt x="6353" y="2995"/>
                    <a:pt x="6110" y="2813"/>
                  </a:cubicBezTo>
                  <a:cubicBezTo>
                    <a:pt x="5776" y="2509"/>
                    <a:pt x="5472" y="2205"/>
                    <a:pt x="5198" y="1870"/>
                  </a:cubicBezTo>
                  <a:cubicBezTo>
                    <a:pt x="4864" y="1414"/>
                    <a:pt x="4469" y="1050"/>
                    <a:pt x="4073" y="685"/>
                  </a:cubicBezTo>
                  <a:cubicBezTo>
                    <a:pt x="3617" y="351"/>
                    <a:pt x="3101" y="107"/>
                    <a:pt x="2554" y="47"/>
                  </a:cubicBezTo>
                  <a:cubicBezTo>
                    <a:pt x="2326" y="16"/>
                    <a:pt x="2098" y="1"/>
                    <a:pt x="187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8"/>
            <p:cNvSpPr/>
            <p:nvPr/>
          </p:nvSpPr>
          <p:spPr>
            <a:xfrm>
              <a:off x="5633350" y="1932400"/>
              <a:ext cx="139850" cy="28500"/>
            </a:xfrm>
            <a:custGeom>
              <a:avLst/>
              <a:gdLst/>
              <a:ahLst/>
              <a:cxnLst/>
              <a:rect l="l" t="t" r="r" b="b"/>
              <a:pathLst>
                <a:path w="5594" h="1140" extrusionOk="0">
                  <a:moveTo>
                    <a:pt x="5307" y="53"/>
                  </a:moveTo>
                  <a:lnTo>
                    <a:pt x="5307" y="53"/>
                  </a:lnTo>
                  <a:cubicBezTo>
                    <a:pt x="5331" y="59"/>
                    <a:pt x="5356" y="66"/>
                    <a:pt x="5381" y="73"/>
                  </a:cubicBezTo>
                  <a:cubicBezTo>
                    <a:pt x="5441" y="73"/>
                    <a:pt x="5502" y="103"/>
                    <a:pt x="5593" y="103"/>
                  </a:cubicBezTo>
                  <a:cubicBezTo>
                    <a:pt x="5501" y="83"/>
                    <a:pt x="5404" y="66"/>
                    <a:pt x="5307" y="53"/>
                  </a:cubicBezTo>
                  <a:close/>
                  <a:moveTo>
                    <a:pt x="0" y="802"/>
                  </a:moveTo>
                  <a:cubicBezTo>
                    <a:pt x="16" y="812"/>
                    <a:pt x="31" y="821"/>
                    <a:pt x="46" y="830"/>
                  </a:cubicBezTo>
                  <a:lnTo>
                    <a:pt x="46" y="830"/>
                  </a:lnTo>
                  <a:cubicBezTo>
                    <a:pt x="31" y="820"/>
                    <a:pt x="16" y="810"/>
                    <a:pt x="0" y="802"/>
                  </a:cubicBezTo>
                  <a:close/>
                  <a:moveTo>
                    <a:pt x="4913" y="0"/>
                  </a:moveTo>
                  <a:cubicBezTo>
                    <a:pt x="4856" y="0"/>
                    <a:pt x="4799" y="4"/>
                    <a:pt x="4742" y="12"/>
                  </a:cubicBezTo>
                  <a:cubicBezTo>
                    <a:pt x="4438" y="12"/>
                    <a:pt x="4134" y="73"/>
                    <a:pt x="3830" y="194"/>
                  </a:cubicBezTo>
                  <a:cubicBezTo>
                    <a:pt x="3496" y="316"/>
                    <a:pt x="3162" y="468"/>
                    <a:pt x="2767" y="620"/>
                  </a:cubicBezTo>
                  <a:cubicBezTo>
                    <a:pt x="2432" y="802"/>
                    <a:pt x="2067" y="924"/>
                    <a:pt x="1703" y="1015"/>
                  </a:cubicBezTo>
                  <a:cubicBezTo>
                    <a:pt x="1480" y="1060"/>
                    <a:pt x="1258" y="1088"/>
                    <a:pt x="1035" y="1088"/>
                  </a:cubicBezTo>
                  <a:cubicBezTo>
                    <a:pt x="954" y="1088"/>
                    <a:pt x="872" y="1084"/>
                    <a:pt x="791" y="1076"/>
                  </a:cubicBezTo>
                  <a:cubicBezTo>
                    <a:pt x="534" y="1047"/>
                    <a:pt x="278" y="966"/>
                    <a:pt x="46" y="830"/>
                  </a:cubicBezTo>
                  <a:lnTo>
                    <a:pt x="46" y="830"/>
                  </a:lnTo>
                  <a:cubicBezTo>
                    <a:pt x="92" y="861"/>
                    <a:pt x="137" y="901"/>
                    <a:pt x="183" y="924"/>
                  </a:cubicBezTo>
                  <a:cubicBezTo>
                    <a:pt x="365" y="1015"/>
                    <a:pt x="578" y="1076"/>
                    <a:pt x="791" y="1106"/>
                  </a:cubicBezTo>
                  <a:cubicBezTo>
                    <a:pt x="907" y="1130"/>
                    <a:pt x="1023" y="1139"/>
                    <a:pt x="1139" y="1139"/>
                  </a:cubicBezTo>
                  <a:cubicBezTo>
                    <a:pt x="1327" y="1139"/>
                    <a:pt x="1515" y="1114"/>
                    <a:pt x="1703" y="1076"/>
                  </a:cubicBezTo>
                  <a:cubicBezTo>
                    <a:pt x="2098" y="985"/>
                    <a:pt x="2432" y="833"/>
                    <a:pt x="2797" y="681"/>
                  </a:cubicBezTo>
                  <a:cubicBezTo>
                    <a:pt x="3162" y="529"/>
                    <a:pt x="3526" y="346"/>
                    <a:pt x="3830" y="225"/>
                  </a:cubicBezTo>
                  <a:cubicBezTo>
                    <a:pt x="4134" y="134"/>
                    <a:pt x="4438" y="73"/>
                    <a:pt x="4742" y="42"/>
                  </a:cubicBezTo>
                  <a:cubicBezTo>
                    <a:pt x="4816" y="34"/>
                    <a:pt x="4891" y="31"/>
                    <a:pt x="4968" y="31"/>
                  </a:cubicBezTo>
                  <a:cubicBezTo>
                    <a:pt x="5080" y="31"/>
                    <a:pt x="5194" y="39"/>
                    <a:pt x="5307" y="53"/>
                  </a:cubicBezTo>
                  <a:lnTo>
                    <a:pt x="5307" y="53"/>
                  </a:lnTo>
                  <a:cubicBezTo>
                    <a:pt x="5176" y="20"/>
                    <a:pt x="5044" y="0"/>
                    <a:pt x="491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8"/>
            <p:cNvSpPr/>
            <p:nvPr/>
          </p:nvSpPr>
          <p:spPr>
            <a:xfrm>
              <a:off x="5609800" y="1976000"/>
              <a:ext cx="177825" cy="54175"/>
            </a:xfrm>
            <a:custGeom>
              <a:avLst/>
              <a:gdLst/>
              <a:ahLst/>
              <a:cxnLst/>
              <a:rect l="l" t="t" r="r" b="b"/>
              <a:pathLst>
                <a:path w="7113" h="2167" extrusionOk="0">
                  <a:moveTo>
                    <a:pt x="6079" y="1"/>
                  </a:moveTo>
                  <a:cubicBezTo>
                    <a:pt x="5654" y="1"/>
                    <a:pt x="5259" y="61"/>
                    <a:pt x="4864" y="213"/>
                  </a:cubicBezTo>
                  <a:cubicBezTo>
                    <a:pt x="4377" y="426"/>
                    <a:pt x="3952" y="669"/>
                    <a:pt x="3557" y="973"/>
                  </a:cubicBezTo>
                  <a:cubicBezTo>
                    <a:pt x="3131" y="1277"/>
                    <a:pt x="2705" y="1551"/>
                    <a:pt x="2280" y="1764"/>
                  </a:cubicBezTo>
                  <a:cubicBezTo>
                    <a:pt x="1915" y="1946"/>
                    <a:pt x="1520" y="2068"/>
                    <a:pt x="1094" y="2098"/>
                  </a:cubicBezTo>
                  <a:cubicBezTo>
                    <a:pt x="1035" y="2103"/>
                    <a:pt x="975" y="2105"/>
                    <a:pt x="915" y="2105"/>
                  </a:cubicBezTo>
                  <a:cubicBezTo>
                    <a:pt x="603" y="2105"/>
                    <a:pt x="280" y="2038"/>
                    <a:pt x="0" y="1885"/>
                  </a:cubicBezTo>
                  <a:lnTo>
                    <a:pt x="0" y="1885"/>
                  </a:lnTo>
                  <a:cubicBezTo>
                    <a:pt x="91" y="1946"/>
                    <a:pt x="183" y="2007"/>
                    <a:pt x="274" y="2037"/>
                  </a:cubicBezTo>
                  <a:cubicBezTo>
                    <a:pt x="499" y="2112"/>
                    <a:pt x="724" y="2167"/>
                    <a:pt x="949" y="2167"/>
                  </a:cubicBezTo>
                  <a:cubicBezTo>
                    <a:pt x="998" y="2167"/>
                    <a:pt x="1046" y="2164"/>
                    <a:pt x="1094" y="2159"/>
                  </a:cubicBezTo>
                  <a:cubicBezTo>
                    <a:pt x="1520" y="2128"/>
                    <a:pt x="1915" y="2037"/>
                    <a:pt x="2310" y="1855"/>
                  </a:cubicBezTo>
                  <a:cubicBezTo>
                    <a:pt x="2736" y="1612"/>
                    <a:pt x="3192" y="1338"/>
                    <a:pt x="3587" y="1034"/>
                  </a:cubicBezTo>
                  <a:cubicBezTo>
                    <a:pt x="3982" y="730"/>
                    <a:pt x="4438" y="487"/>
                    <a:pt x="4894" y="274"/>
                  </a:cubicBezTo>
                  <a:cubicBezTo>
                    <a:pt x="5259" y="122"/>
                    <a:pt x="5654" y="61"/>
                    <a:pt x="6079" y="61"/>
                  </a:cubicBezTo>
                  <a:cubicBezTo>
                    <a:pt x="6444" y="92"/>
                    <a:pt x="6809" y="213"/>
                    <a:pt x="7113" y="426"/>
                  </a:cubicBezTo>
                  <a:cubicBezTo>
                    <a:pt x="7052" y="365"/>
                    <a:pt x="6961" y="305"/>
                    <a:pt x="6870" y="244"/>
                  </a:cubicBezTo>
                  <a:cubicBezTo>
                    <a:pt x="6626" y="92"/>
                    <a:pt x="6353" y="31"/>
                    <a:pt x="607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8"/>
            <p:cNvSpPr/>
            <p:nvPr/>
          </p:nvSpPr>
          <p:spPr>
            <a:xfrm>
              <a:off x="5608275" y="1897725"/>
              <a:ext cx="47900" cy="242450"/>
            </a:xfrm>
            <a:custGeom>
              <a:avLst/>
              <a:gdLst/>
              <a:ahLst/>
              <a:cxnLst/>
              <a:rect l="l" t="t" r="r" b="b"/>
              <a:pathLst>
                <a:path w="1916" h="9698" extrusionOk="0">
                  <a:moveTo>
                    <a:pt x="1915" y="1"/>
                  </a:moveTo>
                  <a:lnTo>
                    <a:pt x="1915" y="1"/>
                  </a:lnTo>
                  <a:cubicBezTo>
                    <a:pt x="1642" y="1126"/>
                    <a:pt x="943" y="2098"/>
                    <a:pt x="517" y="3162"/>
                  </a:cubicBezTo>
                  <a:cubicBezTo>
                    <a:pt x="304" y="3679"/>
                    <a:pt x="0" y="4621"/>
                    <a:pt x="0" y="4621"/>
                  </a:cubicBezTo>
                  <a:lnTo>
                    <a:pt x="852" y="9606"/>
                  </a:lnTo>
                  <a:lnTo>
                    <a:pt x="882" y="9697"/>
                  </a:lnTo>
                  <a:cubicBezTo>
                    <a:pt x="1642" y="6566"/>
                    <a:pt x="1794" y="3223"/>
                    <a:pt x="1915" y="1"/>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8"/>
            <p:cNvSpPr/>
            <p:nvPr/>
          </p:nvSpPr>
          <p:spPr>
            <a:xfrm>
              <a:off x="5438050" y="1225225"/>
              <a:ext cx="66900" cy="145925"/>
            </a:xfrm>
            <a:custGeom>
              <a:avLst/>
              <a:gdLst/>
              <a:ahLst/>
              <a:cxnLst/>
              <a:rect l="l" t="t" r="r" b="b"/>
              <a:pathLst>
                <a:path w="2676" h="5837" extrusionOk="0">
                  <a:moveTo>
                    <a:pt x="2676" y="1"/>
                  </a:moveTo>
                  <a:lnTo>
                    <a:pt x="2638" y="172"/>
                  </a:lnTo>
                  <a:lnTo>
                    <a:pt x="2638" y="172"/>
                  </a:lnTo>
                  <a:cubicBezTo>
                    <a:pt x="2654" y="116"/>
                    <a:pt x="2666" y="59"/>
                    <a:pt x="2676" y="1"/>
                  </a:cubicBezTo>
                  <a:close/>
                  <a:moveTo>
                    <a:pt x="2638" y="172"/>
                  </a:moveTo>
                  <a:cubicBezTo>
                    <a:pt x="2497" y="673"/>
                    <a:pt x="2104" y="1083"/>
                    <a:pt x="1612" y="1247"/>
                  </a:cubicBezTo>
                  <a:cubicBezTo>
                    <a:pt x="1308" y="1338"/>
                    <a:pt x="943" y="1338"/>
                    <a:pt x="639" y="1460"/>
                  </a:cubicBezTo>
                  <a:cubicBezTo>
                    <a:pt x="335" y="1551"/>
                    <a:pt x="92" y="1855"/>
                    <a:pt x="122" y="2220"/>
                  </a:cubicBezTo>
                  <a:cubicBezTo>
                    <a:pt x="183" y="2463"/>
                    <a:pt x="396" y="2615"/>
                    <a:pt x="578" y="2767"/>
                  </a:cubicBezTo>
                  <a:cubicBezTo>
                    <a:pt x="761" y="2919"/>
                    <a:pt x="943" y="3192"/>
                    <a:pt x="821" y="3405"/>
                  </a:cubicBezTo>
                  <a:cubicBezTo>
                    <a:pt x="730" y="3618"/>
                    <a:pt x="366" y="3679"/>
                    <a:pt x="183" y="3891"/>
                  </a:cubicBezTo>
                  <a:cubicBezTo>
                    <a:pt x="1" y="4104"/>
                    <a:pt x="31" y="4439"/>
                    <a:pt x="214" y="4651"/>
                  </a:cubicBezTo>
                  <a:cubicBezTo>
                    <a:pt x="426" y="4864"/>
                    <a:pt x="639" y="5046"/>
                    <a:pt x="882" y="5198"/>
                  </a:cubicBezTo>
                  <a:cubicBezTo>
                    <a:pt x="1156" y="5320"/>
                    <a:pt x="1338" y="5563"/>
                    <a:pt x="1399" y="5837"/>
                  </a:cubicBezTo>
                  <a:lnTo>
                    <a:pt x="2638" y="17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8"/>
            <p:cNvSpPr/>
            <p:nvPr/>
          </p:nvSpPr>
          <p:spPr>
            <a:xfrm>
              <a:off x="5469225" y="1140325"/>
              <a:ext cx="338175" cy="290100"/>
            </a:xfrm>
            <a:custGeom>
              <a:avLst/>
              <a:gdLst/>
              <a:ahLst/>
              <a:cxnLst/>
              <a:rect l="l" t="t" r="r" b="b"/>
              <a:pathLst>
                <a:path w="13527" h="11604" extrusionOk="0">
                  <a:moveTo>
                    <a:pt x="6136" y="0"/>
                  </a:moveTo>
                  <a:cubicBezTo>
                    <a:pt x="5996" y="0"/>
                    <a:pt x="5866" y="38"/>
                    <a:pt x="5775" y="144"/>
                  </a:cubicBezTo>
                  <a:cubicBezTo>
                    <a:pt x="5623" y="357"/>
                    <a:pt x="5623" y="631"/>
                    <a:pt x="5806" y="813"/>
                  </a:cubicBezTo>
                  <a:cubicBezTo>
                    <a:pt x="5893" y="901"/>
                    <a:pt x="5988" y="974"/>
                    <a:pt x="6089" y="1037"/>
                  </a:cubicBezTo>
                  <a:lnTo>
                    <a:pt x="6089" y="1037"/>
                  </a:lnTo>
                  <a:cubicBezTo>
                    <a:pt x="5430" y="743"/>
                    <a:pt x="4728" y="565"/>
                    <a:pt x="3982" y="540"/>
                  </a:cubicBezTo>
                  <a:cubicBezTo>
                    <a:pt x="3936" y="535"/>
                    <a:pt x="3890" y="532"/>
                    <a:pt x="3843" y="532"/>
                  </a:cubicBezTo>
                  <a:cubicBezTo>
                    <a:pt x="3608" y="532"/>
                    <a:pt x="3359" y="595"/>
                    <a:pt x="3131" y="722"/>
                  </a:cubicBezTo>
                  <a:cubicBezTo>
                    <a:pt x="2857" y="874"/>
                    <a:pt x="2736" y="1178"/>
                    <a:pt x="2796" y="1482"/>
                  </a:cubicBezTo>
                  <a:cubicBezTo>
                    <a:pt x="2824" y="1575"/>
                    <a:pt x="2880" y="1650"/>
                    <a:pt x="2952" y="1706"/>
                  </a:cubicBezTo>
                  <a:lnTo>
                    <a:pt x="2952" y="1706"/>
                  </a:lnTo>
                  <a:cubicBezTo>
                    <a:pt x="2329" y="1733"/>
                    <a:pt x="1728" y="1916"/>
                    <a:pt x="1216" y="2242"/>
                  </a:cubicBezTo>
                  <a:cubicBezTo>
                    <a:pt x="730" y="2576"/>
                    <a:pt x="274" y="3093"/>
                    <a:pt x="395" y="3670"/>
                  </a:cubicBezTo>
                  <a:cubicBezTo>
                    <a:pt x="517" y="3974"/>
                    <a:pt x="669" y="4309"/>
                    <a:pt x="821" y="4582"/>
                  </a:cubicBezTo>
                  <a:cubicBezTo>
                    <a:pt x="1033" y="5190"/>
                    <a:pt x="730" y="5828"/>
                    <a:pt x="517" y="6406"/>
                  </a:cubicBezTo>
                  <a:cubicBezTo>
                    <a:pt x="122" y="7287"/>
                    <a:pt x="0" y="8260"/>
                    <a:pt x="122" y="9233"/>
                  </a:cubicBezTo>
                  <a:cubicBezTo>
                    <a:pt x="243" y="10205"/>
                    <a:pt x="821" y="11087"/>
                    <a:pt x="1641" y="11604"/>
                  </a:cubicBezTo>
                  <a:lnTo>
                    <a:pt x="12675" y="8321"/>
                  </a:lnTo>
                  <a:cubicBezTo>
                    <a:pt x="13526" y="6558"/>
                    <a:pt x="12918" y="4339"/>
                    <a:pt x="11611" y="2880"/>
                  </a:cubicBezTo>
                  <a:cubicBezTo>
                    <a:pt x="10304" y="1421"/>
                    <a:pt x="8420" y="600"/>
                    <a:pt x="6565" y="84"/>
                  </a:cubicBezTo>
                  <a:cubicBezTo>
                    <a:pt x="6429" y="38"/>
                    <a:pt x="6277" y="0"/>
                    <a:pt x="61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8"/>
            <p:cNvSpPr/>
            <p:nvPr/>
          </p:nvSpPr>
          <p:spPr>
            <a:xfrm>
              <a:off x="5411450" y="1200550"/>
              <a:ext cx="390625" cy="523400"/>
            </a:xfrm>
            <a:custGeom>
              <a:avLst/>
              <a:gdLst/>
              <a:ahLst/>
              <a:cxnLst/>
              <a:rect l="l" t="t" r="r" b="b"/>
              <a:pathLst>
                <a:path w="15625" h="20936" extrusionOk="0">
                  <a:moveTo>
                    <a:pt x="9519" y="1"/>
                  </a:moveTo>
                  <a:cubicBezTo>
                    <a:pt x="7054" y="1"/>
                    <a:pt x="4782" y="1640"/>
                    <a:pt x="4104" y="4149"/>
                  </a:cubicBezTo>
                  <a:lnTo>
                    <a:pt x="609" y="15942"/>
                  </a:lnTo>
                  <a:cubicBezTo>
                    <a:pt x="1" y="18040"/>
                    <a:pt x="1217" y="20228"/>
                    <a:pt x="3344" y="20806"/>
                  </a:cubicBezTo>
                  <a:cubicBezTo>
                    <a:pt x="3680" y="20893"/>
                    <a:pt x="4017" y="20936"/>
                    <a:pt x="4349" y="20936"/>
                  </a:cubicBezTo>
                  <a:cubicBezTo>
                    <a:pt x="5973" y="20936"/>
                    <a:pt x="7470" y="19928"/>
                    <a:pt x="8025" y="18313"/>
                  </a:cubicBezTo>
                  <a:lnTo>
                    <a:pt x="8755" y="16216"/>
                  </a:lnTo>
                  <a:cubicBezTo>
                    <a:pt x="8755" y="16216"/>
                    <a:pt x="9008" y="16265"/>
                    <a:pt x="9393" y="16265"/>
                  </a:cubicBezTo>
                  <a:cubicBezTo>
                    <a:pt x="10334" y="16265"/>
                    <a:pt x="12064" y="15974"/>
                    <a:pt x="12798" y="13967"/>
                  </a:cubicBezTo>
                  <a:cubicBezTo>
                    <a:pt x="13314" y="12599"/>
                    <a:pt x="14165" y="9711"/>
                    <a:pt x="14864" y="7097"/>
                  </a:cubicBezTo>
                  <a:cubicBezTo>
                    <a:pt x="15624" y="4271"/>
                    <a:pt x="14105" y="1322"/>
                    <a:pt x="11369" y="319"/>
                  </a:cubicBezTo>
                  <a:lnTo>
                    <a:pt x="11095" y="228"/>
                  </a:lnTo>
                  <a:cubicBezTo>
                    <a:pt x="10570" y="74"/>
                    <a:pt x="10040" y="1"/>
                    <a:pt x="951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8"/>
            <p:cNvSpPr/>
            <p:nvPr/>
          </p:nvSpPr>
          <p:spPr>
            <a:xfrm>
              <a:off x="5548250" y="1545150"/>
              <a:ext cx="82850" cy="78300"/>
            </a:xfrm>
            <a:custGeom>
              <a:avLst/>
              <a:gdLst/>
              <a:ahLst/>
              <a:cxnLst/>
              <a:rect l="l" t="t" r="r" b="b"/>
              <a:pathLst>
                <a:path w="3314" h="3132" extrusionOk="0">
                  <a:moveTo>
                    <a:pt x="0" y="0"/>
                  </a:moveTo>
                  <a:cubicBezTo>
                    <a:pt x="0" y="1"/>
                    <a:pt x="122" y="2371"/>
                    <a:pt x="3040" y="3131"/>
                  </a:cubicBezTo>
                  <a:lnTo>
                    <a:pt x="3313" y="2402"/>
                  </a:lnTo>
                  <a:cubicBezTo>
                    <a:pt x="1976" y="1946"/>
                    <a:pt x="821" y="1095"/>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8"/>
            <p:cNvSpPr/>
            <p:nvPr/>
          </p:nvSpPr>
          <p:spPr>
            <a:xfrm>
              <a:off x="5488200" y="1192750"/>
              <a:ext cx="129225" cy="204800"/>
            </a:xfrm>
            <a:custGeom>
              <a:avLst/>
              <a:gdLst/>
              <a:ahLst/>
              <a:cxnLst/>
              <a:rect l="l" t="t" r="r" b="b"/>
              <a:pathLst>
                <a:path w="5169" h="8192" extrusionOk="0">
                  <a:moveTo>
                    <a:pt x="3523" y="0"/>
                  </a:moveTo>
                  <a:cubicBezTo>
                    <a:pt x="3246" y="0"/>
                    <a:pt x="2949" y="69"/>
                    <a:pt x="2676" y="145"/>
                  </a:cubicBezTo>
                  <a:cubicBezTo>
                    <a:pt x="2098" y="297"/>
                    <a:pt x="1673" y="722"/>
                    <a:pt x="1460" y="1269"/>
                  </a:cubicBezTo>
                  <a:cubicBezTo>
                    <a:pt x="700" y="3336"/>
                    <a:pt x="639" y="5251"/>
                    <a:pt x="62" y="7257"/>
                  </a:cubicBezTo>
                  <a:cubicBezTo>
                    <a:pt x="31" y="7379"/>
                    <a:pt x="1" y="7531"/>
                    <a:pt x="31" y="7683"/>
                  </a:cubicBezTo>
                  <a:cubicBezTo>
                    <a:pt x="153" y="8017"/>
                    <a:pt x="518" y="8139"/>
                    <a:pt x="882" y="8169"/>
                  </a:cubicBezTo>
                  <a:cubicBezTo>
                    <a:pt x="968" y="8184"/>
                    <a:pt x="1049" y="8192"/>
                    <a:pt x="1127" y="8192"/>
                  </a:cubicBezTo>
                  <a:cubicBezTo>
                    <a:pt x="1824" y="8192"/>
                    <a:pt x="2229" y="7607"/>
                    <a:pt x="2585" y="6923"/>
                  </a:cubicBezTo>
                  <a:cubicBezTo>
                    <a:pt x="2737" y="6437"/>
                    <a:pt x="2828" y="5981"/>
                    <a:pt x="2889" y="5494"/>
                  </a:cubicBezTo>
                  <a:cubicBezTo>
                    <a:pt x="3010" y="4127"/>
                    <a:pt x="3800" y="2911"/>
                    <a:pt x="5047" y="2333"/>
                  </a:cubicBezTo>
                  <a:lnTo>
                    <a:pt x="5168" y="2272"/>
                  </a:lnTo>
                  <a:cubicBezTo>
                    <a:pt x="4925" y="1756"/>
                    <a:pt x="4651" y="662"/>
                    <a:pt x="4256" y="266"/>
                  </a:cubicBezTo>
                  <a:cubicBezTo>
                    <a:pt x="4059" y="69"/>
                    <a:pt x="3800" y="0"/>
                    <a:pt x="35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8"/>
            <p:cNvSpPr/>
            <p:nvPr/>
          </p:nvSpPr>
          <p:spPr>
            <a:xfrm>
              <a:off x="5452300" y="1334000"/>
              <a:ext cx="73925" cy="81425"/>
            </a:xfrm>
            <a:custGeom>
              <a:avLst/>
              <a:gdLst/>
              <a:ahLst/>
              <a:cxnLst/>
              <a:rect l="l" t="t" r="r" b="b"/>
              <a:pathLst>
                <a:path w="2957" h="3257" extrusionOk="0">
                  <a:moveTo>
                    <a:pt x="1801" y="1"/>
                  </a:moveTo>
                  <a:cubicBezTo>
                    <a:pt x="1345" y="1"/>
                    <a:pt x="864" y="242"/>
                    <a:pt x="586" y="1091"/>
                  </a:cubicBezTo>
                  <a:cubicBezTo>
                    <a:pt x="1" y="2901"/>
                    <a:pt x="1713" y="3257"/>
                    <a:pt x="2027" y="3257"/>
                  </a:cubicBezTo>
                  <a:cubicBezTo>
                    <a:pt x="2056" y="3257"/>
                    <a:pt x="2073" y="3254"/>
                    <a:pt x="2075" y="3249"/>
                  </a:cubicBezTo>
                  <a:cubicBezTo>
                    <a:pt x="2075" y="3188"/>
                    <a:pt x="2957" y="422"/>
                    <a:pt x="2957" y="422"/>
                  </a:cubicBezTo>
                  <a:cubicBezTo>
                    <a:pt x="2940" y="405"/>
                    <a:pt x="2391" y="1"/>
                    <a:pt x="180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p:nvPr/>
          </p:nvSpPr>
          <p:spPr>
            <a:xfrm>
              <a:off x="5475300" y="1349850"/>
              <a:ext cx="28125" cy="44550"/>
            </a:xfrm>
            <a:custGeom>
              <a:avLst/>
              <a:gdLst/>
              <a:ahLst/>
              <a:cxnLst/>
              <a:rect l="l" t="t" r="r" b="b"/>
              <a:pathLst>
                <a:path w="1125" h="1782" extrusionOk="0">
                  <a:moveTo>
                    <a:pt x="912" y="1"/>
                  </a:moveTo>
                  <a:cubicBezTo>
                    <a:pt x="730" y="1"/>
                    <a:pt x="547" y="61"/>
                    <a:pt x="456" y="213"/>
                  </a:cubicBezTo>
                  <a:cubicBezTo>
                    <a:pt x="304" y="335"/>
                    <a:pt x="213" y="517"/>
                    <a:pt x="152" y="700"/>
                  </a:cubicBezTo>
                  <a:cubicBezTo>
                    <a:pt x="0" y="1065"/>
                    <a:pt x="91" y="1460"/>
                    <a:pt x="365" y="1703"/>
                  </a:cubicBezTo>
                  <a:cubicBezTo>
                    <a:pt x="423" y="1761"/>
                    <a:pt x="493" y="1782"/>
                    <a:pt x="567" y="1782"/>
                  </a:cubicBezTo>
                  <a:cubicBezTo>
                    <a:pt x="610" y="1782"/>
                    <a:pt x="655" y="1775"/>
                    <a:pt x="699" y="1764"/>
                  </a:cubicBezTo>
                  <a:cubicBezTo>
                    <a:pt x="760" y="1733"/>
                    <a:pt x="790" y="1703"/>
                    <a:pt x="790" y="1703"/>
                  </a:cubicBezTo>
                  <a:lnTo>
                    <a:pt x="669" y="1703"/>
                  </a:lnTo>
                  <a:cubicBezTo>
                    <a:pt x="578" y="1703"/>
                    <a:pt x="487" y="1703"/>
                    <a:pt x="426" y="1642"/>
                  </a:cubicBezTo>
                  <a:cubicBezTo>
                    <a:pt x="213" y="1368"/>
                    <a:pt x="152" y="1034"/>
                    <a:pt x="274" y="761"/>
                  </a:cubicBezTo>
                  <a:cubicBezTo>
                    <a:pt x="335" y="578"/>
                    <a:pt x="426" y="426"/>
                    <a:pt x="547" y="274"/>
                  </a:cubicBezTo>
                  <a:cubicBezTo>
                    <a:pt x="608" y="183"/>
                    <a:pt x="730" y="122"/>
                    <a:pt x="882" y="122"/>
                  </a:cubicBezTo>
                  <a:cubicBezTo>
                    <a:pt x="973" y="122"/>
                    <a:pt x="1034" y="183"/>
                    <a:pt x="1064" y="274"/>
                  </a:cubicBezTo>
                  <a:lnTo>
                    <a:pt x="1064" y="365"/>
                  </a:lnTo>
                  <a:cubicBezTo>
                    <a:pt x="1064" y="373"/>
                    <a:pt x="1066" y="377"/>
                    <a:pt x="1069" y="377"/>
                  </a:cubicBezTo>
                  <a:cubicBezTo>
                    <a:pt x="1079" y="377"/>
                    <a:pt x="1102" y="343"/>
                    <a:pt x="1125" y="274"/>
                  </a:cubicBezTo>
                  <a:cubicBezTo>
                    <a:pt x="1125" y="213"/>
                    <a:pt x="1094" y="153"/>
                    <a:pt x="1064" y="122"/>
                  </a:cubicBezTo>
                  <a:cubicBezTo>
                    <a:pt x="1034" y="61"/>
                    <a:pt x="973" y="31"/>
                    <a:pt x="91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p:nvPr/>
          </p:nvSpPr>
          <p:spPr>
            <a:xfrm>
              <a:off x="5552800" y="1171150"/>
              <a:ext cx="232550" cy="130525"/>
            </a:xfrm>
            <a:custGeom>
              <a:avLst/>
              <a:gdLst/>
              <a:ahLst/>
              <a:cxnLst/>
              <a:rect l="l" t="t" r="r" b="b"/>
              <a:pathLst>
                <a:path w="9302" h="5221" extrusionOk="0">
                  <a:moveTo>
                    <a:pt x="7662" y="1"/>
                  </a:moveTo>
                  <a:cubicBezTo>
                    <a:pt x="7609" y="1"/>
                    <a:pt x="7557" y="12"/>
                    <a:pt x="7508" y="36"/>
                  </a:cubicBezTo>
                  <a:cubicBezTo>
                    <a:pt x="7174" y="188"/>
                    <a:pt x="7235" y="644"/>
                    <a:pt x="7326" y="978"/>
                  </a:cubicBezTo>
                  <a:cubicBezTo>
                    <a:pt x="7326" y="978"/>
                    <a:pt x="5346" y="245"/>
                    <a:pt x="3507" y="245"/>
                  </a:cubicBezTo>
                  <a:cubicBezTo>
                    <a:pt x="2978" y="245"/>
                    <a:pt x="2461" y="306"/>
                    <a:pt x="2007" y="462"/>
                  </a:cubicBezTo>
                  <a:cubicBezTo>
                    <a:pt x="1" y="1161"/>
                    <a:pt x="1824" y="3562"/>
                    <a:pt x="1824" y="3562"/>
                  </a:cubicBezTo>
                  <a:cubicBezTo>
                    <a:pt x="2227" y="3285"/>
                    <a:pt x="2634" y="3180"/>
                    <a:pt x="3021" y="3180"/>
                  </a:cubicBezTo>
                  <a:cubicBezTo>
                    <a:pt x="3570" y="3180"/>
                    <a:pt x="4077" y="3391"/>
                    <a:pt x="4469" y="3623"/>
                  </a:cubicBezTo>
                  <a:cubicBezTo>
                    <a:pt x="5107" y="3988"/>
                    <a:pt x="5685" y="4535"/>
                    <a:pt x="6353" y="4899"/>
                  </a:cubicBezTo>
                  <a:cubicBezTo>
                    <a:pt x="6711" y="5095"/>
                    <a:pt x="7139" y="5220"/>
                    <a:pt x="7552" y="5220"/>
                  </a:cubicBezTo>
                  <a:cubicBezTo>
                    <a:pt x="7911" y="5220"/>
                    <a:pt x="8259" y="5125"/>
                    <a:pt x="8542" y="4899"/>
                  </a:cubicBezTo>
                  <a:cubicBezTo>
                    <a:pt x="8967" y="4504"/>
                    <a:pt x="9210" y="3957"/>
                    <a:pt x="9241" y="3380"/>
                  </a:cubicBezTo>
                  <a:cubicBezTo>
                    <a:pt x="9302" y="2285"/>
                    <a:pt x="8967" y="1191"/>
                    <a:pt x="8238" y="340"/>
                  </a:cubicBezTo>
                  <a:cubicBezTo>
                    <a:pt x="8092" y="170"/>
                    <a:pt x="7869" y="1"/>
                    <a:pt x="76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8"/>
            <p:cNvSpPr/>
            <p:nvPr/>
          </p:nvSpPr>
          <p:spPr>
            <a:xfrm>
              <a:off x="5629550" y="1140875"/>
              <a:ext cx="142125" cy="158850"/>
            </a:xfrm>
            <a:custGeom>
              <a:avLst/>
              <a:gdLst/>
              <a:ahLst/>
              <a:cxnLst/>
              <a:rect l="l" t="t" r="r" b="b"/>
              <a:pathLst>
                <a:path w="5685" h="6354" extrusionOk="0">
                  <a:moveTo>
                    <a:pt x="1" y="1"/>
                  </a:moveTo>
                  <a:cubicBezTo>
                    <a:pt x="1" y="31"/>
                    <a:pt x="1" y="92"/>
                    <a:pt x="1" y="122"/>
                  </a:cubicBezTo>
                  <a:cubicBezTo>
                    <a:pt x="31" y="214"/>
                    <a:pt x="31" y="305"/>
                    <a:pt x="92" y="426"/>
                  </a:cubicBezTo>
                  <a:cubicBezTo>
                    <a:pt x="213" y="761"/>
                    <a:pt x="426" y="1095"/>
                    <a:pt x="669" y="1338"/>
                  </a:cubicBezTo>
                  <a:cubicBezTo>
                    <a:pt x="1064" y="1764"/>
                    <a:pt x="1520" y="2068"/>
                    <a:pt x="2007" y="2341"/>
                  </a:cubicBezTo>
                  <a:cubicBezTo>
                    <a:pt x="2311" y="2463"/>
                    <a:pt x="2615" y="2585"/>
                    <a:pt x="2949" y="2645"/>
                  </a:cubicBezTo>
                  <a:cubicBezTo>
                    <a:pt x="3283" y="2737"/>
                    <a:pt x="3618" y="2767"/>
                    <a:pt x="3952" y="2858"/>
                  </a:cubicBezTo>
                  <a:cubicBezTo>
                    <a:pt x="4286" y="2949"/>
                    <a:pt x="4560" y="3101"/>
                    <a:pt x="4833" y="3314"/>
                  </a:cubicBezTo>
                  <a:cubicBezTo>
                    <a:pt x="5077" y="3527"/>
                    <a:pt x="5259" y="3770"/>
                    <a:pt x="5350" y="4074"/>
                  </a:cubicBezTo>
                  <a:cubicBezTo>
                    <a:pt x="5472" y="4317"/>
                    <a:pt x="5502" y="4591"/>
                    <a:pt x="5502" y="4895"/>
                  </a:cubicBezTo>
                  <a:cubicBezTo>
                    <a:pt x="5472" y="5138"/>
                    <a:pt x="5381" y="5351"/>
                    <a:pt x="5259" y="5563"/>
                  </a:cubicBezTo>
                  <a:cubicBezTo>
                    <a:pt x="5046" y="5867"/>
                    <a:pt x="4773" y="6110"/>
                    <a:pt x="4438" y="6232"/>
                  </a:cubicBezTo>
                  <a:cubicBezTo>
                    <a:pt x="4195" y="6354"/>
                    <a:pt x="4043" y="6354"/>
                    <a:pt x="4043" y="6354"/>
                  </a:cubicBezTo>
                  <a:lnTo>
                    <a:pt x="4165" y="6354"/>
                  </a:lnTo>
                  <a:cubicBezTo>
                    <a:pt x="4256" y="6323"/>
                    <a:pt x="4377" y="6323"/>
                    <a:pt x="4469" y="6293"/>
                  </a:cubicBezTo>
                  <a:cubicBezTo>
                    <a:pt x="4833" y="6171"/>
                    <a:pt x="5137" y="5928"/>
                    <a:pt x="5350" y="5624"/>
                  </a:cubicBezTo>
                  <a:cubicBezTo>
                    <a:pt x="5502" y="5411"/>
                    <a:pt x="5593" y="5168"/>
                    <a:pt x="5624" y="4895"/>
                  </a:cubicBezTo>
                  <a:cubicBezTo>
                    <a:pt x="5685" y="4591"/>
                    <a:pt x="5624" y="4287"/>
                    <a:pt x="5533" y="4013"/>
                  </a:cubicBezTo>
                  <a:cubicBezTo>
                    <a:pt x="5411" y="3679"/>
                    <a:pt x="5198" y="3405"/>
                    <a:pt x="4955" y="3192"/>
                  </a:cubicBezTo>
                  <a:cubicBezTo>
                    <a:pt x="4681" y="2949"/>
                    <a:pt x="4347" y="2797"/>
                    <a:pt x="3982" y="2706"/>
                  </a:cubicBezTo>
                  <a:cubicBezTo>
                    <a:pt x="3648" y="2615"/>
                    <a:pt x="3314" y="2554"/>
                    <a:pt x="2979" y="2493"/>
                  </a:cubicBezTo>
                  <a:cubicBezTo>
                    <a:pt x="2675" y="2433"/>
                    <a:pt x="2371" y="2311"/>
                    <a:pt x="2067" y="2189"/>
                  </a:cubicBezTo>
                  <a:cubicBezTo>
                    <a:pt x="1581" y="1946"/>
                    <a:pt x="1156" y="1642"/>
                    <a:pt x="760" y="1278"/>
                  </a:cubicBezTo>
                  <a:cubicBezTo>
                    <a:pt x="517" y="1004"/>
                    <a:pt x="304" y="730"/>
                    <a:pt x="152" y="396"/>
                  </a:cubicBezTo>
                  <a:cubicBezTo>
                    <a:pt x="31" y="153"/>
                    <a:pt x="1" y="1"/>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a:off x="5574850" y="1156075"/>
              <a:ext cx="178600" cy="144400"/>
            </a:xfrm>
            <a:custGeom>
              <a:avLst/>
              <a:gdLst/>
              <a:ahLst/>
              <a:cxnLst/>
              <a:rect l="l" t="t" r="r" b="b"/>
              <a:pathLst>
                <a:path w="7144" h="5776" extrusionOk="0">
                  <a:moveTo>
                    <a:pt x="0" y="1"/>
                  </a:moveTo>
                  <a:cubicBezTo>
                    <a:pt x="0" y="31"/>
                    <a:pt x="0" y="62"/>
                    <a:pt x="30" y="92"/>
                  </a:cubicBezTo>
                  <a:cubicBezTo>
                    <a:pt x="61" y="214"/>
                    <a:pt x="61" y="305"/>
                    <a:pt x="122" y="396"/>
                  </a:cubicBezTo>
                  <a:cubicBezTo>
                    <a:pt x="274" y="761"/>
                    <a:pt x="486" y="1095"/>
                    <a:pt x="760" y="1369"/>
                  </a:cubicBezTo>
                  <a:cubicBezTo>
                    <a:pt x="1185" y="1764"/>
                    <a:pt x="1702" y="2068"/>
                    <a:pt x="2249" y="2250"/>
                  </a:cubicBezTo>
                  <a:cubicBezTo>
                    <a:pt x="2918" y="2463"/>
                    <a:pt x="3617" y="2645"/>
                    <a:pt x="4316" y="2736"/>
                  </a:cubicBezTo>
                  <a:cubicBezTo>
                    <a:pt x="4985" y="2858"/>
                    <a:pt x="5654" y="3040"/>
                    <a:pt x="6292" y="3314"/>
                  </a:cubicBezTo>
                  <a:cubicBezTo>
                    <a:pt x="6565" y="3436"/>
                    <a:pt x="6778" y="3618"/>
                    <a:pt x="6900" y="3891"/>
                  </a:cubicBezTo>
                  <a:cubicBezTo>
                    <a:pt x="6991" y="4135"/>
                    <a:pt x="7021" y="4378"/>
                    <a:pt x="6961" y="4621"/>
                  </a:cubicBezTo>
                  <a:cubicBezTo>
                    <a:pt x="6869" y="4986"/>
                    <a:pt x="6626" y="5320"/>
                    <a:pt x="6322" y="5533"/>
                  </a:cubicBezTo>
                  <a:cubicBezTo>
                    <a:pt x="6167" y="5644"/>
                    <a:pt x="6060" y="5723"/>
                    <a:pt x="6014" y="5757"/>
                  </a:cubicBezTo>
                  <a:lnTo>
                    <a:pt x="6014" y="5757"/>
                  </a:lnTo>
                  <a:cubicBezTo>
                    <a:pt x="6036" y="5746"/>
                    <a:pt x="6057" y="5746"/>
                    <a:pt x="6079" y="5746"/>
                  </a:cubicBezTo>
                  <a:cubicBezTo>
                    <a:pt x="6170" y="5685"/>
                    <a:pt x="6292" y="5654"/>
                    <a:pt x="6383" y="5594"/>
                  </a:cubicBezTo>
                  <a:cubicBezTo>
                    <a:pt x="6717" y="5381"/>
                    <a:pt x="6961" y="5046"/>
                    <a:pt x="7082" y="4651"/>
                  </a:cubicBezTo>
                  <a:cubicBezTo>
                    <a:pt x="7143" y="4378"/>
                    <a:pt x="7113" y="4104"/>
                    <a:pt x="7021" y="3831"/>
                  </a:cubicBezTo>
                  <a:cubicBezTo>
                    <a:pt x="6900" y="3527"/>
                    <a:pt x="6657" y="3284"/>
                    <a:pt x="6353" y="3162"/>
                  </a:cubicBezTo>
                  <a:cubicBezTo>
                    <a:pt x="5714" y="2858"/>
                    <a:pt x="5015" y="2676"/>
                    <a:pt x="4316" y="2584"/>
                  </a:cubicBezTo>
                  <a:cubicBezTo>
                    <a:pt x="3648" y="2463"/>
                    <a:pt x="2948" y="2311"/>
                    <a:pt x="2310" y="2098"/>
                  </a:cubicBezTo>
                  <a:cubicBezTo>
                    <a:pt x="1763" y="1916"/>
                    <a:pt x="1277" y="1642"/>
                    <a:pt x="851" y="1277"/>
                  </a:cubicBezTo>
                  <a:cubicBezTo>
                    <a:pt x="547" y="1034"/>
                    <a:pt x="334" y="700"/>
                    <a:pt x="182" y="366"/>
                  </a:cubicBezTo>
                  <a:cubicBezTo>
                    <a:pt x="61" y="153"/>
                    <a:pt x="0" y="1"/>
                    <a:pt x="0" y="1"/>
                  </a:cubicBezTo>
                  <a:close/>
                  <a:moveTo>
                    <a:pt x="6014" y="5757"/>
                  </a:moveTo>
                  <a:lnTo>
                    <a:pt x="6014" y="5757"/>
                  </a:lnTo>
                  <a:cubicBezTo>
                    <a:pt x="6005" y="5761"/>
                    <a:pt x="5997" y="5767"/>
                    <a:pt x="5988" y="5776"/>
                  </a:cubicBezTo>
                  <a:cubicBezTo>
                    <a:pt x="5988" y="5776"/>
                    <a:pt x="5997" y="5769"/>
                    <a:pt x="6014" y="5757"/>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8"/>
            <p:cNvSpPr/>
            <p:nvPr/>
          </p:nvSpPr>
          <p:spPr>
            <a:xfrm>
              <a:off x="5711625" y="1397350"/>
              <a:ext cx="25850" cy="22350"/>
            </a:xfrm>
            <a:custGeom>
              <a:avLst/>
              <a:gdLst/>
              <a:ahLst/>
              <a:cxnLst/>
              <a:rect l="l" t="t" r="r" b="b"/>
              <a:pathLst>
                <a:path w="1034" h="894" extrusionOk="0">
                  <a:moveTo>
                    <a:pt x="525" y="0"/>
                  </a:moveTo>
                  <a:cubicBezTo>
                    <a:pt x="337" y="0"/>
                    <a:pt x="137" y="118"/>
                    <a:pt x="61" y="320"/>
                  </a:cubicBezTo>
                  <a:cubicBezTo>
                    <a:pt x="0" y="563"/>
                    <a:pt x="152" y="806"/>
                    <a:pt x="395" y="867"/>
                  </a:cubicBezTo>
                  <a:cubicBezTo>
                    <a:pt x="445" y="885"/>
                    <a:pt x="494" y="894"/>
                    <a:pt x="542" y="894"/>
                  </a:cubicBezTo>
                  <a:cubicBezTo>
                    <a:pt x="731" y="894"/>
                    <a:pt x="900" y="763"/>
                    <a:pt x="973" y="593"/>
                  </a:cubicBezTo>
                  <a:cubicBezTo>
                    <a:pt x="1034" y="350"/>
                    <a:pt x="912" y="76"/>
                    <a:pt x="639" y="16"/>
                  </a:cubicBezTo>
                  <a:cubicBezTo>
                    <a:pt x="602" y="5"/>
                    <a:pt x="564" y="0"/>
                    <a:pt x="5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8"/>
            <p:cNvSpPr/>
            <p:nvPr/>
          </p:nvSpPr>
          <p:spPr>
            <a:xfrm>
              <a:off x="5712375" y="1384650"/>
              <a:ext cx="45625" cy="20875"/>
            </a:xfrm>
            <a:custGeom>
              <a:avLst/>
              <a:gdLst/>
              <a:ahLst/>
              <a:cxnLst/>
              <a:rect l="l" t="t" r="r" b="b"/>
              <a:pathLst>
                <a:path w="1825" h="835" extrusionOk="0">
                  <a:moveTo>
                    <a:pt x="623" y="0"/>
                  </a:moveTo>
                  <a:cubicBezTo>
                    <a:pt x="517" y="0"/>
                    <a:pt x="410" y="12"/>
                    <a:pt x="305" y="37"/>
                  </a:cubicBezTo>
                  <a:cubicBezTo>
                    <a:pt x="122" y="98"/>
                    <a:pt x="1" y="159"/>
                    <a:pt x="31" y="220"/>
                  </a:cubicBezTo>
                  <a:cubicBezTo>
                    <a:pt x="42" y="254"/>
                    <a:pt x="109" y="258"/>
                    <a:pt x="214" y="258"/>
                  </a:cubicBezTo>
                  <a:cubicBezTo>
                    <a:pt x="249" y="258"/>
                    <a:pt x="288" y="258"/>
                    <a:pt x="331" y="258"/>
                  </a:cubicBezTo>
                  <a:cubicBezTo>
                    <a:pt x="502" y="258"/>
                    <a:pt x="730" y="265"/>
                    <a:pt x="973" y="341"/>
                  </a:cubicBezTo>
                  <a:cubicBezTo>
                    <a:pt x="1423" y="510"/>
                    <a:pt x="1665" y="834"/>
                    <a:pt x="1771" y="834"/>
                  </a:cubicBezTo>
                  <a:cubicBezTo>
                    <a:pt x="1779" y="834"/>
                    <a:pt x="1787" y="832"/>
                    <a:pt x="1794" y="828"/>
                  </a:cubicBezTo>
                  <a:cubicBezTo>
                    <a:pt x="1824" y="828"/>
                    <a:pt x="1794" y="706"/>
                    <a:pt x="1703" y="524"/>
                  </a:cubicBezTo>
                  <a:cubicBezTo>
                    <a:pt x="1437" y="185"/>
                    <a:pt x="1036" y="0"/>
                    <a:pt x="6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p:nvPr/>
          </p:nvSpPr>
          <p:spPr>
            <a:xfrm>
              <a:off x="5594600" y="1363625"/>
              <a:ext cx="25850" cy="22350"/>
            </a:xfrm>
            <a:custGeom>
              <a:avLst/>
              <a:gdLst/>
              <a:ahLst/>
              <a:cxnLst/>
              <a:rect l="l" t="t" r="r" b="b"/>
              <a:pathLst>
                <a:path w="1034" h="894" extrusionOk="0">
                  <a:moveTo>
                    <a:pt x="491" y="0"/>
                  </a:moveTo>
                  <a:cubicBezTo>
                    <a:pt x="295" y="0"/>
                    <a:pt x="110" y="137"/>
                    <a:pt x="61" y="331"/>
                  </a:cubicBezTo>
                  <a:cubicBezTo>
                    <a:pt x="0" y="544"/>
                    <a:pt x="122" y="817"/>
                    <a:pt x="365" y="878"/>
                  </a:cubicBezTo>
                  <a:cubicBezTo>
                    <a:pt x="407" y="889"/>
                    <a:pt x="449" y="894"/>
                    <a:pt x="492" y="894"/>
                  </a:cubicBezTo>
                  <a:cubicBezTo>
                    <a:pt x="696" y="894"/>
                    <a:pt x="892" y="776"/>
                    <a:pt x="943" y="574"/>
                  </a:cubicBezTo>
                  <a:cubicBezTo>
                    <a:pt x="1034" y="331"/>
                    <a:pt x="882" y="88"/>
                    <a:pt x="639" y="27"/>
                  </a:cubicBezTo>
                  <a:cubicBezTo>
                    <a:pt x="590" y="9"/>
                    <a:pt x="540" y="0"/>
                    <a:pt x="4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8"/>
            <p:cNvSpPr/>
            <p:nvPr/>
          </p:nvSpPr>
          <p:spPr>
            <a:xfrm>
              <a:off x="5595350" y="1346525"/>
              <a:ext cx="44875" cy="20875"/>
            </a:xfrm>
            <a:custGeom>
              <a:avLst/>
              <a:gdLst/>
              <a:ahLst/>
              <a:cxnLst/>
              <a:rect l="l" t="t" r="r" b="b"/>
              <a:pathLst>
                <a:path w="1795" h="835" extrusionOk="0">
                  <a:moveTo>
                    <a:pt x="635" y="0"/>
                  </a:moveTo>
                  <a:cubicBezTo>
                    <a:pt x="523" y="0"/>
                    <a:pt x="414" y="15"/>
                    <a:pt x="305" y="42"/>
                  </a:cubicBezTo>
                  <a:cubicBezTo>
                    <a:pt x="92" y="103"/>
                    <a:pt x="1" y="134"/>
                    <a:pt x="31" y="225"/>
                  </a:cubicBezTo>
                  <a:cubicBezTo>
                    <a:pt x="39" y="240"/>
                    <a:pt x="71" y="244"/>
                    <a:pt x="123" y="244"/>
                  </a:cubicBezTo>
                  <a:cubicBezTo>
                    <a:pt x="175" y="244"/>
                    <a:pt x="246" y="240"/>
                    <a:pt x="331" y="240"/>
                  </a:cubicBezTo>
                  <a:cubicBezTo>
                    <a:pt x="502" y="240"/>
                    <a:pt x="730" y="255"/>
                    <a:pt x="973" y="346"/>
                  </a:cubicBezTo>
                  <a:cubicBezTo>
                    <a:pt x="1411" y="492"/>
                    <a:pt x="1653" y="835"/>
                    <a:pt x="1752" y="835"/>
                  </a:cubicBezTo>
                  <a:cubicBezTo>
                    <a:pt x="1756" y="835"/>
                    <a:pt x="1760" y="834"/>
                    <a:pt x="1764" y="833"/>
                  </a:cubicBezTo>
                  <a:cubicBezTo>
                    <a:pt x="1794" y="802"/>
                    <a:pt x="1794" y="681"/>
                    <a:pt x="1672" y="529"/>
                  </a:cubicBezTo>
                  <a:cubicBezTo>
                    <a:pt x="1520" y="316"/>
                    <a:pt x="1308" y="164"/>
                    <a:pt x="1065" y="73"/>
                  </a:cubicBezTo>
                  <a:cubicBezTo>
                    <a:pt x="914" y="23"/>
                    <a:pt x="773" y="0"/>
                    <a:pt x="6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8"/>
            <p:cNvSpPr/>
            <p:nvPr/>
          </p:nvSpPr>
          <p:spPr>
            <a:xfrm>
              <a:off x="5652350" y="1369600"/>
              <a:ext cx="34225" cy="108700"/>
            </a:xfrm>
            <a:custGeom>
              <a:avLst/>
              <a:gdLst/>
              <a:ahLst/>
              <a:cxnLst/>
              <a:rect l="l" t="t" r="r" b="b"/>
              <a:pathLst>
                <a:path w="1369" h="4348" extrusionOk="0">
                  <a:moveTo>
                    <a:pt x="1155" y="1"/>
                  </a:moveTo>
                  <a:cubicBezTo>
                    <a:pt x="1064" y="913"/>
                    <a:pt x="1064" y="1794"/>
                    <a:pt x="1125" y="2706"/>
                  </a:cubicBezTo>
                  <a:cubicBezTo>
                    <a:pt x="1125" y="3071"/>
                    <a:pt x="1155" y="3405"/>
                    <a:pt x="1155" y="3740"/>
                  </a:cubicBezTo>
                  <a:cubicBezTo>
                    <a:pt x="1186" y="3861"/>
                    <a:pt x="1155" y="4013"/>
                    <a:pt x="1125" y="4135"/>
                  </a:cubicBezTo>
                  <a:cubicBezTo>
                    <a:pt x="1089" y="4170"/>
                    <a:pt x="1033" y="4185"/>
                    <a:pt x="968" y="4185"/>
                  </a:cubicBezTo>
                  <a:cubicBezTo>
                    <a:pt x="922" y="4185"/>
                    <a:pt x="871" y="4178"/>
                    <a:pt x="821" y="4165"/>
                  </a:cubicBezTo>
                  <a:cubicBezTo>
                    <a:pt x="548" y="4074"/>
                    <a:pt x="274" y="4044"/>
                    <a:pt x="0" y="4044"/>
                  </a:cubicBezTo>
                  <a:cubicBezTo>
                    <a:pt x="244" y="4165"/>
                    <a:pt x="487" y="4256"/>
                    <a:pt x="760" y="4317"/>
                  </a:cubicBezTo>
                  <a:cubicBezTo>
                    <a:pt x="821" y="4348"/>
                    <a:pt x="912" y="4348"/>
                    <a:pt x="973" y="4348"/>
                  </a:cubicBezTo>
                  <a:cubicBezTo>
                    <a:pt x="1064" y="4348"/>
                    <a:pt x="1186" y="4317"/>
                    <a:pt x="1247" y="4256"/>
                  </a:cubicBezTo>
                  <a:cubicBezTo>
                    <a:pt x="1338" y="4104"/>
                    <a:pt x="1368" y="3922"/>
                    <a:pt x="1338" y="3740"/>
                  </a:cubicBezTo>
                  <a:lnTo>
                    <a:pt x="1338" y="2706"/>
                  </a:lnTo>
                  <a:cubicBezTo>
                    <a:pt x="1338" y="1794"/>
                    <a:pt x="1277" y="882"/>
                    <a:pt x="11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8"/>
            <p:cNvSpPr/>
            <p:nvPr/>
          </p:nvSpPr>
          <p:spPr>
            <a:xfrm>
              <a:off x="5608275" y="1466125"/>
              <a:ext cx="33450" cy="46300"/>
            </a:xfrm>
            <a:custGeom>
              <a:avLst/>
              <a:gdLst/>
              <a:ahLst/>
              <a:cxnLst/>
              <a:rect l="l" t="t" r="r" b="b"/>
              <a:pathLst>
                <a:path w="1338" h="1852" extrusionOk="0">
                  <a:moveTo>
                    <a:pt x="244" y="0"/>
                  </a:moveTo>
                  <a:cubicBezTo>
                    <a:pt x="183" y="0"/>
                    <a:pt x="92" y="91"/>
                    <a:pt x="61" y="335"/>
                  </a:cubicBezTo>
                  <a:cubicBezTo>
                    <a:pt x="0" y="639"/>
                    <a:pt x="61" y="973"/>
                    <a:pt x="213" y="1216"/>
                  </a:cubicBezTo>
                  <a:cubicBezTo>
                    <a:pt x="365" y="1490"/>
                    <a:pt x="639" y="1702"/>
                    <a:pt x="943" y="1794"/>
                  </a:cubicBezTo>
                  <a:cubicBezTo>
                    <a:pt x="1059" y="1827"/>
                    <a:pt x="1158" y="1851"/>
                    <a:pt x="1223" y="1851"/>
                  </a:cubicBezTo>
                  <a:cubicBezTo>
                    <a:pt x="1276" y="1851"/>
                    <a:pt x="1307" y="1835"/>
                    <a:pt x="1307" y="1794"/>
                  </a:cubicBezTo>
                  <a:cubicBezTo>
                    <a:pt x="1338" y="1733"/>
                    <a:pt x="760" y="1581"/>
                    <a:pt x="456" y="1064"/>
                  </a:cubicBezTo>
                  <a:cubicBezTo>
                    <a:pt x="152" y="547"/>
                    <a:pt x="335" y="0"/>
                    <a:pt x="2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8"/>
            <p:cNvSpPr/>
            <p:nvPr/>
          </p:nvSpPr>
          <p:spPr>
            <a:xfrm>
              <a:off x="5602200" y="1302050"/>
              <a:ext cx="57775" cy="20550"/>
            </a:xfrm>
            <a:custGeom>
              <a:avLst/>
              <a:gdLst/>
              <a:ahLst/>
              <a:cxnLst/>
              <a:rect l="l" t="t" r="r" b="b"/>
              <a:pathLst>
                <a:path w="2311" h="822" extrusionOk="0">
                  <a:moveTo>
                    <a:pt x="807" y="0"/>
                  </a:moveTo>
                  <a:cubicBezTo>
                    <a:pt x="651" y="0"/>
                    <a:pt x="493" y="19"/>
                    <a:pt x="335" y="59"/>
                  </a:cubicBezTo>
                  <a:cubicBezTo>
                    <a:pt x="91" y="119"/>
                    <a:pt x="0" y="211"/>
                    <a:pt x="0" y="271"/>
                  </a:cubicBezTo>
                  <a:cubicBezTo>
                    <a:pt x="31" y="423"/>
                    <a:pt x="517" y="423"/>
                    <a:pt x="1125" y="545"/>
                  </a:cubicBezTo>
                  <a:cubicBezTo>
                    <a:pt x="1592" y="643"/>
                    <a:pt x="1980" y="821"/>
                    <a:pt x="2159" y="821"/>
                  </a:cubicBezTo>
                  <a:cubicBezTo>
                    <a:pt x="2201" y="821"/>
                    <a:pt x="2232" y="811"/>
                    <a:pt x="2250" y="788"/>
                  </a:cubicBezTo>
                  <a:cubicBezTo>
                    <a:pt x="2310" y="727"/>
                    <a:pt x="2219" y="606"/>
                    <a:pt x="2037" y="423"/>
                  </a:cubicBezTo>
                  <a:cubicBezTo>
                    <a:pt x="1677" y="153"/>
                    <a:pt x="1251" y="0"/>
                    <a:pt x="8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a:off x="5724525" y="1348525"/>
              <a:ext cx="41825" cy="21600"/>
            </a:xfrm>
            <a:custGeom>
              <a:avLst/>
              <a:gdLst/>
              <a:ahLst/>
              <a:cxnLst/>
              <a:rect l="l" t="t" r="r" b="b"/>
              <a:pathLst>
                <a:path w="1673" h="864" extrusionOk="0">
                  <a:moveTo>
                    <a:pt x="521" y="0"/>
                  </a:moveTo>
                  <a:cubicBezTo>
                    <a:pt x="440" y="0"/>
                    <a:pt x="357" y="8"/>
                    <a:pt x="275" y="23"/>
                  </a:cubicBezTo>
                  <a:cubicBezTo>
                    <a:pt x="92" y="84"/>
                    <a:pt x="1" y="175"/>
                    <a:pt x="1" y="236"/>
                  </a:cubicBezTo>
                  <a:cubicBezTo>
                    <a:pt x="31" y="388"/>
                    <a:pt x="396" y="418"/>
                    <a:pt x="791" y="570"/>
                  </a:cubicBezTo>
                  <a:cubicBezTo>
                    <a:pt x="1126" y="673"/>
                    <a:pt x="1396" y="864"/>
                    <a:pt x="1544" y="864"/>
                  </a:cubicBezTo>
                  <a:cubicBezTo>
                    <a:pt x="1571" y="864"/>
                    <a:pt x="1593" y="858"/>
                    <a:pt x="1612" y="844"/>
                  </a:cubicBezTo>
                  <a:cubicBezTo>
                    <a:pt x="1673" y="814"/>
                    <a:pt x="1642" y="692"/>
                    <a:pt x="1551" y="510"/>
                  </a:cubicBezTo>
                  <a:cubicBezTo>
                    <a:pt x="1299" y="182"/>
                    <a:pt x="921" y="0"/>
                    <a:pt x="5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a:off x="5492000" y="2423575"/>
              <a:ext cx="83625" cy="79050"/>
            </a:xfrm>
            <a:custGeom>
              <a:avLst/>
              <a:gdLst/>
              <a:ahLst/>
              <a:cxnLst/>
              <a:rect l="l" t="t" r="r" b="b"/>
              <a:pathLst>
                <a:path w="3345" h="3162" extrusionOk="0">
                  <a:moveTo>
                    <a:pt x="1946" y="1"/>
                  </a:moveTo>
                  <a:lnTo>
                    <a:pt x="1" y="669"/>
                  </a:lnTo>
                  <a:lnTo>
                    <a:pt x="609" y="3162"/>
                  </a:lnTo>
                  <a:lnTo>
                    <a:pt x="3162" y="2128"/>
                  </a:lnTo>
                  <a:cubicBezTo>
                    <a:pt x="3344" y="1216"/>
                    <a:pt x="2828" y="305"/>
                    <a:pt x="194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a:off x="5001875" y="2319850"/>
              <a:ext cx="494725" cy="160925"/>
            </a:xfrm>
            <a:custGeom>
              <a:avLst/>
              <a:gdLst/>
              <a:ahLst/>
              <a:cxnLst/>
              <a:rect l="l" t="t" r="r" b="b"/>
              <a:pathLst>
                <a:path w="19789" h="6437" extrusionOk="0">
                  <a:moveTo>
                    <a:pt x="3301" y="1"/>
                  </a:moveTo>
                  <a:cubicBezTo>
                    <a:pt x="2727" y="1"/>
                    <a:pt x="2124" y="43"/>
                    <a:pt x="1490" y="137"/>
                  </a:cubicBezTo>
                  <a:lnTo>
                    <a:pt x="1" y="4150"/>
                  </a:lnTo>
                  <a:cubicBezTo>
                    <a:pt x="1" y="4150"/>
                    <a:pt x="1216" y="4020"/>
                    <a:pt x="2836" y="4020"/>
                  </a:cubicBezTo>
                  <a:cubicBezTo>
                    <a:pt x="4546" y="4020"/>
                    <a:pt x="6705" y="4164"/>
                    <a:pt x="8359" y="4758"/>
                  </a:cubicBezTo>
                  <a:cubicBezTo>
                    <a:pt x="11034" y="5691"/>
                    <a:pt x="14254" y="6436"/>
                    <a:pt x="16296" y="6436"/>
                  </a:cubicBezTo>
                  <a:cubicBezTo>
                    <a:pt x="16714" y="6436"/>
                    <a:pt x="17083" y="6405"/>
                    <a:pt x="17387" y="6338"/>
                  </a:cubicBezTo>
                  <a:cubicBezTo>
                    <a:pt x="18329" y="6095"/>
                    <a:pt x="19180" y="5548"/>
                    <a:pt x="19788" y="4818"/>
                  </a:cubicBezTo>
                  <a:cubicBezTo>
                    <a:pt x="19788" y="4818"/>
                    <a:pt x="14682" y="4180"/>
                    <a:pt x="12250" y="3420"/>
                  </a:cubicBezTo>
                  <a:cubicBezTo>
                    <a:pt x="10812" y="2959"/>
                    <a:pt x="8088" y="1"/>
                    <a:pt x="33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a:off x="5419050" y="2438775"/>
              <a:ext cx="101850" cy="80150"/>
            </a:xfrm>
            <a:custGeom>
              <a:avLst/>
              <a:gdLst/>
              <a:ahLst/>
              <a:cxnLst/>
              <a:rect l="l" t="t" r="r" b="b"/>
              <a:pathLst>
                <a:path w="4074" h="3206" extrusionOk="0">
                  <a:moveTo>
                    <a:pt x="3071" y="1"/>
                  </a:moveTo>
                  <a:lnTo>
                    <a:pt x="3132" y="61"/>
                  </a:lnTo>
                  <a:cubicBezTo>
                    <a:pt x="2585" y="92"/>
                    <a:pt x="2037" y="153"/>
                    <a:pt x="1521" y="304"/>
                  </a:cubicBezTo>
                  <a:cubicBezTo>
                    <a:pt x="1004" y="426"/>
                    <a:pt x="518" y="730"/>
                    <a:pt x="183" y="1125"/>
                  </a:cubicBezTo>
                  <a:cubicBezTo>
                    <a:pt x="62" y="1247"/>
                    <a:pt x="1" y="1429"/>
                    <a:pt x="1" y="1612"/>
                  </a:cubicBezTo>
                  <a:cubicBezTo>
                    <a:pt x="31" y="1855"/>
                    <a:pt x="183" y="2037"/>
                    <a:pt x="396" y="2159"/>
                  </a:cubicBezTo>
                  <a:cubicBezTo>
                    <a:pt x="852" y="2584"/>
                    <a:pt x="1399" y="2919"/>
                    <a:pt x="2007" y="3131"/>
                  </a:cubicBezTo>
                  <a:cubicBezTo>
                    <a:pt x="2173" y="3181"/>
                    <a:pt x="2343" y="3206"/>
                    <a:pt x="2512" y="3206"/>
                  </a:cubicBezTo>
                  <a:cubicBezTo>
                    <a:pt x="2964" y="3206"/>
                    <a:pt x="3408" y="3029"/>
                    <a:pt x="3740" y="2675"/>
                  </a:cubicBezTo>
                  <a:cubicBezTo>
                    <a:pt x="4013" y="2250"/>
                    <a:pt x="4074" y="1733"/>
                    <a:pt x="3892" y="1247"/>
                  </a:cubicBezTo>
                  <a:cubicBezTo>
                    <a:pt x="3709" y="760"/>
                    <a:pt x="3436" y="335"/>
                    <a:pt x="307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5423625" y="2442250"/>
              <a:ext cx="96525" cy="75875"/>
            </a:xfrm>
            <a:custGeom>
              <a:avLst/>
              <a:gdLst/>
              <a:ahLst/>
              <a:cxnLst/>
              <a:rect l="l" t="t" r="r" b="b"/>
              <a:pathLst>
                <a:path w="3861" h="3035" extrusionOk="0">
                  <a:moveTo>
                    <a:pt x="1795" y="0"/>
                  </a:moveTo>
                  <a:cubicBezTo>
                    <a:pt x="1493" y="0"/>
                    <a:pt x="1196" y="54"/>
                    <a:pt x="912" y="135"/>
                  </a:cubicBezTo>
                  <a:cubicBezTo>
                    <a:pt x="608" y="226"/>
                    <a:pt x="365" y="409"/>
                    <a:pt x="152" y="621"/>
                  </a:cubicBezTo>
                  <a:cubicBezTo>
                    <a:pt x="61" y="713"/>
                    <a:pt x="31" y="804"/>
                    <a:pt x="0" y="925"/>
                  </a:cubicBezTo>
                  <a:cubicBezTo>
                    <a:pt x="31" y="834"/>
                    <a:pt x="91" y="743"/>
                    <a:pt x="152" y="652"/>
                  </a:cubicBezTo>
                  <a:cubicBezTo>
                    <a:pt x="365" y="439"/>
                    <a:pt x="639" y="287"/>
                    <a:pt x="912" y="196"/>
                  </a:cubicBezTo>
                  <a:cubicBezTo>
                    <a:pt x="1196" y="115"/>
                    <a:pt x="1493" y="74"/>
                    <a:pt x="1786" y="74"/>
                  </a:cubicBezTo>
                  <a:cubicBezTo>
                    <a:pt x="1932" y="74"/>
                    <a:pt x="2077" y="84"/>
                    <a:pt x="2219" y="105"/>
                  </a:cubicBezTo>
                  <a:cubicBezTo>
                    <a:pt x="2766" y="196"/>
                    <a:pt x="3253" y="500"/>
                    <a:pt x="3526" y="956"/>
                  </a:cubicBezTo>
                  <a:cubicBezTo>
                    <a:pt x="3830" y="1442"/>
                    <a:pt x="3830" y="2050"/>
                    <a:pt x="3465" y="2476"/>
                  </a:cubicBezTo>
                  <a:cubicBezTo>
                    <a:pt x="3253" y="2794"/>
                    <a:pt x="2879" y="2973"/>
                    <a:pt x="2504" y="2973"/>
                  </a:cubicBezTo>
                  <a:cubicBezTo>
                    <a:pt x="2449" y="2973"/>
                    <a:pt x="2395" y="2970"/>
                    <a:pt x="2341" y="2962"/>
                  </a:cubicBezTo>
                  <a:cubicBezTo>
                    <a:pt x="2037" y="2931"/>
                    <a:pt x="1733" y="2871"/>
                    <a:pt x="1459" y="2780"/>
                  </a:cubicBezTo>
                  <a:lnTo>
                    <a:pt x="1247" y="2688"/>
                  </a:lnTo>
                  <a:lnTo>
                    <a:pt x="1155" y="2658"/>
                  </a:lnTo>
                  <a:lnTo>
                    <a:pt x="1155" y="2658"/>
                  </a:lnTo>
                  <a:cubicBezTo>
                    <a:pt x="1186" y="2688"/>
                    <a:pt x="1186" y="2688"/>
                    <a:pt x="1216" y="2719"/>
                  </a:cubicBezTo>
                  <a:cubicBezTo>
                    <a:pt x="1277" y="2719"/>
                    <a:pt x="1368" y="2780"/>
                    <a:pt x="1459" y="2810"/>
                  </a:cubicBezTo>
                  <a:cubicBezTo>
                    <a:pt x="1733" y="2931"/>
                    <a:pt x="2037" y="2992"/>
                    <a:pt x="2341" y="3023"/>
                  </a:cubicBezTo>
                  <a:cubicBezTo>
                    <a:pt x="2398" y="3031"/>
                    <a:pt x="2455" y="3035"/>
                    <a:pt x="2512" y="3035"/>
                  </a:cubicBezTo>
                  <a:cubicBezTo>
                    <a:pt x="2668" y="3035"/>
                    <a:pt x="2823" y="3006"/>
                    <a:pt x="2979" y="2962"/>
                  </a:cubicBezTo>
                  <a:cubicBezTo>
                    <a:pt x="3192" y="2871"/>
                    <a:pt x="3405" y="2719"/>
                    <a:pt x="3557" y="2506"/>
                  </a:cubicBezTo>
                  <a:cubicBezTo>
                    <a:pt x="3709" y="2293"/>
                    <a:pt x="3830" y="2050"/>
                    <a:pt x="3830" y="1746"/>
                  </a:cubicBezTo>
                  <a:cubicBezTo>
                    <a:pt x="3861" y="1473"/>
                    <a:pt x="3769" y="1169"/>
                    <a:pt x="3617" y="925"/>
                  </a:cubicBezTo>
                  <a:cubicBezTo>
                    <a:pt x="3313" y="439"/>
                    <a:pt x="2827" y="135"/>
                    <a:pt x="2250" y="44"/>
                  </a:cubicBezTo>
                  <a:cubicBezTo>
                    <a:pt x="2098" y="14"/>
                    <a:pt x="1946" y="0"/>
                    <a:pt x="17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5433500" y="2456250"/>
              <a:ext cx="16750" cy="11425"/>
            </a:xfrm>
            <a:custGeom>
              <a:avLst/>
              <a:gdLst/>
              <a:ahLst/>
              <a:cxnLst/>
              <a:rect l="l" t="t" r="r" b="b"/>
              <a:pathLst>
                <a:path w="670" h="457" extrusionOk="0">
                  <a:moveTo>
                    <a:pt x="0" y="1"/>
                  </a:moveTo>
                  <a:lnTo>
                    <a:pt x="0" y="1"/>
                  </a:lnTo>
                  <a:cubicBezTo>
                    <a:pt x="122" y="31"/>
                    <a:pt x="244" y="122"/>
                    <a:pt x="365" y="183"/>
                  </a:cubicBezTo>
                  <a:cubicBezTo>
                    <a:pt x="487" y="274"/>
                    <a:pt x="578" y="365"/>
                    <a:pt x="669" y="457"/>
                  </a:cubicBezTo>
                  <a:cubicBezTo>
                    <a:pt x="517" y="213"/>
                    <a:pt x="274" y="3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5457050" y="2456250"/>
              <a:ext cx="14475" cy="12175"/>
            </a:xfrm>
            <a:custGeom>
              <a:avLst/>
              <a:gdLst/>
              <a:ahLst/>
              <a:cxnLst/>
              <a:rect l="l" t="t" r="r" b="b"/>
              <a:pathLst>
                <a:path w="579" h="487" extrusionOk="0">
                  <a:moveTo>
                    <a:pt x="1" y="1"/>
                  </a:moveTo>
                  <a:cubicBezTo>
                    <a:pt x="1" y="31"/>
                    <a:pt x="122" y="92"/>
                    <a:pt x="305" y="244"/>
                  </a:cubicBezTo>
                  <a:cubicBezTo>
                    <a:pt x="457" y="365"/>
                    <a:pt x="578" y="487"/>
                    <a:pt x="578" y="487"/>
                  </a:cubicBezTo>
                  <a:cubicBezTo>
                    <a:pt x="517" y="365"/>
                    <a:pt x="426" y="274"/>
                    <a:pt x="335" y="213"/>
                  </a:cubicBezTo>
                  <a:cubicBezTo>
                    <a:pt x="213" y="122"/>
                    <a:pt x="122" y="6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5458575" y="2481325"/>
              <a:ext cx="21300" cy="31950"/>
            </a:xfrm>
            <a:custGeom>
              <a:avLst/>
              <a:gdLst/>
              <a:ahLst/>
              <a:cxnLst/>
              <a:rect l="l" t="t" r="r" b="b"/>
              <a:pathLst>
                <a:path w="852" h="1278" extrusionOk="0">
                  <a:moveTo>
                    <a:pt x="0" y="1"/>
                  </a:moveTo>
                  <a:cubicBezTo>
                    <a:pt x="1" y="1"/>
                    <a:pt x="61" y="62"/>
                    <a:pt x="183" y="153"/>
                  </a:cubicBezTo>
                  <a:cubicBezTo>
                    <a:pt x="304" y="244"/>
                    <a:pt x="456" y="396"/>
                    <a:pt x="548" y="548"/>
                  </a:cubicBezTo>
                  <a:cubicBezTo>
                    <a:pt x="639" y="700"/>
                    <a:pt x="730" y="852"/>
                    <a:pt x="791" y="1034"/>
                  </a:cubicBezTo>
                  <a:cubicBezTo>
                    <a:pt x="760" y="852"/>
                    <a:pt x="669" y="669"/>
                    <a:pt x="578" y="517"/>
                  </a:cubicBezTo>
                  <a:cubicBezTo>
                    <a:pt x="456" y="365"/>
                    <a:pt x="335" y="244"/>
                    <a:pt x="183" y="122"/>
                  </a:cubicBezTo>
                  <a:cubicBezTo>
                    <a:pt x="122" y="61"/>
                    <a:pt x="61" y="31"/>
                    <a:pt x="0" y="1"/>
                  </a:cubicBezTo>
                  <a:close/>
                  <a:moveTo>
                    <a:pt x="791" y="1034"/>
                  </a:moveTo>
                  <a:lnTo>
                    <a:pt x="791" y="1034"/>
                  </a:lnTo>
                  <a:cubicBezTo>
                    <a:pt x="821" y="1186"/>
                    <a:pt x="852" y="1277"/>
                    <a:pt x="852" y="1277"/>
                  </a:cubicBezTo>
                  <a:cubicBezTo>
                    <a:pt x="852" y="1186"/>
                    <a:pt x="821" y="1095"/>
                    <a:pt x="791" y="103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a:off x="5494300" y="2460050"/>
              <a:ext cx="7625" cy="36500"/>
            </a:xfrm>
            <a:custGeom>
              <a:avLst/>
              <a:gdLst/>
              <a:ahLst/>
              <a:cxnLst/>
              <a:rect l="l" t="t" r="r" b="b"/>
              <a:pathLst>
                <a:path w="305" h="1460" extrusionOk="0">
                  <a:moveTo>
                    <a:pt x="0" y="1"/>
                  </a:moveTo>
                  <a:lnTo>
                    <a:pt x="0" y="1"/>
                  </a:lnTo>
                  <a:cubicBezTo>
                    <a:pt x="0" y="1"/>
                    <a:pt x="30" y="61"/>
                    <a:pt x="61" y="183"/>
                  </a:cubicBezTo>
                  <a:cubicBezTo>
                    <a:pt x="152" y="365"/>
                    <a:pt x="182" y="517"/>
                    <a:pt x="213" y="700"/>
                  </a:cubicBezTo>
                  <a:cubicBezTo>
                    <a:pt x="243" y="882"/>
                    <a:pt x="274" y="1064"/>
                    <a:pt x="274" y="1216"/>
                  </a:cubicBezTo>
                  <a:cubicBezTo>
                    <a:pt x="243" y="1308"/>
                    <a:pt x="243" y="1368"/>
                    <a:pt x="274" y="1460"/>
                  </a:cubicBezTo>
                  <a:cubicBezTo>
                    <a:pt x="274" y="1429"/>
                    <a:pt x="274" y="1399"/>
                    <a:pt x="304" y="1399"/>
                  </a:cubicBezTo>
                  <a:cubicBezTo>
                    <a:pt x="304" y="1338"/>
                    <a:pt x="304" y="1277"/>
                    <a:pt x="304" y="1216"/>
                  </a:cubicBezTo>
                  <a:cubicBezTo>
                    <a:pt x="304" y="1064"/>
                    <a:pt x="304" y="882"/>
                    <a:pt x="274" y="700"/>
                  </a:cubicBezTo>
                  <a:cubicBezTo>
                    <a:pt x="243" y="517"/>
                    <a:pt x="182" y="335"/>
                    <a:pt x="91" y="183"/>
                  </a:cubicBezTo>
                  <a:cubicBezTo>
                    <a:pt x="91" y="122"/>
                    <a:pt x="61" y="92"/>
                    <a:pt x="30" y="31"/>
                  </a:cubicBezTo>
                  <a:cubicBezTo>
                    <a:pt x="0" y="1"/>
                    <a:pt x="0" y="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a:off x="5448700" y="2457025"/>
              <a:ext cx="52450" cy="37250"/>
            </a:xfrm>
            <a:custGeom>
              <a:avLst/>
              <a:gdLst/>
              <a:ahLst/>
              <a:cxnLst/>
              <a:rect l="l" t="t" r="r" b="b"/>
              <a:pathLst>
                <a:path w="2098" h="1490" extrusionOk="0">
                  <a:moveTo>
                    <a:pt x="2098" y="0"/>
                  </a:moveTo>
                  <a:cubicBezTo>
                    <a:pt x="1976" y="0"/>
                    <a:pt x="1854" y="30"/>
                    <a:pt x="1733" y="91"/>
                  </a:cubicBezTo>
                  <a:cubicBezTo>
                    <a:pt x="1125" y="304"/>
                    <a:pt x="608" y="669"/>
                    <a:pt x="213" y="1155"/>
                  </a:cubicBezTo>
                  <a:cubicBezTo>
                    <a:pt x="122" y="1246"/>
                    <a:pt x="61" y="1368"/>
                    <a:pt x="0" y="1489"/>
                  </a:cubicBezTo>
                  <a:cubicBezTo>
                    <a:pt x="517" y="790"/>
                    <a:pt x="1247" y="274"/>
                    <a:pt x="20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a:off x="5444125" y="2446375"/>
              <a:ext cx="25125" cy="45625"/>
            </a:xfrm>
            <a:custGeom>
              <a:avLst/>
              <a:gdLst/>
              <a:ahLst/>
              <a:cxnLst/>
              <a:rect l="l" t="t" r="r" b="b"/>
              <a:pathLst>
                <a:path w="1005" h="1825" extrusionOk="0">
                  <a:moveTo>
                    <a:pt x="1004" y="0"/>
                  </a:moveTo>
                  <a:lnTo>
                    <a:pt x="1004" y="0"/>
                  </a:lnTo>
                  <a:cubicBezTo>
                    <a:pt x="913" y="31"/>
                    <a:pt x="822" y="92"/>
                    <a:pt x="730" y="152"/>
                  </a:cubicBezTo>
                  <a:cubicBezTo>
                    <a:pt x="548" y="335"/>
                    <a:pt x="366" y="517"/>
                    <a:pt x="244" y="760"/>
                  </a:cubicBezTo>
                  <a:cubicBezTo>
                    <a:pt x="123" y="973"/>
                    <a:pt x="31" y="1247"/>
                    <a:pt x="31" y="1490"/>
                  </a:cubicBezTo>
                  <a:cubicBezTo>
                    <a:pt x="1" y="1611"/>
                    <a:pt x="1" y="1703"/>
                    <a:pt x="31" y="1824"/>
                  </a:cubicBezTo>
                  <a:cubicBezTo>
                    <a:pt x="31" y="1459"/>
                    <a:pt x="153" y="1125"/>
                    <a:pt x="305" y="791"/>
                  </a:cubicBezTo>
                  <a:cubicBezTo>
                    <a:pt x="487" y="487"/>
                    <a:pt x="700" y="213"/>
                    <a:pt x="1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8"/>
            <p:cNvSpPr/>
            <p:nvPr/>
          </p:nvSpPr>
          <p:spPr>
            <a:xfrm>
              <a:off x="5466925" y="2474500"/>
              <a:ext cx="38025" cy="38775"/>
            </a:xfrm>
            <a:custGeom>
              <a:avLst/>
              <a:gdLst/>
              <a:ahLst/>
              <a:cxnLst/>
              <a:rect l="l" t="t" r="r" b="b"/>
              <a:pathLst>
                <a:path w="1521" h="1551" extrusionOk="0">
                  <a:moveTo>
                    <a:pt x="31" y="0"/>
                  </a:moveTo>
                  <a:lnTo>
                    <a:pt x="31" y="0"/>
                  </a:lnTo>
                  <a:cubicBezTo>
                    <a:pt x="1" y="31"/>
                    <a:pt x="487" y="243"/>
                    <a:pt x="943" y="608"/>
                  </a:cubicBezTo>
                  <a:cubicBezTo>
                    <a:pt x="1156" y="790"/>
                    <a:pt x="1308" y="1003"/>
                    <a:pt x="1399" y="1216"/>
                  </a:cubicBezTo>
                  <a:cubicBezTo>
                    <a:pt x="1490" y="1398"/>
                    <a:pt x="1490" y="1550"/>
                    <a:pt x="1490" y="1550"/>
                  </a:cubicBezTo>
                  <a:cubicBezTo>
                    <a:pt x="1521" y="1429"/>
                    <a:pt x="1490" y="1307"/>
                    <a:pt x="1460" y="1216"/>
                  </a:cubicBezTo>
                  <a:cubicBezTo>
                    <a:pt x="1369" y="942"/>
                    <a:pt x="1217" y="730"/>
                    <a:pt x="1004" y="547"/>
                  </a:cubicBezTo>
                  <a:cubicBezTo>
                    <a:pt x="791" y="395"/>
                    <a:pt x="578" y="243"/>
                    <a:pt x="335" y="122"/>
                  </a:cubicBezTo>
                  <a:cubicBezTo>
                    <a:pt x="244" y="61"/>
                    <a:pt x="153" y="31"/>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4933500" y="2416950"/>
              <a:ext cx="300925" cy="67450"/>
            </a:xfrm>
            <a:custGeom>
              <a:avLst/>
              <a:gdLst/>
              <a:ahLst/>
              <a:cxnLst/>
              <a:rect l="l" t="t" r="r" b="b"/>
              <a:pathLst>
                <a:path w="12037" h="2698" extrusionOk="0">
                  <a:moveTo>
                    <a:pt x="5000" y="0"/>
                  </a:moveTo>
                  <a:cubicBezTo>
                    <a:pt x="4348" y="0"/>
                    <a:pt x="3692" y="74"/>
                    <a:pt x="3070" y="235"/>
                  </a:cubicBezTo>
                  <a:cubicBezTo>
                    <a:pt x="2401" y="418"/>
                    <a:pt x="1763" y="752"/>
                    <a:pt x="1216" y="1208"/>
                  </a:cubicBezTo>
                  <a:cubicBezTo>
                    <a:pt x="851" y="1512"/>
                    <a:pt x="517" y="1846"/>
                    <a:pt x="274" y="2241"/>
                  </a:cubicBezTo>
                  <a:cubicBezTo>
                    <a:pt x="152" y="2363"/>
                    <a:pt x="61" y="2515"/>
                    <a:pt x="0" y="2697"/>
                  </a:cubicBezTo>
                  <a:cubicBezTo>
                    <a:pt x="365" y="2181"/>
                    <a:pt x="821" y="1694"/>
                    <a:pt x="1307" y="1299"/>
                  </a:cubicBezTo>
                  <a:cubicBezTo>
                    <a:pt x="1854" y="904"/>
                    <a:pt x="2462" y="600"/>
                    <a:pt x="3100" y="418"/>
                  </a:cubicBezTo>
                  <a:cubicBezTo>
                    <a:pt x="3722" y="256"/>
                    <a:pt x="4361" y="182"/>
                    <a:pt x="4991" y="182"/>
                  </a:cubicBezTo>
                  <a:cubicBezTo>
                    <a:pt x="5193" y="182"/>
                    <a:pt x="5394" y="190"/>
                    <a:pt x="5593" y="205"/>
                  </a:cubicBezTo>
                  <a:cubicBezTo>
                    <a:pt x="7143" y="266"/>
                    <a:pt x="8663" y="448"/>
                    <a:pt x="10152" y="752"/>
                  </a:cubicBezTo>
                  <a:cubicBezTo>
                    <a:pt x="10730" y="843"/>
                    <a:pt x="11216" y="965"/>
                    <a:pt x="11520" y="1026"/>
                  </a:cubicBezTo>
                  <a:cubicBezTo>
                    <a:pt x="11702" y="1086"/>
                    <a:pt x="11854" y="1117"/>
                    <a:pt x="12037" y="1117"/>
                  </a:cubicBezTo>
                  <a:cubicBezTo>
                    <a:pt x="11885" y="1056"/>
                    <a:pt x="11733" y="995"/>
                    <a:pt x="11550" y="965"/>
                  </a:cubicBezTo>
                  <a:cubicBezTo>
                    <a:pt x="11246" y="874"/>
                    <a:pt x="10791" y="722"/>
                    <a:pt x="10213" y="600"/>
                  </a:cubicBezTo>
                  <a:cubicBezTo>
                    <a:pt x="8693" y="266"/>
                    <a:pt x="7173" y="83"/>
                    <a:pt x="5623" y="22"/>
                  </a:cubicBezTo>
                  <a:cubicBezTo>
                    <a:pt x="5417" y="8"/>
                    <a:pt x="5208" y="0"/>
                    <a:pt x="50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4289850" y="2289025"/>
              <a:ext cx="645950" cy="299550"/>
            </a:xfrm>
            <a:custGeom>
              <a:avLst/>
              <a:gdLst/>
              <a:ahLst/>
              <a:cxnLst/>
              <a:rect l="l" t="t" r="r" b="b"/>
              <a:pathLst>
                <a:path w="25838" h="11982" extrusionOk="0">
                  <a:moveTo>
                    <a:pt x="3245" y="1"/>
                  </a:moveTo>
                  <a:cubicBezTo>
                    <a:pt x="2510" y="1"/>
                    <a:pt x="1779" y="143"/>
                    <a:pt x="1095" y="428"/>
                  </a:cubicBezTo>
                  <a:cubicBezTo>
                    <a:pt x="822" y="550"/>
                    <a:pt x="548" y="702"/>
                    <a:pt x="274" y="884"/>
                  </a:cubicBezTo>
                  <a:cubicBezTo>
                    <a:pt x="183" y="945"/>
                    <a:pt x="92" y="1006"/>
                    <a:pt x="1" y="1097"/>
                  </a:cubicBezTo>
                  <a:cubicBezTo>
                    <a:pt x="366" y="854"/>
                    <a:pt x="730" y="671"/>
                    <a:pt x="1126" y="489"/>
                  </a:cubicBezTo>
                  <a:cubicBezTo>
                    <a:pt x="1746" y="241"/>
                    <a:pt x="2408" y="117"/>
                    <a:pt x="3075" y="117"/>
                  </a:cubicBezTo>
                  <a:cubicBezTo>
                    <a:pt x="3552" y="117"/>
                    <a:pt x="4031" y="180"/>
                    <a:pt x="4499" y="307"/>
                  </a:cubicBezTo>
                  <a:cubicBezTo>
                    <a:pt x="5259" y="489"/>
                    <a:pt x="5989" y="854"/>
                    <a:pt x="6566" y="1401"/>
                  </a:cubicBezTo>
                  <a:cubicBezTo>
                    <a:pt x="7235" y="2009"/>
                    <a:pt x="7843" y="2708"/>
                    <a:pt x="8329" y="3468"/>
                  </a:cubicBezTo>
                  <a:cubicBezTo>
                    <a:pt x="8907" y="4319"/>
                    <a:pt x="9515" y="5139"/>
                    <a:pt x="10153" y="5930"/>
                  </a:cubicBezTo>
                  <a:cubicBezTo>
                    <a:pt x="10852" y="6781"/>
                    <a:pt x="11642" y="7571"/>
                    <a:pt x="12463" y="8270"/>
                  </a:cubicBezTo>
                  <a:cubicBezTo>
                    <a:pt x="14165" y="9760"/>
                    <a:pt x="15989" y="10945"/>
                    <a:pt x="17874" y="11553"/>
                  </a:cubicBezTo>
                  <a:cubicBezTo>
                    <a:pt x="18755" y="11826"/>
                    <a:pt x="19667" y="11978"/>
                    <a:pt x="20609" y="11978"/>
                  </a:cubicBezTo>
                  <a:cubicBezTo>
                    <a:pt x="20661" y="11980"/>
                    <a:pt x="20712" y="11981"/>
                    <a:pt x="20763" y="11981"/>
                  </a:cubicBezTo>
                  <a:cubicBezTo>
                    <a:pt x="21529" y="11981"/>
                    <a:pt x="22266" y="11769"/>
                    <a:pt x="22950" y="11371"/>
                  </a:cubicBezTo>
                  <a:cubicBezTo>
                    <a:pt x="23497" y="11006"/>
                    <a:pt x="23983" y="10519"/>
                    <a:pt x="24348" y="9972"/>
                  </a:cubicBezTo>
                  <a:cubicBezTo>
                    <a:pt x="24713" y="9486"/>
                    <a:pt x="24986" y="9091"/>
                    <a:pt x="25199" y="8726"/>
                  </a:cubicBezTo>
                  <a:lnTo>
                    <a:pt x="25685" y="7936"/>
                  </a:lnTo>
                  <a:cubicBezTo>
                    <a:pt x="25746" y="7845"/>
                    <a:pt x="25807" y="7723"/>
                    <a:pt x="25837" y="7632"/>
                  </a:cubicBezTo>
                  <a:lnTo>
                    <a:pt x="25837" y="7632"/>
                  </a:lnTo>
                  <a:cubicBezTo>
                    <a:pt x="25776" y="7723"/>
                    <a:pt x="25716" y="7814"/>
                    <a:pt x="25655" y="7905"/>
                  </a:cubicBezTo>
                  <a:lnTo>
                    <a:pt x="25138" y="8696"/>
                  </a:lnTo>
                  <a:cubicBezTo>
                    <a:pt x="24895" y="9030"/>
                    <a:pt x="24621" y="9456"/>
                    <a:pt x="24287" y="9912"/>
                  </a:cubicBezTo>
                  <a:cubicBezTo>
                    <a:pt x="23892" y="10459"/>
                    <a:pt x="23406" y="10915"/>
                    <a:pt x="22858" y="11249"/>
                  </a:cubicBezTo>
                  <a:cubicBezTo>
                    <a:pt x="22232" y="11619"/>
                    <a:pt x="21499" y="11829"/>
                    <a:pt x="20759" y="11829"/>
                  </a:cubicBezTo>
                  <a:cubicBezTo>
                    <a:pt x="20709" y="11829"/>
                    <a:pt x="20659" y="11828"/>
                    <a:pt x="20609" y="11826"/>
                  </a:cubicBezTo>
                  <a:cubicBezTo>
                    <a:pt x="19697" y="11826"/>
                    <a:pt x="18785" y="11675"/>
                    <a:pt x="17904" y="11371"/>
                  </a:cubicBezTo>
                  <a:cubicBezTo>
                    <a:pt x="16080" y="10793"/>
                    <a:pt x="14287" y="9577"/>
                    <a:pt x="12585" y="8118"/>
                  </a:cubicBezTo>
                  <a:cubicBezTo>
                    <a:pt x="11794" y="7419"/>
                    <a:pt x="11035" y="6629"/>
                    <a:pt x="10305" y="5808"/>
                  </a:cubicBezTo>
                  <a:cubicBezTo>
                    <a:pt x="9667" y="5018"/>
                    <a:pt x="9059" y="4228"/>
                    <a:pt x="8512" y="3377"/>
                  </a:cubicBezTo>
                  <a:cubicBezTo>
                    <a:pt x="7995" y="2586"/>
                    <a:pt x="7387" y="1887"/>
                    <a:pt x="6688" y="1279"/>
                  </a:cubicBezTo>
                  <a:cubicBezTo>
                    <a:pt x="6080" y="732"/>
                    <a:pt x="5351" y="337"/>
                    <a:pt x="4560" y="155"/>
                  </a:cubicBezTo>
                  <a:cubicBezTo>
                    <a:pt x="4127" y="52"/>
                    <a:pt x="3685" y="1"/>
                    <a:pt x="3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4371175" y="2231775"/>
              <a:ext cx="155800" cy="59600"/>
            </a:xfrm>
            <a:custGeom>
              <a:avLst/>
              <a:gdLst/>
              <a:ahLst/>
              <a:cxnLst/>
              <a:rect l="l" t="t" r="r" b="b"/>
              <a:pathLst>
                <a:path w="6232" h="2384" extrusionOk="0">
                  <a:moveTo>
                    <a:pt x="5938" y="0"/>
                  </a:moveTo>
                  <a:cubicBezTo>
                    <a:pt x="5701" y="0"/>
                    <a:pt x="5465" y="22"/>
                    <a:pt x="5228" y="43"/>
                  </a:cubicBezTo>
                  <a:cubicBezTo>
                    <a:pt x="3617" y="195"/>
                    <a:pt x="2067" y="803"/>
                    <a:pt x="760" y="1745"/>
                  </a:cubicBezTo>
                  <a:cubicBezTo>
                    <a:pt x="487" y="1958"/>
                    <a:pt x="243" y="2171"/>
                    <a:pt x="0" y="2384"/>
                  </a:cubicBezTo>
                  <a:lnTo>
                    <a:pt x="213" y="2232"/>
                  </a:lnTo>
                  <a:cubicBezTo>
                    <a:pt x="335" y="2110"/>
                    <a:pt x="547" y="1958"/>
                    <a:pt x="791" y="1776"/>
                  </a:cubicBezTo>
                  <a:cubicBezTo>
                    <a:pt x="2098" y="834"/>
                    <a:pt x="3617" y="256"/>
                    <a:pt x="5228" y="74"/>
                  </a:cubicBezTo>
                  <a:cubicBezTo>
                    <a:pt x="5532" y="43"/>
                    <a:pt x="5775" y="13"/>
                    <a:pt x="5958" y="13"/>
                  </a:cubicBezTo>
                  <a:lnTo>
                    <a:pt x="6231" y="13"/>
                  </a:lnTo>
                  <a:cubicBezTo>
                    <a:pt x="6133" y="4"/>
                    <a:pt x="6035" y="0"/>
                    <a:pt x="593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a:off x="4520875" y="2324025"/>
              <a:ext cx="158075" cy="76025"/>
            </a:xfrm>
            <a:custGeom>
              <a:avLst/>
              <a:gdLst/>
              <a:ahLst/>
              <a:cxnLst/>
              <a:rect l="l" t="t" r="r" b="b"/>
              <a:pathLst>
                <a:path w="6323" h="3041" extrusionOk="0">
                  <a:moveTo>
                    <a:pt x="6322" y="1"/>
                  </a:moveTo>
                  <a:lnTo>
                    <a:pt x="6322" y="1"/>
                  </a:lnTo>
                  <a:cubicBezTo>
                    <a:pt x="5988" y="31"/>
                    <a:pt x="5623" y="92"/>
                    <a:pt x="5289" y="153"/>
                  </a:cubicBezTo>
                  <a:cubicBezTo>
                    <a:pt x="4468" y="305"/>
                    <a:pt x="3648" y="578"/>
                    <a:pt x="2888" y="943"/>
                  </a:cubicBezTo>
                  <a:cubicBezTo>
                    <a:pt x="2128" y="1308"/>
                    <a:pt x="1398" y="1764"/>
                    <a:pt x="760" y="2311"/>
                  </a:cubicBezTo>
                  <a:cubicBezTo>
                    <a:pt x="487" y="2554"/>
                    <a:pt x="243" y="2797"/>
                    <a:pt x="0" y="3040"/>
                  </a:cubicBezTo>
                  <a:lnTo>
                    <a:pt x="213" y="2858"/>
                  </a:lnTo>
                  <a:cubicBezTo>
                    <a:pt x="335" y="2736"/>
                    <a:pt x="547" y="2554"/>
                    <a:pt x="790" y="2341"/>
                  </a:cubicBezTo>
                  <a:cubicBezTo>
                    <a:pt x="1429" y="1794"/>
                    <a:pt x="2158" y="1338"/>
                    <a:pt x="2918" y="973"/>
                  </a:cubicBezTo>
                  <a:cubicBezTo>
                    <a:pt x="3678" y="609"/>
                    <a:pt x="4468" y="335"/>
                    <a:pt x="5289" y="183"/>
                  </a:cubicBezTo>
                  <a:cubicBezTo>
                    <a:pt x="5623" y="122"/>
                    <a:pt x="5867" y="62"/>
                    <a:pt x="6049" y="31"/>
                  </a:cubicBezTo>
                  <a:lnTo>
                    <a:pt x="632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a:off x="4672075" y="2375700"/>
              <a:ext cx="78300" cy="164925"/>
            </a:xfrm>
            <a:custGeom>
              <a:avLst/>
              <a:gdLst/>
              <a:ahLst/>
              <a:cxnLst/>
              <a:rect l="l" t="t" r="r" b="b"/>
              <a:pathLst>
                <a:path w="3132" h="6597" extrusionOk="0">
                  <a:moveTo>
                    <a:pt x="3132" y="1"/>
                  </a:moveTo>
                  <a:cubicBezTo>
                    <a:pt x="3131" y="1"/>
                    <a:pt x="2797" y="305"/>
                    <a:pt x="2372" y="821"/>
                  </a:cubicBezTo>
                  <a:cubicBezTo>
                    <a:pt x="1764" y="1460"/>
                    <a:pt x="1217" y="2189"/>
                    <a:pt x="791" y="2949"/>
                  </a:cubicBezTo>
                  <a:cubicBezTo>
                    <a:pt x="335" y="3739"/>
                    <a:pt x="92" y="4590"/>
                    <a:pt x="31" y="5502"/>
                  </a:cubicBezTo>
                  <a:cubicBezTo>
                    <a:pt x="1" y="5776"/>
                    <a:pt x="1" y="6019"/>
                    <a:pt x="62" y="6293"/>
                  </a:cubicBezTo>
                  <a:cubicBezTo>
                    <a:pt x="31" y="6019"/>
                    <a:pt x="31" y="5776"/>
                    <a:pt x="62" y="5502"/>
                  </a:cubicBezTo>
                  <a:cubicBezTo>
                    <a:pt x="123" y="4621"/>
                    <a:pt x="396" y="3739"/>
                    <a:pt x="852" y="2979"/>
                  </a:cubicBezTo>
                  <a:cubicBezTo>
                    <a:pt x="1278" y="2220"/>
                    <a:pt x="1794" y="1490"/>
                    <a:pt x="2402" y="821"/>
                  </a:cubicBezTo>
                  <a:lnTo>
                    <a:pt x="2919" y="244"/>
                  </a:lnTo>
                  <a:lnTo>
                    <a:pt x="3132" y="1"/>
                  </a:lnTo>
                  <a:close/>
                  <a:moveTo>
                    <a:pt x="62" y="6293"/>
                  </a:moveTo>
                  <a:cubicBezTo>
                    <a:pt x="62" y="6375"/>
                    <a:pt x="62" y="6457"/>
                    <a:pt x="84" y="6494"/>
                  </a:cubicBezTo>
                  <a:lnTo>
                    <a:pt x="84" y="6494"/>
                  </a:lnTo>
                  <a:cubicBezTo>
                    <a:pt x="75" y="6426"/>
                    <a:pt x="62" y="6353"/>
                    <a:pt x="62" y="6293"/>
                  </a:cubicBezTo>
                  <a:close/>
                  <a:moveTo>
                    <a:pt x="84" y="6494"/>
                  </a:moveTo>
                  <a:cubicBezTo>
                    <a:pt x="89" y="6530"/>
                    <a:pt x="92" y="6565"/>
                    <a:pt x="92" y="6597"/>
                  </a:cubicBezTo>
                  <a:lnTo>
                    <a:pt x="92" y="6505"/>
                  </a:lnTo>
                  <a:cubicBezTo>
                    <a:pt x="89" y="6502"/>
                    <a:pt x="86" y="6499"/>
                    <a:pt x="84" y="649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4836225" y="2393175"/>
              <a:ext cx="5350" cy="51700"/>
            </a:xfrm>
            <a:custGeom>
              <a:avLst/>
              <a:gdLst/>
              <a:ahLst/>
              <a:cxnLst/>
              <a:rect l="l" t="t" r="r" b="b"/>
              <a:pathLst>
                <a:path w="214" h="2068" extrusionOk="0">
                  <a:moveTo>
                    <a:pt x="183" y="1"/>
                  </a:moveTo>
                  <a:lnTo>
                    <a:pt x="183" y="1"/>
                  </a:lnTo>
                  <a:cubicBezTo>
                    <a:pt x="152" y="92"/>
                    <a:pt x="122" y="183"/>
                    <a:pt x="92" y="305"/>
                  </a:cubicBezTo>
                  <a:cubicBezTo>
                    <a:pt x="0" y="791"/>
                    <a:pt x="0" y="1277"/>
                    <a:pt x="122" y="1764"/>
                  </a:cubicBezTo>
                  <a:cubicBezTo>
                    <a:pt x="152" y="1885"/>
                    <a:pt x="183" y="1977"/>
                    <a:pt x="213" y="2068"/>
                  </a:cubicBezTo>
                  <a:cubicBezTo>
                    <a:pt x="213" y="2068"/>
                    <a:pt x="183" y="1946"/>
                    <a:pt x="152" y="1764"/>
                  </a:cubicBezTo>
                  <a:cubicBezTo>
                    <a:pt x="31" y="1277"/>
                    <a:pt x="31" y="791"/>
                    <a:pt x="122" y="305"/>
                  </a:cubicBezTo>
                  <a:cubicBezTo>
                    <a:pt x="152" y="123"/>
                    <a:pt x="183" y="1"/>
                    <a:pt x="18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4805075" y="2453225"/>
              <a:ext cx="66125" cy="107150"/>
            </a:xfrm>
            <a:custGeom>
              <a:avLst/>
              <a:gdLst/>
              <a:ahLst/>
              <a:cxnLst/>
              <a:rect l="l" t="t" r="r" b="b"/>
              <a:pathLst>
                <a:path w="2645" h="4286" extrusionOk="0">
                  <a:moveTo>
                    <a:pt x="0" y="0"/>
                  </a:moveTo>
                  <a:cubicBezTo>
                    <a:pt x="0" y="0"/>
                    <a:pt x="0" y="35"/>
                    <a:pt x="13" y="104"/>
                  </a:cubicBezTo>
                  <a:lnTo>
                    <a:pt x="13" y="104"/>
                  </a:lnTo>
                  <a:cubicBezTo>
                    <a:pt x="9" y="69"/>
                    <a:pt x="5" y="35"/>
                    <a:pt x="0" y="0"/>
                  </a:cubicBezTo>
                  <a:close/>
                  <a:moveTo>
                    <a:pt x="13" y="104"/>
                  </a:moveTo>
                  <a:cubicBezTo>
                    <a:pt x="40" y="313"/>
                    <a:pt x="70" y="525"/>
                    <a:pt x="122" y="760"/>
                  </a:cubicBezTo>
                  <a:cubicBezTo>
                    <a:pt x="426" y="1945"/>
                    <a:pt x="1094" y="3040"/>
                    <a:pt x="2037" y="3830"/>
                  </a:cubicBezTo>
                  <a:cubicBezTo>
                    <a:pt x="2207" y="4000"/>
                    <a:pt x="2403" y="4143"/>
                    <a:pt x="2601" y="4261"/>
                  </a:cubicBezTo>
                  <a:lnTo>
                    <a:pt x="2601" y="4261"/>
                  </a:lnTo>
                  <a:cubicBezTo>
                    <a:pt x="2571" y="4242"/>
                    <a:pt x="2525" y="4211"/>
                    <a:pt x="2462" y="4164"/>
                  </a:cubicBezTo>
                  <a:cubicBezTo>
                    <a:pt x="2310" y="4043"/>
                    <a:pt x="2189" y="3921"/>
                    <a:pt x="2037" y="3800"/>
                  </a:cubicBezTo>
                  <a:cubicBezTo>
                    <a:pt x="1125" y="2979"/>
                    <a:pt x="456" y="1915"/>
                    <a:pt x="152" y="730"/>
                  </a:cubicBezTo>
                  <a:cubicBezTo>
                    <a:pt x="91" y="517"/>
                    <a:pt x="91" y="304"/>
                    <a:pt x="31" y="182"/>
                  </a:cubicBezTo>
                  <a:cubicBezTo>
                    <a:pt x="23" y="153"/>
                    <a:pt x="17" y="126"/>
                    <a:pt x="13" y="104"/>
                  </a:cubicBezTo>
                  <a:close/>
                  <a:moveTo>
                    <a:pt x="2601" y="4261"/>
                  </a:moveTo>
                  <a:cubicBezTo>
                    <a:pt x="2630" y="4279"/>
                    <a:pt x="2645" y="4286"/>
                    <a:pt x="2645" y="4286"/>
                  </a:cubicBezTo>
                  <a:cubicBezTo>
                    <a:pt x="2630" y="4278"/>
                    <a:pt x="2616" y="4269"/>
                    <a:pt x="2601" y="426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4924375" y="2370375"/>
              <a:ext cx="71450" cy="57025"/>
            </a:xfrm>
            <a:custGeom>
              <a:avLst/>
              <a:gdLst/>
              <a:ahLst/>
              <a:cxnLst/>
              <a:rect l="l" t="t" r="r" b="b"/>
              <a:pathLst>
                <a:path w="2858" h="2281" extrusionOk="0">
                  <a:moveTo>
                    <a:pt x="0" y="1"/>
                  </a:moveTo>
                  <a:lnTo>
                    <a:pt x="0" y="1"/>
                  </a:lnTo>
                  <a:cubicBezTo>
                    <a:pt x="0" y="1"/>
                    <a:pt x="152" y="183"/>
                    <a:pt x="395" y="426"/>
                  </a:cubicBezTo>
                  <a:cubicBezTo>
                    <a:pt x="699" y="730"/>
                    <a:pt x="1034" y="1034"/>
                    <a:pt x="1399" y="1338"/>
                  </a:cubicBezTo>
                  <a:cubicBezTo>
                    <a:pt x="1733" y="1612"/>
                    <a:pt x="2098" y="1855"/>
                    <a:pt x="2493" y="2098"/>
                  </a:cubicBezTo>
                  <a:cubicBezTo>
                    <a:pt x="2649" y="2177"/>
                    <a:pt x="2774" y="2239"/>
                    <a:pt x="2858" y="2281"/>
                  </a:cubicBezTo>
                  <a:lnTo>
                    <a:pt x="2493" y="2068"/>
                  </a:lnTo>
                  <a:cubicBezTo>
                    <a:pt x="2128" y="1825"/>
                    <a:pt x="1733" y="1582"/>
                    <a:pt x="1399" y="1308"/>
                  </a:cubicBezTo>
                  <a:cubicBezTo>
                    <a:pt x="1034" y="1004"/>
                    <a:pt x="699" y="730"/>
                    <a:pt x="395" y="396"/>
                  </a:cubicBezTo>
                  <a:lnTo>
                    <a:pt x="122" y="92"/>
                  </a:lnTo>
                  <a:lnTo>
                    <a:pt x="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078625" y="2325550"/>
              <a:ext cx="12175" cy="91225"/>
            </a:xfrm>
            <a:custGeom>
              <a:avLst/>
              <a:gdLst/>
              <a:ahLst/>
              <a:cxnLst/>
              <a:rect l="l" t="t" r="r" b="b"/>
              <a:pathLst>
                <a:path w="487" h="3649" extrusionOk="0">
                  <a:moveTo>
                    <a:pt x="1" y="1"/>
                  </a:moveTo>
                  <a:lnTo>
                    <a:pt x="92" y="426"/>
                  </a:lnTo>
                  <a:cubicBezTo>
                    <a:pt x="153" y="730"/>
                    <a:pt x="244" y="1216"/>
                    <a:pt x="335" y="1733"/>
                  </a:cubicBezTo>
                  <a:cubicBezTo>
                    <a:pt x="396" y="2250"/>
                    <a:pt x="457" y="2736"/>
                    <a:pt x="457" y="3071"/>
                  </a:cubicBezTo>
                  <a:cubicBezTo>
                    <a:pt x="457" y="3223"/>
                    <a:pt x="457" y="3405"/>
                    <a:pt x="457" y="3496"/>
                  </a:cubicBezTo>
                  <a:lnTo>
                    <a:pt x="457" y="3648"/>
                  </a:lnTo>
                  <a:cubicBezTo>
                    <a:pt x="457" y="3648"/>
                    <a:pt x="487" y="3587"/>
                    <a:pt x="487" y="3466"/>
                  </a:cubicBezTo>
                  <a:lnTo>
                    <a:pt x="487" y="3071"/>
                  </a:lnTo>
                  <a:cubicBezTo>
                    <a:pt x="457" y="2615"/>
                    <a:pt x="426" y="2159"/>
                    <a:pt x="365" y="1733"/>
                  </a:cubicBezTo>
                  <a:cubicBezTo>
                    <a:pt x="274" y="1186"/>
                    <a:pt x="183" y="730"/>
                    <a:pt x="122" y="396"/>
                  </a:cubicBezTo>
                  <a:cubicBezTo>
                    <a:pt x="61" y="244"/>
                    <a:pt x="61" y="92"/>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192600" y="2351400"/>
              <a:ext cx="16000" cy="76750"/>
            </a:xfrm>
            <a:custGeom>
              <a:avLst/>
              <a:gdLst/>
              <a:ahLst/>
              <a:cxnLst/>
              <a:rect l="l" t="t" r="r" b="b"/>
              <a:pathLst>
                <a:path w="640" h="3070" extrusionOk="0">
                  <a:moveTo>
                    <a:pt x="639" y="0"/>
                  </a:moveTo>
                  <a:lnTo>
                    <a:pt x="609" y="122"/>
                  </a:lnTo>
                  <a:cubicBezTo>
                    <a:pt x="609" y="243"/>
                    <a:pt x="579" y="365"/>
                    <a:pt x="579" y="456"/>
                  </a:cubicBezTo>
                  <a:cubicBezTo>
                    <a:pt x="548" y="730"/>
                    <a:pt x="487" y="1125"/>
                    <a:pt x="396" y="1550"/>
                  </a:cubicBezTo>
                  <a:cubicBezTo>
                    <a:pt x="305" y="1976"/>
                    <a:pt x="214" y="2371"/>
                    <a:pt x="123" y="2644"/>
                  </a:cubicBezTo>
                  <a:cubicBezTo>
                    <a:pt x="92" y="2736"/>
                    <a:pt x="62" y="2857"/>
                    <a:pt x="31" y="2948"/>
                  </a:cubicBezTo>
                  <a:cubicBezTo>
                    <a:pt x="31" y="3009"/>
                    <a:pt x="1" y="3040"/>
                    <a:pt x="1" y="3070"/>
                  </a:cubicBezTo>
                  <a:cubicBezTo>
                    <a:pt x="1" y="3070"/>
                    <a:pt x="1" y="3070"/>
                    <a:pt x="62" y="2979"/>
                  </a:cubicBezTo>
                  <a:cubicBezTo>
                    <a:pt x="92" y="2857"/>
                    <a:pt x="123" y="2736"/>
                    <a:pt x="153" y="2644"/>
                  </a:cubicBezTo>
                  <a:cubicBezTo>
                    <a:pt x="244" y="2371"/>
                    <a:pt x="335" y="1976"/>
                    <a:pt x="427" y="1550"/>
                  </a:cubicBezTo>
                  <a:cubicBezTo>
                    <a:pt x="518" y="1125"/>
                    <a:pt x="579" y="760"/>
                    <a:pt x="609" y="456"/>
                  </a:cubicBezTo>
                  <a:cubicBezTo>
                    <a:pt x="609" y="365"/>
                    <a:pt x="639" y="243"/>
                    <a:pt x="639" y="122"/>
                  </a:cubicBezTo>
                  <a:cubicBezTo>
                    <a:pt x="639" y="91"/>
                    <a:pt x="639" y="30"/>
                    <a:pt x="63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289125" y="2399250"/>
              <a:ext cx="6100" cy="30425"/>
            </a:xfrm>
            <a:custGeom>
              <a:avLst/>
              <a:gdLst/>
              <a:ahLst/>
              <a:cxnLst/>
              <a:rect l="l" t="t" r="r" b="b"/>
              <a:pathLst>
                <a:path w="244" h="1217" extrusionOk="0">
                  <a:moveTo>
                    <a:pt x="243" y="1"/>
                  </a:moveTo>
                  <a:lnTo>
                    <a:pt x="243" y="1"/>
                  </a:lnTo>
                  <a:cubicBezTo>
                    <a:pt x="183" y="183"/>
                    <a:pt x="152" y="396"/>
                    <a:pt x="122" y="609"/>
                  </a:cubicBezTo>
                  <a:cubicBezTo>
                    <a:pt x="61" y="822"/>
                    <a:pt x="31" y="1034"/>
                    <a:pt x="0" y="1217"/>
                  </a:cubicBezTo>
                  <a:cubicBezTo>
                    <a:pt x="61" y="1034"/>
                    <a:pt x="122" y="822"/>
                    <a:pt x="152" y="609"/>
                  </a:cubicBezTo>
                  <a:cubicBezTo>
                    <a:pt x="183" y="427"/>
                    <a:pt x="243" y="214"/>
                    <a:pt x="24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422100" y="2430425"/>
              <a:ext cx="2300" cy="44100"/>
            </a:xfrm>
            <a:custGeom>
              <a:avLst/>
              <a:gdLst/>
              <a:ahLst/>
              <a:cxnLst/>
              <a:rect l="l" t="t" r="r" b="b"/>
              <a:pathLst>
                <a:path w="92" h="1764" extrusionOk="0">
                  <a:moveTo>
                    <a:pt x="61" y="0"/>
                  </a:moveTo>
                  <a:cubicBezTo>
                    <a:pt x="61" y="0"/>
                    <a:pt x="61" y="31"/>
                    <a:pt x="61" y="61"/>
                  </a:cubicBezTo>
                  <a:lnTo>
                    <a:pt x="61" y="243"/>
                  </a:lnTo>
                  <a:lnTo>
                    <a:pt x="61" y="882"/>
                  </a:lnTo>
                  <a:cubicBezTo>
                    <a:pt x="61" y="1069"/>
                    <a:pt x="61" y="1238"/>
                    <a:pt x="47" y="1375"/>
                  </a:cubicBezTo>
                  <a:lnTo>
                    <a:pt x="47" y="1375"/>
                  </a:lnTo>
                  <a:cubicBezTo>
                    <a:pt x="71" y="1209"/>
                    <a:pt x="92" y="1055"/>
                    <a:pt x="92" y="882"/>
                  </a:cubicBezTo>
                  <a:lnTo>
                    <a:pt x="92" y="243"/>
                  </a:lnTo>
                  <a:cubicBezTo>
                    <a:pt x="92" y="152"/>
                    <a:pt x="92" y="61"/>
                    <a:pt x="61" y="0"/>
                  </a:cubicBezTo>
                  <a:close/>
                  <a:moveTo>
                    <a:pt x="47" y="1375"/>
                  </a:moveTo>
                  <a:lnTo>
                    <a:pt x="47" y="1375"/>
                  </a:lnTo>
                  <a:cubicBezTo>
                    <a:pt x="42" y="1412"/>
                    <a:pt x="36" y="1451"/>
                    <a:pt x="31" y="1490"/>
                  </a:cubicBezTo>
                  <a:cubicBezTo>
                    <a:pt x="38" y="1455"/>
                    <a:pt x="43" y="1416"/>
                    <a:pt x="47" y="1375"/>
                  </a:cubicBezTo>
                  <a:close/>
                  <a:moveTo>
                    <a:pt x="31" y="1490"/>
                  </a:moveTo>
                  <a:lnTo>
                    <a:pt x="31" y="1490"/>
                  </a:lnTo>
                  <a:cubicBezTo>
                    <a:pt x="0" y="1642"/>
                    <a:pt x="0" y="1763"/>
                    <a:pt x="0" y="1763"/>
                  </a:cubicBezTo>
                  <a:cubicBezTo>
                    <a:pt x="31" y="1672"/>
                    <a:pt x="31" y="1581"/>
                    <a:pt x="31" y="149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5082425" y="2425100"/>
              <a:ext cx="367050" cy="140900"/>
            </a:xfrm>
            <a:custGeom>
              <a:avLst/>
              <a:gdLst/>
              <a:ahLst/>
              <a:cxnLst/>
              <a:rect l="l" t="t" r="r" b="b"/>
              <a:pathLst>
                <a:path w="14682" h="5636" extrusionOk="0">
                  <a:moveTo>
                    <a:pt x="14606" y="3138"/>
                  </a:moveTo>
                  <a:lnTo>
                    <a:pt x="14606" y="3138"/>
                  </a:lnTo>
                  <a:cubicBezTo>
                    <a:pt x="14611" y="3156"/>
                    <a:pt x="14616" y="3174"/>
                    <a:pt x="14621" y="3192"/>
                  </a:cubicBezTo>
                  <a:lnTo>
                    <a:pt x="14682" y="3162"/>
                  </a:lnTo>
                  <a:cubicBezTo>
                    <a:pt x="14657" y="3153"/>
                    <a:pt x="14632" y="3146"/>
                    <a:pt x="14606" y="3138"/>
                  </a:cubicBezTo>
                  <a:close/>
                  <a:moveTo>
                    <a:pt x="730" y="0"/>
                  </a:moveTo>
                  <a:cubicBezTo>
                    <a:pt x="244" y="882"/>
                    <a:pt x="1" y="1885"/>
                    <a:pt x="1" y="2918"/>
                  </a:cubicBezTo>
                  <a:lnTo>
                    <a:pt x="912" y="2918"/>
                  </a:lnTo>
                  <a:cubicBezTo>
                    <a:pt x="1095" y="4195"/>
                    <a:pt x="2250" y="5198"/>
                    <a:pt x="3527" y="5441"/>
                  </a:cubicBezTo>
                  <a:cubicBezTo>
                    <a:pt x="4089" y="5562"/>
                    <a:pt x="4564" y="5635"/>
                    <a:pt x="5020" y="5635"/>
                  </a:cubicBezTo>
                  <a:cubicBezTo>
                    <a:pt x="5598" y="5635"/>
                    <a:pt x="6147" y="5517"/>
                    <a:pt x="6809" y="5228"/>
                  </a:cubicBezTo>
                  <a:cubicBezTo>
                    <a:pt x="8055" y="4681"/>
                    <a:pt x="9666" y="3830"/>
                    <a:pt x="10882" y="3405"/>
                  </a:cubicBezTo>
                  <a:cubicBezTo>
                    <a:pt x="11668" y="3136"/>
                    <a:pt x="12490" y="2953"/>
                    <a:pt x="13296" y="2953"/>
                  </a:cubicBezTo>
                  <a:cubicBezTo>
                    <a:pt x="13741" y="2953"/>
                    <a:pt x="14181" y="3009"/>
                    <a:pt x="14606" y="3138"/>
                  </a:cubicBezTo>
                  <a:lnTo>
                    <a:pt x="14606" y="3138"/>
                  </a:lnTo>
                  <a:cubicBezTo>
                    <a:pt x="14158" y="1527"/>
                    <a:pt x="12475" y="484"/>
                    <a:pt x="10821" y="213"/>
                  </a:cubicBezTo>
                  <a:cubicBezTo>
                    <a:pt x="10389" y="144"/>
                    <a:pt x="9956" y="115"/>
                    <a:pt x="9523" y="115"/>
                  </a:cubicBezTo>
                  <a:cubicBezTo>
                    <a:pt x="8254" y="115"/>
                    <a:pt x="6984" y="358"/>
                    <a:pt x="5715" y="517"/>
                  </a:cubicBezTo>
                  <a:cubicBezTo>
                    <a:pt x="5087" y="597"/>
                    <a:pt x="4438" y="656"/>
                    <a:pt x="3793" y="656"/>
                  </a:cubicBezTo>
                  <a:cubicBezTo>
                    <a:pt x="2721" y="656"/>
                    <a:pt x="1660" y="494"/>
                    <a:pt x="73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5104475" y="2434975"/>
              <a:ext cx="18250" cy="63100"/>
            </a:xfrm>
            <a:custGeom>
              <a:avLst/>
              <a:gdLst/>
              <a:ahLst/>
              <a:cxnLst/>
              <a:rect l="l" t="t" r="r" b="b"/>
              <a:pathLst>
                <a:path w="730" h="2524" extrusionOk="0">
                  <a:moveTo>
                    <a:pt x="730" y="1"/>
                  </a:moveTo>
                  <a:lnTo>
                    <a:pt x="730" y="1"/>
                  </a:lnTo>
                  <a:cubicBezTo>
                    <a:pt x="638" y="92"/>
                    <a:pt x="578" y="213"/>
                    <a:pt x="517" y="335"/>
                  </a:cubicBezTo>
                  <a:cubicBezTo>
                    <a:pt x="395" y="608"/>
                    <a:pt x="274" y="912"/>
                    <a:pt x="182" y="1216"/>
                  </a:cubicBezTo>
                  <a:cubicBezTo>
                    <a:pt x="91" y="1490"/>
                    <a:pt x="61" y="1824"/>
                    <a:pt x="30" y="2128"/>
                  </a:cubicBezTo>
                  <a:cubicBezTo>
                    <a:pt x="0" y="2250"/>
                    <a:pt x="0" y="2371"/>
                    <a:pt x="30" y="2523"/>
                  </a:cubicBezTo>
                  <a:cubicBezTo>
                    <a:pt x="61" y="2371"/>
                    <a:pt x="61" y="2250"/>
                    <a:pt x="61" y="2128"/>
                  </a:cubicBezTo>
                  <a:cubicBezTo>
                    <a:pt x="122" y="1824"/>
                    <a:pt x="182" y="1520"/>
                    <a:pt x="274" y="1216"/>
                  </a:cubicBezTo>
                  <a:cubicBezTo>
                    <a:pt x="334" y="912"/>
                    <a:pt x="456" y="639"/>
                    <a:pt x="578" y="365"/>
                  </a:cubicBezTo>
                  <a:cubicBezTo>
                    <a:pt x="638" y="244"/>
                    <a:pt x="669" y="122"/>
                    <a:pt x="7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083200" y="2476200"/>
              <a:ext cx="23575" cy="3625"/>
            </a:xfrm>
            <a:custGeom>
              <a:avLst/>
              <a:gdLst/>
              <a:ahLst/>
              <a:cxnLst/>
              <a:rect l="l" t="t" r="r" b="b"/>
              <a:pathLst>
                <a:path w="943" h="145" extrusionOk="0">
                  <a:moveTo>
                    <a:pt x="243" y="1"/>
                  </a:moveTo>
                  <a:cubicBezTo>
                    <a:pt x="160" y="1"/>
                    <a:pt x="76" y="8"/>
                    <a:pt x="0" y="23"/>
                  </a:cubicBezTo>
                  <a:cubicBezTo>
                    <a:pt x="152" y="84"/>
                    <a:pt x="304" y="84"/>
                    <a:pt x="486" y="84"/>
                  </a:cubicBezTo>
                  <a:cubicBezTo>
                    <a:pt x="638" y="115"/>
                    <a:pt x="790" y="145"/>
                    <a:pt x="942" y="145"/>
                  </a:cubicBezTo>
                  <a:cubicBezTo>
                    <a:pt x="790" y="84"/>
                    <a:pt x="638" y="23"/>
                    <a:pt x="486" y="23"/>
                  </a:cubicBezTo>
                  <a:cubicBezTo>
                    <a:pt x="410" y="8"/>
                    <a:pt x="327" y="1"/>
                    <a:pt x="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090775" y="2446000"/>
              <a:ext cx="20550" cy="8000"/>
            </a:xfrm>
            <a:custGeom>
              <a:avLst/>
              <a:gdLst/>
              <a:ahLst/>
              <a:cxnLst/>
              <a:rect l="l" t="t" r="r" b="b"/>
              <a:pathLst>
                <a:path w="822" h="320" extrusionOk="0">
                  <a:moveTo>
                    <a:pt x="157" y="0"/>
                  </a:moveTo>
                  <a:cubicBezTo>
                    <a:pt x="105" y="0"/>
                    <a:pt x="53" y="5"/>
                    <a:pt x="1" y="15"/>
                  </a:cubicBezTo>
                  <a:cubicBezTo>
                    <a:pt x="1" y="46"/>
                    <a:pt x="183" y="46"/>
                    <a:pt x="427" y="137"/>
                  </a:cubicBezTo>
                  <a:cubicBezTo>
                    <a:pt x="639" y="228"/>
                    <a:pt x="822" y="319"/>
                    <a:pt x="822" y="319"/>
                  </a:cubicBezTo>
                  <a:cubicBezTo>
                    <a:pt x="645" y="118"/>
                    <a:pt x="407" y="0"/>
                    <a:pt x="1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105975" y="2427000"/>
              <a:ext cx="346550" cy="138475"/>
            </a:xfrm>
            <a:custGeom>
              <a:avLst/>
              <a:gdLst/>
              <a:ahLst/>
              <a:cxnLst/>
              <a:rect l="l" t="t" r="r" b="b"/>
              <a:pathLst>
                <a:path w="13862" h="5539" extrusionOk="0">
                  <a:moveTo>
                    <a:pt x="8183" y="0"/>
                  </a:moveTo>
                  <a:cubicBezTo>
                    <a:pt x="7381" y="0"/>
                    <a:pt x="6578" y="84"/>
                    <a:pt x="5776" y="259"/>
                  </a:cubicBezTo>
                  <a:cubicBezTo>
                    <a:pt x="4864" y="441"/>
                    <a:pt x="3952" y="532"/>
                    <a:pt x="3010" y="532"/>
                  </a:cubicBezTo>
                  <a:lnTo>
                    <a:pt x="1977" y="532"/>
                  </a:lnTo>
                  <a:cubicBezTo>
                    <a:pt x="1977" y="532"/>
                    <a:pt x="2341" y="563"/>
                    <a:pt x="3040" y="563"/>
                  </a:cubicBezTo>
                  <a:cubicBezTo>
                    <a:pt x="3952" y="563"/>
                    <a:pt x="4895" y="502"/>
                    <a:pt x="5806" y="320"/>
                  </a:cubicBezTo>
                  <a:cubicBezTo>
                    <a:pt x="6576" y="166"/>
                    <a:pt x="7355" y="89"/>
                    <a:pt x="8138" y="89"/>
                  </a:cubicBezTo>
                  <a:cubicBezTo>
                    <a:pt x="8747" y="89"/>
                    <a:pt x="9359" y="135"/>
                    <a:pt x="9971" y="228"/>
                  </a:cubicBezTo>
                  <a:cubicBezTo>
                    <a:pt x="10791" y="350"/>
                    <a:pt x="11551" y="654"/>
                    <a:pt x="12250" y="1140"/>
                  </a:cubicBezTo>
                  <a:cubicBezTo>
                    <a:pt x="12955" y="1640"/>
                    <a:pt x="13490" y="2338"/>
                    <a:pt x="13772" y="3153"/>
                  </a:cubicBezTo>
                  <a:lnTo>
                    <a:pt x="13772" y="3153"/>
                  </a:lnTo>
                  <a:cubicBezTo>
                    <a:pt x="13424" y="3012"/>
                    <a:pt x="13050" y="2902"/>
                    <a:pt x="12676" y="2873"/>
                  </a:cubicBezTo>
                  <a:cubicBezTo>
                    <a:pt x="12606" y="2871"/>
                    <a:pt x="12536" y="2870"/>
                    <a:pt x="12466" y="2870"/>
                  </a:cubicBezTo>
                  <a:cubicBezTo>
                    <a:pt x="11564" y="2870"/>
                    <a:pt x="10665" y="3051"/>
                    <a:pt x="9819" y="3390"/>
                  </a:cubicBezTo>
                  <a:cubicBezTo>
                    <a:pt x="8968" y="3663"/>
                    <a:pt x="8117" y="4028"/>
                    <a:pt x="7296" y="4393"/>
                  </a:cubicBezTo>
                  <a:cubicBezTo>
                    <a:pt x="6931" y="4575"/>
                    <a:pt x="6536" y="4757"/>
                    <a:pt x="6171" y="4940"/>
                  </a:cubicBezTo>
                  <a:cubicBezTo>
                    <a:pt x="5806" y="5092"/>
                    <a:pt x="5442" y="5244"/>
                    <a:pt x="5077" y="5335"/>
                  </a:cubicBezTo>
                  <a:cubicBezTo>
                    <a:pt x="4634" y="5431"/>
                    <a:pt x="4192" y="5491"/>
                    <a:pt x="3742" y="5491"/>
                  </a:cubicBezTo>
                  <a:cubicBezTo>
                    <a:pt x="3481" y="5491"/>
                    <a:pt x="3217" y="5471"/>
                    <a:pt x="2949" y="5426"/>
                  </a:cubicBezTo>
                  <a:cubicBezTo>
                    <a:pt x="2372" y="5365"/>
                    <a:pt x="1825" y="5152"/>
                    <a:pt x="1338" y="4818"/>
                  </a:cubicBezTo>
                  <a:cubicBezTo>
                    <a:pt x="974" y="4575"/>
                    <a:pt x="670" y="4271"/>
                    <a:pt x="426" y="3906"/>
                  </a:cubicBezTo>
                  <a:cubicBezTo>
                    <a:pt x="244" y="3572"/>
                    <a:pt x="92" y="3207"/>
                    <a:pt x="1" y="2842"/>
                  </a:cubicBezTo>
                  <a:lnTo>
                    <a:pt x="1" y="2842"/>
                  </a:lnTo>
                  <a:cubicBezTo>
                    <a:pt x="1" y="2843"/>
                    <a:pt x="1" y="2964"/>
                    <a:pt x="62" y="3146"/>
                  </a:cubicBezTo>
                  <a:cubicBezTo>
                    <a:pt x="153" y="3420"/>
                    <a:pt x="244" y="3663"/>
                    <a:pt x="396" y="3906"/>
                  </a:cubicBezTo>
                  <a:cubicBezTo>
                    <a:pt x="639" y="4271"/>
                    <a:pt x="943" y="4605"/>
                    <a:pt x="1308" y="4849"/>
                  </a:cubicBezTo>
                  <a:cubicBezTo>
                    <a:pt x="1794" y="5183"/>
                    <a:pt x="2372" y="5396"/>
                    <a:pt x="2949" y="5487"/>
                  </a:cubicBezTo>
                  <a:cubicBezTo>
                    <a:pt x="3211" y="5521"/>
                    <a:pt x="3478" y="5538"/>
                    <a:pt x="3745" y="5538"/>
                  </a:cubicBezTo>
                  <a:cubicBezTo>
                    <a:pt x="4191" y="5538"/>
                    <a:pt x="4640" y="5491"/>
                    <a:pt x="5077" y="5396"/>
                  </a:cubicBezTo>
                  <a:cubicBezTo>
                    <a:pt x="5472" y="5274"/>
                    <a:pt x="5837" y="5152"/>
                    <a:pt x="6202" y="5000"/>
                  </a:cubicBezTo>
                  <a:cubicBezTo>
                    <a:pt x="6566" y="4849"/>
                    <a:pt x="6961" y="4636"/>
                    <a:pt x="7326" y="4453"/>
                  </a:cubicBezTo>
                  <a:cubicBezTo>
                    <a:pt x="8147" y="4089"/>
                    <a:pt x="8998" y="3724"/>
                    <a:pt x="9819" y="3450"/>
                  </a:cubicBezTo>
                  <a:cubicBezTo>
                    <a:pt x="10731" y="3086"/>
                    <a:pt x="11703" y="2934"/>
                    <a:pt x="12645" y="2934"/>
                  </a:cubicBezTo>
                  <a:cubicBezTo>
                    <a:pt x="13041" y="2964"/>
                    <a:pt x="13436" y="3086"/>
                    <a:pt x="13801" y="3268"/>
                  </a:cubicBezTo>
                  <a:lnTo>
                    <a:pt x="13861" y="3298"/>
                  </a:lnTo>
                  <a:lnTo>
                    <a:pt x="13861" y="3207"/>
                  </a:lnTo>
                  <a:cubicBezTo>
                    <a:pt x="13557" y="2326"/>
                    <a:pt x="13010" y="1596"/>
                    <a:pt x="12281" y="1049"/>
                  </a:cubicBezTo>
                  <a:cubicBezTo>
                    <a:pt x="11582" y="593"/>
                    <a:pt x="10791" y="259"/>
                    <a:pt x="9971" y="137"/>
                  </a:cubicBezTo>
                  <a:cubicBezTo>
                    <a:pt x="9375" y="47"/>
                    <a:pt x="8779" y="0"/>
                    <a:pt x="8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5143975" y="2441825"/>
              <a:ext cx="18275" cy="114000"/>
            </a:xfrm>
            <a:custGeom>
              <a:avLst/>
              <a:gdLst/>
              <a:ahLst/>
              <a:cxnLst/>
              <a:rect l="l" t="t" r="r" b="b"/>
              <a:pathLst>
                <a:path w="731" h="4560" extrusionOk="0">
                  <a:moveTo>
                    <a:pt x="730" y="0"/>
                  </a:moveTo>
                  <a:cubicBezTo>
                    <a:pt x="700" y="31"/>
                    <a:pt x="669" y="91"/>
                    <a:pt x="639" y="152"/>
                  </a:cubicBezTo>
                  <a:cubicBezTo>
                    <a:pt x="578" y="304"/>
                    <a:pt x="487" y="456"/>
                    <a:pt x="457" y="608"/>
                  </a:cubicBezTo>
                  <a:cubicBezTo>
                    <a:pt x="61" y="1672"/>
                    <a:pt x="1" y="2797"/>
                    <a:pt x="213" y="3921"/>
                  </a:cubicBezTo>
                  <a:cubicBezTo>
                    <a:pt x="244" y="4073"/>
                    <a:pt x="305" y="4225"/>
                    <a:pt x="335" y="4407"/>
                  </a:cubicBezTo>
                  <a:cubicBezTo>
                    <a:pt x="365" y="4438"/>
                    <a:pt x="396" y="4499"/>
                    <a:pt x="396" y="4559"/>
                  </a:cubicBezTo>
                  <a:cubicBezTo>
                    <a:pt x="426" y="4559"/>
                    <a:pt x="335" y="4316"/>
                    <a:pt x="274" y="3891"/>
                  </a:cubicBezTo>
                  <a:cubicBezTo>
                    <a:pt x="183" y="3344"/>
                    <a:pt x="153" y="2797"/>
                    <a:pt x="183" y="2249"/>
                  </a:cubicBezTo>
                  <a:cubicBezTo>
                    <a:pt x="213" y="1702"/>
                    <a:pt x="335" y="1155"/>
                    <a:pt x="487" y="638"/>
                  </a:cubicBezTo>
                  <a:cubicBezTo>
                    <a:pt x="639" y="243"/>
                    <a:pt x="730" y="0"/>
                    <a:pt x="73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5235925" y="2500325"/>
              <a:ext cx="13700" cy="53225"/>
            </a:xfrm>
            <a:custGeom>
              <a:avLst/>
              <a:gdLst/>
              <a:ahLst/>
              <a:cxnLst/>
              <a:rect l="l" t="t" r="r" b="b"/>
              <a:pathLst>
                <a:path w="548" h="2129" extrusionOk="0">
                  <a:moveTo>
                    <a:pt x="31" y="1"/>
                  </a:moveTo>
                  <a:cubicBezTo>
                    <a:pt x="1" y="92"/>
                    <a:pt x="1" y="213"/>
                    <a:pt x="31" y="335"/>
                  </a:cubicBezTo>
                  <a:cubicBezTo>
                    <a:pt x="61" y="578"/>
                    <a:pt x="92" y="821"/>
                    <a:pt x="153" y="1095"/>
                  </a:cubicBezTo>
                  <a:cubicBezTo>
                    <a:pt x="244" y="1399"/>
                    <a:pt x="335" y="1642"/>
                    <a:pt x="396" y="1855"/>
                  </a:cubicBezTo>
                  <a:cubicBezTo>
                    <a:pt x="426" y="1946"/>
                    <a:pt x="487" y="2037"/>
                    <a:pt x="517" y="2128"/>
                  </a:cubicBezTo>
                  <a:cubicBezTo>
                    <a:pt x="548" y="2128"/>
                    <a:pt x="396" y="1672"/>
                    <a:pt x="244" y="1064"/>
                  </a:cubicBezTo>
                  <a:cubicBezTo>
                    <a:pt x="183" y="791"/>
                    <a:pt x="122" y="517"/>
                    <a:pt x="92" y="305"/>
                  </a:cubicBezTo>
                  <a:cubicBezTo>
                    <a:pt x="61" y="213"/>
                    <a:pt x="61" y="92"/>
                    <a:pt x="3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223000" y="2467650"/>
              <a:ext cx="5350" cy="31175"/>
            </a:xfrm>
            <a:custGeom>
              <a:avLst/>
              <a:gdLst/>
              <a:ahLst/>
              <a:cxnLst/>
              <a:rect l="l" t="t" r="r" b="b"/>
              <a:pathLst>
                <a:path w="214" h="1247" extrusionOk="0">
                  <a:moveTo>
                    <a:pt x="92" y="1"/>
                  </a:moveTo>
                  <a:cubicBezTo>
                    <a:pt x="1" y="426"/>
                    <a:pt x="31" y="852"/>
                    <a:pt x="183" y="1247"/>
                  </a:cubicBezTo>
                  <a:cubicBezTo>
                    <a:pt x="214" y="1247"/>
                    <a:pt x="153" y="973"/>
                    <a:pt x="122" y="639"/>
                  </a:cubicBezTo>
                  <a:cubicBezTo>
                    <a:pt x="122" y="426"/>
                    <a:pt x="92" y="213"/>
                    <a:pt x="9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5238200" y="2434975"/>
              <a:ext cx="7625" cy="28900"/>
            </a:xfrm>
            <a:custGeom>
              <a:avLst/>
              <a:gdLst/>
              <a:ahLst/>
              <a:cxnLst/>
              <a:rect l="l" t="t" r="r" b="b"/>
              <a:pathLst>
                <a:path w="305" h="1156" extrusionOk="0">
                  <a:moveTo>
                    <a:pt x="274" y="1"/>
                  </a:moveTo>
                  <a:lnTo>
                    <a:pt x="274" y="1"/>
                  </a:lnTo>
                  <a:cubicBezTo>
                    <a:pt x="153" y="153"/>
                    <a:pt x="92" y="335"/>
                    <a:pt x="62" y="548"/>
                  </a:cubicBezTo>
                  <a:cubicBezTo>
                    <a:pt x="1" y="730"/>
                    <a:pt x="1" y="943"/>
                    <a:pt x="62" y="1156"/>
                  </a:cubicBezTo>
                  <a:cubicBezTo>
                    <a:pt x="92" y="1156"/>
                    <a:pt x="92" y="882"/>
                    <a:pt x="153" y="548"/>
                  </a:cubicBezTo>
                  <a:cubicBezTo>
                    <a:pt x="183" y="244"/>
                    <a:pt x="305" y="1"/>
                    <a:pt x="2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5302025" y="2428900"/>
              <a:ext cx="9150" cy="24350"/>
            </a:xfrm>
            <a:custGeom>
              <a:avLst/>
              <a:gdLst/>
              <a:ahLst/>
              <a:cxnLst/>
              <a:rect l="l" t="t" r="r" b="b"/>
              <a:pathLst>
                <a:path w="366" h="974" extrusionOk="0">
                  <a:moveTo>
                    <a:pt x="92" y="0"/>
                  </a:moveTo>
                  <a:cubicBezTo>
                    <a:pt x="1" y="335"/>
                    <a:pt x="92" y="699"/>
                    <a:pt x="335" y="973"/>
                  </a:cubicBezTo>
                  <a:cubicBezTo>
                    <a:pt x="366" y="973"/>
                    <a:pt x="244" y="760"/>
                    <a:pt x="183" y="517"/>
                  </a:cubicBezTo>
                  <a:cubicBezTo>
                    <a:pt x="92" y="244"/>
                    <a:pt x="123" y="0"/>
                    <a:pt x="9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5337000" y="2448650"/>
              <a:ext cx="25100" cy="57775"/>
            </a:xfrm>
            <a:custGeom>
              <a:avLst/>
              <a:gdLst/>
              <a:ahLst/>
              <a:cxnLst/>
              <a:rect l="l" t="t" r="r" b="b"/>
              <a:pathLst>
                <a:path w="1004" h="2311" extrusionOk="0">
                  <a:moveTo>
                    <a:pt x="0" y="1"/>
                  </a:moveTo>
                  <a:cubicBezTo>
                    <a:pt x="0" y="122"/>
                    <a:pt x="31" y="244"/>
                    <a:pt x="61" y="365"/>
                  </a:cubicBezTo>
                  <a:cubicBezTo>
                    <a:pt x="152" y="669"/>
                    <a:pt x="243" y="943"/>
                    <a:pt x="365" y="1217"/>
                  </a:cubicBezTo>
                  <a:cubicBezTo>
                    <a:pt x="487" y="1490"/>
                    <a:pt x="608" y="1764"/>
                    <a:pt x="760" y="2007"/>
                  </a:cubicBezTo>
                  <a:cubicBezTo>
                    <a:pt x="821" y="2128"/>
                    <a:pt x="912" y="2220"/>
                    <a:pt x="1003" y="2311"/>
                  </a:cubicBezTo>
                  <a:cubicBezTo>
                    <a:pt x="942" y="2189"/>
                    <a:pt x="882" y="2068"/>
                    <a:pt x="821" y="1976"/>
                  </a:cubicBezTo>
                  <a:cubicBezTo>
                    <a:pt x="699" y="1764"/>
                    <a:pt x="578" y="1490"/>
                    <a:pt x="426" y="1186"/>
                  </a:cubicBezTo>
                  <a:cubicBezTo>
                    <a:pt x="304" y="852"/>
                    <a:pt x="183" y="548"/>
                    <a:pt x="122" y="335"/>
                  </a:cubicBezTo>
                  <a:cubicBezTo>
                    <a:pt x="91" y="213"/>
                    <a:pt x="61" y="92"/>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5368900" y="2437250"/>
              <a:ext cx="6875" cy="8400"/>
            </a:xfrm>
            <a:custGeom>
              <a:avLst/>
              <a:gdLst/>
              <a:ahLst/>
              <a:cxnLst/>
              <a:rect l="l" t="t" r="r" b="b"/>
              <a:pathLst>
                <a:path w="275" h="336" extrusionOk="0">
                  <a:moveTo>
                    <a:pt x="274" y="1"/>
                  </a:moveTo>
                  <a:lnTo>
                    <a:pt x="274" y="1"/>
                  </a:lnTo>
                  <a:cubicBezTo>
                    <a:pt x="274" y="1"/>
                    <a:pt x="153" y="31"/>
                    <a:pt x="92" y="122"/>
                  </a:cubicBezTo>
                  <a:cubicBezTo>
                    <a:pt x="31" y="244"/>
                    <a:pt x="1" y="335"/>
                    <a:pt x="31" y="335"/>
                  </a:cubicBezTo>
                  <a:cubicBezTo>
                    <a:pt x="62" y="335"/>
                    <a:pt x="92" y="274"/>
                    <a:pt x="153" y="183"/>
                  </a:cubicBezTo>
                  <a:cubicBezTo>
                    <a:pt x="244" y="92"/>
                    <a:pt x="274" y="31"/>
                    <a:pt x="2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5115900" y="2485775"/>
              <a:ext cx="335100" cy="53475"/>
            </a:xfrm>
            <a:custGeom>
              <a:avLst/>
              <a:gdLst/>
              <a:ahLst/>
              <a:cxnLst/>
              <a:rect l="l" t="t" r="r" b="b"/>
              <a:pathLst>
                <a:path w="13404" h="2139" extrusionOk="0">
                  <a:moveTo>
                    <a:pt x="11670" y="53"/>
                  </a:moveTo>
                  <a:lnTo>
                    <a:pt x="11670" y="53"/>
                  </a:lnTo>
                  <a:cubicBezTo>
                    <a:pt x="12120" y="127"/>
                    <a:pt x="12588" y="301"/>
                    <a:pt x="12978" y="552"/>
                  </a:cubicBezTo>
                  <a:cubicBezTo>
                    <a:pt x="12999" y="565"/>
                    <a:pt x="13021" y="578"/>
                    <a:pt x="13042" y="592"/>
                  </a:cubicBezTo>
                  <a:lnTo>
                    <a:pt x="13042" y="592"/>
                  </a:lnTo>
                  <a:cubicBezTo>
                    <a:pt x="12629" y="311"/>
                    <a:pt x="12168" y="123"/>
                    <a:pt x="11670" y="53"/>
                  </a:cubicBezTo>
                  <a:close/>
                  <a:moveTo>
                    <a:pt x="13042" y="592"/>
                  </a:moveTo>
                  <a:lnTo>
                    <a:pt x="13042" y="592"/>
                  </a:lnTo>
                  <a:cubicBezTo>
                    <a:pt x="13071" y="612"/>
                    <a:pt x="13099" y="632"/>
                    <a:pt x="13127" y="652"/>
                  </a:cubicBezTo>
                  <a:lnTo>
                    <a:pt x="13127" y="652"/>
                  </a:lnTo>
                  <a:cubicBezTo>
                    <a:pt x="13099" y="631"/>
                    <a:pt x="13071" y="611"/>
                    <a:pt x="13042" y="592"/>
                  </a:cubicBezTo>
                  <a:close/>
                  <a:moveTo>
                    <a:pt x="13127" y="652"/>
                  </a:moveTo>
                  <a:lnTo>
                    <a:pt x="13127" y="652"/>
                  </a:lnTo>
                  <a:cubicBezTo>
                    <a:pt x="13217" y="720"/>
                    <a:pt x="13304" y="798"/>
                    <a:pt x="13380" y="888"/>
                  </a:cubicBezTo>
                  <a:lnTo>
                    <a:pt x="13380" y="888"/>
                  </a:lnTo>
                  <a:cubicBezTo>
                    <a:pt x="13357" y="857"/>
                    <a:pt x="13335" y="818"/>
                    <a:pt x="13312" y="795"/>
                  </a:cubicBezTo>
                  <a:cubicBezTo>
                    <a:pt x="13252" y="746"/>
                    <a:pt x="13190" y="698"/>
                    <a:pt x="13127" y="652"/>
                  </a:cubicBezTo>
                  <a:close/>
                  <a:moveTo>
                    <a:pt x="13380" y="888"/>
                  </a:moveTo>
                  <a:cubicBezTo>
                    <a:pt x="13388" y="899"/>
                    <a:pt x="13396" y="909"/>
                    <a:pt x="13404" y="917"/>
                  </a:cubicBezTo>
                  <a:cubicBezTo>
                    <a:pt x="13396" y="907"/>
                    <a:pt x="13388" y="898"/>
                    <a:pt x="13380" y="888"/>
                  </a:cubicBezTo>
                  <a:close/>
                  <a:moveTo>
                    <a:pt x="10950" y="1"/>
                  </a:moveTo>
                  <a:cubicBezTo>
                    <a:pt x="10373" y="1"/>
                    <a:pt x="9813" y="98"/>
                    <a:pt x="9270" y="279"/>
                  </a:cubicBezTo>
                  <a:cubicBezTo>
                    <a:pt x="8388" y="583"/>
                    <a:pt x="7537" y="917"/>
                    <a:pt x="6686" y="1342"/>
                  </a:cubicBezTo>
                  <a:cubicBezTo>
                    <a:pt x="5865" y="1738"/>
                    <a:pt x="4954" y="1981"/>
                    <a:pt x="4042" y="2102"/>
                  </a:cubicBezTo>
                  <a:cubicBezTo>
                    <a:pt x="4984" y="2011"/>
                    <a:pt x="5865" y="1768"/>
                    <a:pt x="6716" y="1342"/>
                  </a:cubicBezTo>
                  <a:cubicBezTo>
                    <a:pt x="7537" y="947"/>
                    <a:pt x="8419" y="583"/>
                    <a:pt x="9300" y="279"/>
                  </a:cubicBezTo>
                  <a:cubicBezTo>
                    <a:pt x="9834" y="93"/>
                    <a:pt x="10421" y="14"/>
                    <a:pt x="10994" y="14"/>
                  </a:cubicBezTo>
                  <a:cubicBezTo>
                    <a:pt x="11171" y="14"/>
                    <a:pt x="11347" y="21"/>
                    <a:pt x="11519" y="35"/>
                  </a:cubicBezTo>
                  <a:cubicBezTo>
                    <a:pt x="11570" y="40"/>
                    <a:pt x="11620" y="46"/>
                    <a:pt x="11670" y="53"/>
                  </a:cubicBezTo>
                  <a:lnTo>
                    <a:pt x="11670" y="53"/>
                  </a:lnTo>
                  <a:cubicBezTo>
                    <a:pt x="11630" y="46"/>
                    <a:pt x="11589" y="40"/>
                    <a:pt x="11549" y="35"/>
                  </a:cubicBezTo>
                  <a:cubicBezTo>
                    <a:pt x="11348" y="12"/>
                    <a:pt x="11148" y="1"/>
                    <a:pt x="10950" y="1"/>
                  </a:cubicBezTo>
                  <a:close/>
                  <a:moveTo>
                    <a:pt x="1" y="1131"/>
                  </a:moveTo>
                  <a:lnTo>
                    <a:pt x="1" y="1131"/>
                  </a:lnTo>
                  <a:cubicBezTo>
                    <a:pt x="62" y="1192"/>
                    <a:pt x="183" y="1252"/>
                    <a:pt x="333" y="1342"/>
                  </a:cubicBezTo>
                  <a:cubicBezTo>
                    <a:pt x="789" y="1586"/>
                    <a:pt x="1276" y="1798"/>
                    <a:pt x="1762" y="1920"/>
                  </a:cubicBezTo>
                  <a:cubicBezTo>
                    <a:pt x="2318" y="2053"/>
                    <a:pt x="2875" y="2138"/>
                    <a:pt x="3431" y="2138"/>
                  </a:cubicBezTo>
                  <a:cubicBezTo>
                    <a:pt x="3634" y="2138"/>
                    <a:pt x="3838" y="2127"/>
                    <a:pt x="4042" y="2102"/>
                  </a:cubicBezTo>
                  <a:lnTo>
                    <a:pt x="4042" y="2102"/>
                  </a:lnTo>
                  <a:cubicBezTo>
                    <a:pt x="3869" y="2115"/>
                    <a:pt x="3696" y="2121"/>
                    <a:pt x="3523" y="2121"/>
                  </a:cubicBezTo>
                  <a:cubicBezTo>
                    <a:pt x="2422" y="2121"/>
                    <a:pt x="1336" y="1868"/>
                    <a:pt x="364" y="1342"/>
                  </a:cubicBezTo>
                  <a:cubicBezTo>
                    <a:pt x="183" y="1252"/>
                    <a:pt x="62" y="1192"/>
                    <a:pt x="1" y="113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5111300" y="2463850"/>
              <a:ext cx="181650" cy="20550"/>
            </a:xfrm>
            <a:custGeom>
              <a:avLst/>
              <a:gdLst/>
              <a:ahLst/>
              <a:cxnLst/>
              <a:rect l="l" t="t" r="r" b="b"/>
              <a:pathLst>
                <a:path w="7266" h="822" extrusionOk="0">
                  <a:moveTo>
                    <a:pt x="7265" y="1"/>
                  </a:moveTo>
                  <a:lnTo>
                    <a:pt x="6961" y="92"/>
                  </a:lnTo>
                  <a:cubicBezTo>
                    <a:pt x="6779" y="153"/>
                    <a:pt x="6536" y="244"/>
                    <a:pt x="6201" y="365"/>
                  </a:cubicBezTo>
                  <a:cubicBezTo>
                    <a:pt x="5381" y="639"/>
                    <a:pt x="4499" y="791"/>
                    <a:pt x="3618" y="791"/>
                  </a:cubicBezTo>
                  <a:cubicBezTo>
                    <a:pt x="2767" y="760"/>
                    <a:pt x="1885" y="609"/>
                    <a:pt x="1034" y="365"/>
                  </a:cubicBezTo>
                  <a:lnTo>
                    <a:pt x="274" y="122"/>
                  </a:lnTo>
                  <a:lnTo>
                    <a:pt x="1" y="61"/>
                  </a:lnTo>
                  <a:lnTo>
                    <a:pt x="1" y="61"/>
                  </a:lnTo>
                  <a:cubicBezTo>
                    <a:pt x="1" y="61"/>
                    <a:pt x="396" y="183"/>
                    <a:pt x="1034" y="396"/>
                  </a:cubicBezTo>
                  <a:cubicBezTo>
                    <a:pt x="1885" y="639"/>
                    <a:pt x="2767" y="791"/>
                    <a:pt x="3618" y="821"/>
                  </a:cubicBezTo>
                  <a:cubicBezTo>
                    <a:pt x="4530" y="821"/>
                    <a:pt x="5381" y="669"/>
                    <a:pt x="6232" y="396"/>
                  </a:cubicBezTo>
                  <a:cubicBezTo>
                    <a:pt x="6566" y="274"/>
                    <a:pt x="6809" y="183"/>
                    <a:pt x="6992" y="122"/>
                  </a:cubicBezTo>
                  <a:cubicBezTo>
                    <a:pt x="7174" y="31"/>
                    <a:pt x="7265" y="1"/>
                    <a:pt x="726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5124975" y="2434950"/>
              <a:ext cx="264475" cy="18300"/>
            </a:xfrm>
            <a:custGeom>
              <a:avLst/>
              <a:gdLst/>
              <a:ahLst/>
              <a:cxnLst/>
              <a:rect l="l" t="t" r="r" b="b"/>
              <a:pathLst>
                <a:path w="10579" h="732" extrusionOk="0">
                  <a:moveTo>
                    <a:pt x="8031" y="0"/>
                  </a:moveTo>
                  <a:cubicBezTo>
                    <a:pt x="7826" y="0"/>
                    <a:pt x="7622" y="10"/>
                    <a:pt x="7417" y="32"/>
                  </a:cubicBezTo>
                  <a:cubicBezTo>
                    <a:pt x="6779" y="93"/>
                    <a:pt x="6080" y="245"/>
                    <a:pt x="5350" y="397"/>
                  </a:cubicBezTo>
                  <a:cubicBezTo>
                    <a:pt x="4638" y="536"/>
                    <a:pt x="3906" y="605"/>
                    <a:pt x="3177" y="605"/>
                  </a:cubicBezTo>
                  <a:cubicBezTo>
                    <a:pt x="2630" y="605"/>
                    <a:pt x="2085" y="566"/>
                    <a:pt x="1551" y="488"/>
                  </a:cubicBezTo>
                  <a:cubicBezTo>
                    <a:pt x="1065" y="427"/>
                    <a:pt x="669" y="366"/>
                    <a:pt x="396" y="306"/>
                  </a:cubicBezTo>
                  <a:lnTo>
                    <a:pt x="1" y="245"/>
                  </a:lnTo>
                  <a:lnTo>
                    <a:pt x="1" y="245"/>
                  </a:lnTo>
                  <a:cubicBezTo>
                    <a:pt x="1" y="245"/>
                    <a:pt x="578" y="397"/>
                    <a:pt x="1551" y="518"/>
                  </a:cubicBezTo>
                  <a:cubicBezTo>
                    <a:pt x="2085" y="596"/>
                    <a:pt x="2630" y="636"/>
                    <a:pt x="3177" y="636"/>
                  </a:cubicBezTo>
                  <a:cubicBezTo>
                    <a:pt x="3906" y="636"/>
                    <a:pt x="4638" y="566"/>
                    <a:pt x="5350" y="427"/>
                  </a:cubicBezTo>
                  <a:cubicBezTo>
                    <a:pt x="6080" y="275"/>
                    <a:pt x="6779" y="154"/>
                    <a:pt x="7417" y="93"/>
                  </a:cubicBezTo>
                  <a:cubicBezTo>
                    <a:pt x="7657" y="68"/>
                    <a:pt x="7891" y="53"/>
                    <a:pt x="8124" y="53"/>
                  </a:cubicBezTo>
                  <a:cubicBezTo>
                    <a:pt x="8453" y="53"/>
                    <a:pt x="8781" y="82"/>
                    <a:pt x="9119" y="154"/>
                  </a:cubicBezTo>
                  <a:cubicBezTo>
                    <a:pt x="9484" y="214"/>
                    <a:pt x="9849" y="336"/>
                    <a:pt x="10183" y="518"/>
                  </a:cubicBezTo>
                  <a:cubicBezTo>
                    <a:pt x="10305" y="579"/>
                    <a:pt x="10396" y="609"/>
                    <a:pt x="10457" y="670"/>
                  </a:cubicBezTo>
                  <a:lnTo>
                    <a:pt x="10578" y="731"/>
                  </a:lnTo>
                  <a:cubicBezTo>
                    <a:pt x="10457" y="640"/>
                    <a:pt x="10335" y="549"/>
                    <a:pt x="10214" y="488"/>
                  </a:cubicBezTo>
                  <a:cubicBezTo>
                    <a:pt x="9879" y="306"/>
                    <a:pt x="9515" y="184"/>
                    <a:pt x="9150" y="93"/>
                  </a:cubicBezTo>
                  <a:cubicBezTo>
                    <a:pt x="8777" y="34"/>
                    <a:pt x="8404" y="0"/>
                    <a:pt x="80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5213125" y="2446050"/>
              <a:ext cx="235600" cy="57350"/>
            </a:xfrm>
            <a:custGeom>
              <a:avLst/>
              <a:gdLst/>
              <a:ahLst/>
              <a:cxnLst/>
              <a:rect l="l" t="t" r="r" b="b"/>
              <a:pathLst>
                <a:path w="9424" h="2294" extrusionOk="0">
                  <a:moveTo>
                    <a:pt x="5646" y="1"/>
                  </a:moveTo>
                  <a:cubicBezTo>
                    <a:pt x="5385" y="1"/>
                    <a:pt x="5123" y="25"/>
                    <a:pt x="4864" y="74"/>
                  </a:cubicBezTo>
                  <a:cubicBezTo>
                    <a:pt x="4165" y="196"/>
                    <a:pt x="3496" y="469"/>
                    <a:pt x="2919" y="865"/>
                  </a:cubicBezTo>
                  <a:cubicBezTo>
                    <a:pt x="2372" y="1199"/>
                    <a:pt x="1885" y="1533"/>
                    <a:pt x="1460" y="1746"/>
                  </a:cubicBezTo>
                  <a:cubicBezTo>
                    <a:pt x="1004" y="1989"/>
                    <a:pt x="517" y="2141"/>
                    <a:pt x="1" y="2263"/>
                  </a:cubicBezTo>
                  <a:lnTo>
                    <a:pt x="122" y="2263"/>
                  </a:lnTo>
                  <a:cubicBezTo>
                    <a:pt x="213" y="2263"/>
                    <a:pt x="305" y="2232"/>
                    <a:pt x="426" y="2232"/>
                  </a:cubicBezTo>
                  <a:cubicBezTo>
                    <a:pt x="791" y="2141"/>
                    <a:pt x="1186" y="2020"/>
                    <a:pt x="1520" y="1837"/>
                  </a:cubicBezTo>
                  <a:cubicBezTo>
                    <a:pt x="1976" y="1624"/>
                    <a:pt x="2463" y="1321"/>
                    <a:pt x="3010" y="1017"/>
                  </a:cubicBezTo>
                  <a:cubicBezTo>
                    <a:pt x="3587" y="621"/>
                    <a:pt x="4226" y="378"/>
                    <a:pt x="4894" y="257"/>
                  </a:cubicBezTo>
                  <a:cubicBezTo>
                    <a:pt x="5164" y="210"/>
                    <a:pt x="5428" y="186"/>
                    <a:pt x="5690" y="186"/>
                  </a:cubicBezTo>
                  <a:cubicBezTo>
                    <a:pt x="6109" y="186"/>
                    <a:pt x="6520" y="247"/>
                    <a:pt x="6931" y="378"/>
                  </a:cubicBezTo>
                  <a:cubicBezTo>
                    <a:pt x="7448" y="530"/>
                    <a:pt x="7964" y="804"/>
                    <a:pt x="8390" y="1169"/>
                  </a:cubicBezTo>
                  <a:cubicBezTo>
                    <a:pt x="8785" y="1503"/>
                    <a:pt x="9119" y="1868"/>
                    <a:pt x="9423" y="2293"/>
                  </a:cubicBezTo>
                  <a:cubicBezTo>
                    <a:pt x="9393" y="2172"/>
                    <a:pt x="9302" y="2050"/>
                    <a:pt x="9241" y="1928"/>
                  </a:cubicBezTo>
                  <a:cubicBezTo>
                    <a:pt x="9028" y="1624"/>
                    <a:pt x="8755" y="1321"/>
                    <a:pt x="8481" y="1077"/>
                  </a:cubicBezTo>
                  <a:cubicBezTo>
                    <a:pt x="7682" y="375"/>
                    <a:pt x="6670" y="1"/>
                    <a:pt x="56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5200200" y="2454550"/>
              <a:ext cx="117050" cy="14150"/>
            </a:xfrm>
            <a:custGeom>
              <a:avLst/>
              <a:gdLst/>
              <a:ahLst/>
              <a:cxnLst/>
              <a:rect l="l" t="t" r="r" b="b"/>
              <a:pathLst>
                <a:path w="4682" h="566" extrusionOk="0">
                  <a:moveTo>
                    <a:pt x="4654" y="0"/>
                  </a:moveTo>
                  <a:cubicBezTo>
                    <a:pt x="4479" y="0"/>
                    <a:pt x="3512" y="286"/>
                    <a:pt x="2341" y="342"/>
                  </a:cubicBezTo>
                  <a:cubicBezTo>
                    <a:pt x="2024" y="364"/>
                    <a:pt x="1723" y="372"/>
                    <a:pt x="1449" y="372"/>
                  </a:cubicBezTo>
                  <a:cubicBezTo>
                    <a:pt x="792" y="372"/>
                    <a:pt x="291" y="327"/>
                    <a:pt x="93" y="327"/>
                  </a:cubicBezTo>
                  <a:cubicBezTo>
                    <a:pt x="33" y="327"/>
                    <a:pt x="1" y="331"/>
                    <a:pt x="1" y="342"/>
                  </a:cubicBezTo>
                  <a:cubicBezTo>
                    <a:pt x="533" y="491"/>
                    <a:pt x="1080" y="566"/>
                    <a:pt x="1631" y="566"/>
                  </a:cubicBezTo>
                  <a:cubicBezTo>
                    <a:pt x="1867" y="566"/>
                    <a:pt x="2104" y="552"/>
                    <a:pt x="2341" y="525"/>
                  </a:cubicBezTo>
                  <a:cubicBezTo>
                    <a:pt x="3162" y="494"/>
                    <a:pt x="3952" y="342"/>
                    <a:pt x="4682" y="8"/>
                  </a:cubicBezTo>
                  <a:cubicBezTo>
                    <a:pt x="4679" y="3"/>
                    <a:pt x="4670" y="0"/>
                    <a:pt x="46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a:off x="4320250" y="2254800"/>
              <a:ext cx="949900" cy="295700"/>
            </a:xfrm>
            <a:custGeom>
              <a:avLst/>
              <a:gdLst/>
              <a:ahLst/>
              <a:cxnLst/>
              <a:rect l="l" t="t" r="r" b="b"/>
              <a:pathLst>
                <a:path w="37996" h="11828" extrusionOk="0">
                  <a:moveTo>
                    <a:pt x="1247" y="186"/>
                  </a:moveTo>
                  <a:cubicBezTo>
                    <a:pt x="821" y="277"/>
                    <a:pt x="396" y="399"/>
                    <a:pt x="1" y="612"/>
                  </a:cubicBezTo>
                  <a:cubicBezTo>
                    <a:pt x="396" y="429"/>
                    <a:pt x="821" y="277"/>
                    <a:pt x="1247" y="186"/>
                  </a:cubicBezTo>
                  <a:close/>
                  <a:moveTo>
                    <a:pt x="31551" y="5171"/>
                  </a:moveTo>
                  <a:lnTo>
                    <a:pt x="31551" y="5171"/>
                  </a:lnTo>
                  <a:cubicBezTo>
                    <a:pt x="33162" y="5262"/>
                    <a:pt x="34773" y="5597"/>
                    <a:pt x="36324" y="6174"/>
                  </a:cubicBezTo>
                  <a:cubicBezTo>
                    <a:pt x="36871" y="6356"/>
                    <a:pt x="37266" y="6539"/>
                    <a:pt x="37570" y="6660"/>
                  </a:cubicBezTo>
                  <a:lnTo>
                    <a:pt x="37995" y="6843"/>
                  </a:lnTo>
                  <a:cubicBezTo>
                    <a:pt x="37995" y="6843"/>
                    <a:pt x="37418" y="6569"/>
                    <a:pt x="36324" y="6144"/>
                  </a:cubicBezTo>
                  <a:cubicBezTo>
                    <a:pt x="34804" y="5566"/>
                    <a:pt x="33193" y="5232"/>
                    <a:pt x="31551" y="5171"/>
                  </a:cubicBezTo>
                  <a:close/>
                  <a:moveTo>
                    <a:pt x="2926" y="0"/>
                  </a:moveTo>
                  <a:cubicBezTo>
                    <a:pt x="2363" y="0"/>
                    <a:pt x="1800" y="61"/>
                    <a:pt x="1247" y="186"/>
                  </a:cubicBezTo>
                  <a:cubicBezTo>
                    <a:pt x="1795" y="72"/>
                    <a:pt x="2353" y="15"/>
                    <a:pt x="2910" y="15"/>
                  </a:cubicBezTo>
                  <a:cubicBezTo>
                    <a:pt x="3991" y="15"/>
                    <a:pt x="5067" y="231"/>
                    <a:pt x="6049" y="673"/>
                  </a:cubicBezTo>
                  <a:cubicBezTo>
                    <a:pt x="7113" y="1098"/>
                    <a:pt x="8056" y="1706"/>
                    <a:pt x="8937" y="2435"/>
                  </a:cubicBezTo>
                  <a:cubicBezTo>
                    <a:pt x="9910" y="3287"/>
                    <a:pt x="10791" y="4229"/>
                    <a:pt x="11551" y="5293"/>
                  </a:cubicBezTo>
                  <a:cubicBezTo>
                    <a:pt x="12372" y="6387"/>
                    <a:pt x="13101" y="7633"/>
                    <a:pt x="14013" y="8819"/>
                  </a:cubicBezTo>
                  <a:cubicBezTo>
                    <a:pt x="14469" y="9426"/>
                    <a:pt x="15016" y="9974"/>
                    <a:pt x="15594" y="10460"/>
                  </a:cubicBezTo>
                  <a:cubicBezTo>
                    <a:pt x="16202" y="10946"/>
                    <a:pt x="16870" y="11341"/>
                    <a:pt x="17630" y="11585"/>
                  </a:cubicBezTo>
                  <a:cubicBezTo>
                    <a:pt x="18074" y="11751"/>
                    <a:pt x="18552" y="11827"/>
                    <a:pt x="19030" y="11827"/>
                  </a:cubicBezTo>
                  <a:cubicBezTo>
                    <a:pt x="19337" y="11827"/>
                    <a:pt x="19643" y="11796"/>
                    <a:pt x="19940" y="11737"/>
                  </a:cubicBezTo>
                  <a:cubicBezTo>
                    <a:pt x="20670" y="11524"/>
                    <a:pt x="21369" y="11189"/>
                    <a:pt x="21946" y="10673"/>
                  </a:cubicBezTo>
                  <a:cubicBezTo>
                    <a:pt x="23071" y="9700"/>
                    <a:pt x="23892" y="8515"/>
                    <a:pt x="24895" y="7542"/>
                  </a:cubicBezTo>
                  <a:cubicBezTo>
                    <a:pt x="25837" y="6660"/>
                    <a:pt x="26962" y="5992"/>
                    <a:pt x="28208" y="5627"/>
                  </a:cubicBezTo>
                  <a:cubicBezTo>
                    <a:pt x="29211" y="5321"/>
                    <a:pt x="30240" y="5167"/>
                    <a:pt x="31270" y="5167"/>
                  </a:cubicBezTo>
                  <a:cubicBezTo>
                    <a:pt x="31364" y="5167"/>
                    <a:pt x="31458" y="5169"/>
                    <a:pt x="31551" y="5171"/>
                  </a:cubicBezTo>
                  <a:cubicBezTo>
                    <a:pt x="31389" y="5162"/>
                    <a:pt x="31226" y="5158"/>
                    <a:pt x="31063" y="5158"/>
                  </a:cubicBezTo>
                  <a:cubicBezTo>
                    <a:pt x="30095" y="5158"/>
                    <a:pt x="29118" y="5311"/>
                    <a:pt x="28208" y="5597"/>
                  </a:cubicBezTo>
                  <a:cubicBezTo>
                    <a:pt x="26962" y="5961"/>
                    <a:pt x="25807" y="6630"/>
                    <a:pt x="24864" y="7542"/>
                  </a:cubicBezTo>
                  <a:cubicBezTo>
                    <a:pt x="23861" y="8484"/>
                    <a:pt x="23041" y="9670"/>
                    <a:pt x="21916" y="10642"/>
                  </a:cubicBezTo>
                  <a:cubicBezTo>
                    <a:pt x="21339" y="11159"/>
                    <a:pt x="20670" y="11524"/>
                    <a:pt x="19940" y="11706"/>
                  </a:cubicBezTo>
                  <a:cubicBezTo>
                    <a:pt x="19643" y="11766"/>
                    <a:pt x="19341" y="11797"/>
                    <a:pt x="19040" y="11797"/>
                  </a:cubicBezTo>
                  <a:cubicBezTo>
                    <a:pt x="18571" y="11797"/>
                    <a:pt x="18105" y="11721"/>
                    <a:pt x="17661" y="11554"/>
                  </a:cubicBezTo>
                  <a:cubicBezTo>
                    <a:pt x="16901" y="11311"/>
                    <a:pt x="16232" y="10916"/>
                    <a:pt x="15624" y="10429"/>
                  </a:cubicBezTo>
                  <a:cubicBezTo>
                    <a:pt x="15047" y="9943"/>
                    <a:pt x="14530" y="9396"/>
                    <a:pt x="14074" y="8788"/>
                  </a:cubicBezTo>
                  <a:cubicBezTo>
                    <a:pt x="13162" y="7603"/>
                    <a:pt x="12433" y="6356"/>
                    <a:pt x="11612" y="5262"/>
                  </a:cubicBezTo>
                  <a:cubicBezTo>
                    <a:pt x="10822" y="4229"/>
                    <a:pt x="9940" y="3256"/>
                    <a:pt x="8937" y="2405"/>
                  </a:cubicBezTo>
                  <a:cubicBezTo>
                    <a:pt x="8086" y="1676"/>
                    <a:pt x="7113" y="1068"/>
                    <a:pt x="6080" y="642"/>
                  </a:cubicBezTo>
                  <a:cubicBezTo>
                    <a:pt x="5082" y="223"/>
                    <a:pt x="4005" y="0"/>
                    <a:pt x="292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4508700" y="2228275"/>
              <a:ext cx="294875" cy="225725"/>
            </a:xfrm>
            <a:custGeom>
              <a:avLst/>
              <a:gdLst/>
              <a:ahLst/>
              <a:cxnLst/>
              <a:rect l="l" t="t" r="r" b="b"/>
              <a:pathLst>
                <a:path w="11795" h="9029" extrusionOk="0">
                  <a:moveTo>
                    <a:pt x="1" y="1"/>
                  </a:moveTo>
                  <a:lnTo>
                    <a:pt x="548" y="183"/>
                  </a:lnTo>
                  <a:cubicBezTo>
                    <a:pt x="1065" y="396"/>
                    <a:pt x="1551" y="639"/>
                    <a:pt x="2037" y="882"/>
                  </a:cubicBezTo>
                  <a:cubicBezTo>
                    <a:pt x="3618" y="1734"/>
                    <a:pt x="5047" y="2858"/>
                    <a:pt x="6232" y="4226"/>
                  </a:cubicBezTo>
                  <a:cubicBezTo>
                    <a:pt x="6870" y="4986"/>
                    <a:pt x="7448" y="5776"/>
                    <a:pt x="7995" y="6627"/>
                  </a:cubicBezTo>
                  <a:cubicBezTo>
                    <a:pt x="8451" y="7296"/>
                    <a:pt x="9028" y="7873"/>
                    <a:pt x="9697" y="8360"/>
                  </a:cubicBezTo>
                  <a:cubicBezTo>
                    <a:pt x="10153" y="8694"/>
                    <a:pt x="10670" y="8907"/>
                    <a:pt x="11217" y="8998"/>
                  </a:cubicBezTo>
                  <a:cubicBezTo>
                    <a:pt x="11308" y="9013"/>
                    <a:pt x="11407" y="9021"/>
                    <a:pt x="11506" y="9021"/>
                  </a:cubicBezTo>
                  <a:cubicBezTo>
                    <a:pt x="11534" y="9021"/>
                    <a:pt x="11562" y="9020"/>
                    <a:pt x="11590" y="9019"/>
                  </a:cubicBezTo>
                  <a:lnTo>
                    <a:pt x="11590" y="9019"/>
                  </a:lnTo>
                  <a:cubicBezTo>
                    <a:pt x="11607" y="9022"/>
                    <a:pt x="11625" y="9025"/>
                    <a:pt x="11642" y="9028"/>
                  </a:cubicBezTo>
                  <a:lnTo>
                    <a:pt x="11794" y="8998"/>
                  </a:lnTo>
                  <a:lnTo>
                    <a:pt x="11794" y="8998"/>
                  </a:lnTo>
                  <a:cubicBezTo>
                    <a:pt x="11729" y="9009"/>
                    <a:pt x="11660" y="9016"/>
                    <a:pt x="11590" y="9019"/>
                  </a:cubicBezTo>
                  <a:lnTo>
                    <a:pt x="11590" y="9019"/>
                  </a:lnTo>
                  <a:cubicBezTo>
                    <a:pt x="11462" y="8998"/>
                    <a:pt x="11351" y="8995"/>
                    <a:pt x="11217" y="8968"/>
                  </a:cubicBezTo>
                  <a:cubicBezTo>
                    <a:pt x="10670" y="8876"/>
                    <a:pt x="10153" y="8664"/>
                    <a:pt x="9727" y="8360"/>
                  </a:cubicBezTo>
                  <a:cubicBezTo>
                    <a:pt x="9059" y="7873"/>
                    <a:pt x="8512" y="7266"/>
                    <a:pt x="8056" y="6597"/>
                  </a:cubicBezTo>
                  <a:cubicBezTo>
                    <a:pt x="7509" y="5776"/>
                    <a:pt x="6901" y="4955"/>
                    <a:pt x="6293" y="4196"/>
                  </a:cubicBezTo>
                  <a:cubicBezTo>
                    <a:pt x="5107" y="2828"/>
                    <a:pt x="3679" y="1703"/>
                    <a:pt x="2068" y="852"/>
                  </a:cubicBezTo>
                  <a:cubicBezTo>
                    <a:pt x="1581" y="609"/>
                    <a:pt x="1095" y="366"/>
                    <a:pt x="578" y="183"/>
                  </a:cubicBezTo>
                  <a:cubicBezTo>
                    <a:pt x="214" y="62"/>
                    <a:pt x="1" y="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4934250" y="2330750"/>
              <a:ext cx="307025" cy="51825"/>
            </a:xfrm>
            <a:custGeom>
              <a:avLst/>
              <a:gdLst/>
              <a:ahLst/>
              <a:cxnLst/>
              <a:rect l="l" t="t" r="r" b="b"/>
              <a:pathLst>
                <a:path w="12281" h="2073" extrusionOk="0">
                  <a:moveTo>
                    <a:pt x="12239" y="1677"/>
                  </a:moveTo>
                  <a:cubicBezTo>
                    <a:pt x="12266" y="1696"/>
                    <a:pt x="12280" y="1708"/>
                    <a:pt x="12280" y="1708"/>
                  </a:cubicBezTo>
                  <a:cubicBezTo>
                    <a:pt x="12270" y="1697"/>
                    <a:pt x="12255" y="1686"/>
                    <a:pt x="12239" y="1677"/>
                  </a:cubicBezTo>
                  <a:close/>
                  <a:moveTo>
                    <a:pt x="6402" y="0"/>
                  </a:moveTo>
                  <a:cubicBezTo>
                    <a:pt x="4769" y="0"/>
                    <a:pt x="3140" y="367"/>
                    <a:pt x="1642" y="1100"/>
                  </a:cubicBezTo>
                  <a:cubicBezTo>
                    <a:pt x="1216" y="1312"/>
                    <a:pt x="821" y="1525"/>
                    <a:pt x="426" y="1799"/>
                  </a:cubicBezTo>
                  <a:cubicBezTo>
                    <a:pt x="821" y="1556"/>
                    <a:pt x="1216" y="1312"/>
                    <a:pt x="1642" y="1130"/>
                  </a:cubicBezTo>
                  <a:cubicBezTo>
                    <a:pt x="3140" y="397"/>
                    <a:pt x="4769" y="31"/>
                    <a:pt x="6402" y="31"/>
                  </a:cubicBezTo>
                  <a:cubicBezTo>
                    <a:pt x="7818" y="31"/>
                    <a:pt x="9237" y="306"/>
                    <a:pt x="10578" y="856"/>
                  </a:cubicBezTo>
                  <a:cubicBezTo>
                    <a:pt x="11004" y="1008"/>
                    <a:pt x="11429" y="1221"/>
                    <a:pt x="11824" y="1464"/>
                  </a:cubicBezTo>
                  <a:cubicBezTo>
                    <a:pt x="11976" y="1525"/>
                    <a:pt x="12098" y="1586"/>
                    <a:pt x="12159" y="1647"/>
                  </a:cubicBezTo>
                  <a:cubicBezTo>
                    <a:pt x="12178" y="1647"/>
                    <a:pt x="12211" y="1659"/>
                    <a:pt x="12239" y="1677"/>
                  </a:cubicBezTo>
                  <a:lnTo>
                    <a:pt x="12239" y="1677"/>
                  </a:lnTo>
                  <a:cubicBezTo>
                    <a:pt x="12177" y="1631"/>
                    <a:pt x="12046" y="1540"/>
                    <a:pt x="11855" y="1434"/>
                  </a:cubicBezTo>
                  <a:cubicBezTo>
                    <a:pt x="11429" y="1191"/>
                    <a:pt x="11004" y="1008"/>
                    <a:pt x="10578" y="826"/>
                  </a:cubicBezTo>
                  <a:cubicBezTo>
                    <a:pt x="9237" y="276"/>
                    <a:pt x="7818" y="0"/>
                    <a:pt x="6402" y="0"/>
                  </a:cubicBezTo>
                  <a:close/>
                  <a:moveTo>
                    <a:pt x="426" y="1799"/>
                  </a:moveTo>
                  <a:cubicBezTo>
                    <a:pt x="152" y="1981"/>
                    <a:pt x="0" y="2072"/>
                    <a:pt x="0" y="2072"/>
                  </a:cubicBezTo>
                  <a:lnTo>
                    <a:pt x="122" y="2011"/>
                  </a:lnTo>
                  <a:cubicBezTo>
                    <a:pt x="183" y="1981"/>
                    <a:pt x="304" y="1890"/>
                    <a:pt x="426" y="1799"/>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5004150" y="2327075"/>
              <a:ext cx="44100" cy="88925"/>
            </a:xfrm>
            <a:custGeom>
              <a:avLst/>
              <a:gdLst/>
              <a:ahLst/>
              <a:cxnLst/>
              <a:rect l="l" t="t" r="r" b="b"/>
              <a:pathLst>
                <a:path w="1764" h="3557" extrusionOk="0">
                  <a:moveTo>
                    <a:pt x="1" y="0"/>
                  </a:moveTo>
                  <a:lnTo>
                    <a:pt x="1" y="0"/>
                  </a:lnTo>
                  <a:cubicBezTo>
                    <a:pt x="1" y="0"/>
                    <a:pt x="31" y="61"/>
                    <a:pt x="92" y="122"/>
                  </a:cubicBezTo>
                  <a:cubicBezTo>
                    <a:pt x="153" y="213"/>
                    <a:pt x="244" y="335"/>
                    <a:pt x="335" y="487"/>
                  </a:cubicBezTo>
                  <a:cubicBezTo>
                    <a:pt x="609" y="851"/>
                    <a:pt x="852" y="1277"/>
                    <a:pt x="1065" y="1672"/>
                  </a:cubicBezTo>
                  <a:cubicBezTo>
                    <a:pt x="1247" y="2098"/>
                    <a:pt x="1429" y="2554"/>
                    <a:pt x="1581" y="2979"/>
                  </a:cubicBezTo>
                  <a:cubicBezTo>
                    <a:pt x="1642" y="3162"/>
                    <a:pt x="1673" y="3283"/>
                    <a:pt x="1703" y="3405"/>
                  </a:cubicBezTo>
                  <a:cubicBezTo>
                    <a:pt x="1733" y="3496"/>
                    <a:pt x="1764" y="3557"/>
                    <a:pt x="1764" y="3557"/>
                  </a:cubicBezTo>
                  <a:cubicBezTo>
                    <a:pt x="1733" y="3344"/>
                    <a:pt x="1673" y="3162"/>
                    <a:pt x="1612" y="2979"/>
                  </a:cubicBezTo>
                  <a:cubicBezTo>
                    <a:pt x="1338" y="2067"/>
                    <a:pt x="913" y="1216"/>
                    <a:pt x="366" y="456"/>
                  </a:cubicBezTo>
                  <a:cubicBezTo>
                    <a:pt x="244" y="304"/>
                    <a:pt x="122" y="152"/>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5135625" y="2327075"/>
              <a:ext cx="14450" cy="93500"/>
            </a:xfrm>
            <a:custGeom>
              <a:avLst/>
              <a:gdLst/>
              <a:ahLst/>
              <a:cxnLst/>
              <a:rect l="l" t="t" r="r" b="b"/>
              <a:pathLst>
                <a:path w="578" h="3740" extrusionOk="0">
                  <a:moveTo>
                    <a:pt x="547" y="0"/>
                  </a:moveTo>
                  <a:lnTo>
                    <a:pt x="547" y="183"/>
                  </a:lnTo>
                  <a:lnTo>
                    <a:pt x="547" y="578"/>
                  </a:lnTo>
                  <a:cubicBezTo>
                    <a:pt x="517" y="1003"/>
                    <a:pt x="487" y="1459"/>
                    <a:pt x="426" y="1915"/>
                  </a:cubicBezTo>
                  <a:cubicBezTo>
                    <a:pt x="365" y="2341"/>
                    <a:pt x="274" y="2766"/>
                    <a:pt x="152" y="3222"/>
                  </a:cubicBezTo>
                  <a:cubicBezTo>
                    <a:pt x="122" y="3314"/>
                    <a:pt x="91" y="3496"/>
                    <a:pt x="31" y="3587"/>
                  </a:cubicBezTo>
                  <a:cubicBezTo>
                    <a:pt x="0" y="3678"/>
                    <a:pt x="0" y="3739"/>
                    <a:pt x="0" y="3739"/>
                  </a:cubicBezTo>
                  <a:cubicBezTo>
                    <a:pt x="0" y="3739"/>
                    <a:pt x="91" y="3526"/>
                    <a:pt x="183" y="3222"/>
                  </a:cubicBezTo>
                  <a:cubicBezTo>
                    <a:pt x="304" y="2766"/>
                    <a:pt x="395" y="2341"/>
                    <a:pt x="487" y="1915"/>
                  </a:cubicBezTo>
                  <a:cubicBezTo>
                    <a:pt x="547" y="1459"/>
                    <a:pt x="578" y="1003"/>
                    <a:pt x="578" y="578"/>
                  </a:cubicBezTo>
                  <a:cubicBezTo>
                    <a:pt x="547" y="213"/>
                    <a:pt x="547" y="0"/>
                    <a:pt x="54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p:nvPr/>
          </p:nvSpPr>
          <p:spPr>
            <a:xfrm>
              <a:off x="4867375" y="2425850"/>
              <a:ext cx="63100" cy="62350"/>
            </a:xfrm>
            <a:custGeom>
              <a:avLst/>
              <a:gdLst/>
              <a:ahLst/>
              <a:cxnLst/>
              <a:rect l="l" t="t" r="r" b="b"/>
              <a:pathLst>
                <a:path w="2524" h="2494" extrusionOk="0">
                  <a:moveTo>
                    <a:pt x="1" y="1"/>
                  </a:moveTo>
                  <a:lnTo>
                    <a:pt x="1" y="1"/>
                  </a:lnTo>
                  <a:cubicBezTo>
                    <a:pt x="92" y="153"/>
                    <a:pt x="183" y="305"/>
                    <a:pt x="274" y="457"/>
                  </a:cubicBezTo>
                  <a:cubicBezTo>
                    <a:pt x="517" y="791"/>
                    <a:pt x="821" y="1095"/>
                    <a:pt x="1125" y="1399"/>
                  </a:cubicBezTo>
                  <a:cubicBezTo>
                    <a:pt x="821" y="1095"/>
                    <a:pt x="548" y="761"/>
                    <a:pt x="305" y="426"/>
                  </a:cubicBezTo>
                  <a:cubicBezTo>
                    <a:pt x="213" y="305"/>
                    <a:pt x="122" y="183"/>
                    <a:pt x="92" y="122"/>
                  </a:cubicBezTo>
                  <a:cubicBezTo>
                    <a:pt x="31" y="31"/>
                    <a:pt x="1" y="1"/>
                    <a:pt x="1" y="1"/>
                  </a:cubicBezTo>
                  <a:close/>
                  <a:moveTo>
                    <a:pt x="1125" y="1399"/>
                  </a:moveTo>
                  <a:lnTo>
                    <a:pt x="1125" y="1399"/>
                  </a:lnTo>
                  <a:cubicBezTo>
                    <a:pt x="1399" y="1703"/>
                    <a:pt x="1733" y="1977"/>
                    <a:pt x="2068" y="2220"/>
                  </a:cubicBezTo>
                  <a:cubicBezTo>
                    <a:pt x="1733" y="1977"/>
                    <a:pt x="1429" y="1673"/>
                    <a:pt x="1125" y="1399"/>
                  </a:cubicBezTo>
                  <a:close/>
                  <a:moveTo>
                    <a:pt x="2068" y="2220"/>
                  </a:moveTo>
                  <a:lnTo>
                    <a:pt x="2176" y="2289"/>
                  </a:lnTo>
                  <a:lnTo>
                    <a:pt x="2176" y="2289"/>
                  </a:lnTo>
                  <a:cubicBezTo>
                    <a:pt x="2140" y="2265"/>
                    <a:pt x="2104" y="2241"/>
                    <a:pt x="2068" y="2220"/>
                  </a:cubicBezTo>
                  <a:close/>
                  <a:moveTo>
                    <a:pt x="2176" y="2289"/>
                  </a:moveTo>
                  <a:lnTo>
                    <a:pt x="2176" y="2289"/>
                  </a:lnTo>
                  <a:cubicBezTo>
                    <a:pt x="2292" y="2366"/>
                    <a:pt x="2408" y="2447"/>
                    <a:pt x="2523" y="2493"/>
                  </a:cubicBezTo>
                  <a:lnTo>
                    <a:pt x="2402" y="2432"/>
                  </a:lnTo>
                  <a:lnTo>
                    <a:pt x="2176" y="2289"/>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4779225" y="2391675"/>
              <a:ext cx="8400" cy="67650"/>
            </a:xfrm>
            <a:custGeom>
              <a:avLst/>
              <a:gdLst/>
              <a:ahLst/>
              <a:cxnLst/>
              <a:rect l="l" t="t" r="r" b="b"/>
              <a:pathLst>
                <a:path w="336" h="2706" extrusionOk="0">
                  <a:moveTo>
                    <a:pt x="335" y="0"/>
                  </a:moveTo>
                  <a:cubicBezTo>
                    <a:pt x="274" y="122"/>
                    <a:pt x="244" y="243"/>
                    <a:pt x="213" y="365"/>
                  </a:cubicBezTo>
                  <a:cubicBezTo>
                    <a:pt x="274" y="243"/>
                    <a:pt x="274" y="152"/>
                    <a:pt x="305" y="91"/>
                  </a:cubicBezTo>
                  <a:cubicBezTo>
                    <a:pt x="335" y="61"/>
                    <a:pt x="335" y="30"/>
                    <a:pt x="335" y="0"/>
                  </a:cubicBezTo>
                  <a:close/>
                  <a:moveTo>
                    <a:pt x="213" y="365"/>
                  </a:moveTo>
                  <a:lnTo>
                    <a:pt x="213" y="365"/>
                  </a:lnTo>
                  <a:cubicBezTo>
                    <a:pt x="92" y="669"/>
                    <a:pt x="62" y="1003"/>
                    <a:pt x="31" y="1337"/>
                  </a:cubicBezTo>
                  <a:cubicBezTo>
                    <a:pt x="1" y="1672"/>
                    <a:pt x="31" y="1976"/>
                    <a:pt x="92" y="2310"/>
                  </a:cubicBezTo>
                  <a:cubicBezTo>
                    <a:pt x="62" y="1976"/>
                    <a:pt x="62" y="1672"/>
                    <a:pt x="62" y="1337"/>
                  </a:cubicBezTo>
                  <a:cubicBezTo>
                    <a:pt x="92" y="1003"/>
                    <a:pt x="153" y="699"/>
                    <a:pt x="213" y="365"/>
                  </a:cubicBezTo>
                  <a:close/>
                  <a:moveTo>
                    <a:pt x="92" y="2310"/>
                  </a:moveTo>
                  <a:cubicBezTo>
                    <a:pt x="92" y="2432"/>
                    <a:pt x="122" y="2553"/>
                    <a:pt x="183" y="2705"/>
                  </a:cubicBezTo>
                  <a:cubicBezTo>
                    <a:pt x="183" y="2644"/>
                    <a:pt x="153" y="2614"/>
                    <a:pt x="153" y="2614"/>
                  </a:cubicBezTo>
                  <a:cubicBezTo>
                    <a:pt x="153" y="2523"/>
                    <a:pt x="122" y="2432"/>
                    <a:pt x="92" y="231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4760225" y="2486650"/>
              <a:ext cx="22825" cy="95775"/>
            </a:xfrm>
            <a:custGeom>
              <a:avLst/>
              <a:gdLst/>
              <a:ahLst/>
              <a:cxnLst/>
              <a:rect l="l" t="t" r="r" b="b"/>
              <a:pathLst>
                <a:path w="913" h="3831" extrusionOk="0">
                  <a:moveTo>
                    <a:pt x="1" y="0"/>
                  </a:moveTo>
                  <a:lnTo>
                    <a:pt x="1" y="31"/>
                  </a:lnTo>
                  <a:cubicBezTo>
                    <a:pt x="1" y="31"/>
                    <a:pt x="1" y="32"/>
                    <a:pt x="1" y="32"/>
                  </a:cubicBezTo>
                  <a:lnTo>
                    <a:pt x="1" y="32"/>
                  </a:lnTo>
                  <a:cubicBezTo>
                    <a:pt x="1" y="22"/>
                    <a:pt x="1" y="11"/>
                    <a:pt x="1" y="0"/>
                  </a:cubicBezTo>
                  <a:close/>
                  <a:moveTo>
                    <a:pt x="1" y="32"/>
                  </a:moveTo>
                  <a:cubicBezTo>
                    <a:pt x="3" y="569"/>
                    <a:pt x="63" y="1105"/>
                    <a:pt x="153" y="1642"/>
                  </a:cubicBezTo>
                  <a:cubicBezTo>
                    <a:pt x="274" y="2159"/>
                    <a:pt x="426" y="2706"/>
                    <a:pt x="639" y="3192"/>
                  </a:cubicBezTo>
                  <a:cubicBezTo>
                    <a:pt x="700" y="3405"/>
                    <a:pt x="822" y="3618"/>
                    <a:pt x="913" y="3830"/>
                  </a:cubicBezTo>
                  <a:lnTo>
                    <a:pt x="852" y="3678"/>
                  </a:lnTo>
                  <a:cubicBezTo>
                    <a:pt x="791" y="3557"/>
                    <a:pt x="730" y="3405"/>
                    <a:pt x="670" y="3222"/>
                  </a:cubicBezTo>
                  <a:cubicBezTo>
                    <a:pt x="457" y="2706"/>
                    <a:pt x="305" y="2189"/>
                    <a:pt x="214" y="1642"/>
                  </a:cubicBezTo>
                  <a:cubicBezTo>
                    <a:pt x="92" y="1095"/>
                    <a:pt x="31" y="579"/>
                    <a:pt x="1" y="32"/>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4893975" y="2384075"/>
              <a:ext cx="6100" cy="14450"/>
            </a:xfrm>
            <a:custGeom>
              <a:avLst/>
              <a:gdLst/>
              <a:ahLst/>
              <a:cxnLst/>
              <a:rect l="l" t="t" r="r" b="b"/>
              <a:pathLst>
                <a:path w="244" h="578" extrusionOk="0">
                  <a:moveTo>
                    <a:pt x="31" y="0"/>
                  </a:moveTo>
                  <a:lnTo>
                    <a:pt x="31" y="0"/>
                  </a:lnTo>
                  <a:cubicBezTo>
                    <a:pt x="0" y="122"/>
                    <a:pt x="31" y="213"/>
                    <a:pt x="61" y="304"/>
                  </a:cubicBezTo>
                  <a:cubicBezTo>
                    <a:pt x="92" y="426"/>
                    <a:pt x="152" y="517"/>
                    <a:pt x="244" y="578"/>
                  </a:cubicBezTo>
                  <a:cubicBezTo>
                    <a:pt x="244" y="578"/>
                    <a:pt x="152" y="456"/>
                    <a:pt x="92" y="304"/>
                  </a:cubicBezTo>
                  <a:cubicBezTo>
                    <a:pt x="61" y="213"/>
                    <a:pt x="31" y="91"/>
                    <a:pt x="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4577850" y="2348350"/>
              <a:ext cx="131500" cy="118575"/>
            </a:xfrm>
            <a:custGeom>
              <a:avLst/>
              <a:gdLst/>
              <a:ahLst/>
              <a:cxnLst/>
              <a:rect l="l" t="t" r="r" b="b"/>
              <a:pathLst>
                <a:path w="5260" h="4743" extrusionOk="0">
                  <a:moveTo>
                    <a:pt x="5259" y="0"/>
                  </a:moveTo>
                  <a:lnTo>
                    <a:pt x="5259" y="0"/>
                  </a:lnTo>
                  <a:cubicBezTo>
                    <a:pt x="4925" y="152"/>
                    <a:pt x="4621" y="335"/>
                    <a:pt x="4317" y="517"/>
                  </a:cubicBezTo>
                  <a:cubicBezTo>
                    <a:pt x="2858" y="1368"/>
                    <a:pt x="1581" y="2523"/>
                    <a:pt x="578" y="3891"/>
                  </a:cubicBezTo>
                  <a:cubicBezTo>
                    <a:pt x="366" y="4165"/>
                    <a:pt x="183" y="4438"/>
                    <a:pt x="1" y="4742"/>
                  </a:cubicBezTo>
                  <a:cubicBezTo>
                    <a:pt x="1" y="4742"/>
                    <a:pt x="62" y="4681"/>
                    <a:pt x="153" y="4529"/>
                  </a:cubicBezTo>
                  <a:cubicBezTo>
                    <a:pt x="244" y="4377"/>
                    <a:pt x="396" y="4165"/>
                    <a:pt x="609" y="3891"/>
                  </a:cubicBezTo>
                  <a:cubicBezTo>
                    <a:pt x="1612" y="2554"/>
                    <a:pt x="2888" y="1399"/>
                    <a:pt x="4347" y="517"/>
                  </a:cubicBezTo>
                  <a:cubicBezTo>
                    <a:pt x="4621" y="365"/>
                    <a:pt x="4864" y="244"/>
                    <a:pt x="5016" y="152"/>
                  </a:cubicBezTo>
                  <a:lnTo>
                    <a:pt x="525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4455525" y="2253375"/>
              <a:ext cx="139825" cy="64600"/>
            </a:xfrm>
            <a:custGeom>
              <a:avLst/>
              <a:gdLst/>
              <a:ahLst/>
              <a:cxnLst/>
              <a:rect l="l" t="t" r="r" b="b"/>
              <a:pathLst>
                <a:path w="5593" h="2584" extrusionOk="0">
                  <a:moveTo>
                    <a:pt x="5593" y="0"/>
                  </a:moveTo>
                  <a:cubicBezTo>
                    <a:pt x="5593" y="0"/>
                    <a:pt x="5228" y="61"/>
                    <a:pt x="4681" y="182"/>
                  </a:cubicBezTo>
                  <a:cubicBezTo>
                    <a:pt x="3982" y="365"/>
                    <a:pt x="3283" y="638"/>
                    <a:pt x="2614" y="942"/>
                  </a:cubicBezTo>
                  <a:cubicBezTo>
                    <a:pt x="1945" y="1246"/>
                    <a:pt x="1338" y="1611"/>
                    <a:pt x="730" y="2037"/>
                  </a:cubicBezTo>
                  <a:cubicBezTo>
                    <a:pt x="499" y="2190"/>
                    <a:pt x="315" y="2328"/>
                    <a:pt x="190" y="2427"/>
                  </a:cubicBezTo>
                  <a:lnTo>
                    <a:pt x="190" y="2427"/>
                  </a:lnTo>
                  <a:cubicBezTo>
                    <a:pt x="340" y="2337"/>
                    <a:pt x="520" y="2216"/>
                    <a:pt x="730" y="2067"/>
                  </a:cubicBezTo>
                  <a:cubicBezTo>
                    <a:pt x="1338" y="1641"/>
                    <a:pt x="1976" y="1277"/>
                    <a:pt x="2645" y="973"/>
                  </a:cubicBezTo>
                  <a:cubicBezTo>
                    <a:pt x="3313" y="669"/>
                    <a:pt x="3982" y="426"/>
                    <a:pt x="4711" y="213"/>
                  </a:cubicBezTo>
                  <a:cubicBezTo>
                    <a:pt x="4955" y="152"/>
                    <a:pt x="5198" y="91"/>
                    <a:pt x="5350" y="61"/>
                  </a:cubicBezTo>
                  <a:lnTo>
                    <a:pt x="5593" y="0"/>
                  </a:lnTo>
                  <a:close/>
                  <a:moveTo>
                    <a:pt x="190" y="2427"/>
                  </a:moveTo>
                  <a:cubicBezTo>
                    <a:pt x="187" y="2429"/>
                    <a:pt x="185" y="2430"/>
                    <a:pt x="183" y="2432"/>
                  </a:cubicBezTo>
                  <a:lnTo>
                    <a:pt x="144" y="2464"/>
                  </a:lnTo>
                  <a:lnTo>
                    <a:pt x="144" y="2464"/>
                  </a:lnTo>
                  <a:cubicBezTo>
                    <a:pt x="158" y="2452"/>
                    <a:pt x="174" y="2440"/>
                    <a:pt x="190" y="2427"/>
                  </a:cubicBezTo>
                  <a:close/>
                  <a:moveTo>
                    <a:pt x="144" y="2464"/>
                  </a:moveTo>
                  <a:lnTo>
                    <a:pt x="144" y="2464"/>
                  </a:lnTo>
                  <a:cubicBezTo>
                    <a:pt x="50" y="2539"/>
                    <a:pt x="0" y="2584"/>
                    <a:pt x="0" y="2584"/>
                  </a:cubicBezTo>
                  <a:lnTo>
                    <a:pt x="144" y="2464"/>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5367400" y="2420550"/>
              <a:ext cx="3050" cy="11400"/>
            </a:xfrm>
            <a:custGeom>
              <a:avLst/>
              <a:gdLst/>
              <a:ahLst/>
              <a:cxnLst/>
              <a:rect l="l" t="t" r="r" b="b"/>
              <a:pathLst>
                <a:path w="122" h="456" extrusionOk="0">
                  <a:moveTo>
                    <a:pt x="122" y="0"/>
                  </a:moveTo>
                  <a:lnTo>
                    <a:pt x="122" y="0"/>
                  </a:lnTo>
                  <a:cubicBezTo>
                    <a:pt x="61" y="91"/>
                    <a:pt x="61" y="152"/>
                    <a:pt x="30" y="243"/>
                  </a:cubicBezTo>
                  <a:cubicBezTo>
                    <a:pt x="0" y="304"/>
                    <a:pt x="0" y="395"/>
                    <a:pt x="0" y="456"/>
                  </a:cubicBezTo>
                  <a:cubicBezTo>
                    <a:pt x="30" y="395"/>
                    <a:pt x="61" y="334"/>
                    <a:pt x="61" y="243"/>
                  </a:cubicBezTo>
                  <a:cubicBezTo>
                    <a:pt x="91" y="152"/>
                    <a:pt x="122" y="91"/>
                    <a:pt x="12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5741250" y="2416750"/>
              <a:ext cx="252325" cy="222050"/>
            </a:xfrm>
            <a:custGeom>
              <a:avLst/>
              <a:gdLst/>
              <a:ahLst/>
              <a:cxnLst/>
              <a:rect l="l" t="t" r="r" b="b"/>
              <a:pathLst>
                <a:path w="10093" h="8882" extrusionOk="0">
                  <a:moveTo>
                    <a:pt x="2402" y="0"/>
                  </a:moveTo>
                  <a:lnTo>
                    <a:pt x="61" y="2979"/>
                  </a:lnTo>
                  <a:cubicBezTo>
                    <a:pt x="1" y="3830"/>
                    <a:pt x="5016" y="5927"/>
                    <a:pt x="5016" y="5927"/>
                  </a:cubicBezTo>
                  <a:cubicBezTo>
                    <a:pt x="5016" y="5927"/>
                    <a:pt x="6201" y="8025"/>
                    <a:pt x="6566" y="8541"/>
                  </a:cubicBezTo>
                  <a:cubicBezTo>
                    <a:pt x="6766" y="8804"/>
                    <a:pt x="6956" y="8881"/>
                    <a:pt x="7111" y="8881"/>
                  </a:cubicBezTo>
                  <a:cubicBezTo>
                    <a:pt x="7331" y="8881"/>
                    <a:pt x="7478" y="8724"/>
                    <a:pt x="7478" y="8724"/>
                  </a:cubicBezTo>
                  <a:lnTo>
                    <a:pt x="8147" y="8328"/>
                  </a:lnTo>
                  <a:cubicBezTo>
                    <a:pt x="8147" y="8359"/>
                    <a:pt x="8147" y="8359"/>
                    <a:pt x="8147" y="8359"/>
                  </a:cubicBezTo>
                  <a:cubicBezTo>
                    <a:pt x="8213" y="8705"/>
                    <a:pt x="8472" y="8858"/>
                    <a:pt x="8731" y="8858"/>
                  </a:cubicBezTo>
                  <a:cubicBezTo>
                    <a:pt x="9065" y="8858"/>
                    <a:pt x="9401" y="8604"/>
                    <a:pt x="9332" y="8176"/>
                  </a:cubicBezTo>
                  <a:lnTo>
                    <a:pt x="9271" y="7721"/>
                  </a:lnTo>
                  <a:lnTo>
                    <a:pt x="9271" y="7721"/>
                  </a:lnTo>
                  <a:cubicBezTo>
                    <a:pt x="9313" y="7824"/>
                    <a:pt x="9410" y="7885"/>
                    <a:pt x="9506" y="7885"/>
                  </a:cubicBezTo>
                  <a:cubicBezTo>
                    <a:pt x="9552" y="7885"/>
                    <a:pt x="9597" y="7871"/>
                    <a:pt x="9636" y="7842"/>
                  </a:cubicBezTo>
                  <a:cubicBezTo>
                    <a:pt x="9910" y="7751"/>
                    <a:pt x="10092" y="7477"/>
                    <a:pt x="10031" y="7204"/>
                  </a:cubicBezTo>
                  <a:lnTo>
                    <a:pt x="9545" y="3860"/>
                  </a:lnTo>
                  <a:cubicBezTo>
                    <a:pt x="9515" y="3708"/>
                    <a:pt x="9454" y="3617"/>
                    <a:pt x="9363" y="3526"/>
                  </a:cubicBezTo>
                  <a:lnTo>
                    <a:pt x="7448" y="2006"/>
                  </a:lnTo>
                  <a:cubicBezTo>
                    <a:pt x="7904" y="1945"/>
                    <a:pt x="8329" y="1793"/>
                    <a:pt x="8724" y="1581"/>
                  </a:cubicBezTo>
                  <a:cubicBezTo>
                    <a:pt x="9414" y="1209"/>
                    <a:pt x="9479" y="467"/>
                    <a:pt x="8998" y="467"/>
                  </a:cubicBezTo>
                  <a:cubicBezTo>
                    <a:pt x="8928" y="467"/>
                    <a:pt x="8847" y="482"/>
                    <a:pt x="8755" y="517"/>
                  </a:cubicBezTo>
                  <a:cubicBezTo>
                    <a:pt x="8178" y="632"/>
                    <a:pt x="7602" y="685"/>
                    <a:pt x="7030" y="685"/>
                  </a:cubicBezTo>
                  <a:cubicBezTo>
                    <a:pt x="6547" y="685"/>
                    <a:pt x="6067" y="647"/>
                    <a:pt x="5593" y="578"/>
                  </a:cubicBezTo>
                  <a:cubicBezTo>
                    <a:pt x="5350" y="517"/>
                    <a:pt x="5107" y="547"/>
                    <a:pt x="4864" y="517"/>
                  </a:cubicBezTo>
                  <a:cubicBezTo>
                    <a:pt x="4135" y="334"/>
                    <a:pt x="2402" y="0"/>
                    <a:pt x="240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5896275" y="2505650"/>
              <a:ext cx="50925" cy="120075"/>
            </a:xfrm>
            <a:custGeom>
              <a:avLst/>
              <a:gdLst/>
              <a:ahLst/>
              <a:cxnLst/>
              <a:rect l="l" t="t" r="r" b="b"/>
              <a:pathLst>
                <a:path w="2037" h="4803" extrusionOk="0">
                  <a:moveTo>
                    <a:pt x="0" y="0"/>
                  </a:moveTo>
                  <a:cubicBezTo>
                    <a:pt x="183" y="183"/>
                    <a:pt x="426" y="335"/>
                    <a:pt x="669" y="487"/>
                  </a:cubicBezTo>
                  <a:lnTo>
                    <a:pt x="1003" y="699"/>
                  </a:lnTo>
                  <a:cubicBezTo>
                    <a:pt x="1125" y="760"/>
                    <a:pt x="1216" y="882"/>
                    <a:pt x="1277" y="1003"/>
                  </a:cubicBezTo>
                  <a:cubicBezTo>
                    <a:pt x="1368" y="1307"/>
                    <a:pt x="1459" y="1672"/>
                    <a:pt x="1520" y="2037"/>
                  </a:cubicBezTo>
                  <a:cubicBezTo>
                    <a:pt x="1611" y="2797"/>
                    <a:pt x="1763" y="3496"/>
                    <a:pt x="1824" y="4013"/>
                  </a:cubicBezTo>
                  <a:cubicBezTo>
                    <a:pt x="1855" y="4256"/>
                    <a:pt x="1915" y="4529"/>
                    <a:pt x="1976" y="4803"/>
                  </a:cubicBezTo>
                  <a:cubicBezTo>
                    <a:pt x="2007" y="4529"/>
                    <a:pt x="2037" y="4256"/>
                    <a:pt x="2007" y="3982"/>
                  </a:cubicBezTo>
                  <a:cubicBezTo>
                    <a:pt x="1946" y="3465"/>
                    <a:pt x="1824" y="2766"/>
                    <a:pt x="1733" y="2006"/>
                  </a:cubicBezTo>
                  <a:cubicBezTo>
                    <a:pt x="1672" y="1642"/>
                    <a:pt x="1581" y="1277"/>
                    <a:pt x="1459" y="943"/>
                  </a:cubicBezTo>
                  <a:cubicBezTo>
                    <a:pt x="1399" y="760"/>
                    <a:pt x="1277" y="639"/>
                    <a:pt x="1095" y="547"/>
                  </a:cubicBezTo>
                  <a:lnTo>
                    <a:pt x="760" y="365"/>
                  </a:lnTo>
                  <a:cubicBezTo>
                    <a:pt x="517" y="213"/>
                    <a:pt x="244" y="92"/>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5920600" y="2494450"/>
              <a:ext cx="53200" cy="115325"/>
            </a:xfrm>
            <a:custGeom>
              <a:avLst/>
              <a:gdLst/>
              <a:ahLst/>
              <a:cxnLst/>
              <a:rect l="l" t="t" r="r" b="b"/>
              <a:pathLst>
                <a:path w="2128" h="4613" extrusionOk="0">
                  <a:moveTo>
                    <a:pt x="61" y="0"/>
                  </a:moveTo>
                  <a:cubicBezTo>
                    <a:pt x="23" y="0"/>
                    <a:pt x="0" y="8"/>
                    <a:pt x="0" y="23"/>
                  </a:cubicBezTo>
                  <a:cubicBezTo>
                    <a:pt x="0" y="23"/>
                    <a:pt x="61" y="53"/>
                    <a:pt x="182" y="114"/>
                  </a:cubicBezTo>
                  <a:cubicBezTo>
                    <a:pt x="365" y="205"/>
                    <a:pt x="517" y="296"/>
                    <a:pt x="669" y="418"/>
                  </a:cubicBezTo>
                  <a:cubicBezTo>
                    <a:pt x="882" y="600"/>
                    <a:pt x="1094" y="813"/>
                    <a:pt x="1277" y="995"/>
                  </a:cubicBezTo>
                  <a:cubicBezTo>
                    <a:pt x="1459" y="1299"/>
                    <a:pt x="1550" y="1603"/>
                    <a:pt x="1581" y="1938"/>
                  </a:cubicBezTo>
                  <a:cubicBezTo>
                    <a:pt x="1915" y="3397"/>
                    <a:pt x="2037" y="4613"/>
                    <a:pt x="2097" y="4613"/>
                  </a:cubicBezTo>
                  <a:cubicBezTo>
                    <a:pt x="2128" y="4339"/>
                    <a:pt x="2097" y="4065"/>
                    <a:pt x="2067" y="3822"/>
                  </a:cubicBezTo>
                  <a:cubicBezTo>
                    <a:pt x="2006" y="3154"/>
                    <a:pt x="1915" y="2546"/>
                    <a:pt x="1793" y="1907"/>
                  </a:cubicBezTo>
                  <a:cubicBezTo>
                    <a:pt x="1733" y="1543"/>
                    <a:pt x="1611" y="1178"/>
                    <a:pt x="1398" y="874"/>
                  </a:cubicBezTo>
                  <a:cubicBezTo>
                    <a:pt x="1216" y="661"/>
                    <a:pt x="973" y="479"/>
                    <a:pt x="730" y="327"/>
                  </a:cubicBezTo>
                  <a:cubicBezTo>
                    <a:pt x="578" y="205"/>
                    <a:pt x="395" y="114"/>
                    <a:pt x="213" y="23"/>
                  </a:cubicBezTo>
                  <a:cubicBezTo>
                    <a:pt x="152" y="8"/>
                    <a:pt x="99" y="0"/>
                    <a:pt x="6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5871200" y="2530725"/>
              <a:ext cx="58525" cy="101100"/>
            </a:xfrm>
            <a:custGeom>
              <a:avLst/>
              <a:gdLst/>
              <a:ahLst/>
              <a:cxnLst/>
              <a:rect l="l" t="t" r="r" b="b"/>
              <a:pathLst>
                <a:path w="2341" h="4044" extrusionOk="0">
                  <a:moveTo>
                    <a:pt x="0" y="0"/>
                  </a:moveTo>
                  <a:lnTo>
                    <a:pt x="0" y="0"/>
                  </a:lnTo>
                  <a:cubicBezTo>
                    <a:pt x="152" y="183"/>
                    <a:pt x="365" y="304"/>
                    <a:pt x="578" y="426"/>
                  </a:cubicBezTo>
                  <a:lnTo>
                    <a:pt x="882" y="639"/>
                  </a:lnTo>
                  <a:cubicBezTo>
                    <a:pt x="1003" y="700"/>
                    <a:pt x="1125" y="760"/>
                    <a:pt x="1186" y="882"/>
                  </a:cubicBezTo>
                  <a:cubicBezTo>
                    <a:pt x="1277" y="973"/>
                    <a:pt x="1338" y="1095"/>
                    <a:pt x="1368" y="1247"/>
                  </a:cubicBezTo>
                  <a:lnTo>
                    <a:pt x="1520" y="1733"/>
                  </a:lnTo>
                  <a:cubicBezTo>
                    <a:pt x="1733" y="2523"/>
                    <a:pt x="2006" y="3283"/>
                    <a:pt x="2341" y="4043"/>
                  </a:cubicBezTo>
                  <a:cubicBezTo>
                    <a:pt x="2189" y="3222"/>
                    <a:pt x="1976" y="2432"/>
                    <a:pt x="1703" y="1672"/>
                  </a:cubicBezTo>
                  <a:cubicBezTo>
                    <a:pt x="1642" y="1490"/>
                    <a:pt x="1611" y="1338"/>
                    <a:pt x="1551" y="1186"/>
                  </a:cubicBezTo>
                  <a:cubicBezTo>
                    <a:pt x="1520" y="1034"/>
                    <a:pt x="1429" y="882"/>
                    <a:pt x="1338" y="730"/>
                  </a:cubicBezTo>
                  <a:cubicBezTo>
                    <a:pt x="1216" y="639"/>
                    <a:pt x="1095" y="548"/>
                    <a:pt x="973" y="487"/>
                  </a:cubicBezTo>
                  <a:lnTo>
                    <a:pt x="639" y="304"/>
                  </a:lnTo>
                  <a:cubicBezTo>
                    <a:pt x="426" y="152"/>
                    <a:pt x="213" y="61"/>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5874225" y="2439900"/>
              <a:ext cx="72225" cy="41600"/>
            </a:xfrm>
            <a:custGeom>
              <a:avLst/>
              <a:gdLst/>
              <a:ahLst/>
              <a:cxnLst/>
              <a:rect l="l" t="t" r="r" b="b"/>
              <a:pathLst>
                <a:path w="2889" h="1664" extrusionOk="0">
                  <a:moveTo>
                    <a:pt x="40" y="0"/>
                  </a:moveTo>
                  <a:cubicBezTo>
                    <a:pt x="18" y="0"/>
                    <a:pt x="5" y="5"/>
                    <a:pt x="1" y="16"/>
                  </a:cubicBezTo>
                  <a:cubicBezTo>
                    <a:pt x="123" y="108"/>
                    <a:pt x="274" y="199"/>
                    <a:pt x="426" y="259"/>
                  </a:cubicBezTo>
                  <a:lnTo>
                    <a:pt x="1430" y="837"/>
                  </a:lnTo>
                  <a:cubicBezTo>
                    <a:pt x="2169" y="1264"/>
                    <a:pt x="2749" y="1664"/>
                    <a:pt x="2845" y="1664"/>
                  </a:cubicBezTo>
                  <a:cubicBezTo>
                    <a:pt x="2852" y="1664"/>
                    <a:pt x="2856" y="1662"/>
                    <a:pt x="2858" y="1658"/>
                  </a:cubicBezTo>
                  <a:cubicBezTo>
                    <a:pt x="2889" y="1627"/>
                    <a:pt x="2311" y="1141"/>
                    <a:pt x="1521" y="685"/>
                  </a:cubicBezTo>
                  <a:cubicBezTo>
                    <a:pt x="825" y="284"/>
                    <a:pt x="200" y="0"/>
                    <a:pt x="4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657425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2">
  <p:cSld name="One column text 2">
    <p:spTree>
      <p:nvGrpSpPr>
        <p:cNvPr id="1" name="Shape 483"/>
        <p:cNvGrpSpPr/>
        <p:nvPr/>
      </p:nvGrpSpPr>
      <p:grpSpPr>
        <a:xfrm>
          <a:off x="0" y="0"/>
          <a:ext cx="0" cy="0"/>
          <a:chOff x="0" y="0"/>
          <a:chExt cx="0" cy="0"/>
        </a:xfrm>
      </p:grpSpPr>
      <p:sp>
        <p:nvSpPr>
          <p:cNvPr id="484" name="Google Shape;484;p32"/>
          <p:cNvSpPr txBox="1">
            <a:spLocks noGrp="1"/>
          </p:cNvSpPr>
          <p:nvPr>
            <p:ph type="title"/>
          </p:nvPr>
        </p:nvSpPr>
        <p:spPr>
          <a:xfrm>
            <a:off x="4078375" y="1169350"/>
            <a:ext cx="4634700" cy="2249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800"/>
              <a:buNone/>
              <a:defRPr sz="7200">
                <a:solidFill>
                  <a:schemeClr val="accent3"/>
                </a:solidFill>
                <a:latin typeface="Fredoka One"/>
                <a:ea typeface="Fredoka One"/>
                <a:cs typeface="Fredoka One"/>
                <a:sym typeface="Fredok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85" name="Google Shape;485;p32"/>
          <p:cNvSpPr txBox="1">
            <a:spLocks noGrp="1"/>
          </p:cNvSpPr>
          <p:nvPr>
            <p:ph type="subTitle" idx="1"/>
          </p:nvPr>
        </p:nvSpPr>
        <p:spPr>
          <a:xfrm>
            <a:off x="4078375" y="3419050"/>
            <a:ext cx="3203700" cy="634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25283916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2">
  <p:cSld name="Title and six columns 2">
    <p:spTree>
      <p:nvGrpSpPr>
        <p:cNvPr id="1" name="Shape 486"/>
        <p:cNvGrpSpPr/>
        <p:nvPr/>
      </p:nvGrpSpPr>
      <p:grpSpPr>
        <a:xfrm>
          <a:off x="0" y="0"/>
          <a:ext cx="0" cy="0"/>
          <a:chOff x="0" y="0"/>
          <a:chExt cx="0" cy="0"/>
        </a:xfrm>
      </p:grpSpPr>
      <p:sp>
        <p:nvSpPr>
          <p:cNvPr id="487" name="Google Shape;487;p33"/>
          <p:cNvSpPr txBox="1">
            <a:spLocks noGrp="1"/>
          </p:cNvSpPr>
          <p:nvPr>
            <p:ph type="subTitle" idx="1"/>
          </p:nvPr>
        </p:nvSpPr>
        <p:spPr>
          <a:xfrm>
            <a:off x="656250" y="1938535"/>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88" name="Google Shape;488;p33"/>
          <p:cNvSpPr txBox="1">
            <a:spLocks noGrp="1"/>
          </p:cNvSpPr>
          <p:nvPr>
            <p:ph type="subTitle" idx="2"/>
          </p:nvPr>
        </p:nvSpPr>
        <p:spPr>
          <a:xfrm>
            <a:off x="3361337" y="3977725"/>
            <a:ext cx="2421300" cy="48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400">
                <a:solidFill>
                  <a:schemeClr val="dk1"/>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489" name="Google Shape;489;p33"/>
          <p:cNvSpPr txBox="1">
            <a:spLocks noGrp="1"/>
          </p:cNvSpPr>
          <p:nvPr>
            <p:ph type="subTitle" idx="3"/>
          </p:nvPr>
        </p:nvSpPr>
        <p:spPr>
          <a:xfrm>
            <a:off x="652775" y="3990032"/>
            <a:ext cx="2421300" cy="48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400">
                <a:solidFill>
                  <a:schemeClr val="dk1"/>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490" name="Google Shape;490;p33"/>
          <p:cNvSpPr txBox="1">
            <a:spLocks noGrp="1"/>
          </p:cNvSpPr>
          <p:nvPr>
            <p:ph type="subTitle" idx="4"/>
          </p:nvPr>
        </p:nvSpPr>
        <p:spPr>
          <a:xfrm>
            <a:off x="6069925" y="3990032"/>
            <a:ext cx="2421300" cy="48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400">
                <a:solidFill>
                  <a:schemeClr val="dk1"/>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491" name="Google Shape;491;p33"/>
          <p:cNvSpPr txBox="1">
            <a:spLocks noGrp="1"/>
          </p:cNvSpPr>
          <p:nvPr>
            <p:ph type="subTitle" idx="5"/>
          </p:nvPr>
        </p:nvSpPr>
        <p:spPr>
          <a:xfrm>
            <a:off x="3361350" y="2265759"/>
            <a:ext cx="2421300" cy="49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2" name="Google Shape;492;p33"/>
          <p:cNvSpPr txBox="1">
            <a:spLocks noGrp="1"/>
          </p:cNvSpPr>
          <p:nvPr>
            <p:ph type="subTitle" idx="6"/>
          </p:nvPr>
        </p:nvSpPr>
        <p:spPr>
          <a:xfrm>
            <a:off x="3361350" y="1938535"/>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3" name="Google Shape;493;p33"/>
          <p:cNvSpPr txBox="1">
            <a:spLocks noGrp="1"/>
          </p:cNvSpPr>
          <p:nvPr>
            <p:ph type="subTitle" idx="7"/>
          </p:nvPr>
        </p:nvSpPr>
        <p:spPr>
          <a:xfrm>
            <a:off x="6066450" y="2254434"/>
            <a:ext cx="2421300" cy="49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4" name="Google Shape;494;p33"/>
          <p:cNvSpPr txBox="1">
            <a:spLocks noGrp="1"/>
          </p:cNvSpPr>
          <p:nvPr>
            <p:ph type="subTitle" idx="8"/>
          </p:nvPr>
        </p:nvSpPr>
        <p:spPr>
          <a:xfrm>
            <a:off x="6066450" y="1938535"/>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5" name="Google Shape;495;p33"/>
          <p:cNvSpPr txBox="1">
            <a:spLocks noGrp="1"/>
          </p:cNvSpPr>
          <p:nvPr>
            <p:ph type="subTitle" idx="9"/>
          </p:nvPr>
        </p:nvSpPr>
        <p:spPr>
          <a:xfrm>
            <a:off x="656250" y="2275447"/>
            <a:ext cx="2421300" cy="49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6" name="Google Shape;496;p33"/>
          <p:cNvSpPr txBox="1">
            <a:spLocks noGrp="1"/>
          </p:cNvSpPr>
          <p:nvPr>
            <p:ph type="subTitle" idx="13"/>
          </p:nvPr>
        </p:nvSpPr>
        <p:spPr>
          <a:xfrm>
            <a:off x="656250" y="3660110"/>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7" name="Google Shape;497;p33"/>
          <p:cNvSpPr txBox="1">
            <a:spLocks noGrp="1"/>
          </p:cNvSpPr>
          <p:nvPr>
            <p:ph type="subTitle" idx="14"/>
          </p:nvPr>
        </p:nvSpPr>
        <p:spPr>
          <a:xfrm>
            <a:off x="3361350" y="3660110"/>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8" name="Google Shape;498;p33"/>
          <p:cNvSpPr txBox="1">
            <a:spLocks noGrp="1"/>
          </p:cNvSpPr>
          <p:nvPr>
            <p:ph type="subTitle" idx="15"/>
          </p:nvPr>
        </p:nvSpPr>
        <p:spPr>
          <a:xfrm>
            <a:off x="6066450" y="3660110"/>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9" name="Google Shape;499;p33"/>
          <p:cNvSpPr txBox="1">
            <a:spLocks noGrp="1"/>
          </p:cNvSpPr>
          <p:nvPr>
            <p:ph type="title"/>
          </p:nvPr>
        </p:nvSpPr>
        <p:spPr>
          <a:xfrm>
            <a:off x="685800" y="445025"/>
            <a:ext cx="7772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Tree>
    <p:extLst>
      <p:ext uri="{BB962C8B-B14F-4D97-AF65-F5344CB8AC3E}">
        <p14:creationId xmlns:p14="http://schemas.microsoft.com/office/powerpoint/2010/main" val="15092569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6">
  <p:cSld name="Title Only 6">
    <p:bg>
      <p:bgPr>
        <a:solidFill>
          <a:schemeClr val="accent3"/>
        </a:solidFill>
        <a:effectLst/>
      </p:bgPr>
    </p:bg>
    <p:spTree>
      <p:nvGrpSpPr>
        <p:cNvPr id="1" name="Shape 500"/>
        <p:cNvGrpSpPr/>
        <p:nvPr/>
      </p:nvGrpSpPr>
      <p:grpSpPr>
        <a:xfrm>
          <a:off x="0" y="0"/>
          <a:ext cx="0" cy="0"/>
          <a:chOff x="0" y="0"/>
          <a:chExt cx="0" cy="0"/>
        </a:xfrm>
      </p:grpSpPr>
      <p:grpSp>
        <p:nvGrpSpPr>
          <p:cNvPr id="501" name="Google Shape;501;p34"/>
          <p:cNvGrpSpPr/>
          <p:nvPr/>
        </p:nvGrpSpPr>
        <p:grpSpPr>
          <a:xfrm rot="1351459">
            <a:off x="211922" y="-2403121"/>
            <a:ext cx="9565900" cy="9196519"/>
            <a:chOff x="1786775" y="1002200"/>
            <a:chExt cx="3861800" cy="3712875"/>
          </a:xfrm>
        </p:grpSpPr>
        <p:sp>
          <p:nvSpPr>
            <p:cNvPr id="502" name="Google Shape;502;p34"/>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 name="Google Shape;505;p34"/>
          <p:cNvSpPr txBox="1">
            <a:spLocks noGrp="1"/>
          </p:cNvSpPr>
          <p:nvPr>
            <p:ph type="title"/>
          </p:nvPr>
        </p:nvSpPr>
        <p:spPr>
          <a:xfrm>
            <a:off x="1067275" y="445025"/>
            <a:ext cx="7009500" cy="102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3"/>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13759245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506"/>
        <p:cNvGrpSpPr/>
        <p:nvPr/>
      </p:nvGrpSpPr>
      <p:grpSpPr>
        <a:xfrm>
          <a:off x="0" y="0"/>
          <a:ext cx="0" cy="0"/>
          <a:chOff x="0" y="0"/>
          <a:chExt cx="0" cy="0"/>
        </a:xfrm>
      </p:grpSpPr>
      <p:sp>
        <p:nvSpPr>
          <p:cNvPr id="507" name="Google Shape;507;p35"/>
          <p:cNvSpPr/>
          <p:nvPr/>
        </p:nvSpPr>
        <p:spPr>
          <a:xfrm rot="277699">
            <a:off x="732714" y="-2396143"/>
            <a:ext cx="10332728" cy="9979420"/>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txBox="1">
            <a:spLocks noGrp="1"/>
          </p:cNvSpPr>
          <p:nvPr>
            <p:ph type="title" hasCustomPrompt="1"/>
          </p:nvPr>
        </p:nvSpPr>
        <p:spPr>
          <a:xfrm>
            <a:off x="4428825" y="1297544"/>
            <a:ext cx="3673800" cy="98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5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09" name="Google Shape;50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510" name="Google Shape;510;p35"/>
          <p:cNvSpPr txBox="1">
            <a:spLocks noGrp="1"/>
          </p:cNvSpPr>
          <p:nvPr>
            <p:ph type="subTitle" idx="1"/>
          </p:nvPr>
        </p:nvSpPr>
        <p:spPr>
          <a:xfrm>
            <a:off x="5628075" y="2277569"/>
            <a:ext cx="1596000" cy="4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1" name="Google Shape;511;p35"/>
          <p:cNvSpPr txBox="1">
            <a:spLocks noGrp="1"/>
          </p:cNvSpPr>
          <p:nvPr>
            <p:ph type="subTitle" idx="2"/>
          </p:nvPr>
        </p:nvSpPr>
        <p:spPr>
          <a:xfrm>
            <a:off x="6628963" y="3756663"/>
            <a:ext cx="1596000" cy="4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2" name="Google Shape;512;p35"/>
          <p:cNvSpPr txBox="1">
            <a:spLocks noGrp="1"/>
          </p:cNvSpPr>
          <p:nvPr>
            <p:ph type="subTitle" idx="3"/>
          </p:nvPr>
        </p:nvSpPr>
        <p:spPr>
          <a:xfrm>
            <a:off x="4493950" y="3756675"/>
            <a:ext cx="1596000" cy="4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3" name="Google Shape;513;p35"/>
          <p:cNvSpPr txBox="1">
            <a:spLocks noGrp="1"/>
          </p:cNvSpPr>
          <p:nvPr>
            <p:ph type="title" idx="4"/>
          </p:nvPr>
        </p:nvSpPr>
        <p:spPr>
          <a:xfrm>
            <a:off x="723900" y="448056"/>
            <a:ext cx="23148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latin typeface="Fredoka One"/>
                <a:ea typeface="Fredoka One"/>
                <a:cs typeface="Fredoka One"/>
                <a:sym typeface="Fredoka One"/>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514" name="Google Shape;514;p35"/>
          <p:cNvSpPr txBox="1">
            <a:spLocks noGrp="1"/>
          </p:cNvSpPr>
          <p:nvPr>
            <p:ph type="title" idx="5" hasCustomPrompt="1"/>
          </p:nvPr>
        </p:nvSpPr>
        <p:spPr>
          <a:xfrm>
            <a:off x="6227110" y="2968725"/>
            <a:ext cx="2231100" cy="71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15" name="Google Shape;515;p35"/>
          <p:cNvSpPr txBox="1">
            <a:spLocks noGrp="1"/>
          </p:cNvSpPr>
          <p:nvPr>
            <p:ph type="title" idx="6" hasCustomPrompt="1"/>
          </p:nvPr>
        </p:nvSpPr>
        <p:spPr>
          <a:xfrm>
            <a:off x="4037625" y="2968625"/>
            <a:ext cx="2231100" cy="71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extLst>
      <p:ext uri="{BB962C8B-B14F-4D97-AF65-F5344CB8AC3E}">
        <p14:creationId xmlns:p14="http://schemas.microsoft.com/office/powerpoint/2010/main" val="37833666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right text">
  <p:cSld name="Title and right text">
    <p:spTree>
      <p:nvGrpSpPr>
        <p:cNvPr id="1" name="Shape 516"/>
        <p:cNvGrpSpPr/>
        <p:nvPr/>
      </p:nvGrpSpPr>
      <p:grpSpPr>
        <a:xfrm>
          <a:off x="0" y="0"/>
          <a:ext cx="0" cy="0"/>
          <a:chOff x="0" y="0"/>
          <a:chExt cx="0" cy="0"/>
        </a:xfrm>
      </p:grpSpPr>
      <p:sp>
        <p:nvSpPr>
          <p:cNvPr id="517" name="Google Shape;517;p36"/>
          <p:cNvSpPr/>
          <p:nvPr/>
        </p:nvSpPr>
        <p:spPr>
          <a:xfrm rot="277656">
            <a:off x="4631142" y="-4575218"/>
            <a:ext cx="10832132" cy="10461846"/>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txBox="1">
            <a:spLocks noGrp="1"/>
          </p:cNvSpPr>
          <p:nvPr>
            <p:ph type="title"/>
          </p:nvPr>
        </p:nvSpPr>
        <p:spPr>
          <a:xfrm>
            <a:off x="5061850" y="1584300"/>
            <a:ext cx="3396300" cy="863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solidFill>
                  <a:srgbClr val="FFFFFF"/>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9" name="Google Shape;519;p36"/>
          <p:cNvSpPr txBox="1">
            <a:spLocks noGrp="1"/>
          </p:cNvSpPr>
          <p:nvPr>
            <p:ph type="subTitle" idx="1"/>
          </p:nvPr>
        </p:nvSpPr>
        <p:spPr>
          <a:xfrm>
            <a:off x="5061850" y="2313875"/>
            <a:ext cx="2904900" cy="111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chemeClr val="lt1"/>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882801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ubtitles and descriptions">
  <p:cSld name="CUSTOM_4">
    <p:bg>
      <p:bgPr>
        <a:solidFill>
          <a:schemeClr val="accent3"/>
        </a:solidFill>
        <a:effectLst/>
      </p:bgPr>
    </p:bg>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4" name="Google Shape;114;p17"/>
          <p:cNvSpPr txBox="1">
            <a:spLocks noGrp="1"/>
          </p:cNvSpPr>
          <p:nvPr>
            <p:ph type="subTitle" idx="1"/>
          </p:nvPr>
        </p:nvSpPr>
        <p:spPr>
          <a:xfrm>
            <a:off x="656250" y="2233331"/>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5" name="Google Shape;115;p17"/>
          <p:cNvSpPr txBox="1">
            <a:spLocks noGrp="1"/>
          </p:cNvSpPr>
          <p:nvPr>
            <p:ph type="subTitle" idx="2"/>
          </p:nvPr>
        </p:nvSpPr>
        <p:spPr>
          <a:xfrm>
            <a:off x="656250" y="189883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6" name="Google Shape;116;p17"/>
          <p:cNvSpPr txBox="1">
            <a:spLocks noGrp="1"/>
          </p:cNvSpPr>
          <p:nvPr>
            <p:ph type="subTitle" idx="3"/>
          </p:nvPr>
        </p:nvSpPr>
        <p:spPr>
          <a:xfrm>
            <a:off x="3361350" y="2233331"/>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7" name="Google Shape;117;p17"/>
          <p:cNvSpPr txBox="1">
            <a:spLocks noGrp="1"/>
          </p:cNvSpPr>
          <p:nvPr>
            <p:ph type="subTitle" idx="4"/>
          </p:nvPr>
        </p:nvSpPr>
        <p:spPr>
          <a:xfrm>
            <a:off x="3361350" y="189883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8" name="Google Shape;118;p17"/>
          <p:cNvSpPr txBox="1">
            <a:spLocks noGrp="1"/>
          </p:cNvSpPr>
          <p:nvPr>
            <p:ph type="subTitle" idx="5"/>
          </p:nvPr>
        </p:nvSpPr>
        <p:spPr>
          <a:xfrm>
            <a:off x="6066450" y="2233331"/>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9" name="Google Shape;119;p17"/>
          <p:cNvSpPr txBox="1">
            <a:spLocks noGrp="1"/>
          </p:cNvSpPr>
          <p:nvPr>
            <p:ph type="subTitle" idx="6"/>
          </p:nvPr>
        </p:nvSpPr>
        <p:spPr>
          <a:xfrm>
            <a:off x="6066450" y="189883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0" name="Google Shape;120;p17"/>
          <p:cNvSpPr txBox="1">
            <a:spLocks noGrp="1"/>
          </p:cNvSpPr>
          <p:nvPr>
            <p:ph type="subTitle" idx="7"/>
          </p:nvPr>
        </p:nvSpPr>
        <p:spPr>
          <a:xfrm>
            <a:off x="656250" y="4084725"/>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1" name="Google Shape;121;p17"/>
          <p:cNvSpPr txBox="1">
            <a:spLocks noGrp="1"/>
          </p:cNvSpPr>
          <p:nvPr>
            <p:ph type="subTitle" idx="8"/>
          </p:nvPr>
        </p:nvSpPr>
        <p:spPr>
          <a:xfrm>
            <a:off x="656250" y="373966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2" name="Google Shape;122;p17"/>
          <p:cNvSpPr txBox="1">
            <a:spLocks noGrp="1"/>
          </p:cNvSpPr>
          <p:nvPr>
            <p:ph type="subTitle" idx="9"/>
          </p:nvPr>
        </p:nvSpPr>
        <p:spPr>
          <a:xfrm>
            <a:off x="3361350" y="4084725"/>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3" name="Google Shape;123;p17"/>
          <p:cNvSpPr txBox="1">
            <a:spLocks noGrp="1"/>
          </p:cNvSpPr>
          <p:nvPr>
            <p:ph type="subTitle" idx="13"/>
          </p:nvPr>
        </p:nvSpPr>
        <p:spPr>
          <a:xfrm>
            <a:off x="3361350" y="373966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4" name="Google Shape;124;p17"/>
          <p:cNvSpPr txBox="1">
            <a:spLocks noGrp="1"/>
          </p:cNvSpPr>
          <p:nvPr>
            <p:ph type="subTitle" idx="14"/>
          </p:nvPr>
        </p:nvSpPr>
        <p:spPr>
          <a:xfrm>
            <a:off x="6066450" y="4084725"/>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5" name="Google Shape;125;p17"/>
          <p:cNvSpPr txBox="1">
            <a:spLocks noGrp="1"/>
          </p:cNvSpPr>
          <p:nvPr>
            <p:ph type="subTitle" idx="15"/>
          </p:nvPr>
        </p:nvSpPr>
        <p:spPr>
          <a:xfrm>
            <a:off x="6066450" y="373966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6" name="Google Shape;126;p17"/>
          <p:cNvSpPr txBox="1">
            <a:spLocks noGrp="1"/>
          </p:cNvSpPr>
          <p:nvPr>
            <p:ph type="title" idx="16" hasCustomPrompt="1"/>
          </p:nvPr>
        </p:nvSpPr>
        <p:spPr>
          <a:xfrm>
            <a:off x="1532300" y="124277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 name="Google Shape;127;p17"/>
          <p:cNvSpPr txBox="1">
            <a:spLocks noGrp="1"/>
          </p:cNvSpPr>
          <p:nvPr>
            <p:ph type="title" idx="17" hasCustomPrompt="1"/>
          </p:nvPr>
        </p:nvSpPr>
        <p:spPr>
          <a:xfrm>
            <a:off x="1532300" y="30844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8" name="Google Shape;128;p17"/>
          <p:cNvSpPr txBox="1">
            <a:spLocks noGrp="1"/>
          </p:cNvSpPr>
          <p:nvPr>
            <p:ph type="title" idx="18" hasCustomPrompt="1"/>
          </p:nvPr>
        </p:nvSpPr>
        <p:spPr>
          <a:xfrm>
            <a:off x="4237450" y="12428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9" name="Google Shape;129;p17"/>
          <p:cNvSpPr txBox="1">
            <a:spLocks noGrp="1"/>
          </p:cNvSpPr>
          <p:nvPr>
            <p:ph type="title" idx="19" hasCustomPrompt="1"/>
          </p:nvPr>
        </p:nvSpPr>
        <p:spPr>
          <a:xfrm>
            <a:off x="4237500" y="30844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0" name="Google Shape;130;p17"/>
          <p:cNvSpPr txBox="1">
            <a:spLocks noGrp="1"/>
          </p:cNvSpPr>
          <p:nvPr>
            <p:ph type="title" idx="20" hasCustomPrompt="1"/>
          </p:nvPr>
        </p:nvSpPr>
        <p:spPr>
          <a:xfrm>
            <a:off x="6942450" y="12428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1" name="Google Shape;131;p17"/>
          <p:cNvSpPr txBox="1">
            <a:spLocks noGrp="1"/>
          </p:cNvSpPr>
          <p:nvPr>
            <p:ph type="title" idx="21" hasCustomPrompt="1"/>
          </p:nvPr>
        </p:nvSpPr>
        <p:spPr>
          <a:xfrm>
            <a:off x="6942300" y="3084425"/>
            <a:ext cx="6693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left text 2">
  <p:cSld name="Title and left text 2">
    <p:spTree>
      <p:nvGrpSpPr>
        <p:cNvPr id="1" name="Shape 520"/>
        <p:cNvGrpSpPr/>
        <p:nvPr/>
      </p:nvGrpSpPr>
      <p:grpSpPr>
        <a:xfrm>
          <a:off x="0" y="0"/>
          <a:ext cx="0" cy="0"/>
          <a:chOff x="0" y="0"/>
          <a:chExt cx="0" cy="0"/>
        </a:xfrm>
      </p:grpSpPr>
      <p:sp>
        <p:nvSpPr>
          <p:cNvPr id="521" name="Google Shape;521;p37"/>
          <p:cNvSpPr/>
          <p:nvPr/>
        </p:nvSpPr>
        <p:spPr>
          <a:xfrm rot="-277656" flipH="1">
            <a:off x="-6329208" y="-4642393"/>
            <a:ext cx="10832132" cy="10461846"/>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txBox="1">
            <a:spLocks noGrp="1"/>
          </p:cNvSpPr>
          <p:nvPr>
            <p:ph type="title"/>
          </p:nvPr>
        </p:nvSpPr>
        <p:spPr>
          <a:xfrm>
            <a:off x="723900" y="1584300"/>
            <a:ext cx="2962800" cy="863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solidFill>
                  <a:srgbClr val="FFFFFF"/>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23" name="Google Shape;523;p37"/>
          <p:cNvSpPr txBox="1">
            <a:spLocks noGrp="1"/>
          </p:cNvSpPr>
          <p:nvPr>
            <p:ph type="subTitle" idx="1"/>
          </p:nvPr>
        </p:nvSpPr>
        <p:spPr>
          <a:xfrm>
            <a:off x="723900" y="2316851"/>
            <a:ext cx="2962800" cy="111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chemeClr val="lt1"/>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977394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accent3"/>
        </a:solidFill>
        <a:effectLst/>
      </p:bgPr>
    </p:bg>
    <p:spTree>
      <p:nvGrpSpPr>
        <p:cNvPr id="1" name="Shape 524"/>
        <p:cNvGrpSpPr/>
        <p:nvPr/>
      </p:nvGrpSpPr>
      <p:grpSpPr>
        <a:xfrm>
          <a:off x="0" y="0"/>
          <a:ext cx="0" cy="0"/>
          <a:chOff x="0" y="0"/>
          <a:chExt cx="0" cy="0"/>
        </a:xfrm>
      </p:grpSpPr>
    </p:spTree>
    <p:extLst>
      <p:ext uri="{BB962C8B-B14F-4D97-AF65-F5344CB8AC3E}">
        <p14:creationId xmlns:p14="http://schemas.microsoft.com/office/powerpoint/2010/main" val="8952765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94875" y="1360738"/>
            <a:ext cx="3815700" cy="2294100"/>
          </a:xfrm>
          <a:prstGeom prst="rect">
            <a:avLst/>
          </a:prstGeom>
        </p:spPr>
        <p:txBody>
          <a:bodyPr spcFirstLastPara="1" wrap="square" lIns="91425" tIns="91425" rIns="91425" bIns="91425" anchor="t" anchorCtr="0">
            <a:normAutofit/>
          </a:bodyPr>
          <a:lstStyle>
            <a:lvl1pPr lvl="0">
              <a:spcBef>
                <a:spcPts val="0"/>
              </a:spcBef>
              <a:spcAft>
                <a:spcPts val="0"/>
              </a:spcAft>
              <a:buSzPts val="5200"/>
              <a:buNone/>
              <a:defRPr sz="46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94875" y="3654388"/>
            <a:ext cx="3815700" cy="351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8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7259556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extLst>
      <p:ext uri="{BB962C8B-B14F-4D97-AF65-F5344CB8AC3E}">
        <p14:creationId xmlns:p14="http://schemas.microsoft.com/office/powerpoint/2010/main" val="22646634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extLst>
      <p:ext uri="{BB962C8B-B14F-4D97-AF65-F5344CB8AC3E}">
        <p14:creationId xmlns:p14="http://schemas.microsoft.com/office/powerpoint/2010/main" val="6534840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extLst>
      <p:ext uri="{BB962C8B-B14F-4D97-AF65-F5344CB8AC3E}">
        <p14:creationId xmlns:p14="http://schemas.microsoft.com/office/powerpoint/2010/main" val="19791335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41088157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extLst>
      <p:ext uri="{BB962C8B-B14F-4D97-AF65-F5344CB8AC3E}">
        <p14:creationId xmlns:p14="http://schemas.microsoft.com/office/powerpoint/2010/main" val="2409221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31260060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extLst>
      <p:ext uri="{BB962C8B-B14F-4D97-AF65-F5344CB8AC3E}">
        <p14:creationId xmlns:p14="http://schemas.microsoft.com/office/powerpoint/2010/main" val="2273251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four text lines 2">
  <p:cSld name="CUSTOM_14">
    <p:spTree>
      <p:nvGrpSpPr>
        <p:cNvPr id="1" name="Shape 209"/>
        <p:cNvGrpSpPr/>
        <p:nvPr/>
      </p:nvGrpSpPr>
      <p:grpSpPr>
        <a:xfrm>
          <a:off x="0" y="0"/>
          <a:ext cx="0" cy="0"/>
          <a:chOff x="0" y="0"/>
          <a:chExt cx="0" cy="0"/>
        </a:xfrm>
      </p:grpSpPr>
      <p:grpSp>
        <p:nvGrpSpPr>
          <p:cNvPr id="210" name="Google Shape;210;p27"/>
          <p:cNvGrpSpPr/>
          <p:nvPr/>
        </p:nvGrpSpPr>
        <p:grpSpPr>
          <a:xfrm rot="1351476">
            <a:off x="-930621" y="-2956783"/>
            <a:ext cx="11005343" cy="10580795"/>
            <a:chOff x="1786775" y="1002200"/>
            <a:chExt cx="3861800" cy="3712875"/>
          </a:xfrm>
        </p:grpSpPr>
        <p:sp>
          <p:nvSpPr>
            <p:cNvPr id="211" name="Google Shape;211;p27"/>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27"/>
          <p:cNvSpPr txBox="1">
            <a:spLocks noGrp="1"/>
          </p:cNvSpPr>
          <p:nvPr>
            <p:ph type="subTitle" idx="1"/>
          </p:nvPr>
        </p:nvSpPr>
        <p:spPr>
          <a:xfrm>
            <a:off x="888763" y="3515500"/>
            <a:ext cx="2421300" cy="66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5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5" name="Google Shape;215;p27"/>
          <p:cNvSpPr txBox="1">
            <a:spLocks noGrp="1"/>
          </p:cNvSpPr>
          <p:nvPr>
            <p:ph type="subTitle" idx="2"/>
          </p:nvPr>
        </p:nvSpPr>
        <p:spPr>
          <a:xfrm>
            <a:off x="5775188" y="1976800"/>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6" name="Google Shape;216;p27"/>
          <p:cNvSpPr txBox="1">
            <a:spLocks noGrp="1"/>
          </p:cNvSpPr>
          <p:nvPr>
            <p:ph type="subTitle" idx="3"/>
          </p:nvPr>
        </p:nvSpPr>
        <p:spPr>
          <a:xfrm>
            <a:off x="905038" y="1987475"/>
            <a:ext cx="2421300" cy="66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7" name="Google Shape;217;p27"/>
          <p:cNvSpPr txBox="1">
            <a:spLocks noGrp="1"/>
          </p:cNvSpPr>
          <p:nvPr>
            <p:ph type="subTitle" idx="4"/>
          </p:nvPr>
        </p:nvSpPr>
        <p:spPr>
          <a:xfrm>
            <a:off x="888763" y="3098075"/>
            <a:ext cx="2421300" cy="42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8" name="Google Shape;218;p27"/>
          <p:cNvSpPr txBox="1">
            <a:spLocks noGrp="1"/>
          </p:cNvSpPr>
          <p:nvPr>
            <p:ph type="subTitle" idx="5"/>
          </p:nvPr>
        </p:nvSpPr>
        <p:spPr>
          <a:xfrm>
            <a:off x="5775188" y="154870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9" name="Google Shape;219;p27"/>
          <p:cNvSpPr txBox="1">
            <a:spLocks noGrp="1"/>
          </p:cNvSpPr>
          <p:nvPr>
            <p:ph type="subTitle" idx="6"/>
          </p:nvPr>
        </p:nvSpPr>
        <p:spPr>
          <a:xfrm>
            <a:off x="905038" y="1548700"/>
            <a:ext cx="2421300" cy="42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0" name="Google Shape;220;p27"/>
          <p:cNvSpPr txBox="1">
            <a:spLocks noGrp="1"/>
          </p:cNvSpPr>
          <p:nvPr>
            <p:ph type="subTitle" idx="7"/>
          </p:nvPr>
        </p:nvSpPr>
        <p:spPr>
          <a:xfrm>
            <a:off x="5775188" y="3505238"/>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1" name="Google Shape;221;p27"/>
          <p:cNvSpPr txBox="1">
            <a:spLocks noGrp="1"/>
          </p:cNvSpPr>
          <p:nvPr>
            <p:ph type="subTitle" idx="8"/>
          </p:nvPr>
        </p:nvSpPr>
        <p:spPr>
          <a:xfrm>
            <a:off x="5775188" y="3077138"/>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2" name="Google Shape;22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FFFFFF"/>
              </a:buClr>
              <a:buSzPts val="2800"/>
              <a:buNone/>
              <a:defRPr>
                <a:solidFill>
                  <a:schemeClr val="lt1"/>
                </a:solidFill>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extLst>
      <p:ext uri="{BB962C8B-B14F-4D97-AF65-F5344CB8AC3E}">
        <p14:creationId xmlns:p14="http://schemas.microsoft.com/office/powerpoint/2010/main" val="17378594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extLst>
      <p:ext uri="{BB962C8B-B14F-4D97-AF65-F5344CB8AC3E}">
        <p14:creationId xmlns:p14="http://schemas.microsoft.com/office/powerpoint/2010/main" val="22284484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extLst>
      <p:ext uri="{BB962C8B-B14F-4D97-AF65-F5344CB8AC3E}">
        <p14:creationId xmlns:p14="http://schemas.microsoft.com/office/powerpoint/2010/main" val="28648107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extLst>
      <p:ext uri="{BB962C8B-B14F-4D97-AF65-F5344CB8AC3E}">
        <p14:creationId xmlns:p14="http://schemas.microsoft.com/office/powerpoint/2010/main" val="33329780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5"/>
        <p:cNvGrpSpPr/>
        <p:nvPr/>
      </p:nvGrpSpPr>
      <p:grpSpPr>
        <a:xfrm>
          <a:off x="0" y="0"/>
          <a:ext cx="0" cy="0"/>
          <a:chOff x="0" y="0"/>
          <a:chExt cx="0" cy="0"/>
        </a:xfrm>
      </p:grpSpPr>
      <p:sp>
        <p:nvSpPr>
          <p:cNvPr id="56" name="Google Shape;56;p15"/>
          <p:cNvSpPr txBox="1">
            <a:spLocks noGrp="1"/>
          </p:cNvSpPr>
          <p:nvPr>
            <p:ph type="ctrTitle"/>
          </p:nvPr>
        </p:nvSpPr>
        <p:spPr>
          <a:xfrm>
            <a:off x="4594875" y="1360738"/>
            <a:ext cx="3815700" cy="229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5200"/>
              <a:buNone/>
              <a:defRPr sz="4600" b="0">
                <a:latin typeface="Fira Sans Extra Condensed SemiBold"/>
                <a:ea typeface="Fira Sans Extra Condensed SemiBold"/>
                <a:cs typeface="Fira Sans Extra Condensed SemiBold"/>
                <a:sym typeface="Fira Sans Extra Condensed SemiBold"/>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57" name="Google Shape;57;p15"/>
          <p:cNvSpPr txBox="1">
            <a:spLocks noGrp="1"/>
          </p:cNvSpPr>
          <p:nvPr>
            <p:ph type="subTitle" idx="1"/>
          </p:nvPr>
        </p:nvSpPr>
        <p:spPr>
          <a:xfrm>
            <a:off x="4594875" y="3654388"/>
            <a:ext cx="3815700" cy="351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16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9135767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extLst>
      <p:ext uri="{BB962C8B-B14F-4D97-AF65-F5344CB8AC3E}">
        <p14:creationId xmlns:p14="http://schemas.microsoft.com/office/powerpoint/2010/main" val="6389475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800"/>
              <a:buNone/>
              <a:defRPr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a:endParaRPr/>
          </a:p>
        </p:txBody>
      </p:sp>
      <p:sp>
        <p:nvSpPr>
          <p:cNvPr id="62" name="Google Shape;62;p17"/>
          <p:cNvSpPr txBox="1">
            <a:spLocks noGrp="1"/>
          </p:cNvSpPr>
          <p:nvPr>
            <p:ph type="body" idx="1"/>
          </p:nvPr>
        </p:nvSpPr>
        <p:spPr>
          <a:xfrm>
            <a:off x="457200" y="1247950"/>
            <a:ext cx="8229600" cy="3029100"/>
          </a:xfrm>
          <a:prstGeom prst="rect">
            <a:avLst/>
          </a:prstGeom>
          <a:noFill/>
          <a:ln>
            <a:noFill/>
          </a:ln>
        </p:spPr>
        <p:txBody>
          <a:bodyPr spcFirstLastPara="1" wrap="square" lIns="91425" tIns="91425" rIns="91425" bIns="91425" anchor="t" anchorCtr="0">
            <a:norm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Tree>
    <p:extLst>
      <p:ext uri="{BB962C8B-B14F-4D97-AF65-F5344CB8AC3E}">
        <p14:creationId xmlns:p14="http://schemas.microsoft.com/office/powerpoint/2010/main" val="38043379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3"/>
        <p:cNvGrpSpPr/>
        <p:nvPr/>
      </p:nvGrpSpPr>
      <p:grpSpPr>
        <a:xfrm>
          <a:off x="0" y="0"/>
          <a:ext cx="0" cy="0"/>
          <a:chOff x="0" y="0"/>
          <a:chExt cx="0" cy="0"/>
        </a:xfrm>
      </p:grpSpPr>
      <p:sp>
        <p:nvSpPr>
          <p:cNvPr id="64" name="Google Shape;64;p18"/>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66" name="Google Shape;66;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Tree>
    <p:extLst>
      <p:ext uri="{BB962C8B-B14F-4D97-AF65-F5344CB8AC3E}">
        <p14:creationId xmlns:p14="http://schemas.microsoft.com/office/powerpoint/2010/main" val="4253565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7"/>
        <p:cNvGrpSpPr/>
        <p:nvPr/>
      </p:nvGrpSpPr>
      <p:grpSpPr>
        <a:xfrm>
          <a:off x="0" y="0"/>
          <a:ext cx="0" cy="0"/>
          <a:chOff x="0" y="0"/>
          <a:chExt cx="0" cy="0"/>
        </a:xfrm>
      </p:grpSpPr>
      <p:sp>
        <p:nvSpPr>
          <p:cNvPr id="68" name="Google Shape;68;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9" name="Google Shape;69;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Tree>
    <p:extLst>
      <p:ext uri="{BB962C8B-B14F-4D97-AF65-F5344CB8AC3E}">
        <p14:creationId xmlns:p14="http://schemas.microsoft.com/office/powerpoint/2010/main" val="32485977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0"/>
        <p:cNvGrpSpPr/>
        <p:nvPr/>
      </p:nvGrpSpPr>
      <p:grpSpPr>
        <a:xfrm>
          <a:off x="0" y="0"/>
          <a:ext cx="0" cy="0"/>
          <a:chOff x="0" y="0"/>
          <a:chExt cx="0" cy="0"/>
        </a:xfrm>
      </p:grpSpPr>
      <p:sp>
        <p:nvSpPr>
          <p:cNvPr id="71" name="Google Shape;71;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extLst>
      <p:ext uri="{BB962C8B-B14F-4D97-AF65-F5344CB8AC3E}">
        <p14:creationId xmlns:p14="http://schemas.microsoft.com/office/powerpoint/2010/main" val="1313515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slide">
  <p:cSld name="CUSTOM_15">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723900" y="695063"/>
            <a:ext cx="4314300" cy="9906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5000">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5" name="Google Shape;225;p28"/>
          <p:cNvSpPr txBox="1">
            <a:spLocks noGrp="1"/>
          </p:cNvSpPr>
          <p:nvPr>
            <p:ph type="subTitle" idx="1"/>
          </p:nvPr>
        </p:nvSpPr>
        <p:spPr>
          <a:xfrm>
            <a:off x="723900" y="1763872"/>
            <a:ext cx="4314300" cy="137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None/>
              <a:defRPr sz="1400">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226" name="Google Shape;226;p28"/>
          <p:cNvSpPr txBox="1"/>
          <p:nvPr/>
        </p:nvSpPr>
        <p:spPr>
          <a:xfrm>
            <a:off x="4638675" y="3891175"/>
            <a:ext cx="3785400" cy="714000"/>
          </a:xfrm>
          <a:prstGeom prst="rect">
            <a:avLst/>
          </a:prstGeom>
          <a:noFill/>
          <a:ln>
            <a:noFill/>
          </a:ln>
        </p:spPr>
        <p:txBody>
          <a:bodyPr spcFirstLastPara="1" wrap="square" lIns="91425" tIns="91425" rIns="91425" bIns="91425" anchor="t" anchorCtr="0">
            <a:noAutofit/>
          </a:bodyPr>
          <a:lstStyle/>
          <a:p>
            <a:pPr marL="0" lvl="0" indent="0" algn="r" rtl="0">
              <a:lnSpc>
                <a:spcPct val="114000"/>
              </a:lnSpc>
              <a:spcBef>
                <a:spcPts val="0"/>
              </a:spcBef>
              <a:spcAft>
                <a:spcPts val="0"/>
              </a:spcAft>
              <a:buClr>
                <a:schemeClr val="dk1"/>
              </a:buClr>
              <a:buSzPts val="1100"/>
              <a:buFont typeface="Arial"/>
              <a:buNone/>
            </a:pPr>
            <a:r>
              <a:rPr lang="en" sz="1200">
                <a:solidFill>
                  <a:schemeClr val="dk2"/>
                </a:solidFill>
                <a:latin typeface="Raleway"/>
                <a:ea typeface="Raleway"/>
                <a:cs typeface="Raleway"/>
                <a:sym typeface="Raleway"/>
              </a:rPr>
              <a:t>This presentation template was created by </a:t>
            </a:r>
            <a:r>
              <a:rPr lang="en" sz="1200" b="1">
                <a:solidFill>
                  <a:schemeClr val="dk2"/>
                </a:solidFill>
                <a:uFill>
                  <a:noFill/>
                </a:u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200" b="1">
                <a:solidFill>
                  <a:schemeClr val="dk2"/>
                </a:solidFill>
                <a:latin typeface="Raleway"/>
                <a:ea typeface="Raleway"/>
                <a:cs typeface="Raleway"/>
                <a:sym typeface="Raleway"/>
              </a:rPr>
              <a:t>,</a:t>
            </a:r>
            <a:r>
              <a:rPr lang="en" sz="1200">
                <a:solidFill>
                  <a:schemeClr val="dk2"/>
                </a:solidFill>
                <a:latin typeface="Raleway"/>
                <a:ea typeface="Raleway"/>
                <a:cs typeface="Raleway"/>
                <a:sym typeface="Raleway"/>
              </a:rPr>
              <a:t> including icons by </a:t>
            </a:r>
            <a:r>
              <a:rPr lang="en" sz="1200" b="1">
                <a:solidFill>
                  <a:schemeClr val="dk2"/>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200">
                <a:solidFill>
                  <a:schemeClr val="dk2"/>
                </a:solidFill>
                <a:latin typeface="Raleway"/>
                <a:ea typeface="Raleway"/>
                <a:cs typeface="Raleway"/>
                <a:sym typeface="Raleway"/>
              </a:rPr>
              <a:t>, infographics &amp; images by </a:t>
            </a:r>
            <a:r>
              <a:rPr lang="en" sz="1200" b="1">
                <a:solidFill>
                  <a:schemeClr val="dk2"/>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r>
              <a:rPr lang="en" sz="1200">
                <a:solidFill>
                  <a:schemeClr val="dk2"/>
                </a:solidFill>
                <a:latin typeface="Raleway"/>
                <a:ea typeface="Raleway"/>
                <a:cs typeface="Raleway"/>
                <a:sym typeface="Raleway"/>
              </a:rPr>
              <a:t> and illustrations by </a:t>
            </a:r>
            <a:r>
              <a:rPr lang="en" sz="1200" b="1">
                <a:solidFill>
                  <a:schemeClr val="dk2"/>
                </a:solidFill>
                <a:uFill>
                  <a:noFill/>
                </a:uFill>
                <a:latin typeface="Raleway"/>
                <a:ea typeface="Raleway"/>
                <a:cs typeface="Raleway"/>
                <a:sym typeface="Raleway"/>
                <a:hlinkClick r:id="rId5">
                  <a:extLst>
                    <a:ext uri="{A12FA001-AC4F-418D-AE19-62706E023703}">
                      <ahyp:hlinkClr xmlns:ahyp="http://schemas.microsoft.com/office/drawing/2018/hyperlinkcolor" val="tx"/>
                    </a:ext>
                  </a:extLst>
                </a:hlinkClick>
              </a:rPr>
              <a:t>Stories</a:t>
            </a:r>
            <a:endParaRPr sz="1200">
              <a:solidFill>
                <a:schemeClr val="dk2"/>
              </a:solidFill>
              <a:latin typeface="Raleway"/>
              <a:ea typeface="Raleway"/>
              <a:cs typeface="Raleway"/>
              <a:sym typeface="Raleway"/>
            </a:endParaRPr>
          </a:p>
          <a:p>
            <a:pPr marL="0" lvl="0" indent="0" algn="r" rtl="0">
              <a:spcBef>
                <a:spcPts val="300"/>
              </a:spcBef>
              <a:spcAft>
                <a:spcPts val="0"/>
              </a:spcAft>
              <a:buNone/>
            </a:pPr>
            <a:endParaRPr sz="1000">
              <a:latin typeface="Raleway"/>
              <a:ea typeface="Raleway"/>
              <a:cs typeface="Raleway"/>
              <a:sym typeface="Raleway"/>
            </a:endParaRPr>
          </a:p>
        </p:txBody>
      </p:sp>
      <p:grpSp>
        <p:nvGrpSpPr>
          <p:cNvPr id="227" name="Google Shape;227;p28"/>
          <p:cNvGrpSpPr/>
          <p:nvPr/>
        </p:nvGrpSpPr>
        <p:grpSpPr>
          <a:xfrm>
            <a:off x="3593993" y="923925"/>
            <a:ext cx="5102063" cy="2701287"/>
            <a:chOff x="847550" y="1140325"/>
            <a:chExt cx="6229625" cy="3298275"/>
          </a:xfrm>
        </p:grpSpPr>
        <p:sp>
          <p:nvSpPr>
            <p:cNvPr id="228" name="Google Shape;228;p28"/>
            <p:cNvSpPr/>
            <p:nvPr/>
          </p:nvSpPr>
          <p:spPr>
            <a:xfrm>
              <a:off x="936450" y="2929100"/>
              <a:ext cx="555825" cy="464275"/>
            </a:xfrm>
            <a:custGeom>
              <a:avLst/>
              <a:gdLst/>
              <a:ahLst/>
              <a:cxnLst/>
              <a:rect l="l" t="t" r="r" b="b"/>
              <a:pathLst>
                <a:path w="22233" h="18571" extrusionOk="0">
                  <a:moveTo>
                    <a:pt x="12216" y="0"/>
                  </a:moveTo>
                  <a:cubicBezTo>
                    <a:pt x="11729" y="0"/>
                    <a:pt x="11239" y="41"/>
                    <a:pt x="10761" y="114"/>
                  </a:cubicBezTo>
                  <a:cubicBezTo>
                    <a:pt x="2584" y="1360"/>
                    <a:pt x="1" y="11847"/>
                    <a:pt x="6657" y="16741"/>
                  </a:cubicBezTo>
                  <a:cubicBezTo>
                    <a:pt x="8378" y="18006"/>
                    <a:pt x="10272" y="18570"/>
                    <a:pt x="12112" y="18570"/>
                  </a:cubicBezTo>
                  <a:cubicBezTo>
                    <a:pt x="17391" y="18570"/>
                    <a:pt x="22232" y="13928"/>
                    <a:pt x="21308" y="7865"/>
                  </a:cubicBezTo>
                  <a:lnTo>
                    <a:pt x="21308" y="7865"/>
                  </a:lnTo>
                  <a:lnTo>
                    <a:pt x="12159" y="9263"/>
                  </a:lnTo>
                  <a:lnTo>
                    <a:pt x="13162" y="53"/>
                  </a:lnTo>
                  <a:cubicBezTo>
                    <a:pt x="12850" y="18"/>
                    <a:pt x="12534" y="0"/>
                    <a:pt x="1221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1286775" y="2931175"/>
              <a:ext cx="174025" cy="177100"/>
            </a:xfrm>
            <a:custGeom>
              <a:avLst/>
              <a:gdLst/>
              <a:ahLst/>
              <a:cxnLst/>
              <a:rect l="l" t="t" r="r" b="b"/>
              <a:pathLst>
                <a:path w="6961" h="7084" extrusionOk="0">
                  <a:moveTo>
                    <a:pt x="1125" y="1"/>
                  </a:moveTo>
                  <a:lnTo>
                    <a:pt x="0" y="7083"/>
                  </a:lnTo>
                  <a:lnTo>
                    <a:pt x="0" y="7083"/>
                  </a:lnTo>
                  <a:lnTo>
                    <a:pt x="6961" y="5776"/>
                  </a:lnTo>
                  <a:cubicBezTo>
                    <a:pt x="6961" y="5776"/>
                    <a:pt x="5958" y="1825"/>
                    <a:pt x="11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5318750" y="3794425"/>
              <a:ext cx="553225" cy="553225"/>
            </a:xfrm>
            <a:custGeom>
              <a:avLst/>
              <a:gdLst/>
              <a:ahLst/>
              <a:cxnLst/>
              <a:rect l="l" t="t" r="r" b="b"/>
              <a:pathLst>
                <a:path w="22129" h="22129" extrusionOk="0">
                  <a:moveTo>
                    <a:pt x="11242" y="7061"/>
                  </a:moveTo>
                  <a:cubicBezTo>
                    <a:pt x="13026" y="7061"/>
                    <a:pt x="14637" y="8278"/>
                    <a:pt x="15077" y="10092"/>
                  </a:cubicBezTo>
                  <a:cubicBezTo>
                    <a:pt x="15740" y="12744"/>
                    <a:pt x="13635" y="14991"/>
                    <a:pt x="11235" y="14991"/>
                  </a:cubicBezTo>
                  <a:cubicBezTo>
                    <a:pt x="10555" y="14991"/>
                    <a:pt x="9851" y="14810"/>
                    <a:pt x="9180" y="14408"/>
                  </a:cubicBezTo>
                  <a:cubicBezTo>
                    <a:pt x="6171" y="12584"/>
                    <a:pt x="6870" y="8025"/>
                    <a:pt x="10305" y="7174"/>
                  </a:cubicBezTo>
                  <a:cubicBezTo>
                    <a:pt x="10619" y="7097"/>
                    <a:pt x="10933" y="7061"/>
                    <a:pt x="11242" y="7061"/>
                  </a:cubicBezTo>
                  <a:close/>
                  <a:moveTo>
                    <a:pt x="10244" y="0"/>
                  </a:moveTo>
                  <a:lnTo>
                    <a:pt x="6657" y="882"/>
                  </a:lnTo>
                  <a:lnTo>
                    <a:pt x="6718" y="3101"/>
                  </a:lnTo>
                  <a:cubicBezTo>
                    <a:pt x="5989" y="3496"/>
                    <a:pt x="5350" y="3952"/>
                    <a:pt x="4773" y="4529"/>
                  </a:cubicBezTo>
                  <a:lnTo>
                    <a:pt x="2645" y="3800"/>
                  </a:lnTo>
                  <a:lnTo>
                    <a:pt x="761" y="6961"/>
                  </a:lnTo>
                  <a:lnTo>
                    <a:pt x="2372" y="8511"/>
                  </a:lnTo>
                  <a:cubicBezTo>
                    <a:pt x="2128" y="9271"/>
                    <a:pt x="2007" y="10092"/>
                    <a:pt x="1976" y="10882"/>
                  </a:cubicBezTo>
                  <a:lnTo>
                    <a:pt x="1" y="11885"/>
                  </a:lnTo>
                  <a:lnTo>
                    <a:pt x="882" y="15472"/>
                  </a:lnTo>
                  <a:lnTo>
                    <a:pt x="3101" y="15411"/>
                  </a:lnTo>
                  <a:cubicBezTo>
                    <a:pt x="3466" y="16140"/>
                    <a:pt x="3952" y="16779"/>
                    <a:pt x="4530" y="17356"/>
                  </a:cubicBezTo>
                  <a:lnTo>
                    <a:pt x="3800" y="19484"/>
                  </a:lnTo>
                  <a:lnTo>
                    <a:pt x="6961" y="21368"/>
                  </a:lnTo>
                  <a:lnTo>
                    <a:pt x="8511" y="19757"/>
                  </a:lnTo>
                  <a:cubicBezTo>
                    <a:pt x="9271" y="20001"/>
                    <a:pt x="10092" y="20122"/>
                    <a:pt x="10882" y="20153"/>
                  </a:cubicBezTo>
                  <a:lnTo>
                    <a:pt x="11885" y="22128"/>
                  </a:lnTo>
                  <a:lnTo>
                    <a:pt x="15472" y="21277"/>
                  </a:lnTo>
                  <a:lnTo>
                    <a:pt x="15411" y="19028"/>
                  </a:lnTo>
                  <a:cubicBezTo>
                    <a:pt x="16141" y="18663"/>
                    <a:pt x="16779" y="18177"/>
                    <a:pt x="17357" y="17630"/>
                  </a:cubicBezTo>
                  <a:lnTo>
                    <a:pt x="19484" y="18329"/>
                  </a:lnTo>
                  <a:lnTo>
                    <a:pt x="21369" y="15168"/>
                  </a:lnTo>
                  <a:lnTo>
                    <a:pt x="19758" y="13617"/>
                  </a:lnTo>
                  <a:cubicBezTo>
                    <a:pt x="20001" y="12858"/>
                    <a:pt x="20123" y="12037"/>
                    <a:pt x="20153" y="11247"/>
                  </a:cubicBezTo>
                  <a:lnTo>
                    <a:pt x="22129" y="10244"/>
                  </a:lnTo>
                  <a:lnTo>
                    <a:pt x="21278" y="6657"/>
                  </a:lnTo>
                  <a:lnTo>
                    <a:pt x="19028" y="6718"/>
                  </a:lnTo>
                  <a:cubicBezTo>
                    <a:pt x="18664" y="5988"/>
                    <a:pt x="18177" y="5350"/>
                    <a:pt x="17630" y="4772"/>
                  </a:cubicBezTo>
                  <a:lnTo>
                    <a:pt x="18329" y="2645"/>
                  </a:lnTo>
                  <a:lnTo>
                    <a:pt x="15168" y="760"/>
                  </a:lnTo>
                  <a:lnTo>
                    <a:pt x="13618" y="2371"/>
                  </a:lnTo>
                  <a:cubicBezTo>
                    <a:pt x="12858" y="2128"/>
                    <a:pt x="12037" y="2006"/>
                    <a:pt x="11247" y="1976"/>
                  </a:cubicBezTo>
                  <a:lnTo>
                    <a:pt x="1024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5496575" y="3969950"/>
              <a:ext cx="205950" cy="201900"/>
            </a:xfrm>
            <a:custGeom>
              <a:avLst/>
              <a:gdLst/>
              <a:ahLst/>
              <a:cxnLst/>
              <a:rect l="l" t="t" r="r" b="b"/>
              <a:pathLst>
                <a:path w="8238" h="8076" extrusionOk="0">
                  <a:moveTo>
                    <a:pt x="4164" y="1"/>
                  </a:moveTo>
                  <a:cubicBezTo>
                    <a:pt x="3830" y="1"/>
                    <a:pt x="3496" y="61"/>
                    <a:pt x="3192" y="153"/>
                  </a:cubicBezTo>
                  <a:cubicBezTo>
                    <a:pt x="3496" y="122"/>
                    <a:pt x="3830" y="92"/>
                    <a:pt x="4134" y="61"/>
                  </a:cubicBezTo>
                  <a:cubicBezTo>
                    <a:pt x="5016" y="92"/>
                    <a:pt x="5867" y="396"/>
                    <a:pt x="6566" y="973"/>
                  </a:cubicBezTo>
                  <a:cubicBezTo>
                    <a:pt x="7569" y="1794"/>
                    <a:pt x="8086" y="3071"/>
                    <a:pt x="7934" y="4378"/>
                  </a:cubicBezTo>
                  <a:cubicBezTo>
                    <a:pt x="7903" y="4742"/>
                    <a:pt x="7812" y="5107"/>
                    <a:pt x="7660" y="5441"/>
                  </a:cubicBezTo>
                  <a:cubicBezTo>
                    <a:pt x="7508" y="5806"/>
                    <a:pt x="7326" y="6141"/>
                    <a:pt x="7052" y="6444"/>
                  </a:cubicBezTo>
                  <a:cubicBezTo>
                    <a:pt x="6318" y="7325"/>
                    <a:pt x="5238" y="7815"/>
                    <a:pt x="4129" y="7815"/>
                  </a:cubicBezTo>
                  <a:cubicBezTo>
                    <a:pt x="3630" y="7815"/>
                    <a:pt x="3126" y="7716"/>
                    <a:pt x="2645" y="7508"/>
                  </a:cubicBezTo>
                  <a:cubicBezTo>
                    <a:pt x="1946" y="7235"/>
                    <a:pt x="1338" y="6748"/>
                    <a:pt x="912" y="6110"/>
                  </a:cubicBezTo>
                  <a:cubicBezTo>
                    <a:pt x="547" y="5533"/>
                    <a:pt x="304" y="4864"/>
                    <a:pt x="274" y="4195"/>
                  </a:cubicBezTo>
                  <a:cubicBezTo>
                    <a:pt x="243" y="3587"/>
                    <a:pt x="335" y="2979"/>
                    <a:pt x="578" y="2432"/>
                  </a:cubicBezTo>
                  <a:cubicBezTo>
                    <a:pt x="912" y="1612"/>
                    <a:pt x="1520" y="943"/>
                    <a:pt x="2280" y="517"/>
                  </a:cubicBezTo>
                  <a:cubicBezTo>
                    <a:pt x="2584" y="396"/>
                    <a:pt x="2888" y="274"/>
                    <a:pt x="3192" y="153"/>
                  </a:cubicBezTo>
                  <a:lnTo>
                    <a:pt x="3192" y="153"/>
                  </a:lnTo>
                  <a:cubicBezTo>
                    <a:pt x="2857" y="213"/>
                    <a:pt x="2554" y="305"/>
                    <a:pt x="2250" y="457"/>
                  </a:cubicBezTo>
                  <a:cubicBezTo>
                    <a:pt x="851" y="1186"/>
                    <a:pt x="0" y="2645"/>
                    <a:pt x="91" y="4226"/>
                  </a:cubicBezTo>
                  <a:cubicBezTo>
                    <a:pt x="122" y="4925"/>
                    <a:pt x="335" y="5624"/>
                    <a:pt x="760" y="6232"/>
                  </a:cubicBezTo>
                  <a:cubicBezTo>
                    <a:pt x="1186" y="6900"/>
                    <a:pt x="1824" y="7448"/>
                    <a:pt x="2554" y="7752"/>
                  </a:cubicBezTo>
                  <a:cubicBezTo>
                    <a:pt x="3067" y="7970"/>
                    <a:pt x="3608" y="8076"/>
                    <a:pt x="4142" y="8076"/>
                  </a:cubicBezTo>
                  <a:cubicBezTo>
                    <a:pt x="5316" y="8076"/>
                    <a:pt x="6462" y="7567"/>
                    <a:pt x="7234" y="6627"/>
                  </a:cubicBezTo>
                  <a:cubicBezTo>
                    <a:pt x="7508" y="6323"/>
                    <a:pt x="7721" y="5958"/>
                    <a:pt x="7873" y="5593"/>
                  </a:cubicBezTo>
                  <a:cubicBezTo>
                    <a:pt x="8025" y="5229"/>
                    <a:pt x="8116" y="4834"/>
                    <a:pt x="8146" y="4438"/>
                  </a:cubicBezTo>
                  <a:cubicBezTo>
                    <a:pt x="8238" y="3709"/>
                    <a:pt x="8116" y="2979"/>
                    <a:pt x="7812" y="2341"/>
                  </a:cubicBezTo>
                  <a:cubicBezTo>
                    <a:pt x="7538" y="1764"/>
                    <a:pt x="7143" y="1247"/>
                    <a:pt x="6657" y="882"/>
                  </a:cubicBezTo>
                  <a:cubicBezTo>
                    <a:pt x="5958" y="305"/>
                    <a:pt x="5076" y="1"/>
                    <a:pt x="416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2786800" y="3847650"/>
              <a:ext cx="607925" cy="590950"/>
            </a:xfrm>
            <a:custGeom>
              <a:avLst/>
              <a:gdLst/>
              <a:ahLst/>
              <a:cxnLst/>
              <a:rect l="l" t="t" r="r" b="b"/>
              <a:pathLst>
                <a:path w="24317" h="23638" extrusionOk="0">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2881025" y="3957700"/>
              <a:ext cx="455200" cy="95975"/>
            </a:xfrm>
            <a:custGeom>
              <a:avLst/>
              <a:gdLst/>
              <a:ahLst/>
              <a:cxnLst/>
              <a:rect l="l" t="t" r="r" b="b"/>
              <a:pathLst>
                <a:path w="18208" h="3839" extrusionOk="0">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2872650" y="4235800"/>
              <a:ext cx="455975" cy="95225"/>
            </a:xfrm>
            <a:custGeom>
              <a:avLst/>
              <a:gdLst/>
              <a:ahLst/>
              <a:cxnLst/>
              <a:rect l="l" t="t" r="r" b="b"/>
              <a:pathLst>
                <a:path w="18239" h="3809" extrusionOk="0">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a:off x="2815675" y="4138500"/>
              <a:ext cx="577525" cy="21175"/>
            </a:xfrm>
            <a:custGeom>
              <a:avLst/>
              <a:gdLst/>
              <a:ahLst/>
              <a:cxnLst/>
              <a:rect l="l" t="t" r="r" b="b"/>
              <a:pathLst>
                <a:path w="23101" h="847" extrusionOk="0">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3086200" y="3853700"/>
              <a:ext cx="23575" cy="577525"/>
            </a:xfrm>
            <a:custGeom>
              <a:avLst/>
              <a:gdLst/>
              <a:ahLst/>
              <a:cxnLst/>
              <a:rect l="l" t="t" r="r" b="b"/>
              <a:pathLst>
                <a:path w="943" h="23101" extrusionOk="0">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2946375" y="3852900"/>
              <a:ext cx="159600" cy="577650"/>
            </a:xfrm>
            <a:custGeom>
              <a:avLst/>
              <a:gdLst/>
              <a:ahLst/>
              <a:cxnLst/>
              <a:rect l="l" t="t" r="r" b="b"/>
              <a:pathLst>
                <a:path w="6384" h="23106" extrusionOk="0">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a:off x="3096075" y="3853625"/>
              <a:ext cx="159600" cy="577675"/>
            </a:xfrm>
            <a:custGeom>
              <a:avLst/>
              <a:gdLst/>
              <a:ahLst/>
              <a:cxnLst/>
              <a:rect l="l" t="t" r="r" b="b"/>
              <a:pathLst>
                <a:path w="6384" h="23107" extrusionOk="0">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a:off x="2214600" y="2491975"/>
              <a:ext cx="510675" cy="367800"/>
            </a:xfrm>
            <a:custGeom>
              <a:avLst/>
              <a:gdLst/>
              <a:ahLst/>
              <a:cxnLst/>
              <a:rect l="l" t="t" r="r" b="b"/>
              <a:pathLst>
                <a:path w="20427" h="14712" extrusionOk="0">
                  <a:moveTo>
                    <a:pt x="19271" y="0"/>
                  </a:moveTo>
                  <a:lnTo>
                    <a:pt x="0" y="1733"/>
                  </a:lnTo>
                  <a:lnTo>
                    <a:pt x="1155" y="14712"/>
                  </a:lnTo>
                  <a:lnTo>
                    <a:pt x="20426" y="12979"/>
                  </a:lnTo>
                  <a:lnTo>
                    <a:pt x="1927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a:off x="2214600" y="2492575"/>
              <a:ext cx="481025" cy="219775"/>
            </a:xfrm>
            <a:custGeom>
              <a:avLst/>
              <a:gdLst/>
              <a:ahLst/>
              <a:cxnLst/>
              <a:rect l="l" t="t" r="r" b="b"/>
              <a:pathLst>
                <a:path w="19241" h="8791" extrusionOk="0">
                  <a:moveTo>
                    <a:pt x="19237" y="1"/>
                  </a:moveTo>
                  <a:cubicBezTo>
                    <a:pt x="19224" y="1"/>
                    <a:pt x="19167" y="76"/>
                    <a:pt x="19089" y="128"/>
                  </a:cubicBezTo>
                  <a:lnTo>
                    <a:pt x="18572" y="645"/>
                  </a:lnTo>
                  <a:lnTo>
                    <a:pt x="16657" y="2469"/>
                  </a:lnTo>
                  <a:lnTo>
                    <a:pt x="10532" y="8563"/>
                  </a:lnTo>
                  <a:lnTo>
                    <a:pt x="10532" y="8563"/>
                  </a:lnTo>
                  <a:lnTo>
                    <a:pt x="10456" y="8517"/>
                  </a:lnTo>
                  <a:lnTo>
                    <a:pt x="3070" y="3654"/>
                  </a:lnTo>
                  <a:lnTo>
                    <a:pt x="821" y="2195"/>
                  </a:lnTo>
                  <a:lnTo>
                    <a:pt x="213" y="1830"/>
                  </a:lnTo>
                  <a:cubicBezTo>
                    <a:pt x="152" y="1770"/>
                    <a:pt x="61" y="1739"/>
                    <a:pt x="0" y="1709"/>
                  </a:cubicBezTo>
                  <a:lnTo>
                    <a:pt x="0" y="1709"/>
                  </a:lnTo>
                  <a:cubicBezTo>
                    <a:pt x="61" y="1770"/>
                    <a:pt x="122" y="1800"/>
                    <a:pt x="213" y="1861"/>
                  </a:cubicBezTo>
                  <a:lnTo>
                    <a:pt x="791" y="2286"/>
                  </a:lnTo>
                  <a:lnTo>
                    <a:pt x="3009" y="3776"/>
                  </a:lnTo>
                  <a:lnTo>
                    <a:pt x="10365" y="8669"/>
                  </a:lnTo>
                  <a:lnTo>
                    <a:pt x="10487" y="8761"/>
                  </a:lnTo>
                  <a:lnTo>
                    <a:pt x="10548" y="8791"/>
                  </a:lnTo>
                  <a:lnTo>
                    <a:pt x="10608" y="8761"/>
                  </a:lnTo>
                  <a:lnTo>
                    <a:pt x="16748" y="2590"/>
                  </a:lnTo>
                  <a:cubicBezTo>
                    <a:pt x="17508" y="1800"/>
                    <a:pt x="18146" y="1162"/>
                    <a:pt x="18602" y="706"/>
                  </a:cubicBezTo>
                  <a:cubicBezTo>
                    <a:pt x="18785" y="493"/>
                    <a:pt x="18967" y="311"/>
                    <a:pt x="19089" y="189"/>
                  </a:cubicBezTo>
                  <a:cubicBezTo>
                    <a:pt x="19150" y="128"/>
                    <a:pt x="19210" y="67"/>
                    <a:pt x="19241" y="7"/>
                  </a:cubicBezTo>
                  <a:cubicBezTo>
                    <a:pt x="19241" y="2"/>
                    <a:pt x="19240" y="1"/>
                    <a:pt x="1923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2242700" y="2649250"/>
              <a:ext cx="149725" cy="210550"/>
            </a:xfrm>
            <a:custGeom>
              <a:avLst/>
              <a:gdLst/>
              <a:ahLst/>
              <a:cxnLst/>
              <a:rect l="l" t="t" r="r" b="b"/>
              <a:pathLst>
                <a:path w="5989" h="8422" extrusionOk="0">
                  <a:moveTo>
                    <a:pt x="5957" y="1"/>
                  </a:moveTo>
                  <a:cubicBezTo>
                    <a:pt x="5875" y="1"/>
                    <a:pt x="4517" y="1844"/>
                    <a:pt x="2919" y="4165"/>
                  </a:cubicBezTo>
                  <a:cubicBezTo>
                    <a:pt x="1277" y="6475"/>
                    <a:pt x="1" y="8390"/>
                    <a:pt x="31" y="8421"/>
                  </a:cubicBezTo>
                  <a:cubicBezTo>
                    <a:pt x="32" y="8421"/>
                    <a:pt x="32" y="8421"/>
                    <a:pt x="32" y="8421"/>
                  </a:cubicBezTo>
                  <a:cubicBezTo>
                    <a:pt x="83" y="8421"/>
                    <a:pt x="1443" y="6548"/>
                    <a:pt x="3071" y="4256"/>
                  </a:cubicBezTo>
                  <a:cubicBezTo>
                    <a:pt x="4712" y="1916"/>
                    <a:pt x="5989" y="1"/>
                    <a:pt x="5958" y="1"/>
                  </a:cubicBezTo>
                  <a:cubicBezTo>
                    <a:pt x="5958" y="1"/>
                    <a:pt x="5957" y="1"/>
                    <a:pt x="595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2549700" y="2631025"/>
              <a:ext cx="175575" cy="186250"/>
            </a:xfrm>
            <a:custGeom>
              <a:avLst/>
              <a:gdLst/>
              <a:ahLst/>
              <a:cxnLst/>
              <a:rect l="l" t="t" r="r" b="b"/>
              <a:pathLst>
                <a:path w="7023" h="7450" extrusionOk="0">
                  <a:moveTo>
                    <a:pt x="32" y="0"/>
                  </a:moveTo>
                  <a:cubicBezTo>
                    <a:pt x="32" y="0"/>
                    <a:pt x="31" y="0"/>
                    <a:pt x="31" y="1"/>
                  </a:cubicBezTo>
                  <a:cubicBezTo>
                    <a:pt x="1" y="31"/>
                    <a:pt x="1521" y="1733"/>
                    <a:pt x="3466" y="3770"/>
                  </a:cubicBezTo>
                  <a:cubicBezTo>
                    <a:pt x="5347" y="5800"/>
                    <a:pt x="6905" y="7449"/>
                    <a:pt x="6989" y="7449"/>
                  </a:cubicBezTo>
                  <a:cubicBezTo>
                    <a:pt x="6990" y="7449"/>
                    <a:pt x="6991" y="7449"/>
                    <a:pt x="6992" y="7448"/>
                  </a:cubicBezTo>
                  <a:cubicBezTo>
                    <a:pt x="7022" y="7387"/>
                    <a:pt x="5502" y="5715"/>
                    <a:pt x="3587" y="3648"/>
                  </a:cubicBezTo>
                  <a:cubicBezTo>
                    <a:pt x="1690" y="1600"/>
                    <a:pt x="91" y="0"/>
                    <a:pt x="3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a:off x="3308850" y="2305025"/>
              <a:ext cx="628450" cy="607725"/>
            </a:xfrm>
            <a:custGeom>
              <a:avLst/>
              <a:gdLst/>
              <a:ahLst/>
              <a:cxnLst/>
              <a:rect l="l" t="t" r="r" b="b"/>
              <a:pathLst>
                <a:path w="25138" h="24309" extrusionOk="0">
                  <a:moveTo>
                    <a:pt x="8967" y="1"/>
                  </a:moveTo>
                  <a:lnTo>
                    <a:pt x="1185" y="4074"/>
                  </a:lnTo>
                  <a:cubicBezTo>
                    <a:pt x="334" y="4530"/>
                    <a:pt x="0" y="5563"/>
                    <a:pt x="456" y="6414"/>
                  </a:cubicBezTo>
                  <a:lnTo>
                    <a:pt x="9392" y="23375"/>
                  </a:lnTo>
                  <a:cubicBezTo>
                    <a:pt x="9688" y="23967"/>
                    <a:pt x="10293" y="24309"/>
                    <a:pt x="10920" y="24309"/>
                  </a:cubicBezTo>
                  <a:cubicBezTo>
                    <a:pt x="11195" y="24309"/>
                    <a:pt x="11474" y="24243"/>
                    <a:pt x="11733" y="24105"/>
                  </a:cubicBezTo>
                  <a:lnTo>
                    <a:pt x="23982" y="17661"/>
                  </a:lnTo>
                  <a:cubicBezTo>
                    <a:pt x="24833" y="17205"/>
                    <a:pt x="25137" y="16171"/>
                    <a:pt x="24712" y="15320"/>
                  </a:cubicBezTo>
                  <a:lnTo>
                    <a:pt x="18237" y="3040"/>
                  </a:lnTo>
                  <a:lnTo>
                    <a:pt x="896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a:off x="3533000" y="2304275"/>
              <a:ext cx="231800" cy="141125"/>
            </a:xfrm>
            <a:custGeom>
              <a:avLst/>
              <a:gdLst/>
              <a:ahLst/>
              <a:cxnLst/>
              <a:rect l="l" t="t" r="r" b="b"/>
              <a:pathLst>
                <a:path w="9272" h="5645" extrusionOk="0">
                  <a:moveTo>
                    <a:pt x="1" y="1"/>
                  </a:moveTo>
                  <a:lnTo>
                    <a:pt x="2524" y="4773"/>
                  </a:lnTo>
                  <a:cubicBezTo>
                    <a:pt x="2802" y="5329"/>
                    <a:pt x="3366" y="5644"/>
                    <a:pt x="3952" y="5644"/>
                  </a:cubicBezTo>
                  <a:cubicBezTo>
                    <a:pt x="4198" y="5644"/>
                    <a:pt x="4448" y="5589"/>
                    <a:pt x="4682" y="5472"/>
                  </a:cubicBezTo>
                  <a:lnTo>
                    <a:pt x="9271" y="3040"/>
                  </a:lnTo>
                  <a:lnTo>
                    <a:pt x="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3602925" y="2380275"/>
              <a:ext cx="180100" cy="76750"/>
            </a:xfrm>
            <a:custGeom>
              <a:avLst/>
              <a:gdLst/>
              <a:ahLst/>
              <a:cxnLst/>
              <a:rect l="l" t="t" r="r" b="b"/>
              <a:pathLst>
                <a:path w="7204" h="3070" extrusionOk="0">
                  <a:moveTo>
                    <a:pt x="6505" y="0"/>
                  </a:moveTo>
                  <a:lnTo>
                    <a:pt x="1915" y="2401"/>
                  </a:lnTo>
                  <a:cubicBezTo>
                    <a:pt x="1915" y="2401"/>
                    <a:pt x="1522" y="2593"/>
                    <a:pt x="1049" y="2593"/>
                  </a:cubicBezTo>
                  <a:cubicBezTo>
                    <a:pt x="701" y="2593"/>
                    <a:pt x="310" y="2489"/>
                    <a:pt x="0" y="2128"/>
                  </a:cubicBezTo>
                  <a:lnTo>
                    <a:pt x="0" y="2128"/>
                  </a:lnTo>
                  <a:cubicBezTo>
                    <a:pt x="320" y="2718"/>
                    <a:pt x="938" y="3069"/>
                    <a:pt x="1597" y="3069"/>
                  </a:cubicBezTo>
                  <a:cubicBezTo>
                    <a:pt x="1753" y="3069"/>
                    <a:pt x="1910" y="3050"/>
                    <a:pt x="2067" y="3009"/>
                  </a:cubicBezTo>
                  <a:lnTo>
                    <a:pt x="2219" y="2948"/>
                  </a:lnTo>
                  <a:cubicBezTo>
                    <a:pt x="2888" y="2736"/>
                    <a:pt x="7204" y="1368"/>
                    <a:pt x="7174" y="1277"/>
                  </a:cubicBezTo>
                  <a:cubicBezTo>
                    <a:pt x="7143" y="1186"/>
                    <a:pt x="6505" y="0"/>
                    <a:pt x="6505" y="0"/>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3533000" y="2304275"/>
              <a:ext cx="231800" cy="141125"/>
            </a:xfrm>
            <a:custGeom>
              <a:avLst/>
              <a:gdLst/>
              <a:ahLst/>
              <a:cxnLst/>
              <a:rect l="l" t="t" r="r" b="b"/>
              <a:pathLst>
                <a:path w="9272" h="5645" extrusionOk="0">
                  <a:moveTo>
                    <a:pt x="1" y="1"/>
                  </a:moveTo>
                  <a:lnTo>
                    <a:pt x="2524" y="4773"/>
                  </a:lnTo>
                  <a:cubicBezTo>
                    <a:pt x="2802" y="5329"/>
                    <a:pt x="3366" y="5644"/>
                    <a:pt x="3952" y="5644"/>
                  </a:cubicBezTo>
                  <a:cubicBezTo>
                    <a:pt x="4198" y="5644"/>
                    <a:pt x="4448" y="5589"/>
                    <a:pt x="4682" y="5472"/>
                  </a:cubicBezTo>
                  <a:lnTo>
                    <a:pt x="9271" y="304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3425100" y="2432575"/>
              <a:ext cx="142875" cy="74725"/>
            </a:xfrm>
            <a:custGeom>
              <a:avLst/>
              <a:gdLst/>
              <a:ahLst/>
              <a:cxnLst/>
              <a:rect l="l" t="t" r="r" b="b"/>
              <a:pathLst>
                <a:path w="5715" h="2989" extrusionOk="0">
                  <a:moveTo>
                    <a:pt x="5672" y="1"/>
                  </a:moveTo>
                  <a:cubicBezTo>
                    <a:pt x="5530" y="1"/>
                    <a:pt x="4301" y="563"/>
                    <a:pt x="2797" y="1373"/>
                  </a:cubicBezTo>
                  <a:cubicBezTo>
                    <a:pt x="1247" y="2224"/>
                    <a:pt x="1" y="2923"/>
                    <a:pt x="31" y="2984"/>
                  </a:cubicBezTo>
                  <a:cubicBezTo>
                    <a:pt x="32" y="2987"/>
                    <a:pt x="36" y="2988"/>
                    <a:pt x="43" y="2988"/>
                  </a:cubicBezTo>
                  <a:cubicBezTo>
                    <a:pt x="180" y="2988"/>
                    <a:pt x="1411" y="2398"/>
                    <a:pt x="2919" y="1586"/>
                  </a:cubicBezTo>
                  <a:cubicBezTo>
                    <a:pt x="4469" y="765"/>
                    <a:pt x="5715" y="66"/>
                    <a:pt x="5685" y="5"/>
                  </a:cubicBezTo>
                  <a:cubicBezTo>
                    <a:pt x="5683" y="2"/>
                    <a:pt x="5679" y="1"/>
                    <a:pt x="567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3460050" y="2451625"/>
              <a:ext cx="235600" cy="123250"/>
            </a:xfrm>
            <a:custGeom>
              <a:avLst/>
              <a:gdLst/>
              <a:ahLst/>
              <a:cxnLst/>
              <a:rect l="l" t="t" r="r" b="b"/>
              <a:pathLst>
                <a:path w="9424" h="4930" extrusionOk="0">
                  <a:moveTo>
                    <a:pt x="9386" y="1"/>
                  </a:moveTo>
                  <a:cubicBezTo>
                    <a:pt x="9246" y="1"/>
                    <a:pt x="7164" y="1043"/>
                    <a:pt x="4651" y="2344"/>
                  </a:cubicBezTo>
                  <a:cubicBezTo>
                    <a:pt x="2068" y="3712"/>
                    <a:pt x="1" y="4867"/>
                    <a:pt x="31" y="4927"/>
                  </a:cubicBezTo>
                  <a:cubicBezTo>
                    <a:pt x="32" y="4929"/>
                    <a:pt x="34" y="4930"/>
                    <a:pt x="38" y="4930"/>
                  </a:cubicBezTo>
                  <a:cubicBezTo>
                    <a:pt x="178" y="4930"/>
                    <a:pt x="2260" y="3888"/>
                    <a:pt x="4773" y="2587"/>
                  </a:cubicBezTo>
                  <a:cubicBezTo>
                    <a:pt x="7357" y="1219"/>
                    <a:pt x="9423" y="64"/>
                    <a:pt x="9393" y="3"/>
                  </a:cubicBezTo>
                  <a:cubicBezTo>
                    <a:pt x="9392" y="2"/>
                    <a:pt x="9390" y="1"/>
                    <a:pt x="93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3489700" y="2497225"/>
              <a:ext cx="256100" cy="133875"/>
            </a:xfrm>
            <a:custGeom>
              <a:avLst/>
              <a:gdLst/>
              <a:ahLst/>
              <a:cxnLst/>
              <a:rect l="l" t="t" r="r" b="b"/>
              <a:pathLst>
                <a:path w="10244" h="5355" extrusionOk="0">
                  <a:moveTo>
                    <a:pt x="10207" y="1"/>
                  </a:moveTo>
                  <a:cubicBezTo>
                    <a:pt x="10066" y="1"/>
                    <a:pt x="7802" y="1134"/>
                    <a:pt x="5076" y="2556"/>
                  </a:cubicBezTo>
                  <a:cubicBezTo>
                    <a:pt x="2250" y="4046"/>
                    <a:pt x="0" y="5292"/>
                    <a:pt x="31" y="5353"/>
                  </a:cubicBezTo>
                  <a:cubicBezTo>
                    <a:pt x="31" y="5354"/>
                    <a:pt x="34" y="5355"/>
                    <a:pt x="37" y="5355"/>
                  </a:cubicBezTo>
                  <a:cubicBezTo>
                    <a:pt x="178" y="5355"/>
                    <a:pt x="2442" y="4222"/>
                    <a:pt x="5198" y="2799"/>
                  </a:cubicBezTo>
                  <a:cubicBezTo>
                    <a:pt x="7994" y="1310"/>
                    <a:pt x="10244" y="64"/>
                    <a:pt x="10213" y="3"/>
                  </a:cubicBezTo>
                  <a:cubicBezTo>
                    <a:pt x="10212" y="1"/>
                    <a:pt x="10210" y="1"/>
                    <a:pt x="1020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3517800" y="2550425"/>
              <a:ext cx="256125" cy="133875"/>
            </a:xfrm>
            <a:custGeom>
              <a:avLst/>
              <a:gdLst/>
              <a:ahLst/>
              <a:cxnLst/>
              <a:rect l="l" t="t" r="r" b="b"/>
              <a:pathLst>
                <a:path w="10245" h="5355" extrusionOk="0">
                  <a:moveTo>
                    <a:pt x="10207" y="0"/>
                  </a:moveTo>
                  <a:cubicBezTo>
                    <a:pt x="10067" y="0"/>
                    <a:pt x="7803" y="1134"/>
                    <a:pt x="5077" y="2556"/>
                  </a:cubicBezTo>
                  <a:cubicBezTo>
                    <a:pt x="2250" y="4045"/>
                    <a:pt x="1" y="5292"/>
                    <a:pt x="31" y="5352"/>
                  </a:cubicBezTo>
                  <a:cubicBezTo>
                    <a:pt x="32" y="5354"/>
                    <a:pt x="34" y="5355"/>
                    <a:pt x="38" y="5355"/>
                  </a:cubicBezTo>
                  <a:cubicBezTo>
                    <a:pt x="179" y="5355"/>
                    <a:pt x="2443" y="4221"/>
                    <a:pt x="5199" y="2799"/>
                  </a:cubicBezTo>
                  <a:cubicBezTo>
                    <a:pt x="7995" y="1310"/>
                    <a:pt x="10244" y="63"/>
                    <a:pt x="10214" y="3"/>
                  </a:cubicBezTo>
                  <a:cubicBezTo>
                    <a:pt x="10213" y="1"/>
                    <a:pt x="10211" y="0"/>
                    <a:pt x="1020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3545925" y="2603625"/>
              <a:ext cx="256100" cy="133875"/>
            </a:xfrm>
            <a:custGeom>
              <a:avLst/>
              <a:gdLst/>
              <a:ahLst/>
              <a:cxnLst/>
              <a:rect l="l" t="t" r="r" b="b"/>
              <a:pathLst>
                <a:path w="10244" h="5355" extrusionOk="0">
                  <a:moveTo>
                    <a:pt x="10207" y="0"/>
                  </a:moveTo>
                  <a:cubicBezTo>
                    <a:pt x="10063" y="0"/>
                    <a:pt x="7801" y="1105"/>
                    <a:pt x="5077" y="2556"/>
                  </a:cubicBezTo>
                  <a:cubicBezTo>
                    <a:pt x="2250" y="4045"/>
                    <a:pt x="1" y="5291"/>
                    <a:pt x="31" y="5352"/>
                  </a:cubicBezTo>
                  <a:cubicBezTo>
                    <a:pt x="32" y="5354"/>
                    <a:pt x="34" y="5354"/>
                    <a:pt x="38" y="5354"/>
                  </a:cubicBezTo>
                  <a:cubicBezTo>
                    <a:pt x="178" y="5354"/>
                    <a:pt x="2442" y="4221"/>
                    <a:pt x="5168" y="2799"/>
                  </a:cubicBezTo>
                  <a:cubicBezTo>
                    <a:pt x="7995" y="1309"/>
                    <a:pt x="10244" y="63"/>
                    <a:pt x="10213" y="2"/>
                  </a:cubicBezTo>
                  <a:cubicBezTo>
                    <a:pt x="10213" y="1"/>
                    <a:pt x="10210" y="0"/>
                    <a:pt x="1020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3574050" y="2656800"/>
              <a:ext cx="256100" cy="133875"/>
            </a:xfrm>
            <a:custGeom>
              <a:avLst/>
              <a:gdLst/>
              <a:ahLst/>
              <a:cxnLst/>
              <a:rect l="l" t="t" r="r" b="b"/>
              <a:pathLst>
                <a:path w="10244" h="5355" extrusionOk="0">
                  <a:moveTo>
                    <a:pt x="10206" y="1"/>
                  </a:moveTo>
                  <a:cubicBezTo>
                    <a:pt x="10063" y="1"/>
                    <a:pt x="7799" y="1105"/>
                    <a:pt x="5046" y="2556"/>
                  </a:cubicBezTo>
                  <a:cubicBezTo>
                    <a:pt x="2249" y="4046"/>
                    <a:pt x="0" y="5292"/>
                    <a:pt x="31" y="5353"/>
                  </a:cubicBezTo>
                  <a:cubicBezTo>
                    <a:pt x="31" y="5354"/>
                    <a:pt x="34" y="5355"/>
                    <a:pt x="37" y="5355"/>
                  </a:cubicBezTo>
                  <a:cubicBezTo>
                    <a:pt x="178" y="5355"/>
                    <a:pt x="2442" y="4222"/>
                    <a:pt x="5167" y="2799"/>
                  </a:cubicBezTo>
                  <a:cubicBezTo>
                    <a:pt x="7994" y="1310"/>
                    <a:pt x="10243" y="64"/>
                    <a:pt x="10213" y="3"/>
                  </a:cubicBezTo>
                  <a:cubicBezTo>
                    <a:pt x="10212" y="1"/>
                    <a:pt x="10210" y="1"/>
                    <a:pt x="1020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2731325" y="3077850"/>
              <a:ext cx="57000" cy="49400"/>
            </a:xfrm>
            <a:custGeom>
              <a:avLst/>
              <a:gdLst/>
              <a:ahLst/>
              <a:cxnLst/>
              <a:rect l="l" t="t" r="r" b="b"/>
              <a:pathLst>
                <a:path w="2280" h="1976" extrusionOk="0">
                  <a:moveTo>
                    <a:pt x="547" y="0"/>
                  </a:moveTo>
                  <a:lnTo>
                    <a:pt x="0" y="1125"/>
                  </a:lnTo>
                  <a:lnTo>
                    <a:pt x="1733" y="1976"/>
                  </a:lnTo>
                  <a:lnTo>
                    <a:pt x="2280" y="882"/>
                  </a:lnTo>
                  <a:lnTo>
                    <a:pt x="54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2690275" y="3045925"/>
              <a:ext cx="75275" cy="80575"/>
            </a:xfrm>
            <a:custGeom>
              <a:avLst/>
              <a:gdLst/>
              <a:ahLst/>
              <a:cxnLst/>
              <a:rect l="l" t="t" r="r" b="b"/>
              <a:pathLst>
                <a:path w="3011" h="3223" extrusionOk="0">
                  <a:moveTo>
                    <a:pt x="1126" y="1"/>
                  </a:moveTo>
                  <a:cubicBezTo>
                    <a:pt x="548" y="639"/>
                    <a:pt x="153" y="1429"/>
                    <a:pt x="1" y="2280"/>
                  </a:cubicBezTo>
                  <a:lnTo>
                    <a:pt x="1855" y="3223"/>
                  </a:lnTo>
                  <a:lnTo>
                    <a:pt x="3010" y="943"/>
                  </a:lnTo>
                  <a:lnTo>
                    <a:pt x="112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2692575" y="3093050"/>
              <a:ext cx="48650" cy="24325"/>
            </a:xfrm>
            <a:custGeom>
              <a:avLst/>
              <a:gdLst/>
              <a:ahLst/>
              <a:cxnLst/>
              <a:rect l="l" t="t" r="r" b="b"/>
              <a:pathLst>
                <a:path w="1946" h="973" extrusionOk="0">
                  <a:moveTo>
                    <a:pt x="0" y="0"/>
                  </a:moveTo>
                  <a:cubicBezTo>
                    <a:pt x="304" y="213"/>
                    <a:pt x="608" y="395"/>
                    <a:pt x="942" y="547"/>
                  </a:cubicBezTo>
                  <a:cubicBezTo>
                    <a:pt x="1246" y="730"/>
                    <a:pt x="1611" y="882"/>
                    <a:pt x="1945" y="973"/>
                  </a:cubicBezTo>
                  <a:cubicBezTo>
                    <a:pt x="1672" y="730"/>
                    <a:pt x="1338" y="547"/>
                    <a:pt x="1003" y="426"/>
                  </a:cubicBezTo>
                  <a:cubicBezTo>
                    <a:pt x="699" y="243"/>
                    <a:pt x="365" y="9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2697875" y="3080125"/>
              <a:ext cx="48675" cy="25850"/>
            </a:xfrm>
            <a:custGeom>
              <a:avLst/>
              <a:gdLst/>
              <a:ahLst/>
              <a:cxnLst/>
              <a:rect l="l" t="t" r="r" b="b"/>
              <a:pathLst>
                <a:path w="1947" h="1034" extrusionOk="0">
                  <a:moveTo>
                    <a:pt x="1" y="0"/>
                  </a:moveTo>
                  <a:cubicBezTo>
                    <a:pt x="274" y="244"/>
                    <a:pt x="609" y="426"/>
                    <a:pt x="943" y="578"/>
                  </a:cubicBezTo>
                  <a:cubicBezTo>
                    <a:pt x="1247" y="791"/>
                    <a:pt x="1612" y="943"/>
                    <a:pt x="1946" y="1034"/>
                  </a:cubicBezTo>
                  <a:cubicBezTo>
                    <a:pt x="1673" y="791"/>
                    <a:pt x="1338" y="608"/>
                    <a:pt x="1004" y="456"/>
                  </a:cubicBezTo>
                  <a:cubicBezTo>
                    <a:pt x="700" y="244"/>
                    <a:pt x="335" y="92"/>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2704725" y="3064925"/>
              <a:ext cx="49425" cy="26625"/>
            </a:xfrm>
            <a:custGeom>
              <a:avLst/>
              <a:gdLst/>
              <a:ahLst/>
              <a:cxnLst/>
              <a:rect l="l" t="t" r="r" b="b"/>
              <a:pathLst>
                <a:path w="1977" h="1065" extrusionOk="0">
                  <a:moveTo>
                    <a:pt x="0" y="0"/>
                  </a:moveTo>
                  <a:lnTo>
                    <a:pt x="0" y="0"/>
                  </a:lnTo>
                  <a:cubicBezTo>
                    <a:pt x="274" y="244"/>
                    <a:pt x="608" y="426"/>
                    <a:pt x="943" y="608"/>
                  </a:cubicBezTo>
                  <a:cubicBezTo>
                    <a:pt x="1277" y="791"/>
                    <a:pt x="1611" y="943"/>
                    <a:pt x="1976" y="1064"/>
                  </a:cubicBezTo>
                  <a:cubicBezTo>
                    <a:pt x="1672" y="821"/>
                    <a:pt x="1368" y="639"/>
                    <a:pt x="1034" y="456"/>
                  </a:cubicBezTo>
                  <a:cubicBezTo>
                    <a:pt x="700" y="274"/>
                    <a:pt x="365" y="12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2712325" y="3053525"/>
              <a:ext cx="48650" cy="24350"/>
            </a:xfrm>
            <a:custGeom>
              <a:avLst/>
              <a:gdLst/>
              <a:ahLst/>
              <a:cxnLst/>
              <a:rect l="l" t="t" r="r" b="b"/>
              <a:pathLst>
                <a:path w="1946" h="974" extrusionOk="0">
                  <a:moveTo>
                    <a:pt x="0" y="1"/>
                  </a:moveTo>
                  <a:cubicBezTo>
                    <a:pt x="274" y="213"/>
                    <a:pt x="578" y="426"/>
                    <a:pt x="943" y="548"/>
                  </a:cubicBezTo>
                  <a:cubicBezTo>
                    <a:pt x="1247" y="760"/>
                    <a:pt x="1581" y="882"/>
                    <a:pt x="1946" y="973"/>
                  </a:cubicBezTo>
                  <a:cubicBezTo>
                    <a:pt x="1642" y="760"/>
                    <a:pt x="1338" y="578"/>
                    <a:pt x="1003" y="426"/>
                  </a:cubicBezTo>
                  <a:cubicBezTo>
                    <a:pt x="669" y="244"/>
                    <a:pt x="335"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3093025" y="2930425"/>
              <a:ext cx="47900" cy="57025"/>
            </a:xfrm>
            <a:custGeom>
              <a:avLst/>
              <a:gdLst/>
              <a:ahLst/>
              <a:cxnLst/>
              <a:rect l="l" t="t" r="r" b="b"/>
              <a:pathLst>
                <a:path w="1916" h="2281" extrusionOk="0">
                  <a:moveTo>
                    <a:pt x="761" y="0"/>
                  </a:moveTo>
                  <a:lnTo>
                    <a:pt x="1" y="1794"/>
                  </a:lnTo>
                  <a:lnTo>
                    <a:pt x="1125" y="2280"/>
                  </a:lnTo>
                  <a:lnTo>
                    <a:pt x="1916" y="487"/>
                  </a:lnTo>
                  <a:lnTo>
                    <a:pt x="76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3091500" y="2890150"/>
              <a:ext cx="79075" cy="72975"/>
            </a:xfrm>
            <a:custGeom>
              <a:avLst/>
              <a:gdLst/>
              <a:ahLst/>
              <a:cxnLst/>
              <a:rect l="l" t="t" r="r" b="b"/>
              <a:pathLst>
                <a:path w="3163" h="2919" extrusionOk="0">
                  <a:moveTo>
                    <a:pt x="822" y="1"/>
                  </a:moveTo>
                  <a:lnTo>
                    <a:pt x="1" y="1885"/>
                  </a:lnTo>
                  <a:lnTo>
                    <a:pt x="2341" y="2918"/>
                  </a:lnTo>
                  <a:lnTo>
                    <a:pt x="3162" y="1004"/>
                  </a:lnTo>
                  <a:cubicBezTo>
                    <a:pt x="2493" y="456"/>
                    <a:pt x="1703" y="122"/>
                    <a:pt x="8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3101400" y="2891675"/>
              <a:ext cx="21300" cy="50175"/>
            </a:xfrm>
            <a:custGeom>
              <a:avLst/>
              <a:gdLst/>
              <a:ahLst/>
              <a:cxnLst/>
              <a:rect l="l" t="t" r="r" b="b"/>
              <a:pathLst>
                <a:path w="852" h="2007" extrusionOk="0">
                  <a:moveTo>
                    <a:pt x="851" y="0"/>
                  </a:moveTo>
                  <a:cubicBezTo>
                    <a:pt x="638" y="304"/>
                    <a:pt x="486" y="639"/>
                    <a:pt x="365" y="973"/>
                  </a:cubicBezTo>
                  <a:cubicBezTo>
                    <a:pt x="182" y="1307"/>
                    <a:pt x="61" y="1642"/>
                    <a:pt x="0" y="2006"/>
                  </a:cubicBezTo>
                  <a:cubicBezTo>
                    <a:pt x="213" y="1702"/>
                    <a:pt x="365" y="1368"/>
                    <a:pt x="486" y="1034"/>
                  </a:cubicBezTo>
                  <a:cubicBezTo>
                    <a:pt x="669" y="699"/>
                    <a:pt x="790" y="365"/>
                    <a:pt x="8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3112025" y="2895475"/>
              <a:ext cx="23575" cy="50925"/>
            </a:xfrm>
            <a:custGeom>
              <a:avLst/>
              <a:gdLst/>
              <a:ahLst/>
              <a:cxnLst/>
              <a:rect l="l" t="t" r="r" b="b"/>
              <a:pathLst>
                <a:path w="943" h="2037" extrusionOk="0">
                  <a:moveTo>
                    <a:pt x="943" y="0"/>
                  </a:moveTo>
                  <a:cubicBezTo>
                    <a:pt x="730" y="335"/>
                    <a:pt x="548" y="669"/>
                    <a:pt x="426" y="1003"/>
                  </a:cubicBezTo>
                  <a:cubicBezTo>
                    <a:pt x="244" y="1338"/>
                    <a:pt x="92" y="1672"/>
                    <a:pt x="1" y="2037"/>
                  </a:cubicBezTo>
                  <a:cubicBezTo>
                    <a:pt x="244" y="1733"/>
                    <a:pt x="426" y="1398"/>
                    <a:pt x="548" y="1064"/>
                  </a:cubicBezTo>
                  <a:cubicBezTo>
                    <a:pt x="730" y="730"/>
                    <a:pt x="882" y="395"/>
                    <a:pt x="9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3127225" y="2902300"/>
              <a:ext cx="23575" cy="50950"/>
            </a:xfrm>
            <a:custGeom>
              <a:avLst/>
              <a:gdLst/>
              <a:ahLst/>
              <a:cxnLst/>
              <a:rect l="l" t="t" r="r" b="b"/>
              <a:pathLst>
                <a:path w="943" h="2038" extrusionOk="0">
                  <a:moveTo>
                    <a:pt x="943" y="1"/>
                  </a:moveTo>
                  <a:lnTo>
                    <a:pt x="943" y="1"/>
                  </a:lnTo>
                  <a:cubicBezTo>
                    <a:pt x="730" y="305"/>
                    <a:pt x="548" y="639"/>
                    <a:pt x="426" y="974"/>
                  </a:cubicBezTo>
                  <a:cubicBezTo>
                    <a:pt x="244" y="1308"/>
                    <a:pt x="92" y="1673"/>
                    <a:pt x="0" y="2037"/>
                  </a:cubicBezTo>
                  <a:cubicBezTo>
                    <a:pt x="213" y="1733"/>
                    <a:pt x="396" y="1399"/>
                    <a:pt x="548" y="1034"/>
                  </a:cubicBezTo>
                  <a:cubicBezTo>
                    <a:pt x="730" y="700"/>
                    <a:pt x="882" y="366"/>
                    <a:pt x="9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3140900" y="2909150"/>
              <a:ext cx="22075" cy="50175"/>
            </a:xfrm>
            <a:custGeom>
              <a:avLst/>
              <a:gdLst/>
              <a:ahLst/>
              <a:cxnLst/>
              <a:rect l="l" t="t" r="r" b="b"/>
              <a:pathLst>
                <a:path w="883" h="2007" extrusionOk="0">
                  <a:moveTo>
                    <a:pt x="882" y="0"/>
                  </a:moveTo>
                  <a:cubicBezTo>
                    <a:pt x="487" y="639"/>
                    <a:pt x="213" y="1307"/>
                    <a:pt x="1" y="2007"/>
                  </a:cubicBezTo>
                  <a:cubicBezTo>
                    <a:pt x="213" y="1703"/>
                    <a:pt x="396" y="1368"/>
                    <a:pt x="517" y="1034"/>
                  </a:cubicBezTo>
                  <a:cubicBezTo>
                    <a:pt x="669" y="700"/>
                    <a:pt x="821" y="365"/>
                    <a:pt x="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2882550" y="2920550"/>
              <a:ext cx="56250" cy="66900"/>
            </a:xfrm>
            <a:custGeom>
              <a:avLst/>
              <a:gdLst/>
              <a:ahLst/>
              <a:cxnLst/>
              <a:rect l="l" t="t" r="r" b="b"/>
              <a:pathLst>
                <a:path w="2250" h="2676" extrusionOk="0">
                  <a:moveTo>
                    <a:pt x="1368" y="0"/>
                  </a:moveTo>
                  <a:lnTo>
                    <a:pt x="0" y="547"/>
                  </a:lnTo>
                  <a:lnTo>
                    <a:pt x="882" y="2675"/>
                  </a:lnTo>
                  <a:lnTo>
                    <a:pt x="2249" y="2098"/>
                  </a:lnTo>
                  <a:lnTo>
                    <a:pt x="13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2847575" y="2871925"/>
              <a:ext cx="93500" cy="85875"/>
            </a:xfrm>
            <a:custGeom>
              <a:avLst/>
              <a:gdLst/>
              <a:ahLst/>
              <a:cxnLst/>
              <a:rect l="l" t="t" r="r" b="b"/>
              <a:pathLst>
                <a:path w="3740" h="3435" extrusionOk="0">
                  <a:moveTo>
                    <a:pt x="2797" y="0"/>
                  </a:moveTo>
                  <a:cubicBezTo>
                    <a:pt x="1794" y="122"/>
                    <a:pt x="822" y="517"/>
                    <a:pt x="1" y="1155"/>
                  </a:cubicBezTo>
                  <a:lnTo>
                    <a:pt x="943" y="3435"/>
                  </a:lnTo>
                  <a:lnTo>
                    <a:pt x="3740" y="2280"/>
                  </a:lnTo>
                  <a:lnTo>
                    <a:pt x="279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2847575" y="2871925"/>
              <a:ext cx="70700" cy="29925"/>
            </a:xfrm>
            <a:custGeom>
              <a:avLst/>
              <a:gdLst/>
              <a:ahLst/>
              <a:cxnLst/>
              <a:rect l="l" t="t" r="r" b="b"/>
              <a:pathLst>
                <a:path w="2828" h="1197" extrusionOk="0">
                  <a:moveTo>
                    <a:pt x="2828" y="0"/>
                  </a:moveTo>
                  <a:lnTo>
                    <a:pt x="2828" y="0"/>
                  </a:lnTo>
                  <a:cubicBezTo>
                    <a:pt x="2433" y="304"/>
                    <a:pt x="1977" y="578"/>
                    <a:pt x="1521" y="790"/>
                  </a:cubicBezTo>
                  <a:cubicBezTo>
                    <a:pt x="1034" y="973"/>
                    <a:pt x="518" y="1094"/>
                    <a:pt x="1" y="1185"/>
                  </a:cubicBezTo>
                  <a:cubicBezTo>
                    <a:pt x="93" y="1193"/>
                    <a:pt x="186" y="1197"/>
                    <a:pt x="277" y="1197"/>
                  </a:cubicBezTo>
                  <a:cubicBezTo>
                    <a:pt x="1272" y="1197"/>
                    <a:pt x="2215" y="751"/>
                    <a:pt x="28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2874175" y="2899275"/>
              <a:ext cx="20550" cy="48650"/>
            </a:xfrm>
            <a:custGeom>
              <a:avLst/>
              <a:gdLst/>
              <a:ahLst/>
              <a:cxnLst/>
              <a:rect l="l" t="t" r="r" b="b"/>
              <a:pathLst>
                <a:path w="822" h="1946" extrusionOk="0">
                  <a:moveTo>
                    <a:pt x="1" y="0"/>
                  </a:moveTo>
                  <a:lnTo>
                    <a:pt x="1" y="0"/>
                  </a:lnTo>
                  <a:cubicBezTo>
                    <a:pt x="61" y="335"/>
                    <a:pt x="183" y="669"/>
                    <a:pt x="335" y="1003"/>
                  </a:cubicBezTo>
                  <a:cubicBezTo>
                    <a:pt x="457" y="1338"/>
                    <a:pt x="609" y="1642"/>
                    <a:pt x="821" y="1946"/>
                  </a:cubicBezTo>
                  <a:cubicBezTo>
                    <a:pt x="761" y="1611"/>
                    <a:pt x="639" y="1246"/>
                    <a:pt x="487" y="943"/>
                  </a:cubicBezTo>
                  <a:cubicBezTo>
                    <a:pt x="365" y="608"/>
                    <a:pt x="213" y="27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2887850" y="2893950"/>
              <a:ext cx="20550" cy="48650"/>
            </a:xfrm>
            <a:custGeom>
              <a:avLst/>
              <a:gdLst/>
              <a:ahLst/>
              <a:cxnLst/>
              <a:rect l="l" t="t" r="r" b="b"/>
              <a:pathLst>
                <a:path w="822" h="1946" extrusionOk="0">
                  <a:moveTo>
                    <a:pt x="1" y="0"/>
                  </a:moveTo>
                  <a:lnTo>
                    <a:pt x="1" y="0"/>
                  </a:lnTo>
                  <a:cubicBezTo>
                    <a:pt x="62" y="335"/>
                    <a:pt x="153" y="669"/>
                    <a:pt x="335" y="1004"/>
                  </a:cubicBezTo>
                  <a:cubicBezTo>
                    <a:pt x="426" y="1338"/>
                    <a:pt x="609" y="1672"/>
                    <a:pt x="822" y="1946"/>
                  </a:cubicBezTo>
                  <a:cubicBezTo>
                    <a:pt x="730" y="1611"/>
                    <a:pt x="609" y="1277"/>
                    <a:pt x="457" y="943"/>
                  </a:cubicBezTo>
                  <a:cubicBezTo>
                    <a:pt x="335" y="608"/>
                    <a:pt x="183" y="27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2900775" y="2887875"/>
              <a:ext cx="20550" cy="49425"/>
            </a:xfrm>
            <a:custGeom>
              <a:avLst/>
              <a:gdLst/>
              <a:ahLst/>
              <a:cxnLst/>
              <a:rect l="l" t="t" r="r" b="b"/>
              <a:pathLst>
                <a:path w="822" h="1977" extrusionOk="0">
                  <a:moveTo>
                    <a:pt x="1" y="0"/>
                  </a:moveTo>
                  <a:lnTo>
                    <a:pt x="1" y="0"/>
                  </a:lnTo>
                  <a:cubicBezTo>
                    <a:pt x="61" y="365"/>
                    <a:pt x="183" y="699"/>
                    <a:pt x="335" y="1003"/>
                  </a:cubicBezTo>
                  <a:cubicBezTo>
                    <a:pt x="456" y="1338"/>
                    <a:pt x="608" y="1672"/>
                    <a:pt x="821" y="1976"/>
                  </a:cubicBezTo>
                  <a:cubicBezTo>
                    <a:pt x="760" y="1611"/>
                    <a:pt x="639" y="1277"/>
                    <a:pt x="487" y="943"/>
                  </a:cubicBezTo>
                  <a:cubicBezTo>
                    <a:pt x="365" y="608"/>
                    <a:pt x="213" y="30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2909900" y="2879500"/>
              <a:ext cx="22050" cy="53225"/>
            </a:xfrm>
            <a:custGeom>
              <a:avLst/>
              <a:gdLst/>
              <a:ahLst/>
              <a:cxnLst/>
              <a:rect l="l" t="t" r="r" b="b"/>
              <a:pathLst>
                <a:path w="882" h="2129" extrusionOk="0">
                  <a:moveTo>
                    <a:pt x="0" y="1"/>
                  </a:moveTo>
                  <a:cubicBezTo>
                    <a:pt x="91" y="366"/>
                    <a:pt x="213" y="730"/>
                    <a:pt x="365" y="1095"/>
                  </a:cubicBezTo>
                  <a:cubicBezTo>
                    <a:pt x="517" y="1460"/>
                    <a:pt x="669" y="1794"/>
                    <a:pt x="882" y="2129"/>
                  </a:cubicBezTo>
                  <a:cubicBezTo>
                    <a:pt x="821" y="1734"/>
                    <a:pt x="699" y="1369"/>
                    <a:pt x="517" y="1034"/>
                  </a:cubicBezTo>
                  <a:cubicBezTo>
                    <a:pt x="395" y="670"/>
                    <a:pt x="213" y="305"/>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2859750" y="2900025"/>
              <a:ext cx="22050" cy="53225"/>
            </a:xfrm>
            <a:custGeom>
              <a:avLst/>
              <a:gdLst/>
              <a:ahLst/>
              <a:cxnLst/>
              <a:rect l="l" t="t" r="r" b="b"/>
              <a:pathLst>
                <a:path w="882" h="2129" extrusionOk="0">
                  <a:moveTo>
                    <a:pt x="0" y="1"/>
                  </a:moveTo>
                  <a:lnTo>
                    <a:pt x="0" y="1"/>
                  </a:lnTo>
                  <a:cubicBezTo>
                    <a:pt x="61" y="365"/>
                    <a:pt x="213" y="730"/>
                    <a:pt x="365" y="1095"/>
                  </a:cubicBezTo>
                  <a:cubicBezTo>
                    <a:pt x="487" y="1460"/>
                    <a:pt x="669" y="1794"/>
                    <a:pt x="882" y="2128"/>
                  </a:cubicBezTo>
                  <a:cubicBezTo>
                    <a:pt x="669" y="1368"/>
                    <a:pt x="365" y="669"/>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2709275" y="2944975"/>
              <a:ext cx="608700" cy="534775"/>
            </a:xfrm>
            <a:custGeom>
              <a:avLst/>
              <a:gdLst/>
              <a:ahLst/>
              <a:cxnLst/>
              <a:rect l="l" t="t" r="r" b="b"/>
              <a:pathLst>
                <a:path w="24348" h="21391" extrusionOk="0">
                  <a:moveTo>
                    <a:pt x="12196" y="0"/>
                  </a:moveTo>
                  <a:cubicBezTo>
                    <a:pt x="8732" y="0"/>
                    <a:pt x="5336" y="1691"/>
                    <a:pt x="3284" y="4798"/>
                  </a:cubicBezTo>
                  <a:cubicBezTo>
                    <a:pt x="1" y="9692"/>
                    <a:pt x="1338" y="16349"/>
                    <a:pt x="6262" y="19601"/>
                  </a:cubicBezTo>
                  <a:cubicBezTo>
                    <a:pt x="8079" y="20812"/>
                    <a:pt x="10132" y="21390"/>
                    <a:pt x="12162" y="21390"/>
                  </a:cubicBezTo>
                  <a:cubicBezTo>
                    <a:pt x="15635" y="21390"/>
                    <a:pt x="19043" y="19699"/>
                    <a:pt x="21095" y="16592"/>
                  </a:cubicBezTo>
                  <a:cubicBezTo>
                    <a:pt x="24348" y="11668"/>
                    <a:pt x="23010" y="5042"/>
                    <a:pt x="18086" y="1789"/>
                  </a:cubicBezTo>
                  <a:cubicBezTo>
                    <a:pt x="16269" y="578"/>
                    <a:pt x="14221" y="0"/>
                    <a:pt x="1219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2758675" y="2985600"/>
              <a:ext cx="508400" cy="449050"/>
            </a:xfrm>
            <a:custGeom>
              <a:avLst/>
              <a:gdLst/>
              <a:ahLst/>
              <a:cxnLst/>
              <a:rect l="l" t="t" r="r" b="b"/>
              <a:pathLst>
                <a:path w="20336" h="17962" extrusionOk="0">
                  <a:moveTo>
                    <a:pt x="10163" y="0"/>
                  </a:moveTo>
                  <a:cubicBezTo>
                    <a:pt x="6608" y="0"/>
                    <a:pt x="3237" y="2139"/>
                    <a:pt x="1824" y="5636"/>
                  </a:cubicBezTo>
                  <a:cubicBezTo>
                    <a:pt x="1" y="10256"/>
                    <a:pt x="2219" y="15484"/>
                    <a:pt x="6840" y="17307"/>
                  </a:cubicBezTo>
                  <a:cubicBezTo>
                    <a:pt x="7938" y="17751"/>
                    <a:pt x="9073" y="17962"/>
                    <a:pt x="10190" y="17962"/>
                  </a:cubicBezTo>
                  <a:cubicBezTo>
                    <a:pt x="13739" y="17962"/>
                    <a:pt x="17101" y="15837"/>
                    <a:pt x="18512" y="12323"/>
                  </a:cubicBezTo>
                  <a:cubicBezTo>
                    <a:pt x="20335" y="7733"/>
                    <a:pt x="18116" y="2505"/>
                    <a:pt x="13496" y="651"/>
                  </a:cubicBezTo>
                  <a:cubicBezTo>
                    <a:pt x="12403" y="209"/>
                    <a:pt x="11274" y="0"/>
                    <a:pt x="1016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2786025" y="2984775"/>
              <a:ext cx="453700" cy="451750"/>
            </a:xfrm>
            <a:custGeom>
              <a:avLst/>
              <a:gdLst/>
              <a:ahLst/>
              <a:cxnLst/>
              <a:rect l="l" t="t" r="r" b="b"/>
              <a:pathLst>
                <a:path w="18148" h="18070" extrusionOk="0">
                  <a:moveTo>
                    <a:pt x="17296" y="5425"/>
                  </a:moveTo>
                  <a:cubicBezTo>
                    <a:pt x="17326" y="5486"/>
                    <a:pt x="17326" y="5517"/>
                    <a:pt x="17357" y="5577"/>
                  </a:cubicBezTo>
                  <a:cubicBezTo>
                    <a:pt x="17357" y="5577"/>
                    <a:pt x="17357" y="5517"/>
                    <a:pt x="17296" y="5425"/>
                  </a:cubicBezTo>
                  <a:close/>
                  <a:moveTo>
                    <a:pt x="9049" y="0"/>
                  </a:moveTo>
                  <a:cubicBezTo>
                    <a:pt x="8434" y="0"/>
                    <a:pt x="7816" y="65"/>
                    <a:pt x="7205" y="197"/>
                  </a:cubicBezTo>
                  <a:cubicBezTo>
                    <a:pt x="6809" y="258"/>
                    <a:pt x="6445" y="380"/>
                    <a:pt x="6080" y="501"/>
                  </a:cubicBezTo>
                  <a:cubicBezTo>
                    <a:pt x="5928" y="592"/>
                    <a:pt x="5715" y="623"/>
                    <a:pt x="5533" y="714"/>
                  </a:cubicBezTo>
                  <a:lnTo>
                    <a:pt x="4986" y="957"/>
                  </a:lnTo>
                  <a:cubicBezTo>
                    <a:pt x="4895" y="1018"/>
                    <a:pt x="4803" y="1048"/>
                    <a:pt x="4712" y="1109"/>
                  </a:cubicBezTo>
                  <a:lnTo>
                    <a:pt x="4469" y="1261"/>
                  </a:lnTo>
                  <a:cubicBezTo>
                    <a:pt x="4287" y="1383"/>
                    <a:pt x="4104" y="1474"/>
                    <a:pt x="3922" y="1596"/>
                  </a:cubicBezTo>
                  <a:cubicBezTo>
                    <a:pt x="3253" y="2082"/>
                    <a:pt x="2615" y="2659"/>
                    <a:pt x="2068" y="3298"/>
                  </a:cubicBezTo>
                  <a:cubicBezTo>
                    <a:pt x="1946" y="3480"/>
                    <a:pt x="1825" y="3662"/>
                    <a:pt x="1673" y="3845"/>
                  </a:cubicBezTo>
                  <a:cubicBezTo>
                    <a:pt x="1551" y="4027"/>
                    <a:pt x="1429" y="4210"/>
                    <a:pt x="1338" y="4392"/>
                  </a:cubicBezTo>
                  <a:cubicBezTo>
                    <a:pt x="852" y="5182"/>
                    <a:pt x="518" y="6003"/>
                    <a:pt x="305" y="6915"/>
                  </a:cubicBezTo>
                  <a:cubicBezTo>
                    <a:pt x="62" y="7827"/>
                    <a:pt x="1" y="8769"/>
                    <a:pt x="62" y="9711"/>
                  </a:cubicBezTo>
                  <a:cubicBezTo>
                    <a:pt x="214" y="11656"/>
                    <a:pt x="973" y="13511"/>
                    <a:pt x="2280" y="14970"/>
                  </a:cubicBezTo>
                  <a:cubicBezTo>
                    <a:pt x="2888" y="15699"/>
                    <a:pt x="3618" y="16307"/>
                    <a:pt x="4439" y="16793"/>
                  </a:cubicBezTo>
                  <a:cubicBezTo>
                    <a:pt x="5198" y="17249"/>
                    <a:pt x="6050" y="17614"/>
                    <a:pt x="6931" y="17827"/>
                  </a:cubicBezTo>
                  <a:cubicBezTo>
                    <a:pt x="7144" y="17857"/>
                    <a:pt x="7357" y="17918"/>
                    <a:pt x="7569" y="17948"/>
                  </a:cubicBezTo>
                  <a:cubicBezTo>
                    <a:pt x="7812" y="17979"/>
                    <a:pt x="8025" y="18009"/>
                    <a:pt x="8238" y="18040"/>
                  </a:cubicBezTo>
                  <a:cubicBezTo>
                    <a:pt x="8664" y="18070"/>
                    <a:pt x="9089" y="18070"/>
                    <a:pt x="9515" y="18070"/>
                  </a:cubicBezTo>
                  <a:cubicBezTo>
                    <a:pt x="9940" y="18040"/>
                    <a:pt x="10366" y="17979"/>
                    <a:pt x="10761" y="17918"/>
                  </a:cubicBezTo>
                  <a:cubicBezTo>
                    <a:pt x="10974" y="17888"/>
                    <a:pt x="11186" y="17827"/>
                    <a:pt x="11369" y="17766"/>
                  </a:cubicBezTo>
                  <a:lnTo>
                    <a:pt x="11673" y="17705"/>
                  </a:lnTo>
                  <a:cubicBezTo>
                    <a:pt x="11764" y="17675"/>
                    <a:pt x="11855" y="17644"/>
                    <a:pt x="11946" y="17614"/>
                  </a:cubicBezTo>
                  <a:lnTo>
                    <a:pt x="12524" y="17401"/>
                  </a:lnTo>
                  <a:cubicBezTo>
                    <a:pt x="12706" y="17340"/>
                    <a:pt x="12858" y="17219"/>
                    <a:pt x="13041" y="17158"/>
                  </a:cubicBezTo>
                  <a:cubicBezTo>
                    <a:pt x="13405" y="16976"/>
                    <a:pt x="13740" y="16793"/>
                    <a:pt x="14044" y="16581"/>
                  </a:cubicBezTo>
                  <a:cubicBezTo>
                    <a:pt x="16202" y="15152"/>
                    <a:pt x="17661" y="12872"/>
                    <a:pt x="18025" y="10289"/>
                  </a:cubicBezTo>
                  <a:cubicBezTo>
                    <a:pt x="18147" y="9438"/>
                    <a:pt x="18147" y="8556"/>
                    <a:pt x="17995" y="7705"/>
                  </a:cubicBezTo>
                  <a:cubicBezTo>
                    <a:pt x="17934" y="7371"/>
                    <a:pt x="17873" y="7067"/>
                    <a:pt x="17782" y="6763"/>
                  </a:cubicBezTo>
                  <a:cubicBezTo>
                    <a:pt x="17752" y="6611"/>
                    <a:pt x="17752" y="6489"/>
                    <a:pt x="17691" y="6398"/>
                  </a:cubicBezTo>
                  <a:cubicBezTo>
                    <a:pt x="17661" y="6276"/>
                    <a:pt x="17630" y="6185"/>
                    <a:pt x="17600" y="6094"/>
                  </a:cubicBezTo>
                  <a:lnTo>
                    <a:pt x="17448" y="5699"/>
                  </a:lnTo>
                  <a:cubicBezTo>
                    <a:pt x="17388" y="5608"/>
                    <a:pt x="17387" y="5548"/>
                    <a:pt x="17387" y="5547"/>
                  </a:cubicBezTo>
                  <a:lnTo>
                    <a:pt x="17387" y="5547"/>
                  </a:lnTo>
                  <a:cubicBezTo>
                    <a:pt x="17387" y="5548"/>
                    <a:pt x="17387" y="5608"/>
                    <a:pt x="17418" y="5699"/>
                  </a:cubicBezTo>
                  <a:lnTo>
                    <a:pt x="17570" y="6094"/>
                  </a:lnTo>
                  <a:lnTo>
                    <a:pt x="17661" y="6398"/>
                  </a:lnTo>
                  <a:cubicBezTo>
                    <a:pt x="17691" y="6520"/>
                    <a:pt x="17721" y="6641"/>
                    <a:pt x="17752" y="6763"/>
                  </a:cubicBezTo>
                  <a:cubicBezTo>
                    <a:pt x="17843" y="7067"/>
                    <a:pt x="17904" y="7401"/>
                    <a:pt x="17934" y="7705"/>
                  </a:cubicBezTo>
                  <a:cubicBezTo>
                    <a:pt x="18056" y="8556"/>
                    <a:pt x="18056" y="9438"/>
                    <a:pt x="17934" y="10289"/>
                  </a:cubicBezTo>
                  <a:cubicBezTo>
                    <a:pt x="17570" y="12812"/>
                    <a:pt x="16141" y="15061"/>
                    <a:pt x="13983" y="16489"/>
                  </a:cubicBezTo>
                  <a:cubicBezTo>
                    <a:pt x="13679" y="16672"/>
                    <a:pt x="13345" y="16885"/>
                    <a:pt x="13010" y="17036"/>
                  </a:cubicBezTo>
                  <a:cubicBezTo>
                    <a:pt x="12828" y="17128"/>
                    <a:pt x="12645" y="17219"/>
                    <a:pt x="12463" y="17280"/>
                  </a:cubicBezTo>
                  <a:lnTo>
                    <a:pt x="11916" y="17462"/>
                  </a:lnTo>
                  <a:cubicBezTo>
                    <a:pt x="11825" y="17523"/>
                    <a:pt x="11734" y="17553"/>
                    <a:pt x="11642" y="17584"/>
                  </a:cubicBezTo>
                  <a:lnTo>
                    <a:pt x="11338" y="17644"/>
                  </a:lnTo>
                  <a:cubicBezTo>
                    <a:pt x="11126" y="17705"/>
                    <a:pt x="10943" y="17736"/>
                    <a:pt x="10761" y="17796"/>
                  </a:cubicBezTo>
                  <a:cubicBezTo>
                    <a:pt x="10335" y="17857"/>
                    <a:pt x="9940" y="17918"/>
                    <a:pt x="9515" y="17918"/>
                  </a:cubicBezTo>
                  <a:cubicBezTo>
                    <a:pt x="9390" y="17927"/>
                    <a:pt x="9265" y="17931"/>
                    <a:pt x="9141" y="17931"/>
                  </a:cubicBezTo>
                  <a:cubicBezTo>
                    <a:pt x="8840" y="17931"/>
                    <a:pt x="8539" y="17909"/>
                    <a:pt x="8238" y="17888"/>
                  </a:cubicBezTo>
                  <a:cubicBezTo>
                    <a:pt x="8025" y="17888"/>
                    <a:pt x="7812" y="17827"/>
                    <a:pt x="7600" y="17796"/>
                  </a:cubicBezTo>
                  <a:cubicBezTo>
                    <a:pt x="7387" y="17766"/>
                    <a:pt x="7174" y="17736"/>
                    <a:pt x="6961" y="17675"/>
                  </a:cubicBezTo>
                  <a:cubicBezTo>
                    <a:pt x="6536" y="17553"/>
                    <a:pt x="6110" y="17432"/>
                    <a:pt x="5715" y="17280"/>
                  </a:cubicBezTo>
                  <a:cubicBezTo>
                    <a:pt x="5290" y="17097"/>
                    <a:pt x="4895" y="16885"/>
                    <a:pt x="4499" y="16641"/>
                  </a:cubicBezTo>
                  <a:cubicBezTo>
                    <a:pt x="3709" y="16185"/>
                    <a:pt x="2980" y="15577"/>
                    <a:pt x="2372" y="14878"/>
                  </a:cubicBezTo>
                  <a:cubicBezTo>
                    <a:pt x="1764" y="14149"/>
                    <a:pt x="1247" y="13328"/>
                    <a:pt x="852" y="12447"/>
                  </a:cubicBezTo>
                  <a:cubicBezTo>
                    <a:pt x="518" y="11565"/>
                    <a:pt x="274" y="10653"/>
                    <a:pt x="214" y="9681"/>
                  </a:cubicBezTo>
                  <a:cubicBezTo>
                    <a:pt x="122" y="8769"/>
                    <a:pt x="214" y="7827"/>
                    <a:pt x="426" y="6945"/>
                  </a:cubicBezTo>
                  <a:cubicBezTo>
                    <a:pt x="548" y="6489"/>
                    <a:pt x="670" y="6064"/>
                    <a:pt x="852" y="5638"/>
                  </a:cubicBezTo>
                  <a:cubicBezTo>
                    <a:pt x="1004" y="5243"/>
                    <a:pt x="1217" y="4848"/>
                    <a:pt x="1460" y="4453"/>
                  </a:cubicBezTo>
                  <a:cubicBezTo>
                    <a:pt x="1551" y="4270"/>
                    <a:pt x="1673" y="4088"/>
                    <a:pt x="1794" y="3906"/>
                  </a:cubicBezTo>
                  <a:cubicBezTo>
                    <a:pt x="1916" y="3754"/>
                    <a:pt x="2037" y="3571"/>
                    <a:pt x="2189" y="3389"/>
                  </a:cubicBezTo>
                  <a:cubicBezTo>
                    <a:pt x="2463" y="3055"/>
                    <a:pt x="2736" y="2751"/>
                    <a:pt x="3040" y="2477"/>
                  </a:cubicBezTo>
                  <a:cubicBezTo>
                    <a:pt x="3344" y="2203"/>
                    <a:pt x="3679" y="1930"/>
                    <a:pt x="4013" y="1687"/>
                  </a:cubicBezTo>
                  <a:cubicBezTo>
                    <a:pt x="4195" y="1596"/>
                    <a:pt x="4347" y="1474"/>
                    <a:pt x="4530" y="1383"/>
                  </a:cubicBezTo>
                  <a:lnTo>
                    <a:pt x="4803" y="1231"/>
                  </a:lnTo>
                  <a:cubicBezTo>
                    <a:pt x="4864" y="1170"/>
                    <a:pt x="4955" y="1140"/>
                    <a:pt x="5046" y="1079"/>
                  </a:cubicBezTo>
                  <a:lnTo>
                    <a:pt x="5594" y="836"/>
                  </a:lnTo>
                  <a:cubicBezTo>
                    <a:pt x="5746" y="744"/>
                    <a:pt x="5958" y="684"/>
                    <a:pt x="6141" y="623"/>
                  </a:cubicBezTo>
                  <a:cubicBezTo>
                    <a:pt x="7084" y="280"/>
                    <a:pt x="8067" y="111"/>
                    <a:pt x="9055" y="111"/>
                  </a:cubicBezTo>
                  <a:cubicBezTo>
                    <a:pt x="9817" y="111"/>
                    <a:pt x="10584" y="212"/>
                    <a:pt x="11338" y="410"/>
                  </a:cubicBezTo>
                  <a:cubicBezTo>
                    <a:pt x="12433" y="684"/>
                    <a:pt x="13466" y="1170"/>
                    <a:pt x="14408" y="1869"/>
                  </a:cubicBezTo>
                  <a:cubicBezTo>
                    <a:pt x="15107" y="2355"/>
                    <a:pt x="15715" y="2963"/>
                    <a:pt x="16232" y="3662"/>
                  </a:cubicBezTo>
                  <a:cubicBezTo>
                    <a:pt x="16445" y="3906"/>
                    <a:pt x="16597" y="4179"/>
                    <a:pt x="16779" y="4453"/>
                  </a:cubicBezTo>
                  <a:cubicBezTo>
                    <a:pt x="16840" y="4574"/>
                    <a:pt x="16901" y="4665"/>
                    <a:pt x="16962" y="4787"/>
                  </a:cubicBezTo>
                  <a:lnTo>
                    <a:pt x="17114" y="5061"/>
                  </a:lnTo>
                  <a:lnTo>
                    <a:pt x="17296" y="5425"/>
                  </a:lnTo>
                  <a:cubicBezTo>
                    <a:pt x="17266" y="5334"/>
                    <a:pt x="17205" y="5213"/>
                    <a:pt x="17144" y="5061"/>
                  </a:cubicBezTo>
                  <a:lnTo>
                    <a:pt x="16992" y="4757"/>
                  </a:lnTo>
                  <a:cubicBezTo>
                    <a:pt x="16931" y="4665"/>
                    <a:pt x="16870" y="4544"/>
                    <a:pt x="16810" y="4422"/>
                  </a:cubicBezTo>
                  <a:cubicBezTo>
                    <a:pt x="16658" y="4149"/>
                    <a:pt x="16475" y="3906"/>
                    <a:pt x="16293" y="3632"/>
                  </a:cubicBezTo>
                  <a:cubicBezTo>
                    <a:pt x="15776" y="2933"/>
                    <a:pt x="15138" y="2325"/>
                    <a:pt x="14439" y="1808"/>
                  </a:cubicBezTo>
                  <a:cubicBezTo>
                    <a:pt x="12873" y="634"/>
                    <a:pt x="10975" y="0"/>
                    <a:pt x="90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3153050" y="3113800"/>
              <a:ext cx="68425" cy="31700"/>
            </a:xfrm>
            <a:custGeom>
              <a:avLst/>
              <a:gdLst/>
              <a:ahLst/>
              <a:cxnLst/>
              <a:rect l="l" t="t" r="r" b="b"/>
              <a:pathLst>
                <a:path w="2737" h="1268" extrusionOk="0">
                  <a:moveTo>
                    <a:pt x="2649" y="0"/>
                  </a:moveTo>
                  <a:cubicBezTo>
                    <a:pt x="2474" y="0"/>
                    <a:pt x="1924" y="200"/>
                    <a:pt x="1308" y="508"/>
                  </a:cubicBezTo>
                  <a:cubicBezTo>
                    <a:pt x="822" y="690"/>
                    <a:pt x="396" y="963"/>
                    <a:pt x="1" y="1267"/>
                  </a:cubicBezTo>
                  <a:cubicBezTo>
                    <a:pt x="518" y="1176"/>
                    <a:pt x="974" y="1024"/>
                    <a:pt x="1430" y="781"/>
                  </a:cubicBezTo>
                  <a:cubicBezTo>
                    <a:pt x="2159" y="447"/>
                    <a:pt x="2737" y="112"/>
                    <a:pt x="2706" y="21"/>
                  </a:cubicBezTo>
                  <a:cubicBezTo>
                    <a:pt x="2701" y="7"/>
                    <a:pt x="2682" y="0"/>
                    <a:pt x="26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3158375" y="3263250"/>
              <a:ext cx="70700" cy="25775"/>
            </a:xfrm>
            <a:custGeom>
              <a:avLst/>
              <a:gdLst/>
              <a:ahLst/>
              <a:cxnLst/>
              <a:rect l="l" t="t" r="r" b="b"/>
              <a:pathLst>
                <a:path w="2828" h="1031" extrusionOk="0">
                  <a:moveTo>
                    <a:pt x="1" y="1"/>
                  </a:moveTo>
                  <a:lnTo>
                    <a:pt x="1" y="1"/>
                  </a:lnTo>
                  <a:cubicBezTo>
                    <a:pt x="426" y="274"/>
                    <a:pt x="882" y="487"/>
                    <a:pt x="1368" y="639"/>
                  </a:cubicBezTo>
                  <a:cubicBezTo>
                    <a:pt x="1981" y="884"/>
                    <a:pt x="2514" y="1030"/>
                    <a:pt x="2714" y="1030"/>
                  </a:cubicBezTo>
                  <a:cubicBezTo>
                    <a:pt x="2762" y="1030"/>
                    <a:pt x="2791" y="1022"/>
                    <a:pt x="2797" y="1004"/>
                  </a:cubicBezTo>
                  <a:cubicBezTo>
                    <a:pt x="2827" y="913"/>
                    <a:pt x="2220" y="639"/>
                    <a:pt x="1460" y="365"/>
                  </a:cubicBezTo>
                  <a:cubicBezTo>
                    <a:pt x="1004" y="183"/>
                    <a:pt x="517" y="6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3079350" y="3349875"/>
              <a:ext cx="34225" cy="67700"/>
            </a:xfrm>
            <a:custGeom>
              <a:avLst/>
              <a:gdLst/>
              <a:ahLst/>
              <a:cxnLst/>
              <a:rect l="l" t="t" r="r" b="b"/>
              <a:pathLst>
                <a:path w="1369" h="2708" extrusionOk="0">
                  <a:moveTo>
                    <a:pt x="1" y="1"/>
                  </a:moveTo>
                  <a:lnTo>
                    <a:pt x="1" y="1"/>
                  </a:lnTo>
                  <a:cubicBezTo>
                    <a:pt x="92" y="487"/>
                    <a:pt x="274" y="973"/>
                    <a:pt x="517" y="1399"/>
                  </a:cubicBezTo>
                  <a:cubicBezTo>
                    <a:pt x="843" y="2140"/>
                    <a:pt x="1169" y="2707"/>
                    <a:pt x="1270" y="2707"/>
                  </a:cubicBezTo>
                  <a:cubicBezTo>
                    <a:pt x="1272" y="2707"/>
                    <a:pt x="1275" y="2707"/>
                    <a:pt x="1277" y="2706"/>
                  </a:cubicBezTo>
                  <a:cubicBezTo>
                    <a:pt x="1368" y="2645"/>
                    <a:pt x="1156" y="2007"/>
                    <a:pt x="760" y="1277"/>
                  </a:cubicBezTo>
                  <a:cubicBezTo>
                    <a:pt x="578" y="822"/>
                    <a:pt x="304" y="396"/>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2934975" y="3356725"/>
              <a:ext cx="27375" cy="69950"/>
            </a:xfrm>
            <a:custGeom>
              <a:avLst/>
              <a:gdLst/>
              <a:ahLst/>
              <a:cxnLst/>
              <a:rect l="l" t="t" r="r" b="b"/>
              <a:pathLst>
                <a:path w="1095" h="2798" extrusionOk="0">
                  <a:moveTo>
                    <a:pt x="1095" y="0"/>
                  </a:moveTo>
                  <a:cubicBezTo>
                    <a:pt x="791" y="396"/>
                    <a:pt x="608" y="851"/>
                    <a:pt x="456" y="1338"/>
                  </a:cubicBezTo>
                  <a:cubicBezTo>
                    <a:pt x="183" y="2098"/>
                    <a:pt x="0" y="2766"/>
                    <a:pt x="92" y="2797"/>
                  </a:cubicBezTo>
                  <a:cubicBezTo>
                    <a:pt x="94" y="2797"/>
                    <a:pt x="96" y="2798"/>
                    <a:pt x="98" y="2798"/>
                  </a:cubicBezTo>
                  <a:cubicBezTo>
                    <a:pt x="195" y="2798"/>
                    <a:pt x="463" y="2171"/>
                    <a:pt x="730" y="1429"/>
                  </a:cubicBezTo>
                  <a:cubicBezTo>
                    <a:pt x="912" y="973"/>
                    <a:pt x="1034" y="487"/>
                    <a:pt x="10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2806550" y="3278450"/>
              <a:ext cx="67650" cy="33225"/>
            </a:xfrm>
            <a:custGeom>
              <a:avLst/>
              <a:gdLst/>
              <a:ahLst/>
              <a:cxnLst/>
              <a:rect l="l" t="t" r="r" b="b"/>
              <a:pathLst>
                <a:path w="2706" h="1329" extrusionOk="0">
                  <a:moveTo>
                    <a:pt x="2706" y="1"/>
                  </a:moveTo>
                  <a:lnTo>
                    <a:pt x="2706" y="1"/>
                  </a:lnTo>
                  <a:cubicBezTo>
                    <a:pt x="2219" y="122"/>
                    <a:pt x="1733" y="305"/>
                    <a:pt x="1307" y="548"/>
                  </a:cubicBezTo>
                  <a:cubicBezTo>
                    <a:pt x="578" y="852"/>
                    <a:pt x="0" y="1216"/>
                    <a:pt x="31" y="1308"/>
                  </a:cubicBezTo>
                  <a:cubicBezTo>
                    <a:pt x="36" y="1322"/>
                    <a:pt x="55" y="1329"/>
                    <a:pt x="87" y="1329"/>
                  </a:cubicBezTo>
                  <a:cubicBezTo>
                    <a:pt x="261" y="1329"/>
                    <a:pt x="813" y="1125"/>
                    <a:pt x="1429" y="791"/>
                  </a:cubicBezTo>
                  <a:cubicBezTo>
                    <a:pt x="1885" y="609"/>
                    <a:pt x="2311" y="335"/>
                    <a:pt x="27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2795150" y="3136450"/>
              <a:ext cx="71450" cy="25000"/>
            </a:xfrm>
            <a:custGeom>
              <a:avLst/>
              <a:gdLst/>
              <a:ahLst/>
              <a:cxnLst/>
              <a:rect l="l" t="t" r="r" b="b"/>
              <a:pathLst>
                <a:path w="2858" h="1000" extrusionOk="0">
                  <a:moveTo>
                    <a:pt x="119" y="1"/>
                  </a:moveTo>
                  <a:cubicBezTo>
                    <a:pt x="68" y="1"/>
                    <a:pt x="37" y="9"/>
                    <a:pt x="31" y="27"/>
                  </a:cubicBezTo>
                  <a:cubicBezTo>
                    <a:pt x="1" y="118"/>
                    <a:pt x="608" y="392"/>
                    <a:pt x="1399" y="635"/>
                  </a:cubicBezTo>
                  <a:cubicBezTo>
                    <a:pt x="1855" y="817"/>
                    <a:pt x="2341" y="939"/>
                    <a:pt x="2858" y="1000"/>
                  </a:cubicBezTo>
                  <a:cubicBezTo>
                    <a:pt x="2432" y="726"/>
                    <a:pt x="1976" y="513"/>
                    <a:pt x="1490" y="361"/>
                  </a:cubicBezTo>
                  <a:cubicBezTo>
                    <a:pt x="880" y="142"/>
                    <a:pt x="329" y="1"/>
                    <a:pt x="1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2908375" y="3006300"/>
              <a:ext cx="34975" cy="66250"/>
            </a:xfrm>
            <a:custGeom>
              <a:avLst/>
              <a:gdLst/>
              <a:ahLst/>
              <a:cxnLst/>
              <a:rect l="l" t="t" r="r" b="b"/>
              <a:pathLst>
                <a:path w="1399" h="2650" extrusionOk="0">
                  <a:moveTo>
                    <a:pt x="103" y="1"/>
                  </a:moveTo>
                  <a:cubicBezTo>
                    <a:pt x="98" y="1"/>
                    <a:pt x="95" y="2"/>
                    <a:pt x="92" y="5"/>
                  </a:cubicBezTo>
                  <a:cubicBezTo>
                    <a:pt x="1" y="35"/>
                    <a:pt x="244" y="643"/>
                    <a:pt x="608" y="1373"/>
                  </a:cubicBezTo>
                  <a:cubicBezTo>
                    <a:pt x="821" y="1829"/>
                    <a:pt x="1095" y="2254"/>
                    <a:pt x="1399" y="2649"/>
                  </a:cubicBezTo>
                  <a:cubicBezTo>
                    <a:pt x="1308" y="2163"/>
                    <a:pt x="1125" y="1677"/>
                    <a:pt x="882" y="1251"/>
                  </a:cubicBezTo>
                  <a:cubicBezTo>
                    <a:pt x="535" y="557"/>
                    <a:pt x="188" y="1"/>
                    <a:pt x="1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a:off x="3061125" y="2992700"/>
              <a:ext cx="25100" cy="70725"/>
            </a:xfrm>
            <a:custGeom>
              <a:avLst/>
              <a:gdLst/>
              <a:ahLst/>
              <a:cxnLst/>
              <a:rect l="l" t="t" r="r" b="b"/>
              <a:pathLst>
                <a:path w="1004" h="2829" extrusionOk="0">
                  <a:moveTo>
                    <a:pt x="905" y="1"/>
                  </a:moveTo>
                  <a:cubicBezTo>
                    <a:pt x="808" y="1"/>
                    <a:pt x="541" y="598"/>
                    <a:pt x="304" y="1370"/>
                  </a:cubicBezTo>
                  <a:cubicBezTo>
                    <a:pt x="122" y="1826"/>
                    <a:pt x="30" y="2342"/>
                    <a:pt x="0" y="2829"/>
                  </a:cubicBezTo>
                  <a:cubicBezTo>
                    <a:pt x="243" y="2403"/>
                    <a:pt x="456" y="1947"/>
                    <a:pt x="578" y="1461"/>
                  </a:cubicBezTo>
                  <a:cubicBezTo>
                    <a:pt x="851" y="701"/>
                    <a:pt x="1003" y="32"/>
                    <a:pt x="912" y="2"/>
                  </a:cubicBezTo>
                  <a:cubicBezTo>
                    <a:pt x="910" y="1"/>
                    <a:pt x="907" y="1"/>
                    <a:pt x="9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3150775" y="3105525"/>
              <a:ext cx="66900" cy="34650"/>
            </a:xfrm>
            <a:custGeom>
              <a:avLst/>
              <a:gdLst/>
              <a:ahLst/>
              <a:cxnLst/>
              <a:rect l="l" t="t" r="r" b="b"/>
              <a:pathLst>
                <a:path w="2676" h="1386" extrusionOk="0">
                  <a:moveTo>
                    <a:pt x="2572" y="0"/>
                  </a:moveTo>
                  <a:cubicBezTo>
                    <a:pt x="2415" y="0"/>
                    <a:pt x="1854" y="248"/>
                    <a:pt x="1247" y="565"/>
                  </a:cubicBezTo>
                  <a:cubicBezTo>
                    <a:pt x="791" y="778"/>
                    <a:pt x="365" y="1051"/>
                    <a:pt x="1" y="1386"/>
                  </a:cubicBezTo>
                  <a:cubicBezTo>
                    <a:pt x="457" y="1264"/>
                    <a:pt x="943" y="1051"/>
                    <a:pt x="1369" y="808"/>
                  </a:cubicBezTo>
                  <a:cubicBezTo>
                    <a:pt x="2098" y="443"/>
                    <a:pt x="2676" y="109"/>
                    <a:pt x="2615" y="18"/>
                  </a:cubicBezTo>
                  <a:cubicBezTo>
                    <a:pt x="2611" y="6"/>
                    <a:pt x="2596" y="0"/>
                    <a:pt x="25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2741200" y="3020100"/>
              <a:ext cx="98050" cy="297125"/>
            </a:xfrm>
            <a:custGeom>
              <a:avLst/>
              <a:gdLst/>
              <a:ahLst/>
              <a:cxnLst/>
              <a:rect l="l" t="t" r="r" b="b"/>
              <a:pathLst>
                <a:path w="3922" h="11885" extrusionOk="0">
                  <a:moveTo>
                    <a:pt x="3921" y="0"/>
                  </a:moveTo>
                  <a:lnTo>
                    <a:pt x="3921" y="0"/>
                  </a:lnTo>
                  <a:cubicBezTo>
                    <a:pt x="3921" y="0"/>
                    <a:pt x="3861" y="31"/>
                    <a:pt x="3800" y="61"/>
                  </a:cubicBezTo>
                  <a:cubicBezTo>
                    <a:pt x="3739" y="122"/>
                    <a:pt x="3648" y="213"/>
                    <a:pt x="3526" y="335"/>
                  </a:cubicBezTo>
                  <a:cubicBezTo>
                    <a:pt x="3192" y="638"/>
                    <a:pt x="2858" y="1003"/>
                    <a:pt x="2584" y="1368"/>
                  </a:cubicBezTo>
                  <a:cubicBezTo>
                    <a:pt x="669" y="3830"/>
                    <a:pt x="0" y="7082"/>
                    <a:pt x="791" y="10091"/>
                  </a:cubicBezTo>
                  <a:cubicBezTo>
                    <a:pt x="882" y="10547"/>
                    <a:pt x="1034" y="11003"/>
                    <a:pt x="1216" y="11429"/>
                  </a:cubicBezTo>
                  <a:cubicBezTo>
                    <a:pt x="1277" y="11581"/>
                    <a:pt x="1338" y="11702"/>
                    <a:pt x="1399" y="11763"/>
                  </a:cubicBezTo>
                  <a:cubicBezTo>
                    <a:pt x="1399" y="11794"/>
                    <a:pt x="1429" y="11854"/>
                    <a:pt x="1459" y="11885"/>
                  </a:cubicBezTo>
                  <a:cubicBezTo>
                    <a:pt x="1399" y="11733"/>
                    <a:pt x="1338" y="11550"/>
                    <a:pt x="1277" y="11399"/>
                  </a:cubicBezTo>
                  <a:cubicBezTo>
                    <a:pt x="1125" y="10973"/>
                    <a:pt x="973" y="10517"/>
                    <a:pt x="882" y="10091"/>
                  </a:cubicBezTo>
                  <a:cubicBezTo>
                    <a:pt x="152" y="7082"/>
                    <a:pt x="821" y="3891"/>
                    <a:pt x="2675" y="1429"/>
                  </a:cubicBezTo>
                  <a:cubicBezTo>
                    <a:pt x="2949" y="1064"/>
                    <a:pt x="3253" y="699"/>
                    <a:pt x="3557" y="365"/>
                  </a:cubicBezTo>
                  <a:cubicBezTo>
                    <a:pt x="3678" y="243"/>
                    <a:pt x="3800" y="122"/>
                    <a:pt x="39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2855950" y="2978300"/>
              <a:ext cx="46375" cy="26625"/>
            </a:xfrm>
            <a:custGeom>
              <a:avLst/>
              <a:gdLst/>
              <a:ahLst/>
              <a:cxnLst/>
              <a:rect l="l" t="t" r="r" b="b"/>
              <a:pathLst>
                <a:path w="1855" h="1065" extrusionOk="0">
                  <a:moveTo>
                    <a:pt x="1854" y="0"/>
                  </a:moveTo>
                  <a:cubicBezTo>
                    <a:pt x="1490" y="92"/>
                    <a:pt x="1186" y="244"/>
                    <a:pt x="882" y="426"/>
                  </a:cubicBezTo>
                  <a:cubicBezTo>
                    <a:pt x="547" y="608"/>
                    <a:pt x="274" y="821"/>
                    <a:pt x="0" y="1064"/>
                  </a:cubicBezTo>
                  <a:cubicBezTo>
                    <a:pt x="335" y="943"/>
                    <a:pt x="669" y="760"/>
                    <a:pt x="942" y="578"/>
                  </a:cubicBezTo>
                  <a:cubicBezTo>
                    <a:pt x="1277" y="396"/>
                    <a:pt x="1581" y="213"/>
                    <a:pt x="18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2899250" y="3041375"/>
              <a:ext cx="419075" cy="409675"/>
            </a:xfrm>
            <a:custGeom>
              <a:avLst/>
              <a:gdLst/>
              <a:ahLst/>
              <a:cxnLst/>
              <a:rect l="l" t="t" r="r" b="b"/>
              <a:pathLst>
                <a:path w="16763" h="16387" extrusionOk="0">
                  <a:moveTo>
                    <a:pt x="10487" y="0"/>
                  </a:moveTo>
                  <a:cubicBezTo>
                    <a:pt x="10488" y="0"/>
                    <a:pt x="10744" y="236"/>
                    <a:pt x="11124" y="663"/>
                  </a:cubicBezTo>
                  <a:lnTo>
                    <a:pt x="11124" y="663"/>
                  </a:lnTo>
                  <a:cubicBezTo>
                    <a:pt x="10752" y="232"/>
                    <a:pt x="10488" y="0"/>
                    <a:pt x="10487" y="0"/>
                  </a:cubicBezTo>
                  <a:close/>
                  <a:moveTo>
                    <a:pt x="11124" y="663"/>
                  </a:moveTo>
                  <a:cubicBezTo>
                    <a:pt x="12527" y="2288"/>
                    <a:pt x="15460" y="6757"/>
                    <a:pt x="11521" y="12402"/>
                  </a:cubicBezTo>
                  <a:cubicBezTo>
                    <a:pt x="10305" y="14195"/>
                    <a:pt x="8451" y="14955"/>
                    <a:pt x="6992" y="15411"/>
                  </a:cubicBezTo>
                  <a:cubicBezTo>
                    <a:pt x="6183" y="15654"/>
                    <a:pt x="5397" y="15749"/>
                    <a:pt x="4661" y="15749"/>
                  </a:cubicBezTo>
                  <a:cubicBezTo>
                    <a:pt x="1998" y="15749"/>
                    <a:pt x="1" y="14499"/>
                    <a:pt x="1" y="14499"/>
                  </a:cubicBezTo>
                  <a:lnTo>
                    <a:pt x="1" y="14499"/>
                  </a:lnTo>
                  <a:cubicBezTo>
                    <a:pt x="1" y="14499"/>
                    <a:pt x="2706" y="16387"/>
                    <a:pt x="5998" y="16387"/>
                  </a:cubicBezTo>
                  <a:cubicBezTo>
                    <a:pt x="8055" y="16387"/>
                    <a:pt x="10342" y="15649"/>
                    <a:pt x="12341" y="13253"/>
                  </a:cubicBezTo>
                  <a:cubicBezTo>
                    <a:pt x="16762" y="7943"/>
                    <a:pt x="12775" y="2512"/>
                    <a:pt x="11124" y="663"/>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3022350" y="3076325"/>
              <a:ext cx="44875" cy="169050"/>
            </a:xfrm>
            <a:custGeom>
              <a:avLst/>
              <a:gdLst/>
              <a:ahLst/>
              <a:cxnLst/>
              <a:rect l="l" t="t" r="r" b="b"/>
              <a:pathLst>
                <a:path w="1795" h="6762" extrusionOk="0">
                  <a:moveTo>
                    <a:pt x="92" y="0"/>
                  </a:moveTo>
                  <a:lnTo>
                    <a:pt x="1" y="6657"/>
                  </a:lnTo>
                  <a:cubicBezTo>
                    <a:pt x="153" y="6728"/>
                    <a:pt x="312" y="6762"/>
                    <a:pt x="468" y="6762"/>
                  </a:cubicBezTo>
                  <a:cubicBezTo>
                    <a:pt x="781" y="6762"/>
                    <a:pt x="1085" y="6627"/>
                    <a:pt x="1308" y="6384"/>
                  </a:cubicBezTo>
                  <a:cubicBezTo>
                    <a:pt x="1642" y="6049"/>
                    <a:pt x="1794" y="5563"/>
                    <a:pt x="1794" y="5076"/>
                  </a:cubicBezTo>
                  <a:cubicBezTo>
                    <a:pt x="1764" y="4590"/>
                    <a:pt x="1673" y="4134"/>
                    <a:pt x="1521" y="3678"/>
                  </a:cubicBezTo>
                  <a:cubicBezTo>
                    <a:pt x="1125" y="2432"/>
                    <a:pt x="639" y="1186"/>
                    <a:pt x="9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3001850" y="3037575"/>
              <a:ext cx="36500" cy="179350"/>
            </a:xfrm>
            <a:custGeom>
              <a:avLst/>
              <a:gdLst/>
              <a:ahLst/>
              <a:cxnLst/>
              <a:rect l="l" t="t" r="r" b="b"/>
              <a:pathLst>
                <a:path w="1460" h="7174" extrusionOk="0">
                  <a:moveTo>
                    <a:pt x="882" y="0"/>
                  </a:moveTo>
                  <a:lnTo>
                    <a:pt x="0" y="6353"/>
                  </a:lnTo>
                  <a:lnTo>
                    <a:pt x="638" y="7174"/>
                  </a:lnTo>
                  <a:lnTo>
                    <a:pt x="1459" y="6505"/>
                  </a:lnTo>
                  <a:lnTo>
                    <a:pt x="88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3022350" y="3037575"/>
              <a:ext cx="16000" cy="162625"/>
            </a:xfrm>
            <a:custGeom>
              <a:avLst/>
              <a:gdLst/>
              <a:ahLst/>
              <a:cxnLst/>
              <a:rect l="l" t="t" r="r" b="b"/>
              <a:pathLst>
                <a:path w="640" h="6505" extrusionOk="0">
                  <a:moveTo>
                    <a:pt x="62" y="0"/>
                  </a:moveTo>
                  <a:lnTo>
                    <a:pt x="1" y="6110"/>
                  </a:lnTo>
                  <a:lnTo>
                    <a:pt x="639" y="6505"/>
                  </a:lnTo>
                  <a:lnTo>
                    <a:pt x="6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a:off x="2986650" y="3190225"/>
              <a:ext cx="63150" cy="52375"/>
            </a:xfrm>
            <a:custGeom>
              <a:avLst/>
              <a:gdLst/>
              <a:ahLst/>
              <a:cxnLst/>
              <a:rect l="l" t="t" r="r" b="b"/>
              <a:pathLst>
                <a:path w="2526" h="2095" extrusionOk="0">
                  <a:moveTo>
                    <a:pt x="1287" y="1"/>
                  </a:moveTo>
                  <a:cubicBezTo>
                    <a:pt x="1143" y="1"/>
                    <a:pt x="995" y="31"/>
                    <a:pt x="851" y="95"/>
                  </a:cubicBezTo>
                  <a:cubicBezTo>
                    <a:pt x="0" y="429"/>
                    <a:pt x="0" y="1676"/>
                    <a:pt x="851" y="2010"/>
                  </a:cubicBezTo>
                  <a:cubicBezTo>
                    <a:pt x="992" y="2068"/>
                    <a:pt x="1131" y="2094"/>
                    <a:pt x="1266" y="2094"/>
                  </a:cubicBezTo>
                  <a:cubicBezTo>
                    <a:pt x="1973" y="2094"/>
                    <a:pt x="2526" y="1358"/>
                    <a:pt x="2219" y="642"/>
                  </a:cubicBezTo>
                  <a:cubicBezTo>
                    <a:pt x="2062" y="239"/>
                    <a:pt x="1691" y="1"/>
                    <a:pt x="128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2980225" y="3188675"/>
              <a:ext cx="65725" cy="55650"/>
            </a:xfrm>
            <a:custGeom>
              <a:avLst/>
              <a:gdLst/>
              <a:ahLst/>
              <a:cxnLst/>
              <a:rect l="l" t="t" r="r" b="b"/>
              <a:pathLst>
                <a:path w="2629" h="2226" extrusionOk="0">
                  <a:moveTo>
                    <a:pt x="1524" y="1"/>
                  </a:moveTo>
                  <a:cubicBezTo>
                    <a:pt x="1247" y="1"/>
                    <a:pt x="970" y="97"/>
                    <a:pt x="744" y="279"/>
                  </a:cubicBezTo>
                  <a:cubicBezTo>
                    <a:pt x="1" y="962"/>
                    <a:pt x="507" y="2226"/>
                    <a:pt x="1495" y="2226"/>
                  </a:cubicBezTo>
                  <a:cubicBezTo>
                    <a:pt x="1518" y="2226"/>
                    <a:pt x="1541" y="2225"/>
                    <a:pt x="1564" y="2224"/>
                  </a:cubicBezTo>
                  <a:cubicBezTo>
                    <a:pt x="1929" y="2193"/>
                    <a:pt x="2294" y="1981"/>
                    <a:pt x="2476" y="1677"/>
                  </a:cubicBezTo>
                  <a:cubicBezTo>
                    <a:pt x="2598" y="1434"/>
                    <a:pt x="2628" y="1190"/>
                    <a:pt x="2567" y="947"/>
                  </a:cubicBezTo>
                  <a:cubicBezTo>
                    <a:pt x="2567" y="856"/>
                    <a:pt x="2537" y="765"/>
                    <a:pt x="2476" y="704"/>
                  </a:cubicBezTo>
                  <a:lnTo>
                    <a:pt x="2476" y="704"/>
                  </a:lnTo>
                  <a:cubicBezTo>
                    <a:pt x="2476" y="704"/>
                    <a:pt x="2507" y="795"/>
                    <a:pt x="2507" y="947"/>
                  </a:cubicBezTo>
                  <a:cubicBezTo>
                    <a:pt x="2537" y="1190"/>
                    <a:pt x="2507" y="1403"/>
                    <a:pt x="2385" y="1616"/>
                  </a:cubicBezTo>
                  <a:cubicBezTo>
                    <a:pt x="2203" y="1890"/>
                    <a:pt x="1899" y="2072"/>
                    <a:pt x="1564" y="2102"/>
                  </a:cubicBezTo>
                  <a:cubicBezTo>
                    <a:pt x="1557" y="2102"/>
                    <a:pt x="1549" y="2103"/>
                    <a:pt x="1542" y="2103"/>
                  </a:cubicBezTo>
                  <a:cubicBezTo>
                    <a:pt x="506" y="2103"/>
                    <a:pt x="666" y="134"/>
                    <a:pt x="1597" y="134"/>
                  </a:cubicBezTo>
                  <a:cubicBezTo>
                    <a:pt x="1654" y="134"/>
                    <a:pt x="1714" y="141"/>
                    <a:pt x="1777" y="157"/>
                  </a:cubicBezTo>
                  <a:cubicBezTo>
                    <a:pt x="1990" y="187"/>
                    <a:pt x="2172" y="309"/>
                    <a:pt x="2324" y="491"/>
                  </a:cubicBezTo>
                  <a:cubicBezTo>
                    <a:pt x="2446" y="613"/>
                    <a:pt x="2476" y="704"/>
                    <a:pt x="2476" y="704"/>
                  </a:cubicBezTo>
                  <a:cubicBezTo>
                    <a:pt x="2476" y="613"/>
                    <a:pt x="2446" y="522"/>
                    <a:pt x="2385" y="461"/>
                  </a:cubicBezTo>
                  <a:cubicBezTo>
                    <a:pt x="2233" y="248"/>
                    <a:pt x="2020" y="96"/>
                    <a:pt x="1807" y="35"/>
                  </a:cubicBezTo>
                  <a:cubicBezTo>
                    <a:pt x="1714" y="12"/>
                    <a:pt x="1619" y="1"/>
                    <a:pt x="15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2994250" y="3196900"/>
              <a:ext cx="47525" cy="39125"/>
            </a:xfrm>
            <a:custGeom>
              <a:avLst/>
              <a:gdLst/>
              <a:ahLst/>
              <a:cxnLst/>
              <a:rect l="l" t="t" r="r" b="b"/>
              <a:pathLst>
                <a:path w="1901" h="1565" extrusionOk="0">
                  <a:moveTo>
                    <a:pt x="959" y="0"/>
                  </a:moveTo>
                  <a:cubicBezTo>
                    <a:pt x="852" y="0"/>
                    <a:pt x="743" y="23"/>
                    <a:pt x="639" y="71"/>
                  </a:cubicBezTo>
                  <a:cubicBezTo>
                    <a:pt x="0" y="345"/>
                    <a:pt x="0" y="1257"/>
                    <a:pt x="669" y="1500"/>
                  </a:cubicBezTo>
                  <a:cubicBezTo>
                    <a:pt x="773" y="1544"/>
                    <a:pt x="877" y="1565"/>
                    <a:pt x="977" y="1565"/>
                  </a:cubicBezTo>
                  <a:cubicBezTo>
                    <a:pt x="1491" y="1565"/>
                    <a:pt x="1901" y="1026"/>
                    <a:pt x="1672" y="466"/>
                  </a:cubicBezTo>
                  <a:cubicBezTo>
                    <a:pt x="1538" y="176"/>
                    <a:pt x="1256" y="0"/>
                    <a:pt x="95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2200150" y="3571575"/>
              <a:ext cx="484075" cy="399450"/>
            </a:xfrm>
            <a:custGeom>
              <a:avLst/>
              <a:gdLst/>
              <a:ahLst/>
              <a:cxnLst/>
              <a:rect l="l" t="t" r="r" b="b"/>
              <a:pathLst>
                <a:path w="19363" h="15978" extrusionOk="0">
                  <a:moveTo>
                    <a:pt x="18686" y="12043"/>
                  </a:moveTo>
                  <a:lnTo>
                    <a:pt x="18686" y="12043"/>
                  </a:lnTo>
                  <a:cubicBezTo>
                    <a:pt x="18661" y="12051"/>
                    <a:pt x="18636" y="12059"/>
                    <a:pt x="18603" y="12075"/>
                  </a:cubicBezTo>
                  <a:cubicBezTo>
                    <a:pt x="18631" y="12066"/>
                    <a:pt x="18659" y="12055"/>
                    <a:pt x="18686" y="12043"/>
                  </a:cubicBezTo>
                  <a:close/>
                  <a:moveTo>
                    <a:pt x="15974" y="1"/>
                  </a:moveTo>
                  <a:cubicBezTo>
                    <a:pt x="15939" y="1"/>
                    <a:pt x="15904" y="3"/>
                    <a:pt x="15867" y="8"/>
                  </a:cubicBezTo>
                  <a:cubicBezTo>
                    <a:pt x="15654" y="39"/>
                    <a:pt x="15472" y="69"/>
                    <a:pt x="15259" y="130"/>
                  </a:cubicBezTo>
                  <a:lnTo>
                    <a:pt x="14104" y="434"/>
                  </a:lnTo>
                  <a:lnTo>
                    <a:pt x="11673" y="1042"/>
                  </a:lnTo>
                  <a:lnTo>
                    <a:pt x="882" y="3838"/>
                  </a:lnTo>
                  <a:cubicBezTo>
                    <a:pt x="335" y="3990"/>
                    <a:pt x="1" y="4507"/>
                    <a:pt x="92" y="5054"/>
                  </a:cubicBezTo>
                  <a:cubicBezTo>
                    <a:pt x="213" y="5540"/>
                    <a:pt x="305" y="6027"/>
                    <a:pt x="426" y="6483"/>
                  </a:cubicBezTo>
                  <a:lnTo>
                    <a:pt x="1095" y="9249"/>
                  </a:lnTo>
                  <a:lnTo>
                    <a:pt x="2372" y="14477"/>
                  </a:lnTo>
                  <a:cubicBezTo>
                    <a:pt x="2432" y="14689"/>
                    <a:pt x="2493" y="14902"/>
                    <a:pt x="2524" y="15115"/>
                  </a:cubicBezTo>
                  <a:cubicBezTo>
                    <a:pt x="2584" y="15328"/>
                    <a:pt x="2676" y="15540"/>
                    <a:pt x="2858" y="15692"/>
                  </a:cubicBezTo>
                  <a:cubicBezTo>
                    <a:pt x="3010" y="15844"/>
                    <a:pt x="3223" y="15966"/>
                    <a:pt x="3466" y="15966"/>
                  </a:cubicBezTo>
                  <a:cubicBezTo>
                    <a:pt x="3519" y="15974"/>
                    <a:pt x="3572" y="15977"/>
                    <a:pt x="3625" y="15977"/>
                  </a:cubicBezTo>
                  <a:cubicBezTo>
                    <a:pt x="3783" y="15977"/>
                    <a:pt x="3937" y="15943"/>
                    <a:pt x="4074" y="15875"/>
                  </a:cubicBezTo>
                  <a:lnTo>
                    <a:pt x="6353" y="15297"/>
                  </a:lnTo>
                  <a:lnTo>
                    <a:pt x="10457" y="14233"/>
                  </a:lnTo>
                  <a:lnTo>
                    <a:pt x="16414" y="12653"/>
                  </a:lnTo>
                  <a:lnTo>
                    <a:pt x="18025" y="12227"/>
                  </a:lnTo>
                  <a:lnTo>
                    <a:pt x="18451" y="12106"/>
                  </a:lnTo>
                  <a:lnTo>
                    <a:pt x="18572" y="12045"/>
                  </a:lnTo>
                  <a:lnTo>
                    <a:pt x="18451" y="12075"/>
                  </a:lnTo>
                  <a:lnTo>
                    <a:pt x="18025" y="12197"/>
                  </a:lnTo>
                  <a:lnTo>
                    <a:pt x="16384" y="12562"/>
                  </a:lnTo>
                  <a:lnTo>
                    <a:pt x="10426" y="14081"/>
                  </a:lnTo>
                  <a:lnTo>
                    <a:pt x="6323" y="15145"/>
                  </a:lnTo>
                  <a:lnTo>
                    <a:pt x="4043" y="15723"/>
                  </a:lnTo>
                  <a:cubicBezTo>
                    <a:pt x="3861" y="15784"/>
                    <a:pt x="3679" y="15814"/>
                    <a:pt x="3466" y="15814"/>
                  </a:cubicBezTo>
                  <a:cubicBezTo>
                    <a:pt x="3283" y="15784"/>
                    <a:pt x="3101" y="15692"/>
                    <a:pt x="2979" y="15571"/>
                  </a:cubicBezTo>
                  <a:cubicBezTo>
                    <a:pt x="2828" y="15419"/>
                    <a:pt x="2736" y="15267"/>
                    <a:pt x="2706" y="15054"/>
                  </a:cubicBezTo>
                  <a:lnTo>
                    <a:pt x="2554" y="14446"/>
                  </a:lnTo>
                  <a:cubicBezTo>
                    <a:pt x="2159" y="12774"/>
                    <a:pt x="1733" y="11012"/>
                    <a:pt x="1277" y="9218"/>
                  </a:cubicBezTo>
                  <a:cubicBezTo>
                    <a:pt x="1065" y="8306"/>
                    <a:pt x="852" y="7394"/>
                    <a:pt x="609" y="6452"/>
                  </a:cubicBezTo>
                  <a:cubicBezTo>
                    <a:pt x="517" y="5966"/>
                    <a:pt x="396" y="5510"/>
                    <a:pt x="274" y="5024"/>
                  </a:cubicBezTo>
                  <a:cubicBezTo>
                    <a:pt x="213" y="4568"/>
                    <a:pt x="487" y="4142"/>
                    <a:pt x="943" y="4021"/>
                  </a:cubicBezTo>
                  <a:lnTo>
                    <a:pt x="11733" y="1224"/>
                  </a:lnTo>
                  <a:lnTo>
                    <a:pt x="14165" y="586"/>
                  </a:lnTo>
                  <a:lnTo>
                    <a:pt x="15320" y="282"/>
                  </a:lnTo>
                  <a:cubicBezTo>
                    <a:pt x="15503" y="252"/>
                    <a:pt x="15685" y="191"/>
                    <a:pt x="15867" y="160"/>
                  </a:cubicBezTo>
                  <a:cubicBezTo>
                    <a:pt x="16050" y="160"/>
                    <a:pt x="16232" y="191"/>
                    <a:pt x="16384" y="282"/>
                  </a:cubicBezTo>
                  <a:cubicBezTo>
                    <a:pt x="16536" y="373"/>
                    <a:pt x="16658" y="495"/>
                    <a:pt x="16718" y="677"/>
                  </a:cubicBezTo>
                  <a:cubicBezTo>
                    <a:pt x="16779" y="829"/>
                    <a:pt x="16840" y="1011"/>
                    <a:pt x="16870" y="1194"/>
                  </a:cubicBezTo>
                  <a:cubicBezTo>
                    <a:pt x="16962" y="1528"/>
                    <a:pt x="17053" y="1893"/>
                    <a:pt x="17144" y="2227"/>
                  </a:cubicBezTo>
                  <a:cubicBezTo>
                    <a:pt x="17296" y="2926"/>
                    <a:pt x="17478" y="3595"/>
                    <a:pt x="17630" y="4203"/>
                  </a:cubicBezTo>
                  <a:cubicBezTo>
                    <a:pt x="18238" y="6726"/>
                    <a:pt x="18755" y="8762"/>
                    <a:pt x="19089" y="10191"/>
                  </a:cubicBezTo>
                  <a:cubicBezTo>
                    <a:pt x="19150" y="10343"/>
                    <a:pt x="19180" y="10525"/>
                    <a:pt x="19211" y="10677"/>
                  </a:cubicBezTo>
                  <a:cubicBezTo>
                    <a:pt x="19272" y="10829"/>
                    <a:pt x="19302" y="10951"/>
                    <a:pt x="19302" y="11103"/>
                  </a:cubicBezTo>
                  <a:cubicBezTo>
                    <a:pt x="19302" y="11346"/>
                    <a:pt x="19211" y="11559"/>
                    <a:pt x="19059" y="11741"/>
                  </a:cubicBezTo>
                  <a:cubicBezTo>
                    <a:pt x="18956" y="11869"/>
                    <a:pt x="18832" y="11976"/>
                    <a:pt x="18686" y="12043"/>
                  </a:cubicBezTo>
                  <a:lnTo>
                    <a:pt x="18686" y="12043"/>
                  </a:lnTo>
                  <a:cubicBezTo>
                    <a:pt x="18707" y="12036"/>
                    <a:pt x="18728" y="12028"/>
                    <a:pt x="18755" y="12015"/>
                  </a:cubicBezTo>
                  <a:cubicBezTo>
                    <a:pt x="18907" y="11954"/>
                    <a:pt x="19028" y="11863"/>
                    <a:pt x="19120" y="11771"/>
                  </a:cubicBezTo>
                  <a:cubicBezTo>
                    <a:pt x="19272" y="11589"/>
                    <a:pt x="19363" y="11346"/>
                    <a:pt x="19363" y="11103"/>
                  </a:cubicBezTo>
                  <a:cubicBezTo>
                    <a:pt x="19363" y="10951"/>
                    <a:pt x="19363" y="10799"/>
                    <a:pt x="19302" y="10647"/>
                  </a:cubicBezTo>
                  <a:cubicBezTo>
                    <a:pt x="19272" y="10495"/>
                    <a:pt x="19241" y="10312"/>
                    <a:pt x="19180" y="10160"/>
                  </a:cubicBezTo>
                  <a:cubicBezTo>
                    <a:pt x="18846" y="8732"/>
                    <a:pt x="18360" y="6695"/>
                    <a:pt x="17782" y="4173"/>
                  </a:cubicBezTo>
                  <a:cubicBezTo>
                    <a:pt x="17630" y="3534"/>
                    <a:pt x="17448" y="2866"/>
                    <a:pt x="17296" y="2197"/>
                  </a:cubicBezTo>
                  <a:cubicBezTo>
                    <a:pt x="17205" y="1862"/>
                    <a:pt x="17144" y="1498"/>
                    <a:pt x="17053" y="1133"/>
                  </a:cubicBezTo>
                  <a:cubicBezTo>
                    <a:pt x="16992" y="951"/>
                    <a:pt x="16962" y="768"/>
                    <a:pt x="16901" y="586"/>
                  </a:cubicBezTo>
                  <a:cubicBezTo>
                    <a:pt x="16779" y="403"/>
                    <a:pt x="16627" y="252"/>
                    <a:pt x="16445" y="160"/>
                  </a:cubicBezTo>
                  <a:cubicBezTo>
                    <a:pt x="16294" y="60"/>
                    <a:pt x="16143" y="1"/>
                    <a:pt x="159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2395450" y="3724500"/>
              <a:ext cx="115525" cy="121625"/>
            </a:xfrm>
            <a:custGeom>
              <a:avLst/>
              <a:gdLst/>
              <a:ahLst/>
              <a:cxnLst/>
              <a:rect l="l" t="t" r="r" b="b"/>
              <a:pathLst>
                <a:path w="4621" h="4865" extrusionOk="0">
                  <a:moveTo>
                    <a:pt x="0" y="1"/>
                  </a:moveTo>
                  <a:lnTo>
                    <a:pt x="578" y="2433"/>
                  </a:lnTo>
                  <a:lnTo>
                    <a:pt x="1155" y="4864"/>
                  </a:lnTo>
                  <a:lnTo>
                    <a:pt x="2888" y="3132"/>
                  </a:lnTo>
                  <a:lnTo>
                    <a:pt x="4621" y="1399"/>
                  </a:lnTo>
                  <a:lnTo>
                    <a:pt x="2310" y="700"/>
                  </a:lnTo>
                  <a:lnTo>
                    <a:pt x="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1582350" y="3302775"/>
              <a:ext cx="367075" cy="321450"/>
            </a:xfrm>
            <a:custGeom>
              <a:avLst/>
              <a:gdLst/>
              <a:ahLst/>
              <a:cxnLst/>
              <a:rect l="l" t="t" r="r" b="b"/>
              <a:pathLst>
                <a:path w="14683" h="12858" extrusionOk="0">
                  <a:moveTo>
                    <a:pt x="12190" y="0"/>
                  </a:moveTo>
                  <a:lnTo>
                    <a:pt x="1" y="3131"/>
                  </a:lnTo>
                  <a:lnTo>
                    <a:pt x="2524" y="12858"/>
                  </a:lnTo>
                  <a:lnTo>
                    <a:pt x="14682" y="9727"/>
                  </a:lnTo>
                  <a:lnTo>
                    <a:pt x="1219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1583875" y="3292125"/>
              <a:ext cx="368575" cy="322225"/>
            </a:xfrm>
            <a:custGeom>
              <a:avLst/>
              <a:gdLst/>
              <a:ahLst/>
              <a:cxnLst/>
              <a:rect l="l" t="t" r="r" b="b"/>
              <a:pathLst>
                <a:path w="14743" h="12889" extrusionOk="0">
                  <a:moveTo>
                    <a:pt x="12129" y="1"/>
                  </a:moveTo>
                  <a:lnTo>
                    <a:pt x="11977" y="31"/>
                  </a:lnTo>
                  <a:lnTo>
                    <a:pt x="11308" y="214"/>
                  </a:lnTo>
                  <a:lnTo>
                    <a:pt x="8816" y="852"/>
                  </a:lnTo>
                  <a:lnTo>
                    <a:pt x="31" y="3132"/>
                  </a:lnTo>
                  <a:lnTo>
                    <a:pt x="1" y="3132"/>
                  </a:lnTo>
                  <a:lnTo>
                    <a:pt x="1" y="3162"/>
                  </a:lnTo>
                  <a:lnTo>
                    <a:pt x="2524" y="12858"/>
                  </a:lnTo>
                  <a:lnTo>
                    <a:pt x="2524" y="12889"/>
                  </a:lnTo>
                  <a:lnTo>
                    <a:pt x="2554" y="12889"/>
                  </a:lnTo>
                  <a:lnTo>
                    <a:pt x="14712" y="9727"/>
                  </a:lnTo>
                  <a:lnTo>
                    <a:pt x="14743" y="9727"/>
                  </a:lnTo>
                  <a:lnTo>
                    <a:pt x="14743" y="9697"/>
                  </a:lnTo>
                  <a:cubicBezTo>
                    <a:pt x="13983" y="6779"/>
                    <a:pt x="13345" y="4347"/>
                    <a:pt x="12889" y="2645"/>
                  </a:cubicBezTo>
                  <a:lnTo>
                    <a:pt x="12372" y="669"/>
                  </a:lnTo>
                  <a:cubicBezTo>
                    <a:pt x="12311" y="457"/>
                    <a:pt x="12281" y="274"/>
                    <a:pt x="12250" y="183"/>
                  </a:cubicBezTo>
                  <a:lnTo>
                    <a:pt x="12189" y="1"/>
                  </a:lnTo>
                  <a:lnTo>
                    <a:pt x="12189" y="1"/>
                  </a:lnTo>
                  <a:cubicBezTo>
                    <a:pt x="12189" y="1"/>
                    <a:pt x="12189" y="62"/>
                    <a:pt x="12220" y="183"/>
                  </a:cubicBezTo>
                  <a:lnTo>
                    <a:pt x="12372" y="700"/>
                  </a:lnTo>
                  <a:cubicBezTo>
                    <a:pt x="12493" y="1156"/>
                    <a:pt x="12645" y="1825"/>
                    <a:pt x="12858" y="2676"/>
                  </a:cubicBezTo>
                  <a:cubicBezTo>
                    <a:pt x="13313" y="4374"/>
                    <a:pt x="13919" y="6798"/>
                    <a:pt x="14676" y="9706"/>
                  </a:cubicBezTo>
                  <a:lnTo>
                    <a:pt x="14676" y="9706"/>
                  </a:lnTo>
                  <a:lnTo>
                    <a:pt x="2575" y="12822"/>
                  </a:lnTo>
                  <a:lnTo>
                    <a:pt x="2575" y="12822"/>
                  </a:lnTo>
                  <a:cubicBezTo>
                    <a:pt x="1669" y="9348"/>
                    <a:pt x="823" y="6056"/>
                    <a:pt x="67" y="3183"/>
                  </a:cubicBezTo>
                  <a:lnTo>
                    <a:pt x="67" y="3183"/>
                  </a:lnTo>
                  <a:lnTo>
                    <a:pt x="8816" y="913"/>
                  </a:lnTo>
                  <a:lnTo>
                    <a:pt x="11308" y="244"/>
                  </a:lnTo>
                  <a:lnTo>
                    <a:pt x="11946" y="92"/>
                  </a:lnTo>
                  <a:lnTo>
                    <a:pt x="12129" y="31"/>
                  </a:lnTo>
                  <a:lnTo>
                    <a:pt x="12189" y="31"/>
                  </a:lnTo>
                  <a:lnTo>
                    <a:pt x="121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599075" y="3311125"/>
              <a:ext cx="337425" cy="285750"/>
            </a:xfrm>
            <a:custGeom>
              <a:avLst/>
              <a:gdLst/>
              <a:ahLst/>
              <a:cxnLst/>
              <a:rect l="l" t="t" r="r" b="b"/>
              <a:pathLst>
                <a:path w="13497" h="11430" extrusionOk="0">
                  <a:moveTo>
                    <a:pt x="11308" y="1"/>
                  </a:moveTo>
                  <a:lnTo>
                    <a:pt x="1" y="2949"/>
                  </a:lnTo>
                  <a:lnTo>
                    <a:pt x="2220" y="11429"/>
                  </a:lnTo>
                  <a:lnTo>
                    <a:pt x="13496" y="8481"/>
                  </a:lnTo>
                  <a:lnTo>
                    <a:pt x="1130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1654550" y="3439550"/>
              <a:ext cx="281950" cy="157325"/>
            </a:xfrm>
            <a:custGeom>
              <a:avLst/>
              <a:gdLst/>
              <a:ahLst/>
              <a:cxnLst/>
              <a:rect l="l" t="t" r="r" b="b"/>
              <a:pathLst>
                <a:path w="11278" h="6293" extrusionOk="0">
                  <a:moveTo>
                    <a:pt x="2554" y="1"/>
                  </a:moveTo>
                  <a:lnTo>
                    <a:pt x="1" y="6292"/>
                  </a:lnTo>
                  <a:lnTo>
                    <a:pt x="11277" y="3344"/>
                  </a:lnTo>
                  <a:lnTo>
                    <a:pt x="7083" y="456"/>
                  </a:lnTo>
                  <a:lnTo>
                    <a:pt x="5867" y="2645"/>
                  </a:lnTo>
                  <a:lnTo>
                    <a:pt x="255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1750300" y="3383100"/>
              <a:ext cx="55100" cy="46125"/>
            </a:xfrm>
            <a:custGeom>
              <a:avLst/>
              <a:gdLst/>
              <a:ahLst/>
              <a:cxnLst/>
              <a:rect l="l" t="t" r="r" b="b"/>
              <a:pathLst>
                <a:path w="2204" h="1845" extrusionOk="0">
                  <a:moveTo>
                    <a:pt x="1168" y="0"/>
                  </a:moveTo>
                  <a:cubicBezTo>
                    <a:pt x="1083" y="0"/>
                    <a:pt x="997" y="13"/>
                    <a:pt x="912" y="40"/>
                  </a:cubicBezTo>
                  <a:cubicBezTo>
                    <a:pt x="122" y="252"/>
                    <a:pt x="0" y="1316"/>
                    <a:pt x="700" y="1711"/>
                  </a:cubicBezTo>
                  <a:cubicBezTo>
                    <a:pt x="850" y="1803"/>
                    <a:pt x="1008" y="1844"/>
                    <a:pt x="1161" y="1844"/>
                  </a:cubicBezTo>
                  <a:cubicBezTo>
                    <a:pt x="1716" y="1844"/>
                    <a:pt x="2204" y="1304"/>
                    <a:pt x="2037" y="708"/>
                  </a:cubicBezTo>
                  <a:cubicBezTo>
                    <a:pt x="1937" y="282"/>
                    <a:pt x="1567" y="0"/>
                    <a:pt x="116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1654550" y="3439550"/>
              <a:ext cx="281950" cy="157325"/>
            </a:xfrm>
            <a:custGeom>
              <a:avLst/>
              <a:gdLst/>
              <a:ahLst/>
              <a:cxnLst/>
              <a:rect l="l" t="t" r="r" b="b"/>
              <a:pathLst>
                <a:path w="11278" h="6293" extrusionOk="0">
                  <a:moveTo>
                    <a:pt x="2554" y="1"/>
                  </a:moveTo>
                  <a:lnTo>
                    <a:pt x="1" y="6292"/>
                  </a:lnTo>
                  <a:lnTo>
                    <a:pt x="11277" y="3344"/>
                  </a:lnTo>
                  <a:lnTo>
                    <a:pt x="7083" y="456"/>
                  </a:lnTo>
                  <a:lnTo>
                    <a:pt x="5867" y="2645"/>
                  </a:lnTo>
                  <a:lnTo>
                    <a:pt x="25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1750300" y="3383100"/>
              <a:ext cx="55100" cy="46125"/>
            </a:xfrm>
            <a:custGeom>
              <a:avLst/>
              <a:gdLst/>
              <a:ahLst/>
              <a:cxnLst/>
              <a:rect l="l" t="t" r="r" b="b"/>
              <a:pathLst>
                <a:path w="2204" h="1845" extrusionOk="0">
                  <a:moveTo>
                    <a:pt x="1168" y="0"/>
                  </a:moveTo>
                  <a:cubicBezTo>
                    <a:pt x="1083" y="0"/>
                    <a:pt x="997" y="13"/>
                    <a:pt x="912" y="40"/>
                  </a:cubicBezTo>
                  <a:cubicBezTo>
                    <a:pt x="122" y="252"/>
                    <a:pt x="0" y="1316"/>
                    <a:pt x="700" y="1711"/>
                  </a:cubicBezTo>
                  <a:cubicBezTo>
                    <a:pt x="850" y="1803"/>
                    <a:pt x="1008" y="1844"/>
                    <a:pt x="1161" y="1844"/>
                  </a:cubicBezTo>
                  <a:cubicBezTo>
                    <a:pt x="1716" y="1844"/>
                    <a:pt x="2204" y="1304"/>
                    <a:pt x="2037" y="708"/>
                  </a:cubicBezTo>
                  <a:cubicBezTo>
                    <a:pt x="1937" y="282"/>
                    <a:pt x="1567" y="0"/>
                    <a:pt x="11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1735850" y="3083150"/>
              <a:ext cx="499275" cy="411125"/>
            </a:xfrm>
            <a:custGeom>
              <a:avLst/>
              <a:gdLst/>
              <a:ahLst/>
              <a:cxnLst/>
              <a:rect l="l" t="t" r="r" b="b"/>
              <a:pathLst>
                <a:path w="19971" h="16445" extrusionOk="0">
                  <a:moveTo>
                    <a:pt x="18907" y="1"/>
                  </a:moveTo>
                  <a:lnTo>
                    <a:pt x="1" y="1338"/>
                  </a:lnTo>
                  <a:lnTo>
                    <a:pt x="1065" y="16445"/>
                  </a:lnTo>
                  <a:lnTo>
                    <a:pt x="19971" y="15138"/>
                  </a:lnTo>
                  <a:lnTo>
                    <a:pt x="1890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1734350" y="3082400"/>
              <a:ext cx="501550" cy="412650"/>
            </a:xfrm>
            <a:custGeom>
              <a:avLst/>
              <a:gdLst/>
              <a:ahLst/>
              <a:cxnLst/>
              <a:rect l="l" t="t" r="r" b="b"/>
              <a:pathLst>
                <a:path w="20062" h="16506" extrusionOk="0">
                  <a:moveTo>
                    <a:pt x="18960" y="31"/>
                  </a:moveTo>
                  <a:cubicBezTo>
                    <a:pt x="18954" y="72"/>
                    <a:pt x="18947" y="153"/>
                    <a:pt x="18967" y="274"/>
                  </a:cubicBezTo>
                  <a:cubicBezTo>
                    <a:pt x="18967" y="487"/>
                    <a:pt x="18997" y="760"/>
                    <a:pt x="18997" y="1095"/>
                  </a:cubicBezTo>
                  <a:cubicBezTo>
                    <a:pt x="19058" y="1794"/>
                    <a:pt x="19119" y="2858"/>
                    <a:pt x="19210" y="4165"/>
                  </a:cubicBezTo>
                  <a:cubicBezTo>
                    <a:pt x="19392" y="6798"/>
                    <a:pt x="19664" y="10547"/>
                    <a:pt x="19966" y="15081"/>
                  </a:cubicBezTo>
                  <a:lnTo>
                    <a:pt x="19966" y="15081"/>
                  </a:lnTo>
                  <a:lnTo>
                    <a:pt x="1151" y="16410"/>
                  </a:lnTo>
                  <a:lnTo>
                    <a:pt x="1151" y="16410"/>
                  </a:lnTo>
                  <a:cubicBezTo>
                    <a:pt x="759" y="10986"/>
                    <a:pt x="397" y="5862"/>
                    <a:pt x="95" y="1394"/>
                  </a:cubicBezTo>
                  <a:lnTo>
                    <a:pt x="95" y="1394"/>
                  </a:lnTo>
                  <a:lnTo>
                    <a:pt x="13709" y="396"/>
                  </a:lnTo>
                  <a:lnTo>
                    <a:pt x="17599" y="122"/>
                  </a:lnTo>
                  <a:lnTo>
                    <a:pt x="18633" y="31"/>
                  </a:lnTo>
                  <a:close/>
                  <a:moveTo>
                    <a:pt x="18602" y="1"/>
                  </a:moveTo>
                  <a:lnTo>
                    <a:pt x="17569" y="61"/>
                  </a:lnTo>
                  <a:lnTo>
                    <a:pt x="13709" y="335"/>
                  </a:lnTo>
                  <a:lnTo>
                    <a:pt x="31" y="1277"/>
                  </a:lnTo>
                  <a:lnTo>
                    <a:pt x="0" y="1277"/>
                  </a:lnTo>
                  <a:lnTo>
                    <a:pt x="0" y="1308"/>
                  </a:lnTo>
                  <a:cubicBezTo>
                    <a:pt x="274" y="5806"/>
                    <a:pt x="669" y="10973"/>
                    <a:pt x="1034" y="16445"/>
                  </a:cubicBezTo>
                  <a:lnTo>
                    <a:pt x="1034" y="16505"/>
                  </a:lnTo>
                  <a:lnTo>
                    <a:pt x="1094" y="16505"/>
                  </a:lnTo>
                  <a:lnTo>
                    <a:pt x="20031" y="15168"/>
                  </a:lnTo>
                  <a:lnTo>
                    <a:pt x="20061" y="15168"/>
                  </a:lnTo>
                  <a:lnTo>
                    <a:pt x="20061" y="15107"/>
                  </a:lnTo>
                  <a:cubicBezTo>
                    <a:pt x="19727" y="10548"/>
                    <a:pt x="19453" y="6779"/>
                    <a:pt x="19271" y="4104"/>
                  </a:cubicBezTo>
                  <a:cubicBezTo>
                    <a:pt x="19180" y="2827"/>
                    <a:pt x="19089" y="1794"/>
                    <a:pt x="19058" y="1064"/>
                  </a:cubicBezTo>
                  <a:cubicBezTo>
                    <a:pt x="19028" y="730"/>
                    <a:pt x="18997" y="457"/>
                    <a:pt x="18997" y="274"/>
                  </a:cubicBezTo>
                  <a:lnTo>
                    <a:pt x="18967" y="1"/>
                  </a:lnTo>
                  <a:cubicBezTo>
                    <a:pt x="18967" y="1"/>
                    <a:pt x="18964" y="10"/>
                    <a:pt x="18961" y="29"/>
                  </a:cubicBezTo>
                  <a:lnTo>
                    <a:pt x="18961" y="29"/>
                  </a:lnTo>
                  <a:lnTo>
                    <a:pt x="1884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1753350" y="3108250"/>
              <a:ext cx="463550" cy="360950"/>
            </a:xfrm>
            <a:custGeom>
              <a:avLst/>
              <a:gdLst/>
              <a:ahLst/>
              <a:cxnLst/>
              <a:rect l="l" t="t" r="r" b="b"/>
              <a:pathLst>
                <a:path w="18542" h="14438" extrusionOk="0">
                  <a:moveTo>
                    <a:pt x="17599" y="0"/>
                  </a:moveTo>
                  <a:lnTo>
                    <a:pt x="0" y="1246"/>
                  </a:lnTo>
                  <a:lnTo>
                    <a:pt x="942" y="14438"/>
                  </a:lnTo>
                  <a:lnTo>
                    <a:pt x="18541" y="13222"/>
                  </a:lnTo>
                  <a:lnTo>
                    <a:pt x="1759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1776900" y="3253375"/>
              <a:ext cx="440000" cy="216600"/>
            </a:xfrm>
            <a:custGeom>
              <a:avLst/>
              <a:gdLst/>
              <a:ahLst/>
              <a:cxnLst/>
              <a:rect l="l" t="t" r="r" b="b"/>
              <a:pathLst>
                <a:path w="17600" h="8664" extrusionOk="0">
                  <a:moveTo>
                    <a:pt x="5563" y="1"/>
                  </a:moveTo>
                  <a:lnTo>
                    <a:pt x="0" y="8663"/>
                  </a:lnTo>
                  <a:lnTo>
                    <a:pt x="0" y="8663"/>
                  </a:lnTo>
                  <a:lnTo>
                    <a:pt x="17599" y="7417"/>
                  </a:lnTo>
                  <a:lnTo>
                    <a:pt x="12128" y="1946"/>
                  </a:lnTo>
                  <a:lnTo>
                    <a:pt x="9727" y="4864"/>
                  </a:lnTo>
                  <a:lnTo>
                    <a:pt x="556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1969150" y="3186400"/>
              <a:ext cx="82175" cy="69625"/>
            </a:xfrm>
            <a:custGeom>
              <a:avLst/>
              <a:gdLst/>
              <a:ahLst/>
              <a:cxnLst/>
              <a:rect l="l" t="t" r="r" b="b"/>
              <a:pathLst>
                <a:path w="3287" h="2785" extrusionOk="0">
                  <a:moveTo>
                    <a:pt x="1847" y="0"/>
                  </a:moveTo>
                  <a:cubicBezTo>
                    <a:pt x="1809" y="0"/>
                    <a:pt x="1771" y="2"/>
                    <a:pt x="1733" y="5"/>
                  </a:cubicBezTo>
                  <a:cubicBezTo>
                    <a:pt x="517" y="96"/>
                    <a:pt x="0" y="1616"/>
                    <a:pt x="943" y="2436"/>
                  </a:cubicBezTo>
                  <a:cubicBezTo>
                    <a:pt x="1210" y="2677"/>
                    <a:pt x="1525" y="2785"/>
                    <a:pt x="1834" y="2785"/>
                  </a:cubicBezTo>
                  <a:cubicBezTo>
                    <a:pt x="2577" y="2785"/>
                    <a:pt x="3287" y="2162"/>
                    <a:pt x="3222" y="1281"/>
                  </a:cubicBezTo>
                  <a:cubicBezTo>
                    <a:pt x="3165" y="558"/>
                    <a:pt x="2584" y="0"/>
                    <a:pt x="18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1776900" y="3253375"/>
              <a:ext cx="440000" cy="216600"/>
            </a:xfrm>
            <a:custGeom>
              <a:avLst/>
              <a:gdLst/>
              <a:ahLst/>
              <a:cxnLst/>
              <a:rect l="l" t="t" r="r" b="b"/>
              <a:pathLst>
                <a:path w="17600" h="8664" extrusionOk="0">
                  <a:moveTo>
                    <a:pt x="5563" y="1"/>
                  </a:moveTo>
                  <a:lnTo>
                    <a:pt x="0" y="8663"/>
                  </a:lnTo>
                  <a:lnTo>
                    <a:pt x="0" y="8663"/>
                  </a:lnTo>
                  <a:lnTo>
                    <a:pt x="17599" y="7417"/>
                  </a:lnTo>
                  <a:lnTo>
                    <a:pt x="12128" y="1946"/>
                  </a:lnTo>
                  <a:lnTo>
                    <a:pt x="9727" y="4864"/>
                  </a:lnTo>
                  <a:lnTo>
                    <a:pt x="55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1969150" y="3186400"/>
              <a:ext cx="82175" cy="69625"/>
            </a:xfrm>
            <a:custGeom>
              <a:avLst/>
              <a:gdLst/>
              <a:ahLst/>
              <a:cxnLst/>
              <a:rect l="l" t="t" r="r" b="b"/>
              <a:pathLst>
                <a:path w="3287" h="2785" extrusionOk="0">
                  <a:moveTo>
                    <a:pt x="1847" y="0"/>
                  </a:moveTo>
                  <a:cubicBezTo>
                    <a:pt x="1809" y="0"/>
                    <a:pt x="1771" y="2"/>
                    <a:pt x="1733" y="5"/>
                  </a:cubicBezTo>
                  <a:cubicBezTo>
                    <a:pt x="517" y="96"/>
                    <a:pt x="0" y="1616"/>
                    <a:pt x="943" y="2436"/>
                  </a:cubicBezTo>
                  <a:cubicBezTo>
                    <a:pt x="1210" y="2677"/>
                    <a:pt x="1525" y="2785"/>
                    <a:pt x="1834" y="2785"/>
                  </a:cubicBezTo>
                  <a:cubicBezTo>
                    <a:pt x="2577" y="2785"/>
                    <a:pt x="3287" y="2162"/>
                    <a:pt x="3222" y="1281"/>
                  </a:cubicBezTo>
                  <a:cubicBezTo>
                    <a:pt x="3165" y="558"/>
                    <a:pt x="2584" y="0"/>
                    <a:pt x="18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991175" y="3562625"/>
              <a:ext cx="329050" cy="313875"/>
            </a:xfrm>
            <a:custGeom>
              <a:avLst/>
              <a:gdLst/>
              <a:ahLst/>
              <a:cxnLst/>
              <a:rect l="l" t="t" r="r" b="b"/>
              <a:pathLst>
                <a:path w="13162" h="12555" extrusionOk="0">
                  <a:moveTo>
                    <a:pt x="7152" y="0"/>
                  </a:moveTo>
                  <a:cubicBezTo>
                    <a:pt x="5605" y="0"/>
                    <a:pt x="4041" y="630"/>
                    <a:pt x="2888" y="1977"/>
                  </a:cubicBezTo>
                  <a:cubicBezTo>
                    <a:pt x="0" y="5351"/>
                    <a:pt x="2006" y="10610"/>
                    <a:pt x="6414" y="11218"/>
                  </a:cubicBezTo>
                  <a:lnTo>
                    <a:pt x="6809" y="12555"/>
                  </a:lnTo>
                  <a:lnTo>
                    <a:pt x="11520" y="11096"/>
                  </a:lnTo>
                  <a:cubicBezTo>
                    <a:pt x="11520" y="11096"/>
                    <a:pt x="11338" y="10336"/>
                    <a:pt x="11125" y="9637"/>
                  </a:cubicBezTo>
                  <a:cubicBezTo>
                    <a:pt x="12614" y="8178"/>
                    <a:pt x="13161" y="5990"/>
                    <a:pt x="12554" y="3983"/>
                  </a:cubicBezTo>
                  <a:cubicBezTo>
                    <a:pt x="11768" y="1427"/>
                    <a:pt x="9480" y="0"/>
                    <a:pt x="715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1111225" y="3702175"/>
              <a:ext cx="150500" cy="160650"/>
            </a:xfrm>
            <a:custGeom>
              <a:avLst/>
              <a:gdLst/>
              <a:ahLst/>
              <a:cxnLst/>
              <a:rect l="l" t="t" r="r" b="b"/>
              <a:pathLst>
                <a:path w="6020" h="6426" extrusionOk="0">
                  <a:moveTo>
                    <a:pt x="3679" y="73"/>
                  </a:moveTo>
                  <a:cubicBezTo>
                    <a:pt x="3770" y="73"/>
                    <a:pt x="3891" y="104"/>
                    <a:pt x="3952" y="164"/>
                  </a:cubicBezTo>
                  <a:cubicBezTo>
                    <a:pt x="4013" y="256"/>
                    <a:pt x="4074" y="347"/>
                    <a:pt x="4074" y="438"/>
                  </a:cubicBezTo>
                  <a:cubicBezTo>
                    <a:pt x="4074" y="651"/>
                    <a:pt x="4013" y="863"/>
                    <a:pt x="3891" y="1046"/>
                  </a:cubicBezTo>
                  <a:cubicBezTo>
                    <a:pt x="3840" y="1129"/>
                    <a:pt x="3781" y="1206"/>
                    <a:pt x="3716" y="1277"/>
                  </a:cubicBezTo>
                  <a:lnTo>
                    <a:pt x="3716" y="1277"/>
                  </a:lnTo>
                  <a:cubicBezTo>
                    <a:pt x="3669" y="1224"/>
                    <a:pt x="3626" y="1167"/>
                    <a:pt x="3587" y="1107"/>
                  </a:cubicBezTo>
                  <a:cubicBezTo>
                    <a:pt x="3466" y="955"/>
                    <a:pt x="3375" y="742"/>
                    <a:pt x="3375" y="529"/>
                  </a:cubicBezTo>
                  <a:cubicBezTo>
                    <a:pt x="3375" y="438"/>
                    <a:pt x="3375" y="347"/>
                    <a:pt x="3435" y="256"/>
                  </a:cubicBezTo>
                  <a:cubicBezTo>
                    <a:pt x="3496" y="164"/>
                    <a:pt x="3587" y="104"/>
                    <a:pt x="3679" y="73"/>
                  </a:cubicBezTo>
                  <a:close/>
                  <a:moveTo>
                    <a:pt x="1686" y="426"/>
                  </a:moveTo>
                  <a:cubicBezTo>
                    <a:pt x="1713" y="426"/>
                    <a:pt x="1739" y="430"/>
                    <a:pt x="1764" y="438"/>
                  </a:cubicBezTo>
                  <a:cubicBezTo>
                    <a:pt x="1976" y="499"/>
                    <a:pt x="2128" y="651"/>
                    <a:pt x="2189" y="833"/>
                  </a:cubicBezTo>
                  <a:cubicBezTo>
                    <a:pt x="2311" y="1137"/>
                    <a:pt x="2333" y="1455"/>
                    <a:pt x="2273" y="1751"/>
                  </a:cubicBezTo>
                  <a:lnTo>
                    <a:pt x="2273" y="1751"/>
                  </a:lnTo>
                  <a:cubicBezTo>
                    <a:pt x="2009" y="1690"/>
                    <a:pt x="1767" y="1554"/>
                    <a:pt x="1581" y="1350"/>
                  </a:cubicBezTo>
                  <a:cubicBezTo>
                    <a:pt x="1429" y="1198"/>
                    <a:pt x="1338" y="985"/>
                    <a:pt x="1338" y="772"/>
                  </a:cubicBezTo>
                  <a:cubicBezTo>
                    <a:pt x="1368" y="651"/>
                    <a:pt x="1399" y="560"/>
                    <a:pt x="1490" y="499"/>
                  </a:cubicBezTo>
                  <a:cubicBezTo>
                    <a:pt x="1535" y="454"/>
                    <a:pt x="1612" y="426"/>
                    <a:pt x="1686" y="426"/>
                  </a:cubicBezTo>
                  <a:close/>
                  <a:moveTo>
                    <a:pt x="5558" y="657"/>
                  </a:moveTo>
                  <a:cubicBezTo>
                    <a:pt x="5601" y="657"/>
                    <a:pt x="5644" y="665"/>
                    <a:pt x="5685" y="681"/>
                  </a:cubicBezTo>
                  <a:cubicBezTo>
                    <a:pt x="5867" y="711"/>
                    <a:pt x="5989" y="863"/>
                    <a:pt x="5958" y="1046"/>
                  </a:cubicBezTo>
                  <a:cubicBezTo>
                    <a:pt x="5897" y="1228"/>
                    <a:pt x="5806" y="1380"/>
                    <a:pt x="5654" y="1502"/>
                  </a:cubicBezTo>
                  <a:cubicBezTo>
                    <a:pt x="5422" y="1665"/>
                    <a:pt x="5136" y="1756"/>
                    <a:pt x="4837" y="1763"/>
                  </a:cubicBezTo>
                  <a:lnTo>
                    <a:pt x="4837" y="1763"/>
                  </a:lnTo>
                  <a:cubicBezTo>
                    <a:pt x="4879" y="1585"/>
                    <a:pt x="4932" y="1406"/>
                    <a:pt x="4986" y="1228"/>
                  </a:cubicBezTo>
                  <a:cubicBezTo>
                    <a:pt x="5016" y="1046"/>
                    <a:pt x="5107" y="924"/>
                    <a:pt x="5229" y="803"/>
                  </a:cubicBezTo>
                  <a:cubicBezTo>
                    <a:pt x="5318" y="714"/>
                    <a:pt x="5439" y="657"/>
                    <a:pt x="5558" y="657"/>
                  </a:cubicBezTo>
                  <a:close/>
                  <a:moveTo>
                    <a:pt x="459" y="2315"/>
                  </a:moveTo>
                  <a:cubicBezTo>
                    <a:pt x="488" y="2315"/>
                    <a:pt x="517" y="2317"/>
                    <a:pt x="548" y="2322"/>
                  </a:cubicBezTo>
                  <a:cubicBezTo>
                    <a:pt x="700" y="2353"/>
                    <a:pt x="852" y="2444"/>
                    <a:pt x="943" y="2566"/>
                  </a:cubicBezTo>
                  <a:cubicBezTo>
                    <a:pt x="1063" y="2686"/>
                    <a:pt x="1169" y="2807"/>
                    <a:pt x="1271" y="2927"/>
                  </a:cubicBezTo>
                  <a:lnTo>
                    <a:pt x="1271" y="2927"/>
                  </a:lnTo>
                  <a:cubicBezTo>
                    <a:pt x="1128" y="2979"/>
                    <a:pt x="977" y="3010"/>
                    <a:pt x="821" y="3022"/>
                  </a:cubicBezTo>
                  <a:cubicBezTo>
                    <a:pt x="776" y="3029"/>
                    <a:pt x="730" y="3033"/>
                    <a:pt x="685" y="3033"/>
                  </a:cubicBezTo>
                  <a:cubicBezTo>
                    <a:pt x="550" y="3033"/>
                    <a:pt x="419" y="2999"/>
                    <a:pt x="305" y="2930"/>
                  </a:cubicBezTo>
                  <a:cubicBezTo>
                    <a:pt x="153" y="2839"/>
                    <a:pt x="61" y="2687"/>
                    <a:pt x="122" y="2505"/>
                  </a:cubicBezTo>
                  <a:cubicBezTo>
                    <a:pt x="198" y="2378"/>
                    <a:pt x="316" y="2315"/>
                    <a:pt x="459" y="2315"/>
                  </a:cubicBezTo>
                  <a:close/>
                  <a:moveTo>
                    <a:pt x="3769" y="1"/>
                  </a:moveTo>
                  <a:cubicBezTo>
                    <a:pt x="3739" y="1"/>
                    <a:pt x="3709" y="5"/>
                    <a:pt x="3679" y="12"/>
                  </a:cubicBezTo>
                  <a:cubicBezTo>
                    <a:pt x="3435" y="73"/>
                    <a:pt x="3283" y="286"/>
                    <a:pt x="3283" y="529"/>
                  </a:cubicBezTo>
                  <a:cubicBezTo>
                    <a:pt x="3314" y="742"/>
                    <a:pt x="3375" y="955"/>
                    <a:pt x="3527" y="1137"/>
                  </a:cubicBezTo>
                  <a:cubicBezTo>
                    <a:pt x="3571" y="1204"/>
                    <a:pt x="3620" y="1266"/>
                    <a:pt x="3672" y="1323"/>
                  </a:cubicBezTo>
                  <a:lnTo>
                    <a:pt x="3672" y="1323"/>
                  </a:lnTo>
                  <a:cubicBezTo>
                    <a:pt x="3431" y="1567"/>
                    <a:pt x="3114" y="1730"/>
                    <a:pt x="2797" y="1775"/>
                  </a:cubicBezTo>
                  <a:cubicBezTo>
                    <a:pt x="2731" y="1784"/>
                    <a:pt x="2665" y="1788"/>
                    <a:pt x="2600" y="1788"/>
                  </a:cubicBezTo>
                  <a:cubicBezTo>
                    <a:pt x="2511" y="1788"/>
                    <a:pt x="2423" y="1780"/>
                    <a:pt x="2337" y="1765"/>
                  </a:cubicBezTo>
                  <a:lnTo>
                    <a:pt x="2337" y="1765"/>
                  </a:lnTo>
                  <a:cubicBezTo>
                    <a:pt x="2360" y="1658"/>
                    <a:pt x="2372" y="1550"/>
                    <a:pt x="2372" y="1441"/>
                  </a:cubicBezTo>
                  <a:cubicBezTo>
                    <a:pt x="2372" y="1228"/>
                    <a:pt x="2341" y="1015"/>
                    <a:pt x="2250" y="803"/>
                  </a:cubicBezTo>
                  <a:cubicBezTo>
                    <a:pt x="2220" y="711"/>
                    <a:pt x="2159" y="620"/>
                    <a:pt x="2068" y="529"/>
                  </a:cubicBezTo>
                  <a:cubicBezTo>
                    <a:pt x="2007" y="438"/>
                    <a:pt x="1885" y="377"/>
                    <a:pt x="1794" y="377"/>
                  </a:cubicBezTo>
                  <a:cubicBezTo>
                    <a:pt x="1761" y="369"/>
                    <a:pt x="1729" y="365"/>
                    <a:pt x="1696" y="365"/>
                  </a:cubicBezTo>
                  <a:cubicBezTo>
                    <a:pt x="1607" y="365"/>
                    <a:pt x="1518" y="393"/>
                    <a:pt x="1429" y="438"/>
                  </a:cubicBezTo>
                  <a:cubicBezTo>
                    <a:pt x="1338" y="529"/>
                    <a:pt x="1277" y="620"/>
                    <a:pt x="1277" y="742"/>
                  </a:cubicBezTo>
                  <a:cubicBezTo>
                    <a:pt x="1277" y="985"/>
                    <a:pt x="1338" y="1228"/>
                    <a:pt x="1520" y="1380"/>
                  </a:cubicBezTo>
                  <a:cubicBezTo>
                    <a:pt x="1727" y="1606"/>
                    <a:pt x="1981" y="1750"/>
                    <a:pt x="2259" y="1813"/>
                  </a:cubicBezTo>
                  <a:lnTo>
                    <a:pt x="2259" y="1813"/>
                  </a:lnTo>
                  <a:cubicBezTo>
                    <a:pt x="2192" y="2086"/>
                    <a:pt x="2053" y="2337"/>
                    <a:pt x="1855" y="2535"/>
                  </a:cubicBezTo>
                  <a:cubicBezTo>
                    <a:pt x="1703" y="2704"/>
                    <a:pt x="1523" y="2826"/>
                    <a:pt x="1325" y="2906"/>
                  </a:cubicBezTo>
                  <a:lnTo>
                    <a:pt x="1325" y="2906"/>
                  </a:lnTo>
                  <a:cubicBezTo>
                    <a:pt x="1220" y="2783"/>
                    <a:pt x="1112" y="2659"/>
                    <a:pt x="1004" y="2535"/>
                  </a:cubicBezTo>
                  <a:cubicBezTo>
                    <a:pt x="882" y="2383"/>
                    <a:pt x="730" y="2292"/>
                    <a:pt x="548" y="2262"/>
                  </a:cubicBezTo>
                  <a:cubicBezTo>
                    <a:pt x="521" y="2253"/>
                    <a:pt x="494" y="2249"/>
                    <a:pt x="468" y="2249"/>
                  </a:cubicBezTo>
                  <a:cubicBezTo>
                    <a:pt x="403" y="2249"/>
                    <a:pt x="339" y="2271"/>
                    <a:pt x="274" y="2292"/>
                  </a:cubicBezTo>
                  <a:cubicBezTo>
                    <a:pt x="183" y="2322"/>
                    <a:pt x="122" y="2383"/>
                    <a:pt x="61" y="2474"/>
                  </a:cubicBezTo>
                  <a:cubicBezTo>
                    <a:pt x="1" y="2657"/>
                    <a:pt x="92" y="2870"/>
                    <a:pt x="274" y="2991"/>
                  </a:cubicBezTo>
                  <a:cubicBezTo>
                    <a:pt x="388" y="3060"/>
                    <a:pt x="536" y="3094"/>
                    <a:pt x="680" y="3094"/>
                  </a:cubicBezTo>
                  <a:cubicBezTo>
                    <a:pt x="728" y="3094"/>
                    <a:pt x="776" y="3090"/>
                    <a:pt x="821" y="3082"/>
                  </a:cubicBezTo>
                  <a:cubicBezTo>
                    <a:pt x="986" y="3070"/>
                    <a:pt x="1151" y="3031"/>
                    <a:pt x="1306" y="2970"/>
                  </a:cubicBezTo>
                  <a:lnTo>
                    <a:pt x="1306" y="2970"/>
                  </a:lnTo>
                  <a:cubicBezTo>
                    <a:pt x="1397" y="3078"/>
                    <a:pt x="1486" y="3187"/>
                    <a:pt x="1581" y="3295"/>
                  </a:cubicBezTo>
                  <a:cubicBezTo>
                    <a:pt x="2341" y="4237"/>
                    <a:pt x="2919" y="5028"/>
                    <a:pt x="3344" y="5575"/>
                  </a:cubicBezTo>
                  <a:cubicBezTo>
                    <a:pt x="3527" y="5848"/>
                    <a:pt x="3679" y="6061"/>
                    <a:pt x="3800" y="6213"/>
                  </a:cubicBezTo>
                  <a:cubicBezTo>
                    <a:pt x="3709" y="6061"/>
                    <a:pt x="3557" y="5848"/>
                    <a:pt x="3344" y="5544"/>
                  </a:cubicBezTo>
                  <a:cubicBezTo>
                    <a:pt x="2949" y="4997"/>
                    <a:pt x="2372" y="4207"/>
                    <a:pt x="1612" y="3265"/>
                  </a:cubicBezTo>
                  <a:cubicBezTo>
                    <a:pt x="1532" y="3159"/>
                    <a:pt x="1448" y="3054"/>
                    <a:pt x="1359" y="2948"/>
                  </a:cubicBezTo>
                  <a:lnTo>
                    <a:pt x="1359" y="2948"/>
                  </a:lnTo>
                  <a:cubicBezTo>
                    <a:pt x="1557" y="2863"/>
                    <a:pt x="1739" y="2743"/>
                    <a:pt x="1885" y="2596"/>
                  </a:cubicBezTo>
                  <a:cubicBezTo>
                    <a:pt x="2097" y="2384"/>
                    <a:pt x="2249" y="2114"/>
                    <a:pt x="2323" y="1826"/>
                  </a:cubicBezTo>
                  <a:lnTo>
                    <a:pt x="2323" y="1826"/>
                  </a:lnTo>
                  <a:cubicBezTo>
                    <a:pt x="2410" y="1841"/>
                    <a:pt x="2500" y="1849"/>
                    <a:pt x="2591" y="1849"/>
                  </a:cubicBezTo>
                  <a:cubicBezTo>
                    <a:pt x="2659" y="1849"/>
                    <a:pt x="2728" y="1845"/>
                    <a:pt x="2797" y="1836"/>
                  </a:cubicBezTo>
                  <a:cubicBezTo>
                    <a:pt x="3155" y="1769"/>
                    <a:pt x="3463" y="1603"/>
                    <a:pt x="3710" y="1363"/>
                  </a:cubicBezTo>
                  <a:lnTo>
                    <a:pt x="3710" y="1363"/>
                  </a:lnTo>
                  <a:cubicBezTo>
                    <a:pt x="3994" y="1652"/>
                    <a:pt x="4372" y="1805"/>
                    <a:pt x="4757" y="1813"/>
                  </a:cubicBezTo>
                  <a:lnTo>
                    <a:pt x="4757" y="1813"/>
                  </a:lnTo>
                  <a:cubicBezTo>
                    <a:pt x="4737" y="1914"/>
                    <a:pt x="4722" y="2013"/>
                    <a:pt x="4712" y="2110"/>
                  </a:cubicBezTo>
                  <a:cubicBezTo>
                    <a:pt x="4651" y="2657"/>
                    <a:pt x="4651" y="3204"/>
                    <a:pt x="4712" y="3751"/>
                  </a:cubicBezTo>
                  <a:cubicBezTo>
                    <a:pt x="4742" y="4237"/>
                    <a:pt x="4803" y="4663"/>
                    <a:pt x="4864" y="4997"/>
                  </a:cubicBezTo>
                  <a:cubicBezTo>
                    <a:pt x="4894" y="5332"/>
                    <a:pt x="4955" y="5575"/>
                    <a:pt x="4986" y="5757"/>
                  </a:cubicBezTo>
                  <a:cubicBezTo>
                    <a:pt x="5016" y="5848"/>
                    <a:pt x="5016" y="5909"/>
                    <a:pt x="5016" y="5970"/>
                  </a:cubicBezTo>
                  <a:lnTo>
                    <a:pt x="5016" y="6031"/>
                  </a:lnTo>
                  <a:lnTo>
                    <a:pt x="5046" y="5970"/>
                  </a:lnTo>
                  <a:lnTo>
                    <a:pt x="5016" y="5788"/>
                  </a:lnTo>
                  <a:cubicBezTo>
                    <a:pt x="4986" y="5605"/>
                    <a:pt x="4925" y="5362"/>
                    <a:pt x="4894" y="5028"/>
                  </a:cubicBezTo>
                  <a:cubicBezTo>
                    <a:pt x="4834" y="4663"/>
                    <a:pt x="4773" y="4268"/>
                    <a:pt x="4742" y="3781"/>
                  </a:cubicBezTo>
                  <a:cubicBezTo>
                    <a:pt x="4712" y="3234"/>
                    <a:pt x="4712" y="2687"/>
                    <a:pt x="4773" y="2140"/>
                  </a:cubicBezTo>
                  <a:cubicBezTo>
                    <a:pt x="4784" y="2031"/>
                    <a:pt x="4802" y="1922"/>
                    <a:pt x="4826" y="1813"/>
                  </a:cubicBezTo>
                  <a:lnTo>
                    <a:pt x="4826" y="1813"/>
                  </a:lnTo>
                  <a:cubicBezTo>
                    <a:pt x="5124" y="1806"/>
                    <a:pt x="5423" y="1714"/>
                    <a:pt x="5685" y="1532"/>
                  </a:cubicBezTo>
                  <a:cubicBezTo>
                    <a:pt x="5837" y="1411"/>
                    <a:pt x="5958" y="1228"/>
                    <a:pt x="5989" y="1046"/>
                  </a:cubicBezTo>
                  <a:cubicBezTo>
                    <a:pt x="6019" y="924"/>
                    <a:pt x="5989" y="833"/>
                    <a:pt x="5928" y="742"/>
                  </a:cubicBezTo>
                  <a:cubicBezTo>
                    <a:pt x="5867" y="681"/>
                    <a:pt x="5776" y="620"/>
                    <a:pt x="5685" y="590"/>
                  </a:cubicBezTo>
                  <a:cubicBezTo>
                    <a:pt x="5644" y="583"/>
                    <a:pt x="5603" y="579"/>
                    <a:pt x="5562" y="579"/>
                  </a:cubicBezTo>
                  <a:cubicBezTo>
                    <a:pt x="5422" y="579"/>
                    <a:pt x="5286" y="624"/>
                    <a:pt x="5168" y="742"/>
                  </a:cubicBezTo>
                  <a:cubicBezTo>
                    <a:pt x="5046" y="863"/>
                    <a:pt x="4955" y="1015"/>
                    <a:pt x="4925" y="1167"/>
                  </a:cubicBezTo>
                  <a:cubicBezTo>
                    <a:pt x="4867" y="1359"/>
                    <a:pt x="4810" y="1563"/>
                    <a:pt x="4768" y="1763"/>
                  </a:cubicBezTo>
                  <a:lnTo>
                    <a:pt x="4768" y="1763"/>
                  </a:lnTo>
                  <a:cubicBezTo>
                    <a:pt x="4699" y="1762"/>
                    <a:pt x="4629" y="1756"/>
                    <a:pt x="4560" y="1745"/>
                  </a:cubicBezTo>
                  <a:cubicBezTo>
                    <a:pt x="4254" y="1698"/>
                    <a:pt x="3967" y="1542"/>
                    <a:pt x="3754" y="1319"/>
                  </a:cubicBezTo>
                  <a:lnTo>
                    <a:pt x="3754" y="1319"/>
                  </a:lnTo>
                  <a:cubicBezTo>
                    <a:pt x="3826" y="1244"/>
                    <a:pt x="3892" y="1163"/>
                    <a:pt x="3952" y="1076"/>
                  </a:cubicBezTo>
                  <a:cubicBezTo>
                    <a:pt x="4074" y="894"/>
                    <a:pt x="4134" y="651"/>
                    <a:pt x="4134" y="438"/>
                  </a:cubicBezTo>
                  <a:cubicBezTo>
                    <a:pt x="4134" y="316"/>
                    <a:pt x="4074" y="195"/>
                    <a:pt x="4013" y="104"/>
                  </a:cubicBezTo>
                  <a:cubicBezTo>
                    <a:pt x="3945" y="35"/>
                    <a:pt x="3859" y="1"/>
                    <a:pt x="3769" y="1"/>
                  </a:cubicBezTo>
                  <a:close/>
                  <a:moveTo>
                    <a:pt x="3922" y="6365"/>
                  </a:moveTo>
                  <a:cubicBezTo>
                    <a:pt x="3922" y="6380"/>
                    <a:pt x="3929" y="6388"/>
                    <a:pt x="3937" y="6395"/>
                  </a:cubicBezTo>
                  <a:lnTo>
                    <a:pt x="3922" y="6365"/>
                  </a:lnTo>
                  <a:close/>
                  <a:moveTo>
                    <a:pt x="3937" y="6395"/>
                  </a:moveTo>
                  <a:lnTo>
                    <a:pt x="3952" y="6426"/>
                  </a:lnTo>
                  <a:cubicBezTo>
                    <a:pt x="3952" y="6411"/>
                    <a:pt x="3945" y="6403"/>
                    <a:pt x="3937" y="639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1165175" y="3849750"/>
              <a:ext cx="118575" cy="46675"/>
            </a:xfrm>
            <a:custGeom>
              <a:avLst/>
              <a:gdLst/>
              <a:ahLst/>
              <a:cxnLst/>
              <a:rect l="l" t="t" r="r" b="b"/>
              <a:pathLst>
                <a:path w="4743" h="1867" extrusionOk="0">
                  <a:moveTo>
                    <a:pt x="4377" y="0"/>
                  </a:moveTo>
                  <a:cubicBezTo>
                    <a:pt x="4357" y="0"/>
                    <a:pt x="4337" y="2"/>
                    <a:pt x="4317" y="6"/>
                  </a:cubicBezTo>
                  <a:lnTo>
                    <a:pt x="274" y="1283"/>
                  </a:lnTo>
                  <a:cubicBezTo>
                    <a:pt x="92" y="1313"/>
                    <a:pt x="1" y="1496"/>
                    <a:pt x="62" y="1647"/>
                  </a:cubicBezTo>
                  <a:cubicBezTo>
                    <a:pt x="114" y="1780"/>
                    <a:pt x="237" y="1866"/>
                    <a:pt x="368" y="1866"/>
                  </a:cubicBezTo>
                  <a:cubicBezTo>
                    <a:pt x="387" y="1866"/>
                    <a:pt x="407" y="1864"/>
                    <a:pt x="426" y="1860"/>
                  </a:cubicBezTo>
                  <a:lnTo>
                    <a:pt x="4469" y="614"/>
                  </a:lnTo>
                  <a:cubicBezTo>
                    <a:pt x="4651" y="553"/>
                    <a:pt x="4742" y="371"/>
                    <a:pt x="4682" y="219"/>
                  </a:cubicBezTo>
                  <a:cubicBezTo>
                    <a:pt x="4655" y="87"/>
                    <a:pt x="4514" y="0"/>
                    <a:pt x="4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1168625" y="3870775"/>
              <a:ext cx="124125" cy="69850"/>
            </a:xfrm>
            <a:custGeom>
              <a:avLst/>
              <a:gdLst/>
              <a:ahLst/>
              <a:cxnLst/>
              <a:rect l="l" t="t" r="r" b="b"/>
              <a:pathLst>
                <a:path w="4965" h="2794" extrusionOk="0">
                  <a:moveTo>
                    <a:pt x="4523" y="0"/>
                  </a:moveTo>
                  <a:cubicBezTo>
                    <a:pt x="4492" y="0"/>
                    <a:pt x="4458" y="5"/>
                    <a:pt x="4422" y="16"/>
                  </a:cubicBezTo>
                  <a:lnTo>
                    <a:pt x="410" y="1293"/>
                  </a:lnTo>
                  <a:cubicBezTo>
                    <a:pt x="0" y="1375"/>
                    <a:pt x="130" y="1923"/>
                    <a:pt x="470" y="1923"/>
                  </a:cubicBezTo>
                  <a:cubicBezTo>
                    <a:pt x="508" y="1923"/>
                    <a:pt x="549" y="1916"/>
                    <a:pt x="592" y="1901"/>
                  </a:cubicBezTo>
                  <a:lnTo>
                    <a:pt x="1018" y="1749"/>
                  </a:lnTo>
                  <a:lnTo>
                    <a:pt x="1960" y="2691"/>
                  </a:lnTo>
                  <a:cubicBezTo>
                    <a:pt x="2028" y="2759"/>
                    <a:pt x="2131" y="2794"/>
                    <a:pt x="2242" y="2794"/>
                  </a:cubicBezTo>
                  <a:cubicBezTo>
                    <a:pt x="2279" y="2794"/>
                    <a:pt x="2317" y="2790"/>
                    <a:pt x="2355" y="2782"/>
                  </a:cubicBezTo>
                  <a:lnTo>
                    <a:pt x="3814" y="2326"/>
                  </a:lnTo>
                  <a:cubicBezTo>
                    <a:pt x="3966" y="2265"/>
                    <a:pt x="4057" y="2144"/>
                    <a:pt x="4088" y="2022"/>
                  </a:cubicBezTo>
                  <a:lnTo>
                    <a:pt x="4301" y="715"/>
                  </a:lnTo>
                  <a:lnTo>
                    <a:pt x="4604" y="624"/>
                  </a:lnTo>
                  <a:cubicBezTo>
                    <a:pt x="4964" y="513"/>
                    <a:pt x="4845" y="0"/>
                    <a:pt x="45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1042075" y="3604150"/>
              <a:ext cx="65375" cy="174475"/>
            </a:xfrm>
            <a:custGeom>
              <a:avLst/>
              <a:gdLst/>
              <a:ahLst/>
              <a:cxnLst/>
              <a:rect l="l" t="t" r="r" b="b"/>
              <a:pathLst>
                <a:path w="2615" h="6979" extrusionOk="0">
                  <a:moveTo>
                    <a:pt x="2541" y="0"/>
                  </a:moveTo>
                  <a:cubicBezTo>
                    <a:pt x="2484" y="0"/>
                    <a:pt x="2383" y="29"/>
                    <a:pt x="2250" y="73"/>
                  </a:cubicBezTo>
                  <a:cubicBezTo>
                    <a:pt x="1946" y="195"/>
                    <a:pt x="1703" y="377"/>
                    <a:pt x="1490" y="590"/>
                  </a:cubicBezTo>
                  <a:cubicBezTo>
                    <a:pt x="1125" y="894"/>
                    <a:pt x="852" y="1228"/>
                    <a:pt x="639" y="1623"/>
                  </a:cubicBezTo>
                  <a:lnTo>
                    <a:pt x="92" y="3204"/>
                  </a:lnTo>
                  <a:cubicBezTo>
                    <a:pt x="1" y="3781"/>
                    <a:pt x="31" y="4329"/>
                    <a:pt x="183" y="4876"/>
                  </a:cubicBezTo>
                  <a:cubicBezTo>
                    <a:pt x="305" y="5332"/>
                    <a:pt x="487" y="5757"/>
                    <a:pt x="730" y="6122"/>
                  </a:cubicBezTo>
                  <a:cubicBezTo>
                    <a:pt x="882" y="6365"/>
                    <a:pt x="1095" y="6608"/>
                    <a:pt x="1308" y="6791"/>
                  </a:cubicBezTo>
                  <a:cubicBezTo>
                    <a:pt x="1440" y="6901"/>
                    <a:pt x="1508" y="6979"/>
                    <a:pt x="1570" y="6979"/>
                  </a:cubicBezTo>
                  <a:cubicBezTo>
                    <a:pt x="1594" y="6979"/>
                    <a:pt x="1617" y="6968"/>
                    <a:pt x="1642" y="6943"/>
                  </a:cubicBezTo>
                  <a:cubicBezTo>
                    <a:pt x="1703" y="6882"/>
                    <a:pt x="1429" y="6517"/>
                    <a:pt x="1156" y="5879"/>
                  </a:cubicBezTo>
                  <a:cubicBezTo>
                    <a:pt x="365" y="4237"/>
                    <a:pt x="639" y="2292"/>
                    <a:pt x="1824" y="924"/>
                  </a:cubicBezTo>
                  <a:cubicBezTo>
                    <a:pt x="2280" y="377"/>
                    <a:pt x="2615" y="73"/>
                    <a:pt x="2584" y="12"/>
                  </a:cubicBezTo>
                  <a:cubicBezTo>
                    <a:pt x="2576" y="4"/>
                    <a:pt x="2561" y="0"/>
                    <a:pt x="2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1120350" y="3582675"/>
              <a:ext cx="34975" cy="19550"/>
            </a:xfrm>
            <a:custGeom>
              <a:avLst/>
              <a:gdLst/>
              <a:ahLst/>
              <a:cxnLst/>
              <a:rect l="l" t="t" r="r" b="b"/>
              <a:pathLst>
                <a:path w="1399" h="782" extrusionOk="0">
                  <a:moveTo>
                    <a:pt x="929" y="0"/>
                  </a:moveTo>
                  <a:cubicBezTo>
                    <a:pt x="822" y="0"/>
                    <a:pt x="715" y="15"/>
                    <a:pt x="608" y="51"/>
                  </a:cubicBezTo>
                  <a:cubicBezTo>
                    <a:pt x="426" y="111"/>
                    <a:pt x="274" y="203"/>
                    <a:pt x="122" y="324"/>
                  </a:cubicBezTo>
                  <a:cubicBezTo>
                    <a:pt x="61" y="446"/>
                    <a:pt x="0" y="567"/>
                    <a:pt x="61" y="659"/>
                  </a:cubicBezTo>
                  <a:cubicBezTo>
                    <a:pt x="95" y="744"/>
                    <a:pt x="217" y="782"/>
                    <a:pt x="381" y="782"/>
                  </a:cubicBezTo>
                  <a:cubicBezTo>
                    <a:pt x="508" y="782"/>
                    <a:pt x="662" y="759"/>
                    <a:pt x="821" y="719"/>
                  </a:cubicBezTo>
                  <a:lnTo>
                    <a:pt x="1399" y="233"/>
                  </a:lnTo>
                  <a:cubicBezTo>
                    <a:pt x="1399" y="142"/>
                    <a:pt x="1307" y="51"/>
                    <a:pt x="1155" y="20"/>
                  </a:cubicBezTo>
                  <a:cubicBezTo>
                    <a:pt x="1080" y="8"/>
                    <a:pt x="1004" y="0"/>
                    <a:pt x="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1222175" y="3922650"/>
              <a:ext cx="47900" cy="17700"/>
            </a:xfrm>
            <a:custGeom>
              <a:avLst/>
              <a:gdLst/>
              <a:ahLst/>
              <a:cxnLst/>
              <a:rect l="l" t="t" r="r" b="b"/>
              <a:pathLst>
                <a:path w="1916" h="708" extrusionOk="0">
                  <a:moveTo>
                    <a:pt x="1447" y="0"/>
                  </a:moveTo>
                  <a:cubicBezTo>
                    <a:pt x="1249" y="0"/>
                    <a:pt x="1050" y="50"/>
                    <a:pt x="852" y="99"/>
                  </a:cubicBezTo>
                  <a:cubicBezTo>
                    <a:pt x="608" y="190"/>
                    <a:pt x="396" y="312"/>
                    <a:pt x="213" y="494"/>
                  </a:cubicBezTo>
                  <a:cubicBezTo>
                    <a:pt x="122" y="555"/>
                    <a:pt x="61" y="616"/>
                    <a:pt x="0" y="707"/>
                  </a:cubicBezTo>
                  <a:cubicBezTo>
                    <a:pt x="0" y="707"/>
                    <a:pt x="92" y="646"/>
                    <a:pt x="244" y="525"/>
                  </a:cubicBezTo>
                  <a:cubicBezTo>
                    <a:pt x="426" y="373"/>
                    <a:pt x="639" y="282"/>
                    <a:pt x="882" y="190"/>
                  </a:cubicBezTo>
                  <a:cubicBezTo>
                    <a:pt x="1125" y="99"/>
                    <a:pt x="1338" y="69"/>
                    <a:pt x="1581" y="69"/>
                  </a:cubicBezTo>
                  <a:lnTo>
                    <a:pt x="1915" y="69"/>
                  </a:lnTo>
                  <a:cubicBezTo>
                    <a:pt x="1794" y="38"/>
                    <a:pt x="1703" y="8"/>
                    <a:pt x="1581" y="8"/>
                  </a:cubicBezTo>
                  <a:cubicBezTo>
                    <a:pt x="1536" y="3"/>
                    <a:pt x="1492" y="0"/>
                    <a:pt x="144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1194825" y="3889325"/>
              <a:ext cx="82075" cy="25250"/>
            </a:xfrm>
            <a:custGeom>
              <a:avLst/>
              <a:gdLst/>
              <a:ahLst/>
              <a:cxnLst/>
              <a:rect l="l" t="t" r="r" b="b"/>
              <a:pathLst>
                <a:path w="3283" h="1010" extrusionOk="0">
                  <a:moveTo>
                    <a:pt x="3274" y="1"/>
                  </a:moveTo>
                  <a:cubicBezTo>
                    <a:pt x="3189" y="1"/>
                    <a:pt x="2495" y="204"/>
                    <a:pt x="1642" y="460"/>
                  </a:cubicBezTo>
                  <a:cubicBezTo>
                    <a:pt x="730" y="764"/>
                    <a:pt x="0" y="976"/>
                    <a:pt x="0" y="1007"/>
                  </a:cubicBezTo>
                  <a:cubicBezTo>
                    <a:pt x="2" y="1009"/>
                    <a:pt x="7" y="1010"/>
                    <a:pt x="14" y="1010"/>
                  </a:cubicBezTo>
                  <a:cubicBezTo>
                    <a:pt x="124" y="1010"/>
                    <a:pt x="816" y="805"/>
                    <a:pt x="1642" y="520"/>
                  </a:cubicBezTo>
                  <a:cubicBezTo>
                    <a:pt x="2553" y="247"/>
                    <a:pt x="3283" y="4"/>
                    <a:pt x="3283" y="4"/>
                  </a:cubicBezTo>
                  <a:cubicBezTo>
                    <a:pt x="3283" y="2"/>
                    <a:pt x="3280" y="1"/>
                    <a:pt x="32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1206225" y="3903075"/>
              <a:ext cx="67650" cy="22075"/>
            </a:xfrm>
            <a:custGeom>
              <a:avLst/>
              <a:gdLst/>
              <a:ahLst/>
              <a:cxnLst/>
              <a:rect l="l" t="t" r="r" b="b"/>
              <a:pathLst>
                <a:path w="2706" h="883" extrusionOk="0">
                  <a:moveTo>
                    <a:pt x="2705" y="1"/>
                  </a:moveTo>
                  <a:lnTo>
                    <a:pt x="2705" y="1"/>
                  </a:lnTo>
                  <a:cubicBezTo>
                    <a:pt x="2584" y="31"/>
                    <a:pt x="2432" y="62"/>
                    <a:pt x="2310" y="122"/>
                  </a:cubicBezTo>
                  <a:lnTo>
                    <a:pt x="1338" y="426"/>
                  </a:lnTo>
                  <a:lnTo>
                    <a:pt x="395" y="761"/>
                  </a:lnTo>
                  <a:cubicBezTo>
                    <a:pt x="243" y="791"/>
                    <a:pt x="122" y="821"/>
                    <a:pt x="0" y="882"/>
                  </a:cubicBezTo>
                  <a:cubicBezTo>
                    <a:pt x="152" y="882"/>
                    <a:pt x="274" y="821"/>
                    <a:pt x="426" y="791"/>
                  </a:cubicBezTo>
                  <a:cubicBezTo>
                    <a:pt x="669" y="730"/>
                    <a:pt x="1003" y="609"/>
                    <a:pt x="1368" y="487"/>
                  </a:cubicBezTo>
                  <a:cubicBezTo>
                    <a:pt x="1763" y="366"/>
                    <a:pt x="2097" y="244"/>
                    <a:pt x="2341" y="153"/>
                  </a:cubicBezTo>
                  <a:cubicBezTo>
                    <a:pt x="2462" y="122"/>
                    <a:pt x="2584" y="62"/>
                    <a:pt x="270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3222200" y="2966275"/>
              <a:ext cx="1224225" cy="922125"/>
            </a:xfrm>
            <a:custGeom>
              <a:avLst/>
              <a:gdLst/>
              <a:ahLst/>
              <a:cxnLst/>
              <a:rect l="l" t="t" r="r" b="b"/>
              <a:pathLst>
                <a:path w="48969" h="36885" extrusionOk="0">
                  <a:moveTo>
                    <a:pt x="36092" y="0"/>
                  </a:moveTo>
                  <a:cubicBezTo>
                    <a:pt x="33013" y="0"/>
                    <a:pt x="29926" y="1212"/>
                    <a:pt x="27935" y="3582"/>
                  </a:cubicBezTo>
                  <a:cubicBezTo>
                    <a:pt x="26506" y="5284"/>
                    <a:pt x="25503" y="7533"/>
                    <a:pt x="23527" y="8597"/>
                  </a:cubicBezTo>
                  <a:cubicBezTo>
                    <a:pt x="22651" y="9053"/>
                    <a:pt x="21719" y="9210"/>
                    <a:pt x="20754" y="9210"/>
                  </a:cubicBezTo>
                  <a:cubicBezTo>
                    <a:pt x="18591" y="9210"/>
                    <a:pt x="16263" y="8419"/>
                    <a:pt x="14023" y="8419"/>
                  </a:cubicBezTo>
                  <a:cubicBezTo>
                    <a:pt x="13796" y="8419"/>
                    <a:pt x="13570" y="8427"/>
                    <a:pt x="13345" y="8445"/>
                  </a:cubicBezTo>
                  <a:cubicBezTo>
                    <a:pt x="9302" y="8810"/>
                    <a:pt x="6019" y="12883"/>
                    <a:pt x="6506" y="16895"/>
                  </a:cubicBezTo>
                  <a:cubicBezTo>
                    <a:pt x="6718" y="18719"/>
                    <a:pt x="7600" y="20634"/>
                    <a:pt x="6749" y="22245"/>
                  </a:cubicBezTo>
                  <a:cubicBezTo>
                    <a:pt x="5655" y="24312"/>
                    <a:pt x="2524" y="24372"/>
                    <a:pt x="1186" y="26287"/>
                  </a:cubicBezTo>
                  <a:cubicBezTo>
                    <a:pt x="1" y="28020"/>
                    <a:pt x="943" y="30573"/>
                    <a:pt x="2676" y="31758"/>
                  </a:cubicBezTo>
                  <a:cubicBezTo>
                    <a:pt x="4147" y="32765"/>
                    <a:pt x="5970" y="33027"/>
                    <a:pt x="7771" y="33027"/>
                  </a:cubicBezTo>
                  <a:cubicBezTo>
                    <a:pt x="8090" y="33027"/>
                    <a:pt x="8409" y="33018"/>
                    <a:pt x="8724" y="33005"/>
                  </a:cubicBezTo>
                  <a:cubicBezTo>
                    <a:pt x="9929" y="32952"/>
                    <a:pt x="11143" y="32840"/>
                    <a:pt x="12344" y="32840"/>
                  </a:cubicBezTo>
                  <a:cubicBezTo>
                    <a:pt x="13235" y="32840"/>
                    <a:pt x="14119" y="32902"/>
                    <a:pt x="14986" y="33096"/>
                  </a:cubicBezTo>
                  <a:cubicBezTo>
                    <a:pt x="17235" y="33582"/>
                    <a:pt x="19181" y="34980"/>
                    <a:pt x="21339" y="35831"/>
                  </a:cubicBezTo>
                  <a:cubicBezTo>
                    <a:pt x="23138" y="36555"/>
                    <a:pt x="25049" y="36884"/>
                    <a:pt x="26978" y="36884"/>
                  </a:cubicBezTo>
                  <a:cubicBezTo>
                    <a:pt x="30556" y="36884"/>
                    <a:pt x="34196" y="35753"/>
                    <a:pt x="37296" y="33917"/>
                  </a:cubicBezTo>
                  <a:cubicBezTo>
                    <a:pt x="42038" y="31090"/>
                    <a:pt x="45746" y="26743"/>
                    <a:pt x="48968" y="22214"/>
                  </a:cubicBezTo>
                  <a:lnTo>
                    <a:pt x="43224" y="2639"/>
                  </a:lnTo>
                  <a:cubicBezTo>
                    <a:pt x="41300" y="869"/>
                    <a:pt x="38699" y="0"/>
                    <a:pt x="3609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3222200" y="2966275"/>
              <a:ext cx="1224225" cy="922125"/>
            </a:xfrm>
            <a:custGeom>
              <a:avLst/>
              <a:gdLst/>
              <a:ahLst/>
              <a:cxnLst/>
              <a:rect l="l" t="t" r="r" b="b"/>
              <a:pathLst>
                <a:path w="48969" h="36885" extrusionOk="0">
                  <a:moveTo>
                    <a:pt x="36092" y="0"/>
                  </a:moveTo>
                  <a:cubicBezTo>
                    <a:pt x="33013" y="0"/>
                    <a:pt x="29926" y="1212"/>
                    <a:pt x="27935" y="3582"/>
                  </a:cubicBezTo>
                  <a:cubicBezTo>
                    <a:pt x="26506" y="5284"/>
                    <a:pt x="25503" y="7533"/>
                    <a:pt x="23527" y="8597"/>
                  </a:cubicBezTo>
                  <a:cubicBezTo>
                    <a:pt x="22651" y="9053"/>
                    <a:pt x="21719" y="9210"/>
                    <a:pt x="20754" y="9210"/>
                  </a:cubicBezTo>
                  <a:cubicBezTo>
                    <a:pt x="18591" y="9210"/>
                    <a:pt x="16263" y="8419"/>
                    <a:pt x="14023" y="8419"/>
                  </a:cubicBezTo>
                  <a:cubicBezTo>
                    <a:pt x="13796" y="8419"/>
                    <a:pt x="13570" y="8427"/>
                    <a:pt x="13345" y="8445"/>
                  </a:cubicBezTo>
                  <a:cubicBezTo>
                    <a:pt x="9302" y="8810"/>
                    <a:pt x="6019" y="12883"/>
                    <a:pt x="6506" y="16895"/>
                  </a:cubicBezTo>
                  <a:cubicBezTo>
                    <a:pt x="6718" y="18719"/>
                    <a:pt x="7600" y="20634"/>
                    <a:pt x="6749" y="22245"/>
                  </a:cubicBezTo>
                  <a:cubicBezTo>
                    <a:pt x="5655" y="24312"/>
                    <a:pt x="2524" y="24372"/>
                    <a:pt x="1186" y="26287"/>
                  </a:cubicBezTo>
                  <a:cubicBezTo>
                    <a:pt x="1" y="28020"/>
                    <a:pt x="943" y="30573"/>
                    <a:pt x="2676" y="31758"/>
                  </a:cubicBezTo>
                  <a:cubicBezTo>
                    <a:pt x="4147" y="32765"/>
                    <a:pt x="5970" y="33027"/>
                    <a:pt x="7771" y="33027"/>
                  </a:cubicBezTo>
                  <a:cubicBezTo>
                    <a:pt x="8090" y="33027"/>
                    <a:pt x="8409" y="33018"/>
                    <a:pt x="8724" y="33005"/>
                  </a:cubicBezTo>
                  <a:cubicBezTo>
                    <a:pt x="9929" y="32952"/>
                    <a:pt x="11143" y="32840"/>
                    <a:pt x="12344" y="32840"/>
                  </a:cubicBezTo>
                  <a:cubicBezTo>
                    <a:pt x="13235" y="32840"/>
                    <a:pt x="14119" y="32902"/>
                    <a:pt x="14986" y="33096"/>
                  </a:cubicBezTo>
                  <a:cubicBezTo>
                    <a:pt x="17235" y="33582"/>
                    <a:pt x="19181" y="34980"/>
                    <a:pt x="21339" y="35831"/>
                  </a:cubicBezTo>
                  <a:cubicBezTo>
                    <a:pt x="23138" y="36555"/>
                    <a:pt x="25049" y="36884"/>
                    <a:pt x="26978" y="36884"/>
                  </a:cubicBezTo>
                  <a:cubicBezTo>
                    <a:pt x="30556" y="36884"/>
                    <a:pt x="34196" y="35753"/>
                    <a:pt x="37296" y="33917"/>
                  </a:cubicBezTo>
                  <a:cubicBezTo>
                    <a:pt x="42038" y="31090"/>
                    <a:pt x="45746" y="26743"/>
                    <a:pt x="48968" y="22214"/>
                  </a:cubicBezTo>
                  <a:lnTo>
                    <a:pt x="43224" y="2639"/>
                  </a:lnTo>
                  <a:cubicBezTo>
                    <a:pt x="41300" y="869"/>
                    <a:pt x="38699" y="0"/>
                    <a:pt x="360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3571750" y="3108175"/>
              <a:ext cx="769050" cy="548450"/>
            </a:xfrm>
            <a:custGeom>
              <a:avLst/>
              <a:gdLst/>
              <a:ahLst/>
              <a:cxnLst/>
              <a:rect l="l" t="t" r="r" b="b"/>
              <a:pathLst>
                <a:path w="30762" h="21938" extrusionOk="0">
                  <a:moveTo>
                    <a:pt x="22407" y="0"/>
                  </a:moveTo>
                  <a:cubicBezTo>
                    <a:pt x="19806" y="0"/>
                    <a:pt x="17193" y="1078"/>
                    <a:pt x="15624" y="3164"/>
                  </a:cubicBezTo>
                  <a:cubicBezTo>
                    <a:pt x="13861" y="5505"/>
                    <a:pt x="12858" y="9031"/>
                    <a:pt x="9971" y="9426"/>
                  </a:cubicBezTo>
                  <a:cubicBezTo>
                    <a:pt x="9806" y="9449"/>
                    <a:pt x="9643" y="9459"/>
                    <a:pt x="9480" y="9459"/>
                  </a:cubicBezTo>
                  <a:cubicBezTo>
                    <a:pt x="7805" y="9459"/>
                    <a:pt x="6186" y="8351"/>
                    <a:pt x="4484" y="8351"/>
                  </a:cubicBezTo>
                  <a:cubicBezTo>
                    <a:pt x="4388" y="8351"/>
                    <a:pt x="4292" y="8354"/>
                    <a:pt x="4196" y="8362"/>
                  </a:cubicBezTo>
                  <a:cubicBezTo>
                    <a:pt x="1582" y="8575"/>
                    <a:pt x="1" y="11766"/>
                    <a:pt x="670" y="14319"/>
                  </a:cubicBezTo>
                  <a:cubicBezTo>
                    <a:pt x="1338" y="16842"/>
                    <a:pt x="3588" y="18666"/>
                    <a:pt x="5928" y="19851"/>
                  </a:cubicBezTo>
                  <a:cubicBezTo>
                    <a:pt x="8700" y="21263"/>
                    <a:pt x="11787" y="21937"/>
                    <a:pt x="14885" y="21937"/>
                  </a:cubicBezTo>
                  <a:cubicBezTo>
                    <a:pt x="20860" y="21937"/>
                    <a:pt x="26878" y="19430"/>
                    <a:pt x="30761" y="14866"/>
                  </a:cubicBezTo>
                  <a:lnTo>
                    <a:pt x="28208" y="2222"/>
                  </a:lnTo>
                  <a:cubicBezTo>
                    <a:pt x="26673" y="728"/>
                    <a:pt x="24544" y="0"/>
                    <a:pt x="2240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6102200" y="3118875"/>
              <a:ext cx="243200" cy="257625"/>
            </a:xfrm>
            <a:custGeom>
              <a:avLst/>
              <a:gdLst/>
              <a:ahLst/>
              <a:cxnLst/>
              <a:rect l="l" t="t" r="r" b="b"/>
              <a:pathLst>
                <a:path w="9728" h="10305" extrusionOk="0">
                  <a:moveTo>
                    <a:pt x="5715" y="1"/>
                  </a:moveTo>
                  <a:lnTo>
                    <a:pt x="1" y="4074"/>
                  </a:lnTo>
                  <a:lnTo>
                    <a:pt x="4408" y="10305"/>
                  </a:lnTo>
                  <a:lnTo>
                    <a:pt x="4651" y="10244"/>
                  </a:lnTo>
                  <a:lnTo>
                    <a:pt x="9727" y="8147"/>
                  </a:lnTo>
                  <a:lnTo>
                    <a:pt x="5715"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6206300" y="3294400"/>
              <a:ext cx="396700" cy="294125"/>
            </a:xfrm>
            <a:custGeom>
              <a:avLst/>
              <a:gdLst/>
              <a:ahLst/>
              <a:cxnLst/>
              <a:rect l="l" t="t" r="r" b="b"/>
              <a:pathLst>
                <a:path w="15868" h="11765" extrusionOk="0">
                  <a:moveTo>
                    <a:pt x="5320" y="1"/>
                  </a:moveTo>
                  <a:lnTo>
                    <a:pt x="1" y="3192"/>
                  </a:lnTo>
                  <a:lnTo>
                    <a:pt x="5199" y="11764"/>
                  </a:lnTo>
                  <a:lnTo>
                    <a:pt x="15867" y="5320"/>
                  </a:lnTo>
                  <a:cubicBezTo>
                    <a:pt x="15683" y="5052"/>
                    <a:pt x="15036" y="4955"/>
                    <a:pt x="14195" y="4955"/>
                  </a:cubicBezTo>
                  <a:cubicBezTo>
                    <a:pt x="11989" y="4955"/>
                    <a:pt x="8451" y="5624"/>
                    <a:pt x="8451" y="5624"/>
                  </a:cubicBezTo>
                  <a:lnTo>
                    <a:pt x="532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8"/>
            <p:cNvSpPr/>
            <p:nvPr/>
          </p:nvSpPr>
          <p:spPr>
            <a:xfrm>
              <a:off x="6323325" y="3469225"/>
              <a:ext cx="25875" cy="24100"/>
            </a:xfrm>
            <a:custGeom>
              <a:avLst/>
              <a:gdLst/>
              <a:ahLst/>
              <a:cxnLst/>
              <a:rect l="l" t="t" r="r" b="b"/>
              <a:pathLst>
                <a:path w="1035" h="964" extrusionOk="0">
                  <a:moveTo>
                    <a:pt x="534" y="1"/>
                  </a:moveTo>
                  <a:cubicBezTo>
                    <a:pt x="394" y="1"/>
                    <a:pt x="254" y="63"/>
                    <a:pt x="153" y="181"/>
                  </a:cubicBezTo>
                  <a:lnTo>
                    <a:pt x="183" y="151"/>
                  </a:lnTo>
                  <a:lnTo>
                    <a:pt x="183" y="151"/>
                  </a:lnTo>
                  <a:cubicBezTo>
                    <a:pt x="1" y="333"/>
                    <a:pt x="1" y="637"/>
                    <a:pt x="183" y="850"/>
                  </a:cubicBezTo>
                  <a:cubicBezTo>
                    <a:pt x="274" y="926"/>
                    <a:pt x="396" y="964"/>
                    <a:pt x="518" y="964"/>
                  </a:cubicBezTo>
                  <a:cubicBezTo>
                    <a:pt x="639" y="964"/>
                    <a:pt x="761" y="926"/>
                    <a:pt x="852" y="850"/>
                  </a:cubicBezTo>
                  <a:cubicBezTo>
                    <a:pt x="1034" y="637"/>
                    <a:pt x="1034" y="333"/>
                    <a:pt x="852" y="121"/>
                  </a:cubicBezTo>
                  <a:cubicBezTo>
                    <a:pt x="758" y="40"/>
                    <a:pt x="646" y="1"/>
                    <a:pt x="5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8"/>
            <p:cNvSpPr/>
            <p:nvPr/>
          </p:nvSpPr>
          <p:spPr>
            <a:xfrm>
              <a:off x="6324100" y="3420300"/>
              <a:ext cx="278900" cy="168225"/>
            </a:xfrm>
            <a:custGeom>
              <a:avLst/>
              <a:gdLst/>
              <a:ahLst/>
              <a:cxnLst/>
              <a:rect l="l" t="t" r="r" b="b"/>
              <a:pathLst>
                <a:path w="11156" h="6729" extrusionOk="0">
                  <a:moveTo>
                    <a:pt x="10559" y="0"/>
                  </a:moveTo>
                  <a:cubicBezTo>
                    <a:pt x="10463" y="0"/>
                    <a:pt x="10396" y="11"/>
                    <a:pt x="10396" y="11"/>
                  </a:cubicBezTo>
                  <a:lnTo>
                    <a:pt x="0" y="5847"/>
                  </a:lnTo>
                  <a:lnTo>
                    <a:pt x="487" y="6728"/>
                  </a:lnTo>
                  <a:lnTo>
                    <a:pt x="11155" y="284"/>
                  </a:lnTo>
                  <a:cubicBezTo>
                    <a:pt x="11054" y="41"/>
                    <a:pt x="10750" y="0"/>
                    <a:pt x="10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8"/>
            <p:cNvSpPr/>
            <p:nvPr/>
          </p:nvSpPr>
          <p:spPr>
            <a:xfrm>
              <a:off x="6401600" y="3430825"/>
              <a:ext cx="19775" cy="30025"/>
            </a:xfrm>
            <a:custGeom>
              <a:avLst/>
              <a:gdLst/>
              <a:ahLst/>
              <a:cxnLst/>
              <a:rect l="l" t="t" r="r" b="b"/>
              <a:pathLst>
                <a:path w="791" h="1201" extrusionOk="0">
                  <a:moveTo>
                    <a:pt x="734" y="0"/>
                  </a:moveTo>
                  <a:cubicBezTo>
                    <a:pt x="647" y="0"/>
                    <a:pt x="362" y="139"/>
                    <a:pt x="183" y="471"/>
                  </a:cubicBezTo>
                  <a:cubicBezTo>
                    <a:pt x="1" y="866"/>
                    <a:pt x="92" y="1201"/>
                    <a:pt x="153" y="1201"/>
                  </a:cubicBezTo>
                  <a:cubicBezTo>
                    <a:pt x="213" y="1201"/>
                    <a:pt x="213" y="866"/>
                    <a:pt x="396" y="562"/>
                  </a:cubicBezTo>
                  <a:cubicBezTo>
                    <a:pt x="548" y="258"/>
                    <a:pt x="791" y="76"/>
                    <a:pt x="760" y="15"/>
                  </a:cubicBezTo>
                  <a:cubicBezTo>
                    <a:pt x="760" y="5"/>
                    <a:pt x="751" y="0"/>
                    <a:pt x="7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8"/>
            <p:cNvSpPr/>
            <p:nvPr/>
          </p:nvSpPr>
          <p:spPr>
            <a:xfrm>
              <a:off x="6445000" y="3425800"/>
              <a:ext cx="11350" cy="30550"/>
            </a:xfrm>
            <a:custGeom>
              <a:avLst/>
              <a:gdLst/>
              <a:ahLst/>
              <a:cxnLst/>
              <a:rect l="l" t="t" r="r" b="b"/>
              <a:pathLst>
                <a:path w="454" h="1222" extrusionOk="0">
                  <a:moveTo>
                    <a:pt x="413" y="0"/>
                  </a:moveTo>
                  <a:cubicBezTo>
                    <a:pt x="354" y="0"/>
                    <a:pt x="114" y="184"/>
                    <a:pt x="58" y="551"/>
                  </a:cubicBezTo>
                  <a:cubicBezTo>
                    <a:pt x="0" y="955"/>
                    <a:pt x="189" y="1222"/>
                    <a:pt x="234" y="1222"/>
                  </a:cubicBezTo>
                  <a:cubicBezTo>
                    <a:pt x="237" y="1222"/>
                    <a:pt x="239" y="1221"/>
                    <a:pt x="240" y="1219"/>
                  </a:cubicBezTo>
                  <a:cubicBezTo>
                    <a:pt x="301" y="1189"/>
                    <a:pt x="210" y="915"/>
                    <a:pt x="240" y="581"/>
                  </a:cubicBezTo>
                  <a:cubicBezTo>
                    <a:pt x="301" y="277"/>
                    <a:pt x="453" y="34"/>
                    <a:pt x="423" y="3"/>
                  </a:cubicBezTo>
                  <a:cubicBezTo>
                    <a:pt x="420" y="1"/>
                    <a:pt x="417" y="0"/>
                    <a:pt x="4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8"/>
            <p:cNvSpPr/>
            <p:nvPr/>
          </p:nvSpPr>
          <p:spPr>
            <a:xfrm>
              <a:off x="6482950" y="3421250"/>
              <a:ext cx="9875" cy="28425"/>
            </a:xfrm>
            <a:custGeom>
              <a:avLst/>
              <a:gdLst/>
              <a:ahLst/>
              <a:cxnLst/>
              <a:rect l="l" t="t" r="r" b="b"/>
              <a:pathLst>
                <a:path w="395" h="1137" extrusionOk="0">
                  <a:moveTo>
                    <a:pt x="206" y="1"/>
                  </a:moveTo>
                  <a:cubicBezTo>
                    <a:pt x="163" y="1"/>
                    <a:pt x="0" y="265"/>
                    <a:pt x="29" y="611"/>
                  </a:cubicBezTo>
                  <a:cubicBezTo>
                    <a:pt x="84" y="911"/>
                    <a:pt x="260" y="1137"/>
                    <a:pt x="340" y="1137"/>
                  </a:cubicBezTo>
                  <a:cubicBezTo>
                    <a:pt x="349" y="1137"/>
                    <a:pt x="357" y="1134"/>
                    <a:pt x="364" y="1128"/>
                  </a:cubicBezTo>
                  <a:cubicBezTo>
                    <a:pt x="394" y="1097"/>
                    <a:pt x="272" y="884"/>
                    <a:pt x="242" y="581"/>
                  </a:cubicBezTo>
                  <a:cubicBezTo>
                    <a:pt x="212" y="277"/>
                    <a:pt x="272" y="33"/>
                    <a:pt x="212" y="3"/>
                  </a:cubicBezTo>
                  <a:cubicBezTo>
                    <a:pt x="210" y="1"/>
                    <a:pt x="208" y="1"/>
                    <a:pt x="2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8"/>
            <p:cNvSpPr/>
            <p:nvPr/>
          </p:nvSpPr>
          <p:spPr>
            <a:xfrm>
              <a:off x="6371200" y="3400250"/>
              <a:ext cx="28150" cy="18875"/>
            </a:xfrm>
            <a:custGeom>
              <a:avLst/>
              <a:gdLst/>
              <a:ahLst/>
              <a:cxnLst/>
              <a:rect l="l" t="t" r="r" b="b"/>
              <a:pathLst>
                <a:path w="1126" h="755" extrusionOk="0">
                  <a:moveTo>
                    <a:pt x="1006" y="1"/>
                  </a:moveTo>
                  <a:cubicBezTo>
                    <a:pt x="871" y="1"/>
                    <a:pt x="642" y="37"/>
                    <a:pt x="426" y="174"/>
                  </a:cubicBezTo>
                  <a:cubicBezTo>
                    <a:pt x="122" y="417"/>
                    <a:pt x="1" y="721"/>
                    <a:pt x="62" y="752"/>
                  </a:cubicBezTo>
                  <a:cubicBezTo>
                    <a:pt x="65" y="754"/>
                    <a:pt x="70" y="755"/>
                    <a:pt x="74" y="755"/>
                  </a:cubicBezTo>
                  <a:cubicBezTo>
                    <a:pt x="143" y="755"/>
                    <a:pt x="294" y="556"/>
                    <a:pt x="578" y="357"/>
                  </a:cubicBezTo>
                  <a:cubicBezTo>
                    <a:pt x="852" y="174"/>
                    <a:pt x="1125" y="83"/>
                    <a:pt x="1125" y="22"/>
                  </a:cubicBezTo>
                  <a:cubicBezTo>
                    <a:pt x="1125" y="12"/>
                    <a:pt x="1080" y="1"/>
                    <a:pt x="10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8"/>
            <p:cNvSpPr/>
            <p:nvPr/>
          </p:nvSpPr>
          <p:spPr>
            <a:xfrm>
              <a:off x="6332450" y="3367050"/>
              <a:ext cx="50950" cy="18575"/>
            </a:xfrm>
            <a:custGeom>
              <a:avLst/>
              <a:gdLst/>
              <a:ahLst/>
              <a:cxnLst/>
              <a:rect l="l" t="t" r="r" b="b"/>
              <a:pathLst>
                <a:path w="2038" h="743" extrusionOk="0">
                  <a:moveTo>
                    <a:pt x="1110" y="173"/>
                  </a:moveTo>
                  <a:cubicBezTo>
                    <a:pt x="1216" y="173"/>
                    <a:pt x="1323" y="180"/>
                    <a:pt x="1429" y="195"/>
                  </a:cubicBezTo>
                  <a:cubicBezTo>
                    <a:pt x="1629" y="212"/>
                    <a:pt x="1784" y="247"/>
                    <a:pt x="1882" y="270"/>
                  </a:cubicBezTo>
                  <a:lnTo>
                    <a:pt x="1882" y="270"/>
                  </a:lnTo>
                  <a:cubicBezTo>
                    <a:pt x="1723" y="316"/>
                    <a:pt x="1567" y="362"/>
                    <a:pt x="1429" y="408"/>
                  </a:cubicBezTo>
                  <a:cubicBezTo>
                    <a:pt x="1216" y="469"/>
                    <a:pt x="1004" y="499"/>
                    <a:pt x="791" y="530"/>
                  </a:cubicBezTo>
                  <a:lnTo>
                    <a:pt x="213" y="530"/>
                  </a:lnTo>
                  <a:cubicBezTo>
                    <a:pt x="183" y="499"/>
                    <a:pt x="183" y="530"/>
                    <a:pt x="183" y="469"/>
                  </a:cubicBezTo>
                  <a:cubicBezTo>
                    <a:pt x="183" y="408"/>
                    <a:pt x="274" y="347"/>
                    <a:pt x="396" y="286"/>
                  </a:cubicBezTo>
                  <a:cubicBezTo>
                    <a:pt x="517" y="256"/>
                    <a:pt x="639" y="226"/>
                    <a:pt x="791" y="195"/>
                  </a:cubicBezTo>
                  <a:cubicBezTo>
                    <a:pt x="897" y="180"/>
                    <a:pt x="1004" y="173"/>
                    <a:pt x="1110" y="173"/>
                  </a:cubicBezTo>
                  <a:close/>
                  <a:moveTo>
                    <a:pt x="954" y="0"/>
                  </a:moveTo>
                  <a:cubicBezTo>
                    <a:pt x="888" y="0"/>
                    <a:pt x="823" y="4"/>
                    <a:pt x="760" y="13"/>
                  </a:cubicBezTo>
                  <a:cubicBezTo>
                    <a:pt x="639" y="43"/>
                    <a:pt x="487" y="74"/>
                    <a:pt x="365" y="104"/>
                  </a:cubicBezTo>
                  <a:cubicBezTo>
                    <a:pt x="304" y="135"/>
                    <a:pt x="213" y="165"/>
                    <a:pt x="153" y="195"/>
                  </a:cubicBezTo>
                  <a:cubicBezTo>
                    <a:pt x="61" y="256"/>
                    <a:pt x="1" y="347"/>
                    <a:pt x="1" y="469"/>
                  </a:cubicBezTo>
                  <a:cubicBezTo>
                    <a:pt x="1" y="560"/>
                    <a:pt x="61" y="682"/>
                    <a:pt x="183" y="712"/>
                  </a:cubicBezTo>
                  <a:cubicBezTo>
                    <a:pt x="274" y="742"/>
                    <a:pt x="335" y="742"/>
                    <a:pt x="426" y="742"/>
                  </a:cubicBezTo>
                  <a:cubicBezTo>
                    <a:pt x="791" y="742"/>
                    <a:pt x="1156" y="682"/>
                    <a:pt x="1490" y="560"/>
                  </a:cubicBezTo>
                  <a:cubicBezTo>
                    <a:pt x="1734" y="458"/>
                    <a:pt x="1897" y="356"/>
                    <a:pt x="1978" y="291"/>
                  </a:cubicBezTo>
                  <a:lnTo>
                    <a:pt x="1978" y="291"/>
                  </a:lnTo>
                  <a:cubicBezTo>
                    <a:pt x="1984" y="292"/>
                    <a:pt x="1990" y="293"/>
                    <a:pt x="1994" y="293"/>
                  </a:cubicBezTo>
                  <a:cubicBezTo>
                    <a:pt x="2003" y="293"/>
                    <a:pt x="2007" y="291"/>
                    <a:pt x="2007" y="286"/>
                  </a:cubicBezTo>
                  <a:cubicBezTo>
                    <a:pt x="2011" y="282"/>
                    <a:pt x="2010" y="276"/>
                    <a:pt x="2005" y="268"/>
                  </a:cubicBezTo>
                  <a:lnTo>
                    <a:pt x="2005" y="268"/>
                  </a:lnTo>
                  <a:cubicBezTo>
                    <a:pt x="2026" y="248"/>
                    <a:pt x="2037" y="233"/>
                    <a:pt x="2037" y="226"/>
                  </a:cubicBezTo>
                  <a:lnTo>
                    <a:pt x="2037" y="226"/>
                  </a:lnTo>
                  <a:cubicBezTo>
                    <a:pt x="2017" y="231"/>
                    <a:pt x="1997" y="237"/>
                    <a:pt x="1977" y="243"/>
                  </a:cubicBezTo>
                  <a:lnTo>
                    <a:pt x="1977" y="243"/>
                  </a:lnTo>
                  <a:cubicBezTo>
                    <a:pt x="1905" y="191"/>
                    <a:pt x="1715" y="109"/>
                    <a:pt x="1429" y="43"/>
                  </a:cubicBezTo>
                  <a:cubicBezTo>
                    <a:pt x="1279" y="22"/>
                    <a:pt x="1113" y="0"/>
                    <a:pt x="9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8"/>
            <p:cNvSpPr/>
            <p:nvPr/>
          </p:nvSpPr>
          <p:spPr>
            <a:xfrm>
              <a:off x="6362075" y="3325950"/>
              <a:ext cx="25875" cy="49900"/>
            </a:xfrm>
            <a:custGeom>
              <a:avLst/>
              <a:gdLst/>
              <a:ahLst/>
              <a:cxnLst/>
              <a:rect l="l" t="t" r="r" b="b"/>
              <a:pathLst>
                <a:path w="1035" h="1996" extrusionOk="0">
                  <a:moveTo>
                    <a:pt x="366" y="0"/>
                  </a:moveTo>
                  <a:cubicBezTo>
                    <a:pt x="313" y="0"/>
                    <a:pt x="259" y="16"/>
                    <a:pt x="214" y="46"/>
                  </a:cubicBezTo>
                  <a:cubicBezTo>
                    <a:pt x="62" y="168"/>
                    <a:pt x="1" y="350"/>
                    <a:pt x="31" y="532"/>
                  </a:cubicBezTo>
                  <a:cubicBezTo>
                    <a:pt x="31" y="684"/>
                    <a:pt x="62" y="806"/>
                    <a:pt x="92" y="927"/>
                  </a:cubicBezTo>
                  <a:cubicBezTo>
                    <a:pt x="153" y="1171"/>
                    <a:pt x="244" y="1383"/>
                    <a:pt x="366" y="1566"/>
                  </a:cubicBezTo>
                  <a:cubicBezTo>
                    <a:pt x="585" y="1867"/>
                    <a:pt x="780" y="1996"/>
                    <a:pt x="816" y="1996"/>
                  </a:cubicBezTo>
                  <a:cubicBezTo>
                    <a:pt x="820" y="1996"/>
                    <a:pt x="822" y="1994"/>
                    <a:pt x="822" y="1991"/>
                  </a:cubicBezTo>
                  <a:cubicBezTo>
                    <a:pt x="852" y="1961"/>
                    <a:pt x="670" y="1809"/>
                    <a:pt x="487" y="1505"/>
                  </a:cubicBezTo>
                  <a:cubicBezTo>
                    <a:pt x="396" y="1323"/>
                    <a:pt x="335" y="1140"/>
                    <a:pt x="275" y="927"/>
                  </a:cubicBezTo>
                  <a:cubicBezTo>
                    <a:pt x="244" y="806"/>
                    <a:pt x="244" y="654"/>
                    <a:pt x="244" y="532"/>
                  </a:cubicBezTo>
                  <a:cubicBezTo>
                    <a:pt x="214" y="441"/>
                    <a:pt x="244" y="320"/>
                    <a:pt x="305" y="259"/>
                  </a:cubicBezTo>
                  <a:cubicBezTo>
                    <a:pt x="316" y="253"/>
                    <a:pt x="327" y="251"/>
                    <a:pt x="340" y="251"/>
                  </a:cubicBezTo>
                  <a:cubicBezTo>
                    <a:pt x="398" y="251"/>
                    <a:pt x="473" y="305"/>
                    <a:pt x="548" y="380"/>
                  </a:cubicBezTo>
                  <a:cubicBezTo>
                    <a:pt x="609" y="472"/>
                    <a:pt x="670" y="563"/>
                    <a:pt x="730" y="684"/>
                  </a:cubicBezTo>
                  <a:cubicBezTo>
                    <a:pt x="822" y="867"/>
                    <a:pt x="882" y="1079"/>
                    <a:pt x="882" y="1292"/>
                  </a:cubicBezTo>
                  <a:cubicBezTo>
                    <a:pt x="852" y="1475"/>
                    <a:pt x="822" y="1657"/>
                    <a:pt x="791" y="1839"/>
                  </a:cubicBezTo>
                  <a:cubicBezTo>
                    <a:pt x="791" y="1841"/>
                    <a:pt x="792" y="1842"/>
                    <a:pt x="793" y="1842"/>
                  </a:cubicBezTo>
                  <a:cubicBezTo>
                    <a:pt x="814" y="1842"/>
                    <a:pt x="976" y="1632"/>
                    <a:pt x="1004" y="1262"/>
                  </a:cubicBezTo>
                  <a:cubicBezTo>
                    <a:pt x="1034" y="1049"/>
                    <a:pt x="1004" y="806"/>
                    <a:pt x="913" y="593"/>
                  </a:cubicBezTo>
                  <a:cubicBezTo>
                    <a:pt x="852" y="441"/>
                    <a:pt x="791" y="320"/>
                    <a:pt x="700" y="228"/>
                  </a:cubicBezTo>
                  <a:cubicBezTo>
                    <a:pt x="639" y="168"/>
                    <a:pt x="578" y="107"/>
                    <a:pt x="518" y="46"/>
                  </a:cubicBezTo>
                  <a:cubicBezTo>
                    <a:pt x="472" y="16"/>
                    <a:pt x="419" y="0"/>
                    <a:pt x="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8"/>
            <p:cNvSpPr/>
            <p:nvPr/>
          </p:nvSpPr>
          <p:spPr>
            <a:xfrm>
              <a:off x="5805075" y="2586200"/>
              <a:ext cx="528150" cy="772825"/>
            </a:xfrm>
            <a:custGeom>
              <a:avLst/>
              <a:gdLst/>
              <a:ahLst/>
              <a:cxnLst/>
              <a:rect l="l" t="t" r="r" b="b"/>
              <a:pathLst>
                <a:path w="21126" h="30913" extrusionOk="0">
                  <a:moveTo>
                    <a:pt x="8542" y="0"/>
                  </a:moveTo>
                  <a:lnTo>
                    <a:pt x="1" y="9453"/>
                  </a:lnTo>
                  <a:lnTo>
                    <a:pt x="13649" y="30913"/>
                  </a:lnTo>
                  <a:lnTo>
                    <a:pt x="21126" y="25837"/>
                  </a:lnTo>
                  <a:lnTo>
                    <a:pt x="85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8"/>
            <p:cNvSpPr/>
            <p:nvPr/>
          </p:nvSpPr>
          <p:spPr>
            <a:xfrm>
              <a:off x="5808125" y="2704725"/>
              <a:ext cx="25850" cy="104150"/>
            </a:xfrm>
            <a:custGeom>
              <a:avLst/>
              <a:gdLst/>
              <a:ahLst/>
              <a:cxnLst/>
              <a:rect l="l" t="t" r="r" b="b"/>
              <a:pathLst>
                <a:path w="1034" h="4166" extrusionOk="0">
                  <a:moveTo>
                    <a:pt x="973" y="1"/>
                  </a:moveTo>
                  <a:cubicBezTo>
                    <a:pt x="244" y="1247"/>
                    <a:pt x="1" y="2737"/>
                    <a:pt x="274" y="4165"/>
                  </a:cubicBezTo>
                  <a:cubicBezTo>
                    <a:pt x="335" y="4165"/>
                    <a:pt x="244" y="3193"/>
                    <a:pt x="426" y="2068"/>
                  </a:cubicBezTo>
                  <a:cubicBezTo>
                    <a:pt x="639" y="913"/>
                    <a:pt x="1034" y="31"/>
                    <a:pt x="10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8"/>
            <p:cNvSpPr/>
            <p:nvPr/>
          </p:nvSpPr>
          <p:spPr>
            <a:xfrm>
              <a:off x="5791400" y="2706250"/>
              <a:ext cx="21300" cy="103375"/>
            </a:xfrm>
            <a:custGeom>
              <a:avLst/>
              <a:gdLst/>
              <a:ahLst/>
              <a:cxnLst/>
              <a:rect l="l" t="t" r="r" b="b"/>
              <a:pathLst>
                <a:path w="852" h="4135" extrusionOk="0">
                  <a:moveTo>
                    <a:pt x="244" y="1"/>
                  </a:moveTo>
                  <a:cubicBezTo>
                    <a:pt x="1" y="1399"/>
                    <a:pt x="214" y="2858"/>
                    <a:pt x="791" y="4135"/>
                  </a:cubicBezTo>
                  <a:cubicBezTo>
                    <a:pt x="852" y="4135"/>
                    <a:pt x="578" y="3223"/>
                    <a:pt x="396" y="2098"/>
                  </a:cubicBezTo>
                  <a:cubicBezTo>
                    <a:pt x="244" y="943"/>
                    <a:pt x="305" y="1"/>
                    <a:pt x="2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8"/>
            <p:cNvSpPr/>
            <p:nvPr/>
          </p:nvSpPr>
          <p:spPr>
            <a:xfrm>
              <a:off x="3957025" y="2748800"/>
              <a:ext cx="726475" cy="988650"/>
            </a:xfrm>
            <a:custGeom>
              <a:avLst/>
              <a:gdLst/>
              <a:ahLst/>
              <a:cxnLst/>
              <a:rect l="l" t="t" r="r" b="b"/>
              <a:pathLst>
                <a:path w="29059" h="39546" extrusionOk="0">
                  <a:moveTo>
                    <a:pt x="11308" y="1"/>
                  </a:moveTo>
                  <a:cubicBezTo>
                    <a:pt x="1" y="14378"/>
                    <a:pt x="760" y="30184"/>
                    <a:pt x="18967" y="39546"/>
                  </a:cubicBezTo>
                  <a:lnTo>
                    <a:pt x="29059" y="28238"/>
                  </a:lnTo>
                  <a:lnTo>
                    <a:pt x="20670" y="2889"/>
                  </a:lnTo>
                  <a:lnTo>
                    <a:pt x="1130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4272375" y="2368675"/>
              <a:ext cx="2472725" cy="1291275"/>
            </a:xfrm>
            <a:custGeom>
              <a:avLst/>
              <a:gdLst/>
              <a:ahLst/>
              <a:cxnLst/>
              <a:rect l="l" t="t" r="r" b="b"/>
              <a:pathLst>
                <a:path w="98909" h="51651" extrusionOk="0">
                  <a:moveTo>
                    <a:pt x="76960" y="1"/>
                  </a:moveTo>
                  <a:cubicBezTo>
                    <a:pt x="75435" y="1"/>
                    <a:pt x="73887" y="181"/>
                    <a:pt x="72343" y="555"/>
                  </a:cubicBezTo>
                  <a:lnTo>
                    <a:pt x="8968" y="15814"/>
                  </a:lnTo>
                  <a:cubicBezTo>
                    <a:pt x="2980" y="19309"/>
                    <a:pt x="1" y="26665"/>
                    <a:pt x="730" y="33899"/>
                  </a:cubicBezTo>
                  <a:cubicBezTo>
                    <a:pt x="1521" y="41802"/>
                    <a:pt x="6749" y="49523"/>
                    <a:pt x="16354" y="51650"/>
                  </a:cubicBezTo>
                  <a:lnTo>
                    <a:pt x="80762" y="38763"/>
                  </a:lnTo>
                  <a:cubicBezTo>
                    <a:pt x="92009" y="36513"/>
                    <a:pt x="98908" y="25115"/>
                    <a:pt x="95717" y="14112"/>
                  </a:cubicBezTo>
                  <a:cubicBezTo>
                    <a:pt x="93243" y="5581"/>
                    <a:pt x="85459" y="1"/>
                    <a:pt x="7696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4286050" y="2365825"/>
              <a:ext cx="2410425" cy="1295650"/>
            </a:xfrm>
            <a:custGeom>
              <a:avLst/>
              <a:gdLst/>
              <a:ahLst/>
              <a:cxnLst/>
              <a:rect l="l" t="t" r="r" b="b"/>
              <a:pathLst>
                <a:path w="96417" h="51826" extrusionOk="0">
                  <a:moveTo>
                    <a:pt x="75686" y="1"/>
                  </a:moveTo>
                  <a:cubicBezTo>
                    <a:pt x="75261" y="31"/>
                    <a:pt x="74805" y="92"/>
                    <a:pt x="74379" y="122"/>
                  </a:cubicBezTo>
                  <a:lnTo>
                    <a:pt x="73710" y="183"/>
                  </a:lnTo>
                  <a:cubicBezTo>
                    <a:pt x="73498" y="213"/>
                    <a:pt x="73285" y="244"/>
                    <a:pt x="73072" y="305"/>
                  </a:cubicBezTo>
                  <a:lnTo>
                    <a:pt x="71796" y="548"/>
                  </a:lnTo>
                  <a:lnTo>
                    <a:pt x="69303" y="1125"/>
                  </a:lnTo>
                  <a:lnTo>
                    <a:pt x="59728" y="3466"/>
                  </a:lnTo>
                  <a:lnTo>
                    <a:pt x="42494" y="7630"/>
                  </a:lnTo>
                  <a:lnTo>
                    <a:pt x="17570" y="13679"/>
                  </a:lnTo>
                  <a:lnTo>
                    <a:pt x="10791" y="15320"/>
                  </a:lnTo>
                  <a:lnTo>
                    <a:pt x="9028" y="15776"/>
                  </a:lnTo>
                  <a:lnTo>
                    <a:pt x="8421" y="15928"/>
                  </a:lnTo>
                  <a:lnTo>
                    <a:pt x="8421" y="15928"/>
                  </a:lnTo>
                  <a:lnTo>
                    <a:pt x="9028" y="15806"/>
                  </a:lnTo>
                  <a:lnTo>
                    <a:pt x="10791" y="15381"/>
                  </a:lnTo>
                  <a:lnTo>
                    <a:pt x="17600" y="13739"/>
                  </a:lnTo>
                  <a:lnTo>
                    <a:pt x="42525" y="7782"/>
                  </a:lnTo>
                  <a:lnTo>
                    <a:pt x="59759" y="3618"/>
                  </a:lnTo>
                  <a:lnTo>
                    <a:pt x="69334" y="1338"/>
                  </a:lnTo>
                  <a:lnTo>
                    <a:pt x="71856" y="760"/>
                  </a:lnTo>
                  <a:lnTo>
                    <a:pt x="73103" y="517"/>
                  </a:lnTo>
                  <a:cubicBezTo>
                    <a:pt x="73315" y="487"/>
                    <a:pt x="73528" y="426"/>
                    <a:pt x="73741" y="396"/>
                  </a:cubicBezTo>
                  <a:lnTo>
                    <a:pt x="74410" y="335"/>
                  </a:lnTo>
                  <a:cubicBezTo>
                    <a:pt x="74835" y="305"/>
                    <a:pt x="75261" y="244"/>
                    <a:pt x="75686" y="244"/>
                  </a:cubicBezTo>
                  <a:lnTo>
                    <a:pt x="77024" y="244"/>
                  </a:lnTo>
                  <a:cubicBezTo>
                    <a:pt x="77449" y="244"/>
                    <a:pt x="77905" y="274"/>
                    <a:pt x="78331" y="335"/>
                  </a:cubicBezTo>
                  <a:lnTo>
                    <a:pt x="78999" y="396"/>
                  </a:lnTo>
                  <a:lnTo>
                    <a:pt x="79334" y="426"/>
                  </a:lnTo>
                  <a:lnTo>
                    <a:pt x="79668" y="487"/>
                  </a:lnTo>
                  <a:lnTo>
                    <a:pt x="80975" y="760"/>
                  </a:lnTo>
                  <a:cubicBezTo>
                    <a:pt x="81401" y="882"/>
                    <a:pt x="81826" y="1034"/>
                    <a:pt x="82252" y="1156"/>
                  </a:cubicBezTo>
                  <a:cubicBezTo>
                    <a:pt x="82464" y="1216"/>
                    <a:pt x="82708" y="1277"/>
                    <a:pt x="82920" y="1338"/>
                  </a:cubicBezTo>
                  <a:lnTo>
                    <a:pt x="83528" y="1612"/>
                  </a:lnTo>
                  <a:lnTo>
                    <a:pt x="84167" y="1855"/>
                  </a:lnTo>
                  <a:cubicBezTo>
                    <a:pt x="84379" y="1946"/>
                    <a:pt x="84592" y="2037"/>
                    <a:pt x="84805" y="2128"/>
                  </a:cubicBezTo>
                  <a:lnTo>
                    <a:pt x="86021" y="2767"/>
                  </a:lnTo>
                  <a:cubicBezTo>
                    <a:pt x="86416" y="2979"/>
                    <a:pt x="86781" y="3253"/>
                    <a:pt x="87176" y="3496"/>
                  </a:cubicBezTo>
                  <a:cubicBezTo>
                    <a:pt x="87358" y="3618"/>
                    <a:pt x="87571" y="3739"/>
                    <a:pt x="87753" y="3891"/>
                  </a:cubicBezTo>
                  <a:lnTo>
                    <a:pt x="88300" y="4317"/>
                  </a:lnTo>
                  <a:lnTo>
                    <a:pt x="88848" y="4742"/>
                  </a:lnTo>
                  <a:lnTo>
                    <a:pt x="89121" y="4925"/>
                  </a:lnTo>
                  <a:lnTo>
                    <a:pt x="89364" y="5168"/>
                  </a:lnTo>
                  <a:cubicBezTo>
                    <a:pt x="92221" y="7721"/>
                    <a:pt x="94258" y="11065"/>
                    <a:pt x="95231" y="14773"/>
                  </a:cubicBezTo>
                  <a:cubicBezTo>
                    <a:pt x="96234" y="18603"/>
                    <a:pt x="96021" y="22676"/>
                    <a:pt x="94653" y="26414"/>
                  </a:cubicBezTo>
                  <a:cubicBezTo>
                    <a:pt x="93225" y="30244"/>
                    <a:pt x="90641" y="33527"/>
                    <a:pt x="87237" y="35807"/>
                  </a:cubicBezTo>
                  <a:cubicBezTo>
                    <a:pt x="85808" y="36779"/>
                    <a:pt x="84258" y="37539"/>
                    <a:pt x="82647" y="38086"/>
                  </a:cubicBezTo>
                  <a:cubicBezTo>
                    <a:pt x="81005" y="38664"/>
                    <a:pt x="79303" y="38907"/>
                    <a:pt x="77662" y="39272"/>
                  </a:cubicBezTo>
                  <a:lnTo>
                    <a:pt x="67783" y="41247"/>
                  </a:lnTo>
                  <a:lnTo>
                    <a:pt x="48908" y="45016"/>
                  </a:lnTo>
                  <a:lnTo>
                    <a:pt x="15793" y="51670"/>
                  </a:lnTo>
                  <a:lnTo>
                    <a:pt x="15793" y="51670"/>
                  </a:lnTo>
                  <a:cubicBezTo>
                    <a:pt x="14126" y="51275"/>
                    <a:pt x="12520" y="50698"/>
                    <a:pt x="10974" y="49971"/>
                  </a:cubicBezTo>
                  <a:cubicBezTo>
                    <a:pt x="9515" y="49211"/>
                    <a:pt x="8147" y="48269"/>
                    <a:pt x="6901" y="47205"/>
                  </a:cubicBezTo>
                  <a:cubicBezTo>
                    <a:pt x="5746" y="46171"/>
                    <a:pt x="4712" y="45016"/>
                    <a:pt x="3831" y="43740"/>
                  </a:cubicBezTo>
                  <a:cubicBezTo>
                    <a:pt x="3010" y="42524"/>
                    <a:pt x="2311" y="41247"/>
                    <a:pt x="1733" y="39910"/>
                  </a:cubicBezTo>
                  <a:cubicBezTo>
                    <a:pt x="1581" y="39576"/>
                    <a:pt x="1490" y="39241"/>
                    <a:pt x="1369" y="38907"/>
                  </a:cubicBezTo>
                  <a:cubicBezTo>
                    <a:pt x="1247" y="38603"/>
                    <a:pt x="1126" y="38269"/>
                    <a:pt x="1034" y="37934"/>
                  </a:cubicBezTo>
                  <a:cubicBezTo>
                    <a:pt x="943" y="37600"/>
                    <a:pt x="822" y="37296"/>
                    <a:pt x="761" y="36962"/>
                  </a:cubicBezTo>
                  <a:cubicBezTo>
                    <a:pt x="700" y="36627"/>
                    <a:pt x="639" y="36323"/>
                    <a:pt x="548" y="35989"/>
                  </a:cubicBezTo>
                  <a:cubicBezTo>
                    <a:pt x="487" y="35685"/>
                    <a:pt x="426" y="35351"/>
                    <a:pt x="396" y="35047"/>
                  </a:cubicBezTo>
                  <a:cubicBezTo>
                    <a:pt x="335" y="34712"/>
                    <a:pt x="305" y="34408"/>
                    <a:pt x="244" y="34074"/>
                  </a:cubicBezTo>
                  <a:cubicBezTo>
                    <a:pt x="214" y="33770"/>
                    <a:pt x="214" y="33466"/>
                    <a:pt x="183" y="33132"/>
                  </a:cubicBezTo>
                  <a:cubicBezTo>
                    <a:pt x="153" y="32828"/>
                    <a:pt x="153" y="32524"/>
                    <a:pt x="153" y="32220"/>
                  </a:cubicBezTo>
                  <a:cubicBezTo>
                    <a:pt x="92" y="30001"/>
                    <a:pt x="396" y="27782"/>
                    <a:pt x="1065" y="25654"/>
                  </a:cubicBezTo>
                  <a:cubicBezTo>
                    <a:pt x="1581" y="23952"/>
                    <a:pt x="2341" y="22341"/>
                    <a:pt x="3314" y="20852"/>
                  </a:cubicBezTo>
                  <a:cubicBezTo>
                    <a:pt x="4044" y="19758"/>
                    <a:pt x="4895" y="18755"/>
                    <a:pt x="5837" y="17873"/>
                  </a:cubicBezTo>
                  <a:cubicBezTo>
                    <a:pt x="6050" y="17691"/>
                    <a:pt x="6232" y="17508"/>
                    <a:pt x="6414" y="17356"/>
                  </a:cubicBezTo>
                  <a:lnTo>
                    <a:pt x="6901" y="16961"/>
                  </a:lnTo>
                  <a:lnTo>
                    <a:pt x="7357" y="16627"/>
                  </a:lnTo>
                  <a:lnTo>
                    <a:pt x="7721" y="16384"/>
                  </a:lnTo>
                  <a:lnTo>
                    <a:pt x="8421" y="15928"/>
                  </a:lnTo>
                  <a:lnTo>
                    <a:pt x="7721" y="16353"/>
                  </a:lnTo>
                  <a:lnTo>
                    <a:pt x="7326" y="16597"/>
                  </a:lnTo>
                  <a:lnTo>
                    <a:pt x="6901" y="16931"/>
                  </a:lnTo>
                  <a:lnTo>
                    <a:pt x="6354" y="17356"/>
                  </a:lnTo>
                  <a:cubicBezTo>
                    <a:pt x="6202" y="17478"/>
                    <a:pt x="6019" y="17660"/>
                    <a:pt x="5806" y="17843"/>
                  </a:cubicBezTo>
                  <a:cubicBezTo>
                    <a:pt x="4834" y="18724"/>
                    <a:pt x="3983" y="19727"/>
                    <a:pt x="3253" y="20822"/>
                  </a:cubicBezTo>
                  <a:cubicBezTo>
                    <a:pt x="2281" y="22311"/>
                    <a:pt x="1490" y="23922"/>
                    <a:pt x="974" y="25654"/>
                  </a:cubicBezTo>
                  <a:cubicBezTo>
                    <a:pt x="305" y="27782"/>
                    <a:pt x="1" y="30001"/>
                    <a:pt x="31" y="32220"/>
                  </a:cubicBezTo>
                  <a:cubicBezTo>
                    <a:pt x="31" y="32524"/>
                    <a:pt x="62" y="32828"/>
                    <a:pt x="62" y="33162"/>
                  </a:cubicBezTo>
                  <a:cubicBezTo>
                    <a:pt x="92" y="33466"/>
                    <a:pt x="92" y="33770"/>
                    <a:pt x="153" y="34104"/>
                  </a:cubicBezTo>
                  <a:cubicBezTo>
                    <a:pt x="183" y="34408"/>
                    <a:pt x="244" y="34743"/>
                    <a:pt x="274" y="35047"/>
                  </a:cubicBezTo>
                  <a:cubicBezTo>
                    <a:pt x="305" y="35381"/>
                    <a:pt x="366" y="35685"/>
                    <a:pt x="457" y="36019"/>
                  </a:cubicBezTo>
                  <a:lnTo>
                    <a:pt x="639" y="36992"/>
                  </a:lnTo>
                  <a:cubicBezTo>
                    <a:pt x="730" y="37326"/>
                    <a:pt x="822" y="37630"/>
                    <a:pt x="943" y="37965"/>
                  </a:cubicBezTo>
                  <a:cubicBezTo>
                    <a:pt x="1004" y="38299"/>
                    <a:pt x="1126" y="38633"/>
                    <a:pt x="1247" y="38968"/>
                  </a:cubicBezTo>
                  <a:cubicBezTo>
                    <a:pt x="1399" y="39272"/>
                    <a:pt x="1490" y="39636"/>
                    <a:pt x="1642" y="39940"/>
                  </a:cubicBezTo>
                  <a:cubicBezTo>
                    <a:pt x="2189" y="41308"/>
                    <a:pt x="2889" y="42615"/>
                    <a:pt x="3709" y="43831"/>
                  </a:cubicBezTo>
                  <a:cubicBezTo>
                    <a:pt x="5563" y="46475"/>
                    <a:pt x="8025" y="48633"/>
                    <a:pt x="10913" y="50092"/>
                  </a:cubicBezTo>
                  <a:cubicBezTo>
                    <a:pt x="12463" y="50852"/>
                    <a:pt x="14105" y="51430"/>
                    <a:pt x="15807" y="51825"/>
                  </a:cubicBezTo>
                  <a:lnTo>
                    <a:pt x="15837" y="51825"/>
                  </a:lnTo>
                  <a:lnTo>
                    <a:pt x="48968" y="45229"/>
                  </a:lnTo>
                  <a:lnTo>
                    <a:pt x="67814" y="41430"/>
                  </a:lnTo>
                  <a:lnTo>
                    <a:pt x="77692" y="39454"/>
                  </a:lnTo>
                  <a:cubicBezTo>
                    <a:pt x="79364" y="39089"/>
                    <a:pt x="81066" y="38846"/>
                    <a:pt x="82708" y="38269"/>
                  </a:cubicBezTo>
                  <a:cubicBezTo>
                    <a:pt x="84349" y="37721"/>
                    <a:pt x="85930" y="36931"/>
                    <a:pt x="87358" y="35959"/>
                  </a:cubicBezTo>
                  <a:cubicBezTo>
                    <a:pt x="90793" y="33648"/>
                    <a:pt x="93407" y="30335"/>
                    <a:pt x="94836" y="26475"/>
                  </a:cubicBezTo>
                  <a:cubicBezTo>
                    <a:pt x="96234" y="22706"/>
                    <a:pt x="96416" y="18603"/>
                    <a:pt x="95413" y="14742"/>
                  </a:cubicBezTo>
                  <a:cubicBezTo>
                    <a:pt x="94440" y="10973"/>
                    <a:pt x="92373" y="7630"/>
                    <a:pt x="89486" y="5046"/>
                  </a:cubicBezTo>
                  <a:lnTo>
                    <a:pt x="89243" y="4803"/>
                  </a:lnTo>
                  <a:lnTo>
                    <a:pt x="88969" y="4560"/>
                  </a:lnTo>
                  <a:lnTo>
                    <a:pt x="88422" y="4134"/>
                  </a:lnTo>
                  <a:lnTo>
                    <a:pt x="87844" y="3709"/>
                  </a:lnTo>
                  <a:cubicBezTo>
                    <a:pt x="87662" y="3557"/>
                    <a:pt x="87480" y="3466"/>
                    <a:pt x="87267" y="3314"/>
                  </a:cubicBezTo>
                  <a:cubicBezTo>
                    <a:pt x="86872" y="3071"/>
                    <a:pt x="86507" y="2797"/>
                    <a:pt x="86082" y="2554"/>
                  </a:cubicBezTo>
                  <a:lnTo>
                    <a:pt x="84866" y="1915"/>
                  </a:lnTo>
                  <a:cubicBezTo>
                    <a:pt x="84653" y="1824"/>
                    <a:pt x="84440" y="1733"/>
                    <a:pt x="84227" y="1642"/>
                  </a:cubicBezTo>
                  <a:lnTo>
                    <a:pt x="83589" y="1368"/>
                  </a:lnTo>
                  <a:lnTo>
                    <a:pt x="82981" y="1125"/>
                  </a:lnTo>
                  <a:cubicBezTo>
                    <a:pt x="82738" y="1064"/>
                    <a:pt x="82525" y="1004"/>
                    <a:pt x="82312" y="912"/>
                  </a:cubicBezTo>
                  <a:cubicBezTo>
                    <a:pt x="81887" y="791"/>
                    <a:pt x="81461" y="639"/>
                    <a:pt x="81005" y="548"/>
                  </a:cubicBezTo>
                  <a:lnTo>
                    <a:pt x="79668" y="274"/>
                  </a:lnTo>
                  <a:lnTo>
                    <a:pt x="79364" y="213"/>
                  </a:lnTo>
                  <a:lnTo>
                    <a:pt x="79030" y="183"/>
                  </a:lnTo>
                  <a:lnTo>
                    <a:pt x="78361" y="92"/>
                  </a:lnTo>
                  <a:cubicBezTo>
                    <a:pt x="77905" y="31"/>
                    <a:pt x="77449" y="1"/>
                    <a:pt x="770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a:off x="4468425" y="3510225"/>
              <a:ext cx="1002325" cy="632250"/>
            </a:xfrm>
            <a:custGeom>
              <a:avLst/>
              <a:gdLst/>
              <a:ahLst/>
              <a:cxnLst/>
              <a:rect l="l" t="t" r="r" b="b"/>
              <a:pathLst>
                <a:path w="40093" h="25290" extrusionOk="0">
                  <a:moveTo>
                    <a:pt x="38391" y="0"/>
                  </a:moveTo>
                  <a:lnTo>
                    <a:pt x="8512" y="5958"/>
                  </a:lnTo>
                  <a:lnTo>
                    <a:pt x="1" y="25289"/>
                  </a:lnTo>
                  <a:cubicBezTo>
                    <a:pt x="1" y="25289"/>
                    <a:pt x="40093" y="21429"/>
                    <a:pt x="3839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8"/>
            <p:cNvSpPr/>
            <p:nvPr/>
          </p:nvSpPr>
          <p:spPr>
            <a:xfrm>
              <a:off x="4161450" y="2261975"/>
              <a:ext cx="1093500" cy="501300"/>
            </a:xfrm>
            <a:custGeom>
              <a:avLst/>
              <a:gdLst/>
              <a:ahLst/>
              <a:cxnLst/>
              <a:rect l="l" t="t" r="r" b="b"/>
              <a:pathLst>
                <a:path w="43740" h="20052" extrusionOk="0">
                  <a:moveTo>
                    <a:pt x="12223" y="1"/>
                  </a:moveTo>
                  <a:cubicBezTo>
                    <a:pt x="8355" y="1"/>
                    <a:pt x="4256" y="566"/>
                    <a:pt x="0" y="1936"/>
                  </a:cubicBezTo>
                  <a:lnTo>
                    <a:pt x="13435" y="20051"/>
                  </a:lnTo>
                  <a:lnTo>
                    <a:pt x="43739" y="12757"/>
                  </a:lnTo>
                  <a:cubicBezTo>
                    <a:pt x="43739" y="12757"/>
                    <a:pt x="30590" y="1"/>
                    <a:pt x="1222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6134875" y="2353600"/>
              <a:ext cx="942300" cy="956800"/>
            </a:xfrm>
            <a:custGeom>
              <a:avLst/>
              <a:gdLst/>
              <a:ahLst/>
              <a:cxnLst/>
              <a:rect l="l" t="t" r="r" b="b"/>
              <a:pathLst>
                <a:path w="37692" h="38272" extrusionOk="0">
                  <a:moveTo>
                    <a:pt x="8602" y="0"/>
                  </a:moveTo>
                  <a:cubicBezTo>
                    <a:pt x="3414" y="0"/>
                    <a:pt x="1" y="885"/>
                    <a:pt x="1" y="885"/>
                  </a:cubicBezTo>
                  <a:cubicBezTo>
                    <a:pt x="8268" y="6964"/>
                    <a:pt x="13344" y="30733"/>
                    <a:pt x="9332" y="38271"/>
                  </a:cubicBezTo>
                  <a:cubicBezTo>
                    <a:pt x="32798" y="31402"/>
                    <a:pt x="37691" y="11280"/>
                    <a:pt x="37691" y="11280"/>
                  </a:cubicBezTo>
                  <a:cubicBezTo>
                    <a:pt x="27626" y="1902"/>
                    <a:pt x="16207" y="0"/>
                    <a:pt x="860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a:off x="4230600" y="3438775"/>
              <a:ext cx="149700" cy="168750"/>
            </a:xfrm>
            <a:custGeom>
              <a:avLst/>
              <a:gdLst/>
              <a:ahLst/>
              <a:cxnLst/>
              <a:rect l="l" t="t" r="r" b="b"/>
              <a:pathLst>
                <a:path w="5988" h="6750" extrusionOk="0">
                  <a:moveTo>
                    <a:pt x="5956" y="1"/>
                  </a:moveTo>
                  <a:cubicBezTo>
                    <a:pt x="5899" y="1"/>
                    <a:pt x="4543" y="1449"/>
                    <a:pt x="2918" y="3314"/>
                  </a:cubicBezTo>
                  <a:cubicBezTo>
                    <a:pt x="1277" y="5168"/>
                    <a:pt x="0" y="6719"/>
                    <a:pt x="30" y="6749"/>
                  </a:cubicBezTo>
                  <a:cubicBezTo>
                    <a:pt x="31" y="6749"/>
                    <a:pt x="32" y="6749"/>
                    <a:pt x="33" y="6749"/>
                  </a:cubicBezTo>
                  <a:cubicBezTo>
                    <a:pt x="119" y="6749"/>
                    <a:pt x="1475" y="5271"/>
                    <a:pt x="3070" y="3436"/>
                  </a:cubicBezTo>
                  <a:cubicBezTo>
                    <a:pt x="4711" y="1582"/>
                    <a:pt x="5988" y="32"/>
                    <a:pt x="5958" y="1"/>
                  </a:cubicBezTo>
                  <a:cubicBezTo>
                    <a:pt x="5957" y="1"/>
                    <a:pt x="5957" y="1"/>
                    <a:pt x="595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a:off x="4479075" y="2635575"/>
              <a:ext cx="2598100" cy="915700"/>
            </a:xfrm>
            <a:custGeom>
              <a:avLst/>
              <a:gdLst/>
              <a:ahLst/>
              <a:cxnLst/>
              <a:rect l="l" t="t" r="r" b="b"/>
              <a:pathLst>
                <a:path w="103924" h="36628" extrusionOk="0">
                  <a:moveTo>
                    <a:pt x="103923" y="1"/>
                  </a:moveTo>
                  <a:cubicBezTo>
                    <a:pt x="103923" y="1"/>
                    <a:pt x="103893" y="62"/>
                    <a:pt x="103771" y="244"/>
                  </a:cubicBezTo>
                  <a:cubicBezTo>
                    <a:pt x="103680" y="427"/>
                    <a:pt x="103528" y="670"/>
                    <a:pt x="103315" y="974"/>
                  </a:cubicBezTo>
                  <a:lnTo>
                    <a:pt x="102586" y="2159"/>
                  </a:lnTo>
                  <a:lnTo>
                    <a:pt x="102100" y="2919"/>
                  </a:lnTo>
                  <a:lnTo>
                    <a:pt x="101522" y="3740"/>
                  </a:lnTo>
                  <a:cubicBezTo>
                    <a:pt x="101097" y="4348"/>
                    <a:pt x="100641" y="4986"/>
                    <a:pt x="100124" y="5685"/>
                  </a:cubicBezTo>
                  <a:lnTo>
                    <a:pt x="98331" y="7904"/>
                  </a:lnTo>
                  <a:cubicBezTo>
                    <a:pt x="97996" y="8269"/>
                    <a:pt x="97631" y="8664"/>
                    <a:pt x="97267" y="9059"/>
                  </a:cubicBezTo>
                  <a:cubicBezTo>
                    <a:pt x="96872" y="9454"/>
                    <a:pt x="96507" y="9910"/>
                    <a:pt x="96081" y="10275"/>
                  </a:cubicBezTo>
                  <a:cubicBezTo>
                    <a:pt x="95261" y="11065"/>
                    <a:pt x="94379" y="11946"/>
                    <a:pt x="93376" y="12737"/>
                  </a:cubicBezTo>
                  <a:cubicBezTo>
                    <a:pt x="91218" y="14530"/>
                    <a:pt x="88877" y="16080"/>
                    <a:pt x="86385" y="17326"/>
                  </a:cubicBezTo>
                  <a:cubicBezTo>
                    <a:pt x="84987" y="18026"/>
                    <a:pt x="83558" y="18633"/>
                    <a:pt x="82069" y="19150"/>
                  </a:cubicBezTo>
                  <a:cubicBezTo>
                    <a:pt x="81309" y="19424"/>
                    <a:pt x="80549" y="19667"/>
                    <a:pt x="79759" y="19940"/>
                  </a:cubicBezTo>
                  <a:cubicBezTo>
                    <a:pt x="78968" y="20214"/>
                    <a:pt x="78148" y="20396"/>
                    <a:pt x="77327" y="20579"/>
                  </a:cubicBezTo>
                  <a:cubicBezTo>
                    <a:pt x="70670" y="22038"/>
                    <a:pt x="63345" y="23527"/>
                    <a:pt x="55685" y="25138"/>
                  </a:cubicBezTo>
                  <a:lnTo>
                    <a:pt x="16293" y="33223"/>
                  </a:lnTo>
                  <a:lnTo>
                    <a:pt x="4377" y="35685"/>
                  </a:lnTo>
                  <a:lnTo>
                    <a:pt x="1125" y="36385"/>
                  </a:lnTo>
                  <a:lnTo>
                    <a:pt x="274" y="36567"/>
                  </a:lnTo>
                  <a:lnTo>
                    <a:pt x="1125" y="36415"/>
                  </a:lnTo>
                  <a:lnTo>
                    <a:pt x="4377" y="35777"/>
                  </a:lnTo>
                  <a:lnTo>
                    <a:pt x="16323" y="33345"/>
                  </a:lnTo>
                  <a:cubicBezTo>
                    <a:pt x="26414" y="31308"/>
                    <a:pt x="40336" y="28482"/>
                    <a:pt x="55716" y="25321"/>
                  </a:cubicBezTo>
                  <a:cubicBezTo>
                    <a:pt x="63406" y="23740"/>
                    <a:pt x="70731" y="22220"/>
                    <a:pt x="77357" y="20761"/>
                  </a:cubicBezTo>
                  <a:cubicBezTo>
                    <a:pt x="78178" y="20579"/>
                    <a:pt x="78999" y="20366"/>
                    <a:pt x="79820" y="20123"/>
                  </a:cubicBezTo>
                  <a:cubicBezTo>
                    <a:pt x="80579" y="19849"/>
                    <a:pt x="81370" y="19606"/>
                    <a:pt x="82130" y="19333"/>
                  </a:cubicBezTo>
                  <a:cubicBezTo>
                    <a:pt x="83619" y="18816"/>
                    <a:pt x="85048" y="18178"/>
                    <a:pt x="86446" y="17478"/>
                  </a:cubicBezTo>
                  <a:cubicBezTo>
                    <a:pt x="88969" y="16202"/>
                    <a:pt x="91309" y="14652"/>
                    <a:pt x="93467" y="12828"/>
                  </a:cubicBezTo>
                  <a:cubicBezTo>
                    <a:pt x="94470" y="12038"/>
                    <a:pt x="95352" y="11156"/>
                    <a:pt x="96172" y="10366"/>
                  </a:cubicBezTo>
                  <a:cubicBezTo>
                    <a:pt x="96598" y="9971"/>
                    <a:pt x="96963" y="9545"/>
                    <a:pt x="97327" y="9150"/>
                  </a:cubicBezTo>
                  <a:cubicBezTo>
                    <a:pt x="97692" y="8725"/>
                    <a:pt x="98057" y="8360"/>
                    <a:pt x="98391" y="7965"/>
                  </a:cubicBezTo>
                  <a:lnTo>
                    <a:pt x="100185" y="5746"/>
                  </a:lnTo>
                  <a:cubicBezTo>
                    <a:pt x="100701" y="5047"/>
                    <a:pt x="101157" y="4378"/>
                    <a:pt x="101552" y="3800"/>
                  </a:cubicBezTo>
                  <a:lnTo>
                    <a:pt x="102160" y="2949"/>
                  </a:lnTo>
                  <a:cubicBezTo>
                    <a:pt x="102312" y="2676"/>
                    <a:pt x="102464" y="2433"/>
                    <a:pt x="102616" y="2189"/>
                  </a:cubicBezTo>
                  <a:lnTo>
                    <a:pt x="103346" y="1004"/>
                  </a:lnTo>
                  <a:lnTo>
                    <a:pt x="103771" y="275"/>
                  </a:lnTo>
                  <a:cubicBezTo>
                    <a:pt x="103893" y="92"/>
                    <a:pt x="103923" y="1"/>
                    <a:pt x="103923" y="1"/>
                  </a:cubicBezTo>
                  <a:close/>
                  <a:moveTo>
                    <a:pt x="274" y="36567"/>
                  </a:moveTo>
                  <a:lnTo>
                    <a:pt x="274" y="36567"/>
                  </a:lnTo>
                  <a:cubicBezTo>
                    <a:pt x="92" y="36597"/>
                    <a:pt x="0" y="36628"/>
                    <a:pt x="0" y="36628"/>
                  </a:cubicBezTo>
                  <a:lnTo>
                    <a:pt x="274" y="36567"/>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p:nvPr/>
          </p:nvSpPr>
          <p:spPr>
            <a:xfrm>
              <a:off x="5314950" y="2553525"/>
              <a:ext cx="237125" cy="932400"/>
            </a:xfrm>
            <a:custGeom>
              <a:avLst/>
              <a:gdLst/>
              <a:ahLst/>
              <a:cxnLst/>
              <a:rect l="l" t="t" r="r" b="b"/>
              <a:pathLst>
                <a:path w="9485" h="37296" extrusionOk="0">
                  <a:moveTo>
                    <a:pt x="1186" y="0"/>
                  </a:moveTo>
                  <a:cubicBezTo>
                    <a:pt x="1186" y="0"/>
                    <a:pt x="1186" y="31"/>
                    <a:pt x="1156" y="91"/>
                  </a:cubicBezTo>
                  <a:cubicBezTo>
                    <a:pt x="1156" y="183"/>
                    <a:pt x="1125" y="274"/>
                    <a:pt x="1095" y="395"/>
                  </a:cubicBezTo>
                  <a:cubicBezTo>
                    <a:pt x="1034" y="669"/>
                    <a:pt x="943" y="1064"/>
                    <a:pt x="852" y="1520"/>
                  </a:cubicBezTo>
                  <a:cubicBezTo>
                    <a:pt x="791" y="1763"/>
                    <a:pt x="730" y="2037"/>
                    <a:pt x="669" y="2341"/>
                  </a:cubicBezTo>
                  <a:cubicBezTo>
                    <a:pt x="609" y="2645"/>
                    <a:pt x="578" y="2979"/>
                    <a:pt x="517" y="3313"/>
                  </a:cubicBezTo>
                  <a:cubicBezTo>
                    <a:pt x="426" y="4012"/>
                    <a:pt x="274" y="4833"/>
                    <a:pt x="213" y="5715"/>
                  </a:cubicBezTo>
                  <a:cubicBezTo>
                    <a:pt x="183" y="6171"/>
                    <a:pt x="153" y="6627"/>
                    <a:pt x="92" y="7113"/>
                  </a:cubicBezTo>
                  <a:cubicBezTo>
                    <a:pt x="61" y="7599"/>
                    <a:pt x="61" y="8116"/>
                    <a:pt x="61" y="8633"/>
                  </a:cubicBezTo>
                  <a:cubicBezTo>
                    <a:pt x="1" y="9696"/>
                    <a:pt x="31" y="10821"/>
                    <a:pt x="61" y="11976"/>
                  </a:cubicBezTo>
                  <a:cubicBezTo>
                    <a:pt x="335" y="17113"/>
                    <a:pt x="1460" y="22189"/>
                    <a:pt x="3405" y="26931"/>
                  </a:cubicBezTo>
                  <a:cubicBezTo>
                    <a:pt x="3891" y="28025"/>
                    <a:pt x="4317" y="29058"/>
                    <a:pt x="4803" y="29970"/>
                  </a:cubicBezTo>
                  <a:cubicBezTo>
                    <a:pt x="5046" y="30457"/>
                    <a:pt x="5259" y="30913"/>
                    <a:pt x="5502" y="31338"/>
                  </a:cubicBezTo>
                  <a:lnTo>
                    <a:pt x="6201" y="32554"/>
                  </a:lnTo>
                  <a:cubicBezTo>
                    <a:pt x="6627" y="33344"/>
                    <a:pt x="7113" y="33983"/>
                    <a:pt x="7478" y="34590"/>
                  </a:cubicBezTo>
                  <a:cubicBezTo>
                    <a:pt x="7691" y="34894"/>
                    <a:pt x="7873" y="35168"/>
                    <a:pt x="8056" y="35411"/>
                  </a:cubicBezTo>
                  <a:lnTo>
                    <a:pt x="8542" y="36080"/>
                  </a:lnTo>
                  <a:lnTo>
                    <a:pt x="9241" y="36992"/>
                  </a:lnTo>
                  <a:lnTo>
                    <a:pt x="9423" y="37235"/>
                  </a:lnTo>
                  <a:cubicBezTo>
                    <a:pt x="9454" y="37265"/>
                    <a:pt x="9484" y="37296"/>
                    <a:pt x="9484" y="37296"/>
                  </a:cubicBezTo>
                  <a:cubicBezTo>
                    <a:pt x="9484" y="37265"/>
                    <a:pt x="9454" y="37235"/>
                    <a:pt x="9423" y="37204"/>
                  </a:cubicBezTo>
                  <a:lnTo>
                    <a:pt x="9271" y="36961"/>
                  </a:lnTo>
                  <a:cubicBezTo>
                    <a:pt x="9119" y="36749"/>
                    <a:pt x="8876" y="36414"/>
                    <a:pt x="8603" y="36019"/>
                  </a:cubicBezTo>
                  <a:cubicBezTo>
                    <a:pt x="8451" y="35837"/>
                    <a:pt x="8268" y="35624"/>
                    <a:pt x="8116" y="35350"/>
                  </a:cubicBezTo>
                  <a:cubicBezTo>
                    <a:pt x="7964" y="35107"/>
                    <a:pt x="7782" y="34834"/>
                    <a:pt x="7569" y="34530"/>
                  </a:cubicBezTo>
                  <a:cubicBezTo>
                    <a:pt x="7204" y="33922"/>
                    <a:pt x="6749" y="33253"/>
                    <a:pt x="6323" y="32493"/>
                  </a:cubicBezTo>
                  <a:lnTo>
                    <a:pt x="5624" y="31277"/>
                  </a:lnTo>
                  <a:cubicBezTo>
                    <a:pt x="5411" y="30852"/>
                    <a:pt x="5198" y="30365"/>
                    <a:pt x="4955" y="29910"/>
                  </a:cubicBezTo>
                  <a:cubicBezTo>
                    <a:pt x="4469" y="28998"/>
                    <a:pt x="4043" y="27934"/>
                    <a:pt x="3587" y="26870"/>
                  </a:cubicBezTo>
                  <a:cubicBezTo>
                    <a:pt x="1642" y="22128"/>
                    <a:pt x="517" y="17083"/>
                    <a:pt x="274" y="11976"/>
                  </a:cubicBezTo>
                  <a:cubicBezTo>
                    <a:pt x="213" y="10791"/>
                    <a:pt x="183" y="9696"/>
                    <a:pt x="213" y="8633"/>
                  </a:cubicBezTo>
                  <a:cubicBezTo>
                    <a:pt x="244" y="8116"/>
                    <a:pt x="244" y="7599"/>
                    <a:pt x="274" y="7113"/>
                  </a:cubicBezTo>
                  <a:cubicBezTo>
                    <a:pt x="305" y="6627"/>
                    <a:pt x="335" y="6171"/>
                    <a:pt x="365" y="5715"/>
                  </a:cubicBezTo>
                  <a:cubicBezTo>
                    <a:pt x="426" y="4833"/>
                    <a:pt x="578" y="4043"/>
                    <a:pt x="639" y="3344"/>
                  </a:cubicBezTo>
                  <a:cubicBezTo>
                    <a:pt x="700" y="2979"/>
                    <a:pt x="730" y="2645"/>
                    <a:pt x="791" y="2341"/>
                  </a:cubicBezTo>
                  <a:cubicBezTo>
                    <a:pt x="852" y="2067"/>
                    <a:pt x="882" y="1794"/>
                    <a:pt x="943" y="1550"/>
                  </a:cubicBezTo>
                  <a:lnTo>
                    <a:pt x="1156" y="395"/>
                  </a:lnTo>
                  <a:cubicBezTo>
                    <a:pt x="1156" y="274"/>
                    <a:pt x="1186" y="183"/>
                    <a:pt x="1186" y="122"/>
                  </a:cubicBezTo>
                  <a:cubicBezTo>
                    <a:pt x="1186" y="61"/>
                    <a:pt x="1186" y="31"/>
                    <a:pt x="11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4085450" y="2986750"/>
              <a:ext cx="1103375" cy="309200"/>
            </a:xfrm>
            <a:custGeom>
              <a:avLst/>
              <a:gdLst/>
              <a:ahLst/>
              <a:cxnLst/>
              <a:rect l="l" t="t" r="r" b="b"/>
              <a:pathLst>
                <a:path w="44135" h="12368" extrusionOk="0">
                  <a:moveTo>
                    <a:pt x="41128" y="0"/>
                  </a:moveTo>
                  <a:cubicBezTo>
                    <a:pt x="40947" y="0"/>
                    <a:pt x="40763" y="19"/>
                    <a:pt x="40579" y="58"/>
                  </a:cubicBezTo>
                  <a:lnTo>
                    <a:pt x="183" y="8416"/>
                  </a:lnTo>
                  <a:cubicBezTo>
                    <a:pt x="183" y="8416"/>
                    <a:pt x="0" y="12337"/>
                    <a:pt x="1004" y="12368"/>
                  </a:cubicBezTo>
                  <a:cubicBezTo>
                    <a:pt x="1006" y="12368"/>
                    <a:pt x="1008" y="12368"/>
                    <a:pt x="1011" y="12368"/>
                  </a:cubicBezTo>
                  <a:cubicBezTo>
                    <a:pt x="1992" y="12368"/>
                    <a:pt x="31882" y="6983"/>
                    <a:pt x="41612" y="5225"/>
                  </a:cubicBezTo>
                  <a:cubicBezTo>
                    <a:pt x="43193" y="4951"/>
                    <a:pt x="44135" y="3279"/>
                    <a:pt x="43618" y="1760"/>
                  </a:cubicBezTo>
                  <a:cubicBezTo>
                    <a:pt x="43227" y="689"/>
                    <a:pt x="42230" y="0"/>
                    <a:pt x="4112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5631825" y="2669775"/>
              <a:ext cx="483325" cy="449125"/>
            </a:xfrm>
            <a:custGeom>
              <a:avLst/>
              <a:gdLst/>
              <a:ahLst/>
              <a:cxnLst/>
              <a:rect l="l" t="t" r="r" b="b"/>
              <a:pathLst>
                <a:path w="19333" h="17965" extrusionOk="0">
                  <a:moveTo>
                    <a:pt x="9667" y="1"/>
                  </a:moveTo>
                  <a:cubicBezTo>
                    <a:pt x="4347" y="1"/>
                    <a:pt x="1" y="4013"/>
                    <a:pt x="1" y="8967"/>
                  </a:cubicBezTo>
                  <a:cubicBezTo>
                    <a:pt x="1" y="13922"/>
                    <a:pt x="4317" y="17934"/>
                    <a:pt x="9636" y="17965"/>
                  </a:cubicBezTo>
                  <a:cubicBezTo>
                    <a:pt x="14986" y="17965"/>
                    <a:pt x="19302" y="13952"/>
                    <a:pt x="19302" y="8998"/>
                  </a:cubicBezTo>
                  <a:cubicBezTo>
                    <a:pt x="19332" y="4043"/>
                    <a:pt x="15016" y="1"/>
                    <a:pt x="96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5613600" y="2668275"/>
              <a:ext cx="501550" cy="452150"/>
            </a:xfrm>
            <a:custGeom>
              <a:avLst/>
              <a:gdLst/>
              <a:ahLst/>
              <a:cxnLst/>
              <a:rect l="l" t="t" r="r" b="b"/>
              <a:pathLst>
                <a:path w="20062" h="18086" extrusionOk="0">
                  <a:moveTo>
                    <a:pt x="20031" y="8450"/>
                  </a:moveTo>
                  <a:lnTo>
                    <a:pt x="20031" y="8906"/>
                  </a:lnTo>
                  <a:cubicBezTo>
                    <a:pt x="20031" y="8918"/>
                    <a:pt x="20036" y="8935"/>
                    <a:pt x="20042" y="8956"/>
                  </a:cubicBezTo>
                  <a:lnTo>
                    <a:pt x="20042" y="8956"/>
                  </a:lnTo>
                  <a:cubicBezTo>
                    <a:pt x="20045" y="8941"/>
                    <a:pt x="20052" y="8925"/>
                    <a:pt x="20061" y="8906"/>
                  </a:cubicBezTo>
                  <a:cubicBezTo>
                    <a:pt x="20061" y="8784"/>
                    <a:pt x="20031" y="8663"/>
                    <a:pt x="20031" y="8450"/>
                  </a:cubicBezTo>
                  <a:close/>
                  <a:moveTo>
                    <a:pt x="20042" y="8956"/>
                  </a:moveTo>
                  <a:cubicBezTo>
                    <a:pt x="20034" y="8989"/>
                    <a:pt x="20040" y="9016"/>
                    <a:pt x="20061" y="9058"/>
                  </a:cubicBezTo>
                  <a:cubicBezTo>
                    <a:pt x="20061" y="9022"/>
                    <a:pt x="20051" y="8985"/>
                    <a:pt x="20042" y="8956"/>
                  </a:cubicBezTo>
                  <a:close/>
                  <a:moveTo>
                    <a:pt x="10365" y="0"/>
                  </a:moveTo>
                  <a:lnTo>
                    <a:pt x="9757" y="30"/>
                  </a:lnTo>
                  <a:lnTo>
                    <a:pt x="9423" y="30"/>
                  </a:lnTo>
                  <a:lnTo>
                    <a:pt x="9119" y="91"/>
                  </a:lnTo>
                  <a:lnTo>
                    <a:pt x="8481" y="182"/>
                  </a:lnTo>
                  <a:lnTo>
                    <a:pt x="7842" y="304"/>
                  </a:lnTo>
                  <a:lnTo>
                    <a:pt x="7538" y="395"/>
                  </a:lnTo>
                  <a:lnTo>
                    <a:pt x="7234" y="486"/>
                  </a:lnTo>
                  <a:cubicBezTo>
                    <a:pt x="5441" y="1033"/>
                    <a:pt x="3860" y="2097"/>
                    <a:pt x="2675" y="3526"/>
                  </a:cubicBezTo>
                  <a:cubicBezTo>
                    <a:pt x="0" y="6717"/>
                    <a:pt x="0" y="11338"/>
                    <a:pt x="2675" y="14529"/>
                  </a:cubicBezTo>
                  <a:cubicBezTo>
                    <a:pt x="3860" y="15958"/>
                    <a:pt x="5411" y="17022"/>
                    <a:pt x="7204" y="17599"/>
                  </a:cubicBezTo>
                  <a:lnTo>
                    <a:pt x="7508" y="17690"/>
                  </a:lnTo>
                  <a:lnTo>
                    <a:pt x="7812" y="17751"/>
                  </a:lnTo>
                  <a:lnTo>
                    <a:pt x="8450" y="17903"/>
                  </a:lnTo>
                  <a:lnTo>
                    <a:pt x="9089" y="17994"/>
                  </a:lnTo>
                  <a:lnTo>
                    <a:pt x="9392" y="18055"/>
                  </a:lnTo>
                  <a:lnTo>
                    <a:pt x="9727" y="18055"/>
                  </a:lnTo>
                  <a:lnTo>
                    <a:pt x="10335" y="18085"/>
                  </a:lnTo>
                  <a:cubicBezTo>
                    <a:pt x="10548" y="18085"/>
                    <a:pt x="10760" y="18055"/>
                    <a:pt x="10943" y="18055"/>
                  </a:cubicBezTo>
                  <a:cubicBezTo>
                    <a:pt x="11338" y="18025"/>
                    <a:pt x="11763" y="17994"/>
                    <a:pt x="12128" y="17933"/>
                  </a:cubicBezTo>
                  <a:cubicBezTo>
                    <a:pt x="13587" y="17690"/>
                    <a:pt x="14955" y="17143"/>
                    <a:pt x="16171" y="16322"/>
                  </a:cubicBezTo>
                  <a:cubicBezTo>
                    <a:pt x="17143" y="15623"/>
                    <a:pt x="17994" y="14772"/>
                    <a:pt x="18663" y="13769"/>
                  </a:cubicBezTo>
                  <a:cubicBezTo>
                    <a:pt x="18937" y="13374"/>
                    <a:pt x="19180" y="12918"/>
                    <a:pt x="19393" y="12493"/>
                  </a:cubicBezTo>
                  <a:cubicBezTo>
                    <a:pt x="19545" y="12097"/>
                    <a:pt x="19666" y="11702"/>
                    <a:pt x="19788" y="11307"/>
                  </a:cubicBezTo>
                  <a:cubicBezTo>
                    <a:pt x="19849" y="11125"/>
                    <a:pt x="19909" y="10973"/>
                    <a:pt x="19909" y="10821"/>
                  </a:cubicBezTo>
                  <a:cubicBezTo>
                    <a:pt x="19940" y="10638"/>
                    <a:pt x="19970" y="10486"/>
                    <a:pt x="20001" y="10365"/>
                  </a:cubicBezTo>
                  <a:cubicBezTo>
                    <a:pt x="20001" y="10213"/>
                    <a:pt x="20061" y="10091"/>
                    <a:pt x="20061" y="9970"/>
                  </a:cubicBezTo>
                  <a:lnTo>
                    <a:pt x="20061" y="9635"/>
                  </a:lnTo>
                  <a:lnTo>
                    <a:pt x="20061" y="9210"/>
                  </a:lnTo>
                  <a:cubicBezTo>
                    <a:pt x="20061" y="9149"/>
                    <a:pt x="20061" y="9088"/>
                    <a:pt x="20061" y="9058"/>
                  </a:cubicBezTo>
                  <a:cubicBezTo>
                    <a:pt x="20031" y="9088"/>
                    <a:pt x="20031" y="9149"/>
                    <a:pt x="20031" y="9179"/>
                  </a:cubicBezTo>
                  <a:cubicBezTo>
                    <a:pt x="20031" y="9301"/>
                    <a:pt x="20001" y="9453"/>
                    <a:pt x="20001" y="9635"/>
                  </a:cubicBezTo>
                  <a:cubicBezTo>
                    <a:pt x="19970" y="9727"/>
                    <a:pt x="20001" y="9848"/>
                    <a:pt x="19970" y="9970"/>
                  </a:cubicBezTo>
                  <a:cubicBezTo>
                    <a:pt x="19970" y="10091"/>
                    <a:pt x="19940" y="10213"/>
                    <a:pt x="19909" y="10335"/>
                  </a:cubicBezTo>
                  <a:cubicBezTo>
                    <a:pt x="19879" y="10486"/>
                    <a:pt x="19849" y="10638"/>
                    <a:pt x="19818" y="10790"/>
                  </a:cubicBezTo>
                  <a:cubicBezTo>
                    <a:pt x="19788" y="10942"/>
                    <a:pt x="19727" y="11125"/>
                    <a:pt x="19697" y="11307"/>
                  </a:cubicBezTo>
                  <a:cubicBezTo>
                    <a:pt x="19119" y="13313"/>
                    <a:pt x="17812" y="15076"/>
                    <a:pt x="16049" y="16201"/>
                  </a:cubicBezTo>
                  <a:cubicBezTo>
                    <a:pt x="14864" y="17022"/>
                    <a:pt x="13526" y="17538"/>
                    <a:pt x="12128" y="17781"/>
                  </a:cubicBezTo>
                  <a:cubicBezTo>
                    <a:pt x="11733" y="17842"/>
                    <a:pt x="11338" y="17873"/>
                    <a:pt x="10943" y="17903"/>
                  </a:cubicBezTo>
                  <a:lnTo>
                    <a:pt x="10365" y="17903"/>
                  </a:lnTo>
                  <a:lnTo>
                    <a:pt x="9727" y="17873"/>
                  </a:lnTo>
                  <a:lnTo>
                    <a:pt x="9423" y="17873"/>
                  </a:lnTo>
                  <a:lnTo>
                    <a:pt x="9119" y="17842"/>
                  </a:lnTo>
                  <a:lnTo>
                    <a:pt x="8511" y="17751"/>
                  </a:lnTo>
                  <a:lnTo>
                    <a:pt x="7873" y="17599"/>
                  </a:lnTo>
                  <a:lnTo>
                    <a:pt x="7569" y="17508"/>
                  </a:lnTo>
                  <a:lnTo>
                    <a:pt x="7265" y="17417"/>
                  </a:lnTo>
                  <a:cubicBezTo>
                    <a:pt x="5502" y="16870"/>
                    <a:pt x="3982" y="15806"/>
                    <a:pt x="2827" y="14408"/>
                  </a:cubicBezTo>
                  <a:cubicBezTo>
                    <a:pt x="213" y="11307"/>
                    <a:pt x="213" y="6778"/>
                    <a:pt x="2827" y="3678"/>
                  </a:cubicBezTo>
                  <a:cubicBezTo>
                    <a:pt x="3982" y="2249"/>
                    <a:pt x="5532" y="1216"/>
                    <a:pt x="7265" y="669"/>
                  </a:cubicBezTo>
                  <a:lnTo>
                    <a:pt x="7569" y="547"/>
                  </a:lnTo>
                  <a:lnTo>
                    <a:pt x="7873" y="486"/>
                  </a:lnTo>
                  <a:lnTo>
                    <a:pt x="8511" y="334"/>
                  </a:lnTo>
                  <a:lnTo>
                    <a:pt x="9119" y="243"/>
                  </a:lnTo>
                  <a:lnTo>
                    <a:pt x="9453" y="213"/>
                  </a:lnTo>
                  <a:lnTo>
                    <a:pt x="9757" y="213"/>
                  </a:lnTo>
                  <a:lnTo>
                    <a:pt x="10365" y="182"/>
                  </a:lnTo>
                  <a:lnTo>
                    <a:pt x="10973" y="182"/>
                  </a:lnTo>
                  <a:cubicBezTo>
                    <a:pt x="11368" y="213"/>
                    <a:pt x="11733" y="243"/>
                    <a:pt x="12128" y="304"/>
                  </a:cubicBezTo>
                  <a:cubicBezTo>
                    <a:pt x="13557" y="547"/>
                    <a:pt x="14894" y="1094"/>
                    <a:pt x="16080" y="1885"/>
                  </a:cubicBezTo>
                  <a:cubicBezTo>
                    <a:pt x="17478" y="2827"/>
                    <a:pt x="18602" y="4134"/>
                    <a:pt x="19301" y="5654"/>
                  </a:cubicBezTo>
                  <a:cubicBezTo>
                    <a:pt x="19453" y="6018"/>
                    <a:pt x="19605" y="6413"/>
                    <a:pt x="19697" y="6809"/>
                  </a:cubicBezTo>
                  <a:cubicBezTo>
                    <a:pt x="19757" y="6991"/>
                    <a:pt x="19818" y="7143"/>
                    <a:pt x="19849" y="7295"/>
                  </a:cubicBezTo>
                  <a:cubicBezTo>
                    <a:pt x="19879" y="7477"/>
                    <a:pt x="19909" y="7629"/>
                    <a:pt x="19940" y="7751"/>
                  </a:cubicBezTo>
                  <a:cubicBezTo>
                    <a:pt x="19940" y="7872"/>
                    <a:pt x="19970" y="8024"/>
                    <a:pt x="20001" y="8146"/>
                  </a:cubicBezTo>
                  <a:cubicBezTo>
                    <a:pt x="20031" y="8268"/>
                    <a:pt x="20031" y="8359"/>
                    <a:pt x="20031" y="8450"/>
                  </a:cubicBezTo>
                  <a:cubicBezTo>
                    <a:pt x="20031" y="8359"/>
                    <a:pt x="20031" y="8237"/>
                    <a:pt x="20031" y="8116"/>
                  </a:cubicBezTo>
                  <a:cubicBezTo>
                    <a:pt x="20001" y="8024"/>
                    <a:pt x="19970" y="7872"/>
                    <a:pt x="19970" y="7751"/>
                  </a:cubicBezTo>
                  <a:cubicBezTo>
                    <a:pt x="19940" y="7599"/>
                    <a:pt x="19940" y="7447"/>
                    <a:pt x="19909" y="7295"/>
                  </a:cubicBezTo>
                  <a:cubicBezTo>
                    <a:pt x="19849" y="7113"/>
                    <a:pt x="19818" y="6961"/>
                    <a:pt x="19757" y="6778"/>
                  </a:cubicBezTo>
                  <a:cubicBezTo>
                    <a:pt x="19545" y="5897"/>
                    <a:pt x="19180" y="5076"/>
                    <a:pt x="18663" y="4316"/>
                  </a:cubicBezTo>
                  <a:cubicBezTo>
                    <a:pt x="17994" y="3313"/>
                    <a:pt x="17143" y="2432"/>
                    <a:pt x="16140" y="1763"/>
                  </a:cubicBezTo>
                  <a:cubicBezTo>
                    <a:pt x="14955" y="942"/>
                    <a:pt x="13587" y="395"/>
                    <a:pt x="12158" y="152"/>
                  </a:cubicBezTo>
                  <a:cubicBezTo>
                    <a:pt x="11794" y="91"/>
                    <a:pt x="11368" y="61"/>
                    <a:pt x="10973" y="30"/>
                  </a:cubicBezTo>
                  <a:cubicBezTo>
                    <a:pt x="10791" y="30"/>
                    <a:pt x="10578" y="0"/>
                    <a:pt x="103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2279175" y="3340825"/>
              <a:ext cx="780450" cy="411175"/>
            </a:xfrm>
            <a:custGeom>
              <a:avLst/>
              <a:gdLst/>
              <a:ahLst/>
              <a:cxnLst/>
              <a:rect l="l" t="t" r="r" b="b"/>
              <a:pathLst>
                <a:path w="31218" h="16447" extrusionOk="0">
                  <a:moveTo>
                    <a:pt x="6534" y="0"/>
                  </a:moveTo>
                  <a:cubicBezTo>
                    <a:pt x="4337" y="0"/>
                    <a:pt x="2192" y="871"/>
                    <a:pt x="1065" y="2916"/>
                  </a:cubicBezTo>
                  <a:cubicBezTo>
                    <a:pt x="1" y="4831"/>
                    <a:pt x="214" y="7202"/>
                    <a:pt x="1612" y="8904"/>
                  </a:cubicBezTo>
                  <a:cubicBezTo>
                    <a:pt x="3861" y="11700"/>
                    <a:pt x="7630" y="10728"/>
                    <a:pt x="10457" y="12248"/>
                  </a:cubicBezTo>
                  <a:cubicBezTo>
                    <a:pt x="12767" y="13494"/>
                    <a:pt x="14317" y="16290"/>
                    <a:pt x="16962" y="16442"/>
                  </a:cubicBezTo>
                  <a:cubicBezTo>
                    <a:pt x="17022" y="16445"/>
                    <a:pt x="17082" y="16446"/>
                    <a:pt x="17142" y="16446"/>
                  </a:cubicBezTo>
                  <a:cubicBezTo>
                    <a:pt x="18950" y="16446"/>
                    <a:pt x="20517" y="15153"/>
                    <a:pt x="22311" y="14770"/>
                  </a:cubicBezTo>
                  <a:cubicBezTo>
                    <a:pt x="22709" y="14691"/>
                    <a:pt x="23107" y="14660"/>
                    <a:pt x="23506" y="14660"/>
                  </a:cubicBezTo>
                  <a:cubicBezTo>
                    <a:pt x="24323" y="14660"/>
                    <a:pt x="25141" y="14790"/>
                    <a:pt x="25959" y="14892"/>
                  </a:cubicBezTo>
                  <a:cubicBezTo>
                    <a:pt x="26433" y="14939"/>
                    <a:pt x="26917" y="14978"/>
                    <a:pt x="27398" y="14978"/>
                  </a:cubicBezTo>
                  <a:cubicBezTo>
                    <a:pt x="28148" y="14978"/>
                    <a:pt x="28890" y="14884"/>
                    <a:pt x="29576" y="14588"/>
                  </a:cubicBezTo>
                  <a:cubicBezTo>
                    <a:pt x="30457" y="14193"/>
                    <a:pt x="31096" y="13646"/>
                    <a:pt x="31187" y="12703"/>
                  </a:cubicBezTo>
                  <a:cubicBezTo>
                    <a:pt x="31217" y="12339"/>
                    <a:pt x="31126" y="11944"/>
                    <a:pt x="30974" y="11609"/>
                  </a:cubicBezTo>
                  <a:cubicBezTo>
                    <a:pt x="30822" y="11244"/>
                    <a:pt x="30579" y="10941"/>
                    <a:pt x="30275" y="10697"/>
                  </a:cubicBezTo>
                  <a:cubicBezTo>
                    <a:pt x="29308" y="9939"/>
                    <a:pt x="28138" y="9541"/>
                    <a:pt x="26921" y="9541"/>
                  </a:cubicBezTo>
                  <a:cubicBezTo>
                    <a:pt x="26723" y="9541"/>
                    <a:pt x="26524" y="9551"/>
                    <a:pt x="26324" y="9573"/>
                  </a:cubicBezTo>
                  <a:cubicBezTo>
                    <a:pt x="25956" y="9610"/>
                    <a:pt x="25589" y="9629"/>
                    <a:pt x="25223" y="9629"/>
                  </a:cubicBezTo>
                  <a:cubicBezTo>
                    <a:pt x="22628" y="9629"/>
                    <a:pt x="20119" y="8694"/>
                    <a:pt x="18147" y="6989"/>
                  </a:cubicBezTo>
                  <a:cubicBezTo>
                    <a:pt x="17448" y="6381"/>
                    <a:pt x="16779" y="5743"/>
                    <a:pt x="16080" y="5135"/>
                  </a:cubicBezTo>
                  <a:cubicBezTo>
                    <a:pt x="14104" y="3281"/>
                    <a:pt x="12007" y="1427"/>
                    <a:pt x="9484" y="515"/>
                  </a:cubicBezTo>
                  <a:cubicBezTo>
                    <a:pt x="8551" y="182"/>
                    <a:pt x="7537" y="0"/>
                    <a:pt x="653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2279175" y="3340825"/>
              <a:ext cx="780450" cy="411175"/>
            </a:xfrm>
            <a:custGeom>
              <a:avLst/>
              <a:gdLst/>
              <a:ahLst/>
              <a:cxnLst/>
              <a:rect l="l" t="t" r="r" b="b"/>
              <a:pathLst>
                <a:path w="31218" h="16447" extrusionOk="0">
                  <a:moveTo>
                    <a:pt x="6534" y="0"/>
                  </a:moveTo>
                  <a:cubicBezTo>
                    <a:pt x="4337" y="0"/>
                    <a:pt x="2192" y="871"/>
                    <a:pt x="1065" y="2916"/>
                  </a:cubicBezTo>
                  <a:cubicBezTo>
                    <a:pt x="1" y="4831"/>
                    <a:pt x="214" y="7202"/>
                    <a:pt x="1612" y="8904"/>
                  </a:cubicBezTo>
                  <a:cubicBezTo>
                    <a:pt x="3861" y="11700"/>
                    <a:pt x="7630" y="10728"/>
                    <a:pt x="10457" y="12248"/>
                  </a:cubicBezTo>
                  <a:cubicBezTo>
                    <a:pt x="12767" y="13494"/>
                    <a:pt x="14317" y="16290"/>
                    <a:pt x="16962" y="16442"/>
                  </a:cubicBezTo>
                  <a:cubicBezTo>
                    <a:pt x="17022" y="16445"/>
                    <a:pt x="17082" y="16446"/>
                    <a:pt x="17142" y="16446"/>
                  </a:cubicBezTo>
                  <a:cubicBezTo>
                    <a:pt x="18950" y="16446"/>
                    <a:pt x="20517" y="15153"/>
                    <a:pt x="22311" y="14770"/>
                  </a:cubicBezTo>
                  <a:cubicBezTo>
                    <a:pt x="22709" y="14691"/>
                    <a:pt x="23107" y="14660"/>
                    <a:pt x="23506" y="14660"/>
                  </a:cubicBezTo>
                  <a:cubicBezTo>
                    <a:pt x="24323" y="14660"/>
                    <a:pt x="25141" y="14790"/>
                    <a:pt x="25959" y="14892"/>
                  </a:cubicBezTo>
                  <a:cubicBezTo>
                    <a:pt x="26433" y="14939"/>
                    <a:pt x="26917" y="14978"/>
                    <a:pt x="27398" y="14978"/>
                  </a:cubicBezTo>
                  <a:cubicBezTo>
                    <a:pt x="28148" y="14978"/>
                    <a:pt x="28890" y="14884"/>
                    <a:pt x="29576" y="14588"/>
                  </a:cubicBezTo>
                  <a:cubicBezTo>
                    <a:pt x="30457" y="14193"/>
                    <a:pt x="31096" y="13646"/>
                    <a:pt x="31187" y="12703"/>
                  </a:cubicBezTo>
                  <a:cubicBezTo>
                    <a:pt x="31217" y="12339"/>
                    <a:pt x="31126" y="11944"/>
                    <a:pt x="30974" y="11609"/>
                  </a:cubicBezTo>
                  <a:cubicBezTo>
                    <a:pt x="30822" y="11244"/>
                    <a:pt x="30579" y="10941"/>
                    <a:pt x="30275" y="10697"/>
                  </a:cubicBezTo>
                  <a:cubicBezTo>
                    <a:pt x="29308" y="9939"/>
                    <a:pt x="28138" y="9541"/>
                    <a:pt x="26921" y="9541"/>
                  </a:cubicBezTo>
                  <a:cubicBezTo>
                    <a:pt x="26723" y="9541"/>
                    <a:pt x="26524" y="9551"/>
                    <a:pt x="26324" y="9573"/>
                  </a:cubicBezTo>
                  <a:cubicBezTo>
                    <a:pt x="25956" y="9610"/>
                    <a:pt x="25589" y="9629"/>
                    <a:pt x="25223" y="9629"/>
                  </a:cubicBezTo>
                  <a:cubicBezTo>
                    <a:pt x="22628" y="9629"/>
                    <a:pt x="20119" y="8694"/>
                    <a:pt x="18147" y="6989"/>
                  </a:cubicBezTo>
                  <a:cubicBezTo>
                    <a:pt x="17448" y="6381"/>
                    <a:pt x="16779" y="5743"/>
                    <a:pt x="16080" y="5135"/>
                  </a:cubicBezTo>
                  <a:cubicBezTo>
                    <a:pt x="14104" y="3281"/>
                    <a:pt x="12007" y="1427"/>
                    <a:pt x="9484" y="515"/>
                  </a:cubicBezTo>
                  <a:cubicBezTo>
                    <a:pt x="8551" y="182"/>
                    <a:pt x="7537" y="0"/>
                    <a:pt x="6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1446350" y="3646125"/>
              <a:ext cx="547900" cy="360325"/>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1446350" y="3646125"/>
              <a:ext cx="547900" cy="360325"/>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847550" y="3864550"/>
              <a:ext cx="160300" cy="108125"/>
            </a:xfrm>
            <a:custGeom>
              <a:avLst/>
              <a:gdLst/>
              <a:ahLst/>
              <a:cxnLst/>
              <a:rect l="l" t="t" r="r" b="b"/>
              <a:pathLst>
                <a:path w="6412" h="4325" extrusionOk="0">
                  <a:moveTo>
                    <a:pt x="3237" y="0"/>
                  </a:moveTo>
                  <a:cubicBezTo>
                    <a:pt x="2968" y="0"/>
                    <a:pt x="2697" y="37"/>
                    <a:pt x="2432" y="113"/>
                  </a:cubicBezTo>
                  <a:cubicBezTo>
                    <a:pt x="1733" y="356"/>
                    <a:pt x="1125" y="782"/>
                    <a:pt x="639" y="1329"/>
                  </a:cubicBezTo>
                  <a:cubicBezTo>
                    <a:pt x="152" y="1876"/>
                    <a:pt x="0" y="2636"/>
                    <a:pt x="183" y="3335"/>
                  </a:cubicBezTo>
                  <a:cubicBezTo>
                    <a:pt x="386" y="3919"/>
                    <a:pt x="950" y="4291"/>
                    <a:pt x="1556" y="4291"/>
                  </a:cubicBezTo>
                  <a:cubicBezTo>
                    <a:pt x="1675" y="4291"/>
                    <a:pt x="1795" y="4277"/>
                    <a:pt x="1915" y="4247"/>
                  </a:cubicBezTo>
                  <a:cubicBezTo>
                    <a:pt x="2280" y="4125"/>
                    <a:pt x="2554" y="3852"/>
                    <a:pt x="2949" y="3791"/>
                  </a:cubicBezTo>
                  <a:cubicBezTo>
                    <a:pt x="3012" y="3778"/>
                    <a:pt x="3074" y="3773"/>
                    <a:pt x="3136" y="3773"/>
                  </a:cubicBezTo>
                  <a:cubicBezTo>
                    <a:pt x="3665" y="3773"/>
                    <a:pt x="4137" y="4199"/>
                    <a:pt x="4681" y="4308"/>
                  </a:cubicBezTo>
                  <a:cubicBezTo>
                    <a:pt x="4747" y="4319"/>
                    <a:pt x="4812" y="4325"/>
                    <a:pt x="4877" y="4325"/>
                  </a:cubicBezTo>
                  <a:cubicBezTo>
                    <a:pt x="5684" y="4325"/>
                    <a:pt x="6412" y="3482"/>
                    <a:pt x="6383" y="2666"/>
                  </a:cubicBezTo>
                  <a:cubicBezTo>
                    <a:pt x="6383" y="1755"/>
                    <a:pt x="5624" y="1055"/>
                    <a:pt x="4924" y="539"/>
                  </a:cubicBezTo>
                  <a:cubicBezTo>
                    <a:pt x="4422" y="183"/>
                    <a:pt x="3833" y="0"/>
                    <a:pt x="323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847550" y="3864550"/>
              <a:ext cx="160300" cy="108125"/>
            </a:xfrm>
            <a:custGeom>
              <a:avLst/>
              <a:gdLst/>
              <a:ahLst/>
              <a:cxnLst/>
              <a:rect l="l" t="t" r="r" b="b"/>
              <a:pathLst>
                <a:path w="6412" h="4325" extrusionOk="0">
                  <a:moveTo>
                    <a:pt x="3237" y="0"/>
                  </a:moveTo>
                  <a:cubicBezTo>
                    <a:pt x="2968" y="0"/>
                    <a:pt x="2697" y="37"/>
                    <a:pt x="2432" y="113"/>
                  </a:cubicBezTo>
                  <a:cubicBezTo>
                    <a:pt x="1733" y="356"/>
                    <a:pt x="1125" y="782"/>
                    <a:pt x="639" y="1329"/>
                  </a:cubicBezTo>
                  <a:cubicBezTo>
                    <a:pt x="152" y="1876"/>
                    <a:pt x="0" y="2636"/>
                    <a:pt x="183" y="3335"/>
                  </a:cubicBezTo>
                  <a:cubicBezTo>
                    <a:pt x="386" y="3919"/>
                    <a:pt x="950" y="4291"/>
                    <a:pt x="1556" y="4291"/>
                  </a:cubicBezTo>
                  <a:cubicBezTo>
                    <a:pt x="1675" y="4291"/>
                    <a:pt x="1795" y="4277"/>
                    <a:pt x="1915" y="4247"/>
                  </a:cubicBezTo>
                  <a:cubicBezTo>
                    <a:pt x="2280" y="4125"/>
                    <a:pt x="2554" y="3852"/>
                    <a:pt x="2949" y="3791"/>
                  </a:cubicBezTo>
                  <a:cubicBezTo>
                    <a:pt x="3012" y="3778"/>
                    <a:pt x="3074" y="3773"/>
                    <a:pt x="3136" y="3773"/>
                  </a:cubicBezTo>
                  <a:cubicBezTo>
                    <a:pt x="3665" y="3773"/>
                    <a:pt x="4137" y="4199"/>
                    <a:pt x="4681" y="4308"/>
                  </a:cubicBezTo>
                  <a:cubicBezTo>
                    <a:pt x="4747" y="4319"/>
                    <a:pt x="4812" y="4325"/>
                    <a:pt x="4877" y="4325"/>
                  </a:cubicBezTo>
                  <a:cubicBezTo>
                    <a:pt x="5684" y="4325"/>
                    <a:pt x="6412" y="3482"/>
                    <a:pt x="6383" y="2666"/>
                  </a:cubicBezTo>
                  <a:cubicBezTo>
                    <a:pt x="6383" y="1755"/>
                    <a:pt x="5624" y="1055"/>
                    <a:pt x="4924" y="539"/>
                  </a:cubicBezTo>
                  <a:cubicBezTo>
                    <a:pt x="4422" y="183"/>
                    <a:pt x="3833" y="0"/>
                    <a:pt x="32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8"/>
            <p:cNvSpPr/>
            <p:nvPr/>
          </p:nvSpPr>
          <p:spPr>
            <a:xfrm>
              <a:off x="4295950" y="2225800"/>
              <a:ext cx="829825" cy="450450"/>
            </a:xfrm>
            <a:custGeom>
              <a:avLst/>
              <a:gdLst/>
              <a:ahLst/>
              <a:cxnLst/>
              <a:rect l="l" t="t" r="r" b="b"/>
              <a:pathLst>
                <a:path w="33193" h="18018" extrusionOk="0">
                  <a:moveTo>
                    <a:pt x="6888" y="1"/>
                  </a:moveTo>
                  <a:cubicBezTo>
                    <a:pt x="4444" y="1"/>
                    <a:pt x="1998" y="778"/>
                    <a:pt x="91" y="2319"/>
                  </a:cubicBezTo>
                  <a:cubicBezTo>
                    <a:pt x="0" y="4416"/>
                    <a:pt x="1793" y="6027"/>
                    <a:pt x="3496" y="7213"/>
                  </a:cubicBezTo>
                  <a:cubicBezTo>
                    <a:pt x="5198" y="8368"/>
                    <a:pt x="9939" y="10039"/>
                    <a:pt x="10578" y="12015"/>
                  </a:cubicBezTo>
                  <a:cubicBezTo>
                    <a:pt x="11034" y="13504"/>
                    <a:pt x="7842" y="14751"/>
                    <a:pt x="8632" y="16088"/>
                  </a:cubicBezTo>
                  <a:cubicBezTo>
                    <a:pt x="9159" y="16926"/>
                    <a:pt x="10434" y="17177"/>
                    <a:pt x="11675" y="17177"/>
                  </a:cubicBezTo>
                  <a:cubicBezTo>
                    <a:pt x="12369" y="17177"/>
                    <a:pt x="13052" y="17098"/>
                    <a:pt x="13587" y="17000"/>
                  </a:cubicBezTo>
                  <a:cubicBezTo>
                    <a:pt x="15632" y="16651"/>
                    <a:pt x="17068" y="16517"/>
                    <a:pt x="18094" y="16517"/>
                  </a:cubicBezTo>
                  <a:cubicBezTo>
                    <a:pt x="21526" y="16517"/>
                    <a:pt x="20380" y="18018"/>
                    <a:pt x="22135" y="18018"/>
                  </a:cubicBezTo>
                  <a:cubicBezTo>
                    <a:pt x="22235" y="18018"/>
                    <a:pt x="22343" y="18013"/>
                    <a:pt x="22462" y="18003"/>
                  </a:cubicBezTo>
                  <a:cubicBezTo>
                    <a:pt x="22462" y="18003"/>
                    <a:pt x="28481" y="16483"/>
                    <a:pt x="33192" y="15693"/>
                  </a:cubicBezTo>
                  <a:lnTo>
                    <a:pt x="30396" y="3656"/>
                  </a:lnTo>
                  <a:cubicBezTo>
                    <a:pt x="30299" y="3651"/>
                    <a:pt x="30203" y="3649"/>
                    <a:pt x="30109" y="3649"/>
                  </a:cubicBezTo>
                  <a:cubicBezTo>
                    <a:pt x="27198" y="3649"/>
                    <a:pt x="25691" y="5859"/>
                    <a:pt x="24013" y="6301"/>
                  </a:cubicBezTo>
                  <a:cubicBezTo>
                    <a:pt x="23158" y="6541"/>
                    <a:pt x="22265" y="6684"/>
                    <a:pt x="21380" y="6684"/>
                  </a:cubicBezTo>
                  <a:cubicBezTo>
                    <a:pt x="20472" y="6684"/>
                    <a:pt x="19570" y="6533"/>
                    <a:pt x="18724" y="6179"/>
                  </a:cubicBezTo>
                  <a:cubicBezTo>
                    <a:pt x="16535" y="5298"/>
                    <a:pt x="15076" y="3322"/>
                    <a:pt x="13161" y="1954"/>
                  </a:cubicBezTo>
                  <a:cubicBezTo>
                    <a:pt x="11348" y="648"/>
                    <a:pt x="9119" y="1"/>
                    <a:pt x="688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a:off x="5761775" y="3438025"/>
              <a:ext cx="217350" cy="244725"/>
            </a:xfrm>
            <a:custGeom>
              <a:avLst/>
              <a:gdLst/>
              <a:ahLst/>
              <a:cxnLst/>
              <a:rect l="l" t="t" r="r" b="b"/>
              <a:pathLst>
                <a:path w="8694" h="9789" extrusionOk="0">
                  <a:moveTo>
                    <a:pt x="6444" y="1"/>
                  </a:moveTo>
                  <a:lnTo>
                    <a:pt x="0" y="2797"/>
                  </a:lnTo>
                  <a:lnTo>
                    <a:pt x="3040" y="9788"/>
                  </a:lnTo>
                  <a:lnTo>
                    <a:pt x="3314" y="9788"/>
                  </a:lnTo>
                  <a:lnTo>
                    <a:pt x="8694" y="8785"/>
                  </a:lnTo>
                  <a:lnTo>
                    <a:pt x="6444"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a:off x="5831675" y="3629525"/>
              <a:ext cx="377700" cy="286500"/>
            </a:xfrm>
            <a:custGeom>
              <a:avLst/>
              <a:gdLst/>
              <a:ahLst/>
              <a:cxnLst/>
              <a:rect l="l" t="t" r="r" b="b"/>
              <a:pathLst>
                <a:path w="15108" h="11460" extrusionOk="0">
                  <a:moveTo>
                    <a:pt x="5898" y="0"/>
                  </a:moveTo>
                  <a:lnTo>
                    <a:pt x="1" y="2007"/>
                  </a:lnTo>
                  <a:lnTo>
                    <a:pt x="3344" y="11460"/>
                  </a:lnTo>
                  <a:lnTo>
                    <a:pt x="15107" y="7356"/>
                  </a:lnTo>
                  <a:cubicBezTo>
                    <a:pt x="14652" y="6262"/>
                    <a:pt x="7782" y="6110"/>
                    <a:pt x="7782" y="6110"/>
                  </a:cubicBezTo>
                  <a:lnTo>
                    <a:pt x="589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5923625" y="3799650"/>
              <a:ext cx="26625" cy="23700"/>
            </a:xfrm>
            <a:custGeom>
              <a:avLst/>
              <a:gdLst/>
              <a:ahLst/>
              <a:cxnLst/>
              <a:rect l="l" t="t" r="r" b="b"/>
              <a:pathLst>
                <a:path w="1065" h="948" extrusionOk="0">
                  <a:moveTo>
                    <a:pt x="542" y="0"/>
                  </a:moveTo>
                  <a:cubicBezTo>
                    <a:pt x="437" y="0"/>
                    <a:pt x="332" y="32"/>
                    <a:pt x="244" y="95"/>
                  </a:cubicBezTo>
                  <a:lnTo>
                    <a:pt x="274" y="65"/>
                  </a:lnTo>
                  <a:lnTo>
                    <a:pt x="274" y="65"/>
                  </a:lnTo>
                  <a:cubicBezTo>
                    <a:pt x="61" y="217"/>
                    <a:pt x="1" y="521"/>
                    <a:pt x="122" y="734"/>
                  </a:cubicBezTo>
                  <a:cubicBezTo>
                    <a:pt x="222" y="873"/>
                    <a:pt x="387" y="947"/>
                    <a:pt x="550" y="947"/>
                  </a:cubicBezTo>
                  <a:cubicBezTo>
                    <a:pt x="634" y="947"/>
                    <a:pt x="718" y="927"/>
                    <a:pt x="791" y="885"/>
                  </a:cubicBezTo>
                  <a:cubicBezTo>
                    <a:pt x="1004" y="734"/>
                    <a:pt x="1065" y="430"/>
                    <a:pt x="943" y="186"/>
                  </a:cubicBezTo>
                  <a:cubicBezTo>
                    <a:pt x="837" y="62"/>
                    <a:pt x="689" y="0"/>
                    <a:pt x="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5907675" y="3802775"/>
              <a:ext cx="301700" cy="113250"/>
            </a:xfrm>
            <a:custGeom>
              <a:avLst/>
              <a:gdLst/>
              <a:ahLst/>
              <a:cxnLst/>
              <a:rect l="l" t="t" r="r" b="b"/>
              <a:pathLst>
                <a:path w="12068" h="4530" extrusionOk="0">
                  <a:moveTo>
                    <a:pt x="11399" y="1"/>
                  </a:moveTo>
                  <a:lnTo>
                    <a:pt x="0" y="3557"/>
                  </a:lnTo>
                  <a:lnTo>
                    <a:pt x="304" y="4530"/>
                  </a:lnTo>
                  <a:lnTo>
                    <a:pt x="12067" y="457"/>
                  </a:lnTo>
                  <a:cubicBezTo>
                    <a:pt x="12007" y="61"/>
                    <a:pt x="11399" y="1"/>
                    <a:pt x="113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6007225" y="3779050"/>
              <a:ext cx="22825" cy="26800"/>
            </a:xfrm>
            <a:custGeom>
              <a:avLst/>
              <a:gdLst/>
              <a:ahLst/>
              <a:cxnLst/>
              <a:rect l="l" t="t" r="r" b="b"/>
              <a:pathLst>
                <a:path w="913" h="1072" extrusionOk="0">
                  <a:moveTo>
                    <a:pt x="889" y="0"/>
                  </a:moveTo>
                  <a:cubicBezTo>
                    <a:pt x="806" y="0"/>
                    <a:pt x="507" y="83"/>
                    <a:pt x="274" y="342"/>
                  </a:cubicBezTo>
                  <a:cubicBezTo>
                    <a:pt x="0" y="676"/>
                    <a:pt x="31" y="1041"/>
                    <a:pt x="91" y="1071"/>
                  </a:cubicBezTo>
                  <a:cubicBezTo>
                    <a:pt x="152" y="1071"/>
                    <a:pt x="213" y="767"/>
                    <a:pt x="426" y="494"/>
                  </a:cubicBezTo>
                  <a:cubicBezTo>
                    <a:pt x="638" y="190"/>
                    <a:pt x="912" y="68"/>
                    <a:pt x="912" y="7"/>
                  </a:cubicBezTo>
                  <a:cubicBezTo>
                    <a:pt x="912" y="3"/>
                    <a:pt x="904" y="0"/>
                    <a:pt x="8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6049775" y="3781175"/>
              <a:ext cx="16750" cy="29225"/>
            </a:xfrm>
            <a:custGeom>
              <a:avLst/>
              <a:gdLst/>
              <a:ahLst/>
              <a:cxnLst/>
              <a:rect l="l" t="t" r="r" b="b"/>
              <a:pathLst>
                <a:path w="670" h="1169" extrusionOk="0">
                  <a:moveTo>
                    <a:pt x="608" y="0"/>
                  </a:moveTo>
                  <a:cubicBezTo>
                    <a:pt x="516" y="0"/>
                    <a:pt x="252" y="157"/>
                    <a:pt x="122" y="469"/>
                  </a:cubicBezTo>
                  <a:cubicBezTo>
                    <a:pt x="0" y="865"/>
                    <a:pt x="152" y="1169"/>
                    <a:pt x="183" y="1169"/>
                  </a:cubicBezTo>
                  <a:cubicBezTo>
                    <a:pt x="244" y="1138"/>
                    <a:pt x="213" y="865"/>
                    <a:pt x="335" y="561"/>
                  </a:cubicBezTo>
                  <a:cubicBezTo>
                    <a:pt x="456" y="257"/>
                    <a:pt x="669" y="74"/>
                    <a:pt x="639" y="14"/>
                  </a:cubicBezTo>
                  <a:cubicBezTo>
                    <a:pt x="634" y="5"/>
                    <a:pt x="624" y="0"/>
                    <a:pt x="6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6090075" y="3783700"/>
              <a:ext cx="9125" cy="29050"/>
            </a:xfrm>
            <a:custGeom>
              <a:avLst/>
              <a:gdLst/>
              <a:ahLst/>
              <a:cxnLst/>
              <a:rect l="l" t="t" r="r" b="b"/>
              <a:pathLst>
                <a:path w="365" h="1162" extrusionOk="0">
                  <a:moveTo>
                    <a:pt x="325" y="1"/>
                  </a:moveTo>
                  <a:cubicBezTo>
                    <a:pt x="273" y="1"/>
                    <a:pt x="58" y="209"/>
                    <a:pt x="30" y="551"/>
                  </a:cubicBezTo>
                  <a:cubicBezTo>
                    <a:pt x="1" y="897"/>
                    <a:pt x="164" y="1161"/>
                    <a:pt x="206" y="1161"/>
                  </a:cubicBezTo>
                  <a:cubicBezTo>
                    <a:pt x="209" y="1161"/>
                    <a:pt x="211" y="1160"/>
                    <a:pt x="212" y="1159"/>
                  </a:cubicBezTo>
                  <a:cubicBezTo>
                    <a:pt x="273" y="1128"/>
                    <a:pt x="212" y="885"/>
                    <a:pt x="242" y="581"/>
                  </a:cubicBezTo>
                  <a:cubicBezTo>
                    <a:pt x="273" y="277"/>
                    <a:pt x="364" y="34"/>
                    <a:pt x="334" y="4"/>
                  </a:cubicBezTo>
                  <a:cubicBezTo>
                    <a:pt x="332" y="2"/>
                    <a:pt x="329" y="1"/>
                    <a:pt x="3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5984425" y="3743700"/>
              <a:ext cx="31175" cy="14350"/>
            </a:xfrm>
            <a:custGeom>
              <a:avLst/>
              <a:gdLst/>
              <a:ahLst/>
              <a:cxnLst/>
              <a:rect l="l" t="t" r="r" b="b"/>
              <a:pathLst>
                <a:path w="1247" h="574" extrusionOk="0">
                  <a:moveTo>
                    <a:pt x="955" y="1"/>
                  </a:moveTo>
                  <a:cubicBezTo>
                    <a:pt x="838" y="1"/>
                    <a:pt x="695" y="22"/>
                    <a:pt x="547" y="84"/>
                  </a:cubicBezTo>
                  <a:cubicBezTo>
                    <a:pt x="183" y="236"/>
                    <a:pt x="0" y="540"/>
                    <a:pt x="61" y="570"/>
                  </a:cubicBezTo>
                  <a:cubicBezTo>
                    <a:pt x="63" y="573"/>
                    <a:pt x="67" y="574"/>
                    <a:pt x="71" y="574"/>
                  </a:cubicBezTo>
                  <a:cubicBezTo>
                    <a:pt x="124" y="574"/>
                    <a:pt x="329" y="409"/>
                    <a:pt x="639" y="297"/>
                  </a:cubicBezTo>
                  <a:cubicBezTo>
                    <a:pt x="943" y="145"/>
                    <a:pt x="1247" y="145"/>
                    <a:pt x="1247" y="84"/>
                  </a:cubicBezTo>
                  <a:cubicBezTo>
                    <a:pt x="1247" y="48"/>
                    <a:pt x="1128" y="1"/>
                    <a:pt x="9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a:off x="5954025" y="3702650"/>
              <a:ext cx="51700" cy="18075"/>
            </a:xfrm>
            <a:custGeom>
              <a:avLst/>
              <a:gdLst/>
              <a:ahLst/>
              <a:cxnLst/>
              <a:rect l="l" t="t" r="r" b="b"/>
              <a:pathLst>
                <a:path w="2068" h="723" extrusionOk="0">
                  <a:moveTo>
                    <a:pt x="852" y="206"/>
                  </a:moveTo>
                  <a:cubicBezTo>
                    <a:pt x="1064" y="206"/>
                    <a:pt x="1277" y="267"/>
                    <a:pt x="1490" y="328"/>
                  </a:cubicBezTo>
                  <a:cubicBezTo>
                    <a:pt x="1651" y="386"/>
                    <a:pt x="1784" y="445"/>
                    <a:pt x="1882" y="487"/>
                  </a:cubicBezTo>
                  <a:lnTo>
                    <a:pt x="1882" y="487"/>
                  </a:lnTo>
                  <a:cubicBezTo>
                    <a:pt x="1733" y="497"/>
                    <a:pt x="1589" y="519"/>
                    <a:pt x="1459" y="541"/>
                  </a:cubicBezTo>
                  <a:cubicBezTo>
                    <a:pt x="1247" y="541"/>
                    <a:pt x="1034" y="541"/>
                    <a:pt x="821" y="510"/>
                  </a:cubicBezTo>
                  <a:cubicBezTo>
                    <a:pt x="669" y="480"/>
                    <a:pt x="548" y="480"/>
                    <a:pt x="426" y="449"/>
                  </a:cubicBezTo>
                  <a:cubicBezTo>
                    <a:pt x="365" y="419"/>
                    <a:pt x="304" y="419"/>
                    <a:pt x="274" y="389"/>
                  </a:cubicBezTo>
                  <a:cubicBezTo>
                    <a:pt x="213" y="358"/>
                    <a:pt x="213" y="389"/>
                    <a:pt x="213" y="328"/>
                  </a:cubicBezTo>
                  <a:cubicBezTo>
                    <a:pt x="244" y="267"/>
                    <a:pt x="335" y="206"/>
                    <a:pt x="487" y="206"/>
                  </a:cubicBezTo>
                  <a:close/>
                  <a:moveTo>
                    <a:pt x="669" y="1"/>
                  </a:moveTo>
                  <a:cubicBezTo>
                    <a:pt x="601" y="1"/>
                    <a:pt x="532" y="9"/>
                    <a:pt x="456" y="24"/>
                  </a:cubicBezTo>
                  <a:cubicBezTo>
                    <a:pt x="396" y="24"/>
                    <a:pt x="304" y="24"/>
                    <a:pt x="244" y="54"/>
                  </a:cubicBezTo>
                  <a:cubicBezTo>
                    <a:pt x="122" y="85"/>
                    <a:pt x="61" y="176"/>
                    <a:pt x="31" y="297"/>
                  </a:cubicBezTo>
                  <a:cubicBezTo>
                    <a:pt x="0" y="389"/>
                    <a:pt x="61" y="510"/>
                    <a:pt x="152" y="571"/>
                  </a:cubicBezTo>
                  <a:cubicBezTo>
                    <a:pt x="213" y="632"/>
                    <a:pt x="304" y="632"/>
                    <a:pt x="396" y="662"/>
                  </a:cubicBezTo>
                  <a:cubicBezTo>
                    <a:pt x="517" y="692"/>
                    <a:pt x="639" y="692"/>
                    <a:pt x="791" y="723"/>
                  </a:cubicBezTo>
                  <a:cubicBezTo>
                    <a:pt x="1004" y="723"/>
                    <a:pt x="1247" y="723"/>
                    <a:pt x="1459" y="692"/>
                  </a:cubicBezTo>
                  <a:cubicBezTo>
                    <a:pt x="1642" y="692"/>
                    <a:pt x="1825" y="625"/>
                    <a:pt x="1988" y="529"/>
                  </a:cubicBezTo>
                  <a:lnTo>
                    <a:pt x="1988" y="529"/>
                  </a:lnTo>
                  <a:cubicBezTo>
                    <a:pt x="2016" y="540"/>
                    <a:pt x="2038" y="545"/>
                    <a:pt x="2052" y="545"/>
                  </a:cubicBezTo>
                  <a:cubicBezTo>
                    <a:pt x="2059" y="545"/>
                    <a:pt x="2064" y="544"/>
                    <a:pt x="2067" y="541"/>
                  </a:cubicBezTo>
                  <a:cubicBezTo>
                    <a:pt x="2067" y="541"/>
                    <a:pt x="2056" y="527"/>
                    <a:pt x="2032" y="503"/>
                  </a:cubicBezTo>
                  <a:lnTo>
                    <a:pt x="2032" y="503"/>
                  </a:lnTo>
                  <a:cubicBezTo>
                    <a:pt x="2044" y="495"/>
                    <a:pt x="2056" y="488"/>
                    <a:pt x="2067" y="480"/>
                  </a:cubicBezTo>
                  <a:cubicBezTo>
                    <a:pt x="2048" y="480"/>
                    <a:pt x="2028" y="480"/>
                    <a:pt x="2008" y="480"/>
                  </a:cubicBezTo>
                  <a:lnTo>
                    <a:pt x="2008" y="480"/>
                  </a:lnTo>
                  <a:cubicBezTo>
                    <a:pt x="1934" y="412"/>
                    <a:pt x="1787" y="294"/>
                    <a:pt x="1551" y="176"/>
                  </a:cubicBezTo>
                  <a:cubicBezTo>
                    <a:pt x="1338" y="85"/>
                    <a:pt x="1095" y="24"/>
                    <a:pt x="882" y="24"/>
                  </a:cubicBezTo>
                  <a:cubicBezTo>
                    <a:pt x="806" y="9"/>
                    <a:pt x="738" y="1"/>
                    <a:pt x="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5992025" y="3666475"/>
              <a:ext cx="22825" cy="51225"/>
            </a:xfrm>
            <a:custGeom>
              <a:avLst/>
              <a:gdLst/>
              <a:ahLst/>
              <a:cxnLst/>
              <a:rect l="l" t="t" r="r" b="b"/>
              <a:pathLst>
                <a:path w="913" h="2049" extrusionOk="0">
                  <a:moveTo>
                    <a:pt x="377" y="0"/>
                  </a:moveTo>
                  <a:cubicBezTo>
                    <a:pt x="352" y="0"/>
                    <a:pt x="327" y="4"/>
                    <a:pt x="304" y="12"/>
                  </a:cubicBezTo>
                  <a:cubicBezTo>
                    <a:pt x="122" y="103"/>
                    <a:pt x="31" y="255"/>
                    <a:pt x="31" y="437"/>
                  </a:cubicBezTo>
                  <a:cubicBezTo>
                    <a:pt x="0" y="589"/>
                    <a:pt x="0" y="711"/>
                    <a:pt x="0" y="863"/>
                  </a:cubicBezTo>
                  <a:cubicBezTo>
                    <a:pt x="0" y="1076"/>
                    <a:pt x="61" y="1319"/>
                    <a:pt x="152" y="1532"/>
                  </a:cubicBezTo>
                  <a:cubicBezTo>
                    <a:pt x="274" y="1896"/>
                    <a:pt x="487" y="2048"/>
                    <a:pt x="487" y="2048"/>
                  </a:cubicBezTo>
                  <a:cubicBezTo>
                    <a:pt x="517" y="2018"/>
                    <a:pt x="395" y="1836"/>
                    <a:pt x="274" y="1471"/>
                  </a:cubicBezTo>
                  <a:cubicBezTo>
                    <a:pt x="213" y="1288"/>
                    <a:pt x="183" y="1076"/>
                    <a:pt x="183" y="863"/>
                  </a:cubicBezTo>
                  <a:cubicBezTo>
                    <a:pt x="183" y="711"/>
                    <a:pt x="213" y="589"/>
                    <a:pt x="243" y="468"/>
                  </a:cubicBezTo>
                  <a:cubicBezTo>
                    <a:pt x="243" y="377"/>
                    <a:pt x="274" y="255"/>
                    <a:pt x="365" y="194"/>
                  </a:cubicBezTo>
                  <a:cubicBezTo>
                    <a:pt x="373" y="190"/>
                    <a:pt x="381" y="188"/>
                    <a:pt x="389" y="188"/>
                  </a:cubicBezTo>
                  <a:cubicBezTo>
                    <a:pt x="442" y="188"/>
                    <a:pt x="495" y="271"/>
                    <a:pt x="547" y="377"/>
                  </a:cubicBezTo>
                  <a:cubicBezTo>
                    <a:pt x="608" y="498"/>
                    <a:pt x="669" y="589"/>
                    <a:pt x="699" y="711"/>
                  </a:cubicBezTo>
                  <a:cubicBezTo>
                    <a:pt x="730" y="924"/>
                    <a:pt x="730" y="1136"/>
                    <a:pt x="699" y="1319"/>
                  </a:cubicBezTo>
                  <a:cubicBezTo>
                    <a:pt x="639" y="1532"/>
                    <a:pt x="547" y="1714"/>
                    <a:pt x="487" y="1896"/>
                  </a:cubicBezTo>
                  <a:cubicBezTo>
                    <a:pt x="487" y="1896"/>
                    <a:pt x="699" y="1744"/>
                    <a:pt x="821" y="1380"/>
                  </a:cubicBezTo>
                  <a:cubicBezTo>
                    <a:pt x="912" y="1136"/>
                    <a:pt x="912" y="893"/>
                    <a:pt x="882" y="680"/>
                  </a:cubicBezTo>
                  <a:cubicBezTo>
                    <a:pt x="851" y="559"/>
                    <a:pt x="791" y="407"/>
                    <a:pt x="730" y="285"/>
                  </a:cubicBezTo>
                  <a:cubicBezTo>
                    <a:pt x="699" y="225"/>
                    <a:pt x="639" y="164"/>
                    <a:pt x="608" y="103"/>
                  </a:cubicBezTo>
                  <a:cubicBezTo>
                    <a:pt x="540" y="35"/>
                    <a:pt x="454" y="0"/>
                    <a:pt x="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8"/>
            <p:cNvSpPr/>
            <p:nvPr/>
          </p:nvSpPr>
          <p:spPr>
            <a:xfrm>
              <a:off x="4928925" y="2323275"/>
              <a:ext cx="1057050" cy="1329825"/>
            </a:xfrm>
            <a:custGeom>
              <a:avLst/>
              <a:gdLst/>
              <a:ahLst/>
              <a:cxnLst/>
              <a:rect l="l" t="t" r="r" b="b"/>
              <a:pathLst>
                <a:path w="42282" h="53193" extrusionOk="0">
                  <a:moveTo>
                    <a:pt x="5563" y="0"/>
                  </a:moveTo>
                  <a:cubicBezTo>
                    <a:pt x="5563" y="0"/>
                    <a:pt x="1" y="11034"/>
                    <a:pt x="3739" y="13618"/>
                  </a:cubicBezTo>
                  <a:cubicBezTo>
                    <a:pt x="7478" y="16201"/>
                    <a:pt x="24986" y="29332"/>
                    <a:pt x="24986" y="29332"/>
                  </a:cubicBezTo>
                  <a:lnTo>
                    <a:pt x="33922" y="53193"/>
                  </a:lnTo>
                  <a:lnTo>
                    <a:pt x="42281" y="49758"/>
                  </a:lnTo>
                  <a:lnTo>
                    <a:pt x="35320" y="21855"/>
                  </a:lnTo>
                  <a:lnTo>
                    <a:pt x="17721" y="6080"/>
                  </a:lnTo>
                  <a:lnTo>
                    <a:pt x="55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8"/>
            <p:cNvSpPr/>
            <p:nvPr/>
          </p:nvSpPr>
          <p:spPr>
            <a:xfrm>
              <a:off x="5565725" y="2947900"/>
              <a:ext cx="40300" cy="98050"/>
            </a:xfrm>
            <a:custGeom>
              <a:avLst/>
              <a:gdLst/>
              <a:ahLst/>
              <a:cxnLst/>
              <a:rect l="l" t="t" r="r" b="b"/>
              <a:pathLst>
                <a:path w="1612" h="3922" extrusionOk="0">
                  <a:moveTo>
                    <a:pt x="1581" y="1"/>
                  </a:moveTo>
                  <a:lnTo>
                    <a:pt x="1581" y="1"/>
                  </a:lnTo>
                  <a:cubicBezTo>
                    <a:pt x="578" y="1064"/>
                    <a:pt x="31" y="2463"/>
                    <a:pt x="0" y="3922"/>
                  </a:cubicBezTo>
                  <a:cubicBezTo>
                    <a:pt x="61" y="3922"/>
                    <a:pt x="183" y="2979"/>
                    <a:pt x="608" y="1885"/>
                  </a:cubicBezTo>
                  <a:cubicBezTo>
                    <a:pt x="1034" y="791"/>
                    <a:pt x="1611" y="31"/>
                    <a:pt x="158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8"/>
            <p:cNvSpPr/>
            <p:nvPr/>
          </p:nvSpPr>
          <p:spPr>
            <a:xfrm>
              <a:off x="5556600" y="2941825"/>
              <a:ext cx="15225" cy="104125"/>
            </a:xfrm>
            <a:custGeom>
              <a:avLst/>
              <a:gdLst/>
              <a:ahLst/>
              <a:cxnLst/>
              <a:rect l="l" t="t" r="r" b="b"/>
              <a:pathLst>
                <a:path w="609" h="4165" extrusionOk="0">
                  <a:moveTo>
                    <a:pt x="548" y="0"/>
                  </a:moveTo>
                  <a:cubicBezTo>
                    <a:pt x="274" y="639"/>
                    <a:pt x="92" y="1338"/>
                    <a:pt x="92" y="2067"/>
                  </a:cubicBezTo>
                  <a:cubicBezTo>
                    <a:pt x="1" y="2766"/>
                    <a:pt x="31" y="3466"/>
                    <a:pt x="213" y="4165"/>
                  </a:cubicBezTo>
                  <a:cubicBezTo>
                    <a:pt x="274" y="4134"/>
                    <a:pt x="183" y="3222"/>
                    <a:pt x="274" y="2067"/>
                  </a:cubicBezTo>
                  <a:cubicBezTo>
                    <a:pt x="365" y="912"/>
                    <a:pt x="608" y="0"/>
                    <a:pt x="54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8"/>
            <p:cNvSpPr/>
            <p:nvPr/>
          </p:nvSpPr>
          <p:spPr>
            <a:xfrm>
              <a:off x="5020875" y="2460825"/>
              <a:ext cx="777400" cy="1183150"/>
            </a:xfrm>
            <a:custGeom>
              <a:avLst/>
              <a:gdLst/>
              <a:ahLst/>
              <a:cxnLst/>
              <a:rect l="l" t="t" r="r" b="b"/>
              <a:pathLst>
                <a:path w="31096" h="47326" extrusionOk="0">
                  <a:moveTo>
                    <a:pt x="912" y="0"/>
                  </a:moveTo>
                  <a:lnTo>
                    <a:pt x="912" y="0"/>
                  </a:lnTo>
                  <a:cubicBezTo>
                    <a:pt x="882" y="61"/>
                    <a:pt x="852" y="91"/>
                    <a:pt x="852" y="152"/>
                  </a:cubicBezTo>
                  <a:cubicBezTo>
                    <a:pt x="821" y="243"/>
                    <a:pt x="760" y="365"/>
                    <a:pt x="669" y="547"/>
                  </a:cubicBezTo>
                  <a:cubicBezTo>
                    <a:pt x="456" y="1094"/>
                    <a:pt x="305" y="1672"/>
                    <a:pt x="183" y="2219"/>
                  </a:cubicBezTo>
                  <a:cubicBezTo>
                    <a:pt x="1" y="3131"/>
                    <a:pt x="31" y="4073"/>
                    <a:pt x="213" y="4985"/>
                  </a:cubicBezTo>
                  <a:cubicBezTo>
                    <a:pt x="365" y="5532"/>
                    <a:pt x="578" y="6079"/>
                    <a:pt x="882" y="6565"/>
                  </a:cubicBezTo>
                  <a:cubicBezTo>
                    <a:pt x="1247" y="7113"/>
                    <a:pt x="1642" y="7599"/>
                    <a:pt x="2128" y="8055"/>
                  </a:cubicBezTo>
                  <a:cubicBezTo>
                    <a:pt x="3192" y="9088"/>
                    <a:pt x="4347" y="10000"/>
                    <a:pt x="5563" y="10821"/>
                  </a:cubicBezTo>
                  <a:cubicBezTo>
                    <a:pt x="6870" y="11702"/>
                    <a:pt x="8299" y="12614"/>
                    <a:pt x="9758" y="13648"/>
                  </a:cubicBezTo>
                  <a:cubicBezTo>
                    <a:pt x="11186" y="14681"/>
                    <a:pt x="12676" y="15806"/>
                    <a:pt x="14226" y="16991"/>
                  </a:cubicBezTo>
                  <a:lnTo>
                    <a:pt x="16597" y="18754"/>
                  </a:lnTo>
                  <a:cubicBezTo>
                    <a:pt x="17387" y="19362"/>
                    <a:pt x="18177" y="20000"/>
                    <a:pt x="18967" y="20669"/>
                  </a:cubicBezTo>
                  <a:cubicBezTo>
                    <a:pt x="19961" y="21512"/>
                    <a:pt x="20955" y="22326"/>
                    <a:pt x="21890" y="23109"/>
                  </a:cubicBezTo>
                  <a:lnTo>
                    <a:pt x="21890" y="23109"/>
                  </a:lnTo>
                  <a:cubicBezTo>
                    <a:pt x="22709" y="24747"/>
                    <a:pt x="23498" y="26325"/>
                    <a:pt x="24135" y="27934"/>
                  </a:cubicBezTo>
                  <a:cubicBezTo>
                    <a:pt x="24439" y="28724"/>
                    <a:pt x="24682" y="29514"/>
                    <a:pt x="24925" y="30304"/>
                  </a:cubicBezTo>
                  <a:cubicBezTo>
                    <a:pt x="25168" y="31095"/>
                    <a:pt x="25411" y="31855"/>
                    <a:pt x="25655" y="32584"/>
                  </a:cubicBezTo>
                  <a:cubicBezTo>
                    <a:pt x="26658" y="35532"/>
                    <a:pt x="27630" y="38146"/>
                    <a:pt x="28421" y="40335"/>
                  </a:cubicBezTo>
                  <a:cubicBezTo>
                    <a:pt x="29211" y="42523"/>
                    <a:pt x="29880" y="44256"/>
                    <a:pt x="30335" y="45472"/>
                  </a:cubicBezTo>
                  <a:cubicBezTo>
                    <a:pt x="30579" y="46049"/>
                    <a:pt x="30761" y="46536"/>
                    <a:pt x="30883" y="46840"/>
                  </a:cubicBezTo>
                  <a:cubicBezTo>
                    <a:pt x="30943" y="46992"/>
                    <a:pt x="31004" y="47113"/>
                    <a:pt x="31035" y="47204"/>
                  </a:cubicBezTo>
                  <a:lnTo>
                    <a:pt x="30913" y="46809"/>
                  </a:lnTo>
                  <a:cubicBezTo>
                    <a:pt x="30761" y="46475"/>
                    <a:pt x="30609" y="46019"/>
                    <a:pt x="30396" y="45411"/>
                  </a:cubicBezTo>
                  <a:lnTo>
                    <a:pt x="28512" y="40274"/>
                  </a:lnTo>
                  <a:cubicBezTo>
                    <a:pt x="27721" y="38086"/>
                    <a:pt x="26779" y="35472"/>
                    <a:pt x="25807" y="32523"/>
                  </a:cubicBezTo>
                  <a:cubicBezTo>
                    <a:pt x="25563" y="31763"/>
                    <a:pt x="25320" y="31004"/>
                    <a:pt x="25077" y="30244"/>
                  </a:cubicBezTo>
                  <a:cubicBezTo>
                    <a:pt x="24834" y="29423"/>
                    <a:pt x="24591" y="28633"/>
                    <a:pt x="24287" y="27842"/>
                  </a:cubicBezTo>
                  <a:cubicBezTo>
                    <a:pt x="23648" y="26231"/>
                    <a:pt x="22889" y="24651"/>
                    <a:pt x="22037" y="23009"/>
                  </a:cubicBezTo>
                  <a:lnTo>
                    <a:pt x="22037" y="22979"/>
                  </a:lnTo>
                  <a:cubicBezTo>
                    <a:pt x="21095" y="22189"/>
                    <a:pt x="20123" y="21338"/>
                    <a:pt x="19089" y="20517"/>
                  </a:cubicBezTo>
                  <a:cubicBezTo>
                    <a:pt x="18299" y="19879"/>
                    <a:pt x="17508" y="19210"/>
                    <a:pt x="16718" y="18602"/>
                  </a:cubicBezTo>
                  <a:lnTo>
                    <a:pt x="14347" y="16839"/>
                  </a:lnTo>
                  <a:cubicBezTo>
                    <a:pt x="12797" y="15654"/>
                    <a:pt x="11308" y="14529"/>
                    <a:pt x="9849" y="13496"/>
                  </a:cubicBezTo>
                  <a:cubicBezTo>
                    <a:pt x="8420" y="12462"/>
                    <a:pt x="6961" y="11581"/>
                    <a:pt x="5654" y="10699"/>
                  </a:cubicBezTo>
                  <a:cubicBezTo>
                    <a:pt x="4438" y="9879"/>
                    <a:pt x="3283" y="8967"/>
                    <a:pt x="2219" y="7964"/>
                  </a:cubicBezTo>
                  <a:cubicBezTo>
                    <a:pt x="1764" y="7508"/>
                    <a:pt x="1338" y="7021"/>
                    <a:pt x="1004" y="6505"/>
                  </a:cubicBezTo>
                  <a:cubicBezTo>
                    <a:pt x="700" y="6018"/>
                    <a:pt x="487" y="5502"/>
                    <a:pt x="335" y="4954"/>
                  </a:cubicBezTo>
                  <a:cubicBezTo>
                    <a:pt x="122" y="4073"/>
                    <a:pt x="92" y="3131"/>
                    <a:pt x="274" y="2249"/>
                  </a:cubicBezTo>
                  <a:cubicBezTo>
                    <a:pt x="365" y="1672"/>
                    <a:pt x="517" y="1125"/>
                    <a:pt x="730" y="578"/>
                  </a:cubicBezTo>
                  <a:cubicBezTo>
                    <a:pt x="791" y="395"/>
                    <a:pt x="821" y="243"/>
                    <a:pt x="882" y="152"/>
                  </a:cubicBezTo>
                  <a:cubicBezTo>
                    <a:pt x="912" y="61"/>
                    <a:pt x="912" y="0"/>
                    <a:pt x="912" y="0"/>
                  </a:cubicBezTo>
                  <a:close/>
                  <a:moveTo>
                    <a:pt x="31035" y="47205"/>
                  </a:moveTo>
                  <a:lnTo>
                    <a:pt x="31035" y="47205"/>
                  </a:lnTo>
                  <a:cubicBezTo>
                    <a:pt x="31035" y="47235"/>
                    <a:pt x="31065" y="47296"/>
                    <a:pt x="31095" y="47326"/>
                  </a:cubicBezTo>
                  <a:cubicBezTo>
                    <a:pt x="31065" y="47265"/>
                    <a:pt x="31035" y="47235"/>
                    <a:pt x="31035" y="4720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8"/>
            <p:cNvSpPr/>
            <p:nvPr/>
          </p:nvSpPr>
          <p:spPr>
            <a:xfrm>
              <a:off x="5240475" y="2411425"/>
              <a:ext cx="407325" cy="141350"/>
            </a:xfrm>
            <a:custGeom>
              <a:avLst/>
              <a:gdLst/>
              <a:ahLst/>
              <a:cxnLst/>
              <a:rect l="l" t="t" r="r" b="b"/>
              <a:pathLst>
                <a:path w="16293" h="5654" extrusionOk="0">
                  <a:moveTo>
                    <a:pt x="1" y="0"/>
                  </a:moveTo>
                  <a:lnTo>
                    <a:pt x="8724" y="5654"/>
                  </a:lnTo>
                  <a:lnTo>
                    <a:pt x="16293" y="2918"/>
                  </a:lnTo>
                  <a:lnTo>
                    <a:pt x="10761" y="1520"/>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8"/>
            <p:cNvSpPr/>
            <p:nvPr/>
          </p:nvSpPr>
          <p:spPr>
            <a:xfrm>
              <a:off x="4716150" y="2391625"/>
              <a:ext cx="194575" cy="82125"/>
            </a:xfrm>
            <a:custGeom>
              <a:avLst/>
              <a:gdLst/>
              <a:ahLst/>
              <a:cxnLst/>
              <a:rect l="l" t="t" r="r" b="b"/>
              <a:pathLst>
                <a:path w="7783" h="3285" extrusionOk="0">
                  <a:moveTo>
                    <a:pt x="7777" y="0"/>
                  </a:moveTo>
                  <a:cubicBezTo>
                    <a:pt x="7721" y="0"/>
                    <a:pt x="7361" y="325"/>
                    <a:pt x="6779" y="762"/>
                  </a:cubicBezTo>
                  <a:cubicBezTo>
                    <a:pt x="5958" y="1370"/>
                    <a:pt x="5077" y="1887"/>
                    <a:pt x="4135" y="2282"/>
                  </a:cubicBezTo>
                  <a:cubicBezTo>
                    <a:pt x="3223" y="2646"/>
                    <a:pt x="2220" y="2920"/>
                    <a:pt x="1247" y="3072"/>
                  </a:cubicBezTo>
                  <a:cubicBezTo>
                    <a:pt x="457" y="3194"/>
                    <a:pt x="1" y="3224"/>
                    <a:pt x="1" y="3254"/>
                  </a:cubicBezTo>
                  <a:cubicBezTo>
                    <a:pt x="92" y="3285"/>
                    <a:pt x="214" y="3285"/>
                    <a:pt x="335" y="3285"/>
                  </a:cubicBezTo>
                  <a:cubicBezTo>
                    <a:pt x="639" y="3285"/>
                    <a:pt x="943" y="3254"/>
                    <a:pt x="1247" y="3224"/>
                  </a:cubicBezTo>
                  <a:cubicBezTo>
                    <a:pt x="3314" y="2981"/>
                    <a:pt x="5229" y="2190"/>
                    <a:pt x="6840" y="883"/>
                  </a:cubicBezTo>
                  <a:cubicBezTo>
                    <a:pt x="7083" y="701"/>
                    <a:pt x="7326" y="488"/>
                    <a:pt x="7539" y="276"/>
                  </a:cubicBezTo>
                  <a:cubicBezTo>
                    <a:pt x="7630" y="184"/>
                    <a:pt x="7691" y="93"/>
                    <a:pt x="7782" y="2"/>
                  </a:cubicBezTo>
                  <a:cubicBezTo>
                    <a:pt x="7781" y="1"/>
                    <a:pt x="7779" y="0"/>
                    <a:pt x="77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8"/>
            <p:cNvSpPr/>
            <p:nvPr/>
          </p:nvSpPr>
          <p:spPr>
            <a:xfrm>
              <a:off x="5052025" y="1573250"/>
              <a:ext cx="905075" cy="883025"/>
            </a:xfrm>
            <a:custGeom>
              <a:avLst/>
              <a:gdLst/>
              <a:ahLst/>
              <a:cxnLst/>
              <a:rect l="l" t="t" r="r" b="b"/>
              <a:pathLst>
                <a:path w="36203" h="35321" extrusionOk="0">
                  <a:moveTo>
                    <a:pt x="17965" y="1"/>
                  </a:moveTo>
                  <a:lnTo>
                    <a:pt x="15503" y="62"/>
                  </a:lnTo>
                  <a:cubicBezTo>
                    <a:pt x="13405" y="123"/>
                    <a:pt x="11338" y="335"/>
                    <a:pt x="9302" y="700"/>
                  </a:cubicBezTo>
                  <a:cubicBezTo>
                    <a:pt x="8025" y="943"/>
                    <a:pt x="6840" y="1582"/>
                    <a:pt x="5958" y="2493"/>
                  </a:cubicBezTo>
                  <a:cubicBezTo>
                    <a:pt x="5138" y="3405"/>
                    <a:pt x="4530" y="4500"/>
                    <a:pt x="4226" y="5685"/>
                  </a:cubicBezTo>
                  <a:lnTo>
                    <a:pt x="2068" y="16962"/>
                  </a:lnTo>
                  <a:lnTo>
                    <a:pt x="1" y="32585"/>
                  </a:lnTo>
                  <a:cubicBezTo>
                    <a:pt x="1" y="32585"/>
                    <a:pt x="881" y="32527"/>
                    <a:pt x="2234" y="32527"/>
                  </a:cubicBezTo>
                  <a:cubicBezTo>
                    <a:pt x="4669" y="32527"/>
                    <a:pt x="8638" y="32715"/>
                    <a:pt x="11764" y="33770"/>
                  </a:cubicBezTo>
                  <a:cubicBezTo>
                    <a:pt x="16286" y="35268"/>
                    <a:pt x="19205" y="35321"/>
                    <a:pt x="19592" y="35321"/>
                  </a:cubicBezTo>
                  <a:cubicBezTo>
                    <a:pt x="19622" y="35321"/>
                    <a:pt x="19636" y="35321"/>
                    <a:pt x="19636" y="35321"/>
                  </a:cubicBezTo>
                  <a:lnTo>
                    <a:pt x="18603" y="25594"/>
                  </a:lnTo>
                  <a:lnTo>
                    <a:pt x="22250" y="17630"/>
                  </a:lnTo>
                  <a:lnTo>
                    <a:pt x="23861" y="26962"/>
                  </a:lnTo>
                  <a:lnTo>
                    <a:pt x="31308" y="34652"/>
                  </a:lnTo>
                  <a:lnTo>
                    <a:pt x="36202" y="33558"/>
                  </a:lnTo>
                  <a:lnTo>
                    <a:pt x="31156" y="25108"/>
                  </a:lnTo>
                  <a:lnTo>
                    <a:pt x="27630" y="7873"/>
                  </a:lnTo>
                  <a:cubicBezTo>
                    <a:pt x="27357" y="6445"/>
                    <a:pt x="26567" y="5138"/>
                    <a:pt x="25442" y="4226"/>
                  </a:cubicBezTo>
                  <a:lnTo>
                    <a:pt x="25290" y="4104"/>
                  </a:lnTo>
                  <a:lnTo>
                    <a:pt x="1796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8"/>
            <p:cNvSpPr/>
            <p:nvPr/>
          </p:nvSpPr>
          <p:spPr>
            <a:xfrm>
              <a:off x="5550525" y="1833900"/>
              <a:ext cx="135275" cy="310075"/>
            </a:xfrm>
            <a:custGeom>
              <a:avLst/>
              <a:gdLst/>
              <a:ahLst/>
              <a:cxnLst/>
              <a:rect l="l" t="t" r="r" b="b"/>
              <a:pathLst>
                <a:path w="5411" h="12403" extrusionOk="0">
                  <a:moveTo>
                    <a:pt x="5411" y="1"/>
                  </a:moveTo>
                  <a:cubicBezTo>
                    <a:pt x="5320" y="153"/>
                    <a:pt x="5259" y="305"/>
                    <a:pt x="5168" y="487"/>
                  </a:cubicBezTo>
                  <a:lnTo>
                    <a:pt x="4560" y="1794"/>
                  </a:lnTo>
                  <a:cubicBezTo>
                    <a:pt x="4043" y="2919"/>
                    <a:pt x="3374" y="4438"/>
                    <a:pt x="2614" y="6171"/>
                  </a:cubicBezTo>
                  <a:cubicBezTo>
                    <a:pt x="1855" y="7873"/>
                    <a:pt x="1186" y="9423"/>
                    <a:pt x="699" y="10548"/>
                  </a:cubicBezTo>
                  <a:cubicBezTo>
                    <a:pt x="487" y="11125"/>
                    <a:pt x="304" y="11581"/>
                    <a:pt x="152" y="11885"/>
                  </a:cubicBezTo>
                  <a:cubicBezTo>
                    <a:pt x="92" y="12068"/>
                    <a:pt x="31" y="12220"/>
                    <a:pt x="0" y="12402"/>
                  </a:cubicBezTo>
                  <a:cubicBezTo>
                    <a:pt x="92" y="12250"/>
                    <a:pt x="183" y="12098"/>
                    <a:pt x="244" y="11916"/>
                  </a:cubicBezTo>
                  <a:cubicBezTo>
                    <a:pt x="396" y="11581"/>
                    <a:pt x="608" y="11125"/>
                    <a:pt x="851" y="10609"/>
                  </a:cubicBezTo>
                  <a:lnTo>
                    <a:pt x="2797" y="6232"/>
                  </a:lnTo>
                  <a:cubicBezTo>
                    <a:pt x="3557" y="4530"/>
                    <a:pt x="4195" y="2979"/>
                    <a:pt x="4681" y="1855"/>
                  </a:cubicBezTo>
                  <a:lnTo>
                    <a:pt x="5228" y="517"/>
                  </a:lnTo>
                  <a:cubicBezTo>
                    <a:pt x="5320" y="335"/>
                    <a:pt x="5380" y="183"/>
                    <a:pt x="54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8"/>
            <p:cNvSpPr/>
            <p:nvPr/>
          </p:nvSpPr>
          <p:spPr>
            <a:xfrm>
              <a:off x="5151575" y="1615825"/>
              <a:ext cx="660375" cy="894400"/>
            </a:xfrm>
            <a:custGeom>
              <a:avLst/>
              <a:gdLst/>
              <a:ahLst/>
              <a:cxnLst/>
              <a:rect l="l" t="t" r="r" b="b"/>
              <a:pathLst>
                <a:path w="26415" h="35776" extrusionOk="0">
                  <a:moveTo>
                    <a:pt x="4737" y="1"/>
                  </a:moveTo>
                  <a:cubicBezTo>
                    <a:pt x="4046" y="1"/>
                    <a:pt x="3374" y="153"/>
                    <a:pt x="2797" y="486"/>
                  </a:cubicBezTo>
                  <a:cubicBezTo>
                    <a:pt x="1156" y="1459"/>
                    <a:pt x="1" y="4195"/>
                    <a:pt x="669" y="6018"/>
                  </a:cubicBezTo>
                  <a:cubicBezTo>
                    <a:pt x="2098" y="10000"/>
                    <a:pt x="4834" y="19089"/>
                    <a:pt x="6171" y="22584"/>
                  </a:cubicBezTo>
                  <a:cubicBezTo>
                    <a:pt x="6596" y="23648"/>
                    <a:pt x="7265" y="24590"/>
                    <a:pt x="8177" y="25289"/>
                  </a:cubicBezTo>
                  <a:lnTo>
                    <a:pt x="22980" y="35776"/>
                  </a:lnTo>
                  <a:lnTo>
                    <a:pt x="26414" y="31338"/>
                  </a:lnTo>
                  <a:lnTo>
                    <a:pt x="15290" y="20608"/>
                  </a:lnTo>
                  <a:lnTo>
                    <a:pt x="9302" y="2888"/>
                  </a:lnTo>
                  <a:cubicBezTo>
                    <a:pt x="8678" y="1150"/>
                    <a:pt x="6634" y="1"/>
                    <a:pt x="473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8"/>
            <p:cNvSpPr/>
            <p:nvPr/>
          </p:nvSpPr>
          <p:spPr>
            <a:xfrm>
              <a:off x="5191850" y="1706250"/>
              <a:ext cx="623900" cy="807775"/>
            </a:xfrm>
            <a:custGeom>
              <a:avLst/>
              <a:gdLst/>
              <a:ahLst/>
              <a:cxnLst/>
              <a:rect l="l" t="t" r="r" b="b"/>
              <a:pathLst>
                <a:path w="24956" h="32311" extrusionOk="0">
                  <a:moveTo>
                    <a:pt x="7995" y="0"/>
                  </a:moveTo>
                  <a:cubicBezTo>
                    <a:pt x="7995" y="3"/>
                    <a:pt x="8026" y="95"/>
                    <a:pt x="8086" y="335"/>
                  </a:cubicBezTo>
                  <a:lnTo>
                    <a:pt x="8390" y="1246"/>
                  </a:lnTo>
                  <a:lnTo>
                    <a:pt x="9514" y="4712"/>
                  </a:lnTo>
                  <a:cubicBezTo>
                    <a:pt x="10518" y="7690"/>
                    <a:pt x="11946" y="11915"/>
                    <a:pt x="13648" y="17052"/>
                  </a:cubicBezTo>
                  <a:lnTo>
                    <a:pt x="13648" y="17083"/>
                  </a:lnTo>
                  <a:lnTo>
                    <a:pt x="24676" y="27717"/>
                  </a:lnTo>
                  <a:lnTo>
                    <a:pt x="22281" y="30852"/>
                  </a:lnTo>
                  <a:lnTo>
                    <a:pt x="21381" y="32041"/>
                  </a:lnTo>
                  <a:lnTo>
                    <a:pt x="10062" y="23922"/>
                  </a:lnTo>
                  <a:lnTo>
                    <a:pt x="7508" y="22067"/>
                  </a:lnTo>
                  <a:lnTo>
                    <a:pt x="6900" y="21611"/>
                  </a:lnTo>
                  <a:cubicBezTo>
                    <a:pt x="6688" y="21490"/>
                    <a:pt x="6505" y="21338"/>
                    <a:pt x="6323" y="21186"/>
                  </a:cubicBezTo>
                  <a:cubicBezTo>
                    <a:pt x="5958" y="20852"/>
                    <a:pt x="5654" y="20487"/>
                    <a:pt x="5381" y="20092"/>
                  </a:cubicBezTo>
                  <a:cubicBezTo>
                    <a:pt x="5137" y="19697"/>
                    <a:pt x="4925" y="19271"/>
                    <a:pt x="4773" y="18845"/>
                  </a:cubicBezTo>
                  <a:cubicBezTo>
                    <a:pt x="4621" y="18420"/>
                    <a:pt x="4438" y="17994"/>
                    <a:pt x="4286" y="17569"/>
                  </a:cubicBezTo>
                  <a:cubicBezTo>
                    <a:pt x="3982" y="16748"/>
                    <a:pt x="3678" y="15958"/>
                    <a:pt x="3405" y="15198"/>
                  </a:cubicBezTo>
                  <a:cubicBezTo>
                    <a:pt x="2280" y="12158"/>
                    <a:pt x="1460" y="9696"/>
                    <a:pt x="912" y="7994"/>
                  </a:cubicBezTo>
                  <a:cubicBezTo>
                    <a:pt x="639" y="7143"/>
                    <a:pt x="396" y="6474"/>
                    <a:pt x="244" y="6019"/>
                  </a:cubicBezTo>
                  <a:cubicBezTo>
                    <a:pt x="183" y="5806"/>
                    <a:pt x="122" y="5623"/>
                    <a:pt x="92" y="5502"/>
                  </a:cubicBezTo>
                  <a:cubicBezTo>
                    <a:pt x="32" y="5383"/>
                    <a:pt x="2" y="5322"/>
                    <a:pt x="1" y="5320"/>
                  </a:cubicBezTo>
                  <a:lnTo>
                    <a:pt x="1" y="5320"/>
                  </a:lnTo>
                  <a:cubicBezTo>
                    <a:pt x="31" y="5380"/>
                    <a:pt x="31" y="5441"/>
                    <a:pt x="61" y="5502"/>
                  </a:cubicBezTo>
                  <a:cubicBezTo>
                    <a:pt x="92" y="5654"/>
                    <a:pt x="153" y="5806"/>
                    <a:pt x="213" y="6019"/>
                  </a:cubicBezTo>
                  <a:cubicBezTo>
                    <a:pt x="365" y="6474"/>
                    <a:pt x="548" y="7143"/>
                    <a:pt x="821" y="7994"/>
                  </a:cubicBezTo>
                  <a:cubicBezTo>
                    <a:pt x="1368" y="9727"/>
                    <a:pt x="2189" y="12219"/>
                    <a:pt x="3253" y="15259"/>
                  </a:cubicBezTo>
                  <a:cubicBezTo>
                    <a:pt x="3526" y="16019"/>
                    <a:pt x="3830" y="16809"/>
                    <a:pt x="4134" y="17630"/>
                  </a:cubicBezTo>
                  <a:lnTo>
                    <a:pt x="4651" y="18906"/>
                  </a:lnTo>
                  <a:cubicBezTo>
                    <a:pt x="4803" y="19332"/>
                    <a:pt x="5016" y="19757"/>
                    <a:pt x="5259" y="20152"/>
                  </a:cubicBezTo>
                  <a:cubicBezTo>
                    <a:pt x="5533" y="20578"/>
                    <a:pt x="5837" y="20973"/>
                    <a:pt x="6201" y="21308"/>
                  </a:cubicBezTo>
                  <a:cubicBezTo>
                    <a:pt x="6384" y="21459"/>
                    <a:pt x="6596" y="21642"/>
                    <a:pt x="6779" y="21763"/>
                  </a:cubicBezTo>
                  <a:lnTo>
                    <a:pt x="7417" y="22219"/>
                  </a:lnTo>
                  <a:lnTo>
                    <a:pt x="9940" y="24043"/>
                  </a:lnTo>
                  <a:lnTo>
                    <a:pt x="21338" y="32250"/>
                  </a:lnTo>
                  <a:lnTo>
                    <a:pt x="21399" y="32311"/>
                  </a:lnTo>
                  <a:lnTo>
                    <a:pt x="21460" y="32220"/>
                  </a:lnTo>
                  <a:cubicBezTo>
                    <a:pt x="21764" y="31824"/>
                    <a:pt x="22098" y="31399"/>
                    <a:pt x="22433" y="30973"/>
                  </a:cubicBezTo>
                  <a:lnTo>
                    <a:pt x="24895" y="27782"/>
                  </a:lnTo>
                  <a:lnTo>
                    <a:pt x="24955" y="27691"/>
                  </a:lnTo>
                  <a:lnTo>
                    <a:pt x="24895" y="27630"/>
                  </a:lnTo>
                  <a:lnTo>
                    <a:pt x="13770" y="16931"/>
                  </a:lnTo>
                  <a:lnTo>
                    <a:pt x="13770" y="16961"/>
                  </a:lnTo>
                  <a:lnTo>
                    <a:pt x="9606" y="4651"/>
                  </a:lnTo>
                  <a:cubicBezTo>
                    <a:pt x="9089" y="3161"/>
                    <a:pt x="8694" y="2006"/>
                    <a:pt x="8420" y="1216"/>
                  </a:cubicBezTo>
                  <a:lnTo>
                    <a:pt x="8086" y="304"/>
                  </a:lnTo>
                  <a:cubicBezTo>
                    <a:pt x="8026" y="94"/>
                    <a:pt x="7995" y="3"/>
                    <a:pt x="79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8"/>
            <p:cNvSpPr/>
            <p:nvPr/>
          </p:nvSpPr>
          <p:spPr>
            <a:xfrm>
              <a:off x="5211600" y="1617125"/>
              <a:ext cx="144425" cy="35200"/>
            </a:xfrm>
            <a:custGeom>
              <a:avLst/>
              <a:gdLst/>
              <a:ahLst/>
              <a:cxnLst/>
              <a:rect l="l" t="t" r="r" b="b"/>
              <a:pathLst>
                <a:path w="5777" h="1408" extrusionOk="0">
                  <a:moveTo>
                    <a:pt x="2755" y="1"/>
                  </a:moveTo>
                  <a:cubicBezTo>
                    <a:pt x="2057" y="1"/>
                    <a:pt x="1358" y="177"/>
                    <a:pt x="730" y="526"/>
                  </a:cubicBezTo>
                  <a:cubicBezTo>
                    <a:pt x="457" y="678"/>
                    <a:pt x="214" y="860"/>
                    <a:pt x="1" y="1134"/>
                  </a:cubicBezTo>
                  <a:cubicBezTo>
                    <a:pt x="31" y="1134"/>
                    <a:pt x="305" y="921"/>
                    <a:pt x="791" y="647"/>
                  </a:cubicBezTo>
                  <a:cubicBezTo>
                    <a:pt x="1404" y="348"/>
                    <a:pt x="2060" y="201"/>
                    <a:pt x="2711" y="201"/>
                  </a:cubicBezTo>
                  <a:cubicBezTo>
                    <a:pt x="3514" y="201"/>
                    <a:pt x="4312" y="424"/>
                    <a:pt x="5016" y="860"/>
                  </a:cubicBezTo>
                  <a:cubicBezTo>
                    <a:pt x="5503" y="1164"/>
                    <a:pt x="5746" y="1407"/>
                    <a:pt x="5776" y="1407"/>
                  </a:cubicBezTo>
                  <a:cubicBezTo>
                    <a:pt x="5594" y="1134"/>
                    <a:pt x="5351" y="921"/>
                    <a:pt x="5107" y="738"/>
                  </a:cubicBezTo>
                  <a:cubicBezTo>
                    <a:pt x="4400" y="245"/>
                    <a:pt x="3578" y="1"/>
                    <a:pt x="27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8"/>
            <p:cNvSpPr/>
            <p:nvPr/>
          </p:nvSpPr>
          <p:spPr>
            <a:xfrm>
              <a:off x="5764800" y="2203400"/>
              <a:ext cx="73750" cy="21275"/>
            </a:xfrm>
            <a:custGeom>
              <a:avLst/>
              <a:gdLst/>
              <a:ahLst/>
              <a:cxnLst/>
              <a:rect l="l" t="t" r="r" b="b"/>
              <a:pathLst>
                <a:path w="2950" h="851" extrusionOk="0">
                  <a:moveTo>
                    <a:pt x="2174" y="1"/>
                  </a:moveTo>
                  <a:cubicBezTo>
                    <a:pt x="1916" y="1"/>
                    <a:pt x="1658" y="39"/>
                    <a:pt x="1399" y="114"/>
                  </a:cubicBezTo>
                  <a:cubicBezTo>
                    <a:pt x="852" y="206"/>
                    <a:pt x="366" y="449"/>
                    <a:pt x="1" y="844"/>
                  </a:cubicBezTo>
                  <a:cubicBezTo>
                    <a:pt x="3" y="848"/>
                    <a:pt x="8" y="850"/>
                    <a:pt x="15" y="850"/>
                  </a:cubicBezTo>
                  <a:cubicBezTo>
                    <a:pt x="114" y="850"/>
                    <a:pt x="667" y="497"/>
                    <a:pt x="1430" y="327"/>
                  </a:cubicBezTo>
                  <a:cubicBezTo>
                    <a:pt x="2250" y="114"/>
                    <a:pt x="2949" y="175"/>
                    <a:pt x="2949" y="114"/>
                  </a:cubicBezTo>
                  <a:cubicBezTo>
                    <a:pt x="2691" y="39"/>
                    <a:pt x="2433" y="1"/>
                    <a:pt x="2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8"/>
            <p:cNvSpPr/>
            <p:nvPr/>
          </p:nvSpPr>
          <p:spPr>
            <a:xfrm>
              <a:off x="5126500" y="1893175"/>
              <a:ext cx="90450" cy="25850"/>
            </a:xfrm>
            <a:custGeom>
              <a:avLst/>
              <a:gdLst/>
              <a:ahLst/>
              <a:cxnLst/>
              <a:rect l="l" t="t" r="r" b="b"/>
              <a:pathLst>
                <a:path w="3618" h="1034" extrusionOk="0">
                  <a:moveTo>
                    <a:pt x="3618" y="912"/>
                  </a:moveTo>
                  <a:cubicBezTo>
                    <a:pt x="3605" y="912"/>
                    <a:pt x="3591" y="914"/>
                    <a:pt x="3579" y="916"/>
                  </a:cubicBezTo>
                  <a:lnTo>
                    <a:pt x="3579" y="916"/>
                  </a:lnTo>
                  <a:cubicBezTo>
                    <a:pt x="3592" y="915"/>
                    <a:pt x="3605" y="914"/>
                    <a:pt x="3618" y="912"/>
                  </a:cubicBezTo>
                  <a:close/>
                  <a:moveTo>
                    <a:pt x="1" y="1"/>
                  </a:moveTo>
                  <a:lnTo>
                    <a:pt x="1" y="1"/>
                  </a:lnTo>
                  <a:cubicBezTo>
                    <a:pt x="31" y="31"/>
                    <a:pt x="61" y="61"/>
                    <a:pt x="92" y="92"/>
                  </a:cubicBezTo>
                  <a:cubicBezTo>
                    <a:pt x="548" y="487"/>
                    <a:pt x="1095" y="760"/>
                    <a:pt x="1672" y="912"/>
                  </a:cubicBezTo>
                  <a:cubicBezTo>
                    <a:pt x="1976" y="993"/>
                    <a:pt x="2280" y="1034"/>
                    <a:pt x="2584" y="1034"/>
                  </a:cubicBezTo>
                  <a:cubicBezTo>
                    <a:pt x="2736" y="1034"/>
                    <a:pt x="2888" y="1024"/>
                    <a:pt x="3040" y="1004"/>
                  </a:cubicBezTo>
                  <a:cubicBezTo>
                    <a:pt x="3192" y="1004"/>
                    <a:pt x="3314" y="973"/>
                    <a:pt x="3466" y="943"/>
                  </a:cubicBezTo>
                  <a:cubicBezTo>
                    <a:pt x="3489" y="943"/>
                    <a:pt x="3532" y="924"/>
                    <a:pt x="3579" y="916"/>
                  </a:cubicBezTo>
                  <a:lnTo>
                    <a:pt x="3579" y="916"/>
                  </a:lnTo>
                  <a:cubicBezTo>
                    <a:pt x="3327" y="939"/>
                    <a:pt x="3076" y="952"/>
                    <a:pt x="2824" y="952"/>
                  </a:cubicBezTo>
                  <a:cubicBezTo>
                    <a:pt x="2451" y="952"/>
                    <a:pt x="2077" y="923"/>
                    <a:pt x="1703" y="852"/>
                  </a:cubicBezTo>
                  <a:cubicBezTo>
                    <a:pt x="1095" y="669"/>
                    <a:pt x="517" y="365"/>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p:nvPr/>
          </p:nvSpPr>
          <p:spPr>
            <a:xfrm>
              <a:off x="5110550" y="1975225"/>
              <a:ext cx="135275" cy="25125"/>
            </a:xfrm>
            <a:custGeom>
              <a:avLst/>
              <a:gdLst/>
              <a:ahLst/>
              <a:cxnLst/>
              <a:rect l="l" t="t" r="r" b="b"/>
              <a:pathLst>
                <a:path w="5411" h="1005" extrusionOk="0">
                  <a:moveTo>
                    <a:pt x="2095" y="0"/>
                  </a:moveTo>
                  <a:cubicBezTo>
                    <a:pt x="1672" y="0"/>
                    <a:pt x="1253" y="34"/>
                    <a:pt x="821" y="92"/>
                  </a:cubicBezTo>
                  <a:cubicBezTo>
                    <a:pt x="578" y="123"/>
                    <a:pt x="365" y="153"/>
                    <a:pt x="213" y="184"/>
                  </a:cubicBezTo>
                  <a:cubicBezTo>
                    <a:pt x="152" y="184"/>
                    <a:pt x="91" y="184"/>
                    <a:pt x="0" y="214"/>
                  </a:cubicBezTo>
                  <a:lnTo>
                    <a:pt x="213" y="214"/>
                  </a:lnTo>
                  <a:lnTo>
                    <a:pt x="821" y="153"/>
                  </a:lnTo>
                  <a:cubicBezTo>
                    <a:pt x="1234" y="116"/>
                    <a:pt x="1636" y="90"/>
                    <a:pt x="2040" y="90"/>
                  </a:cubicBezTo>
                  <a:cubicBezTo>
                    <a:pt x="2290" y="90"/>
                    <a:pt x="2541" y="100"/>
                    <a:pt x="2797" y="123"/>
                  </a:cubicBezTo>
                  <a:cubicBezTo>
                    <a:pt x="3465" y="153"/>
                    <a:pt x="4104" y="305"/>
                    <a:pt x="4681" y="609"/>
                  </a:cubicBezTo>
                  <a:cubicBezTo>
                    <a:pt x="4924" y="731"/>
                    <a:pt x="5168" y="852"/>
                    <a:pt x="5411" y="1004"/>
                  </a:cubicBezTo>
                  <a:cubicBezTo>
                    <a:pt x="5350" y="944"/>
                    <a:pt x="5289" y="883"/>
                    <a:pt x="5198" y="852"/>
                  </a:cubicBezTo>
                  <a:cubicBezTo>
                    <a:pt x="5046" y="731"/>
                    <a:pt x="4894" y="609"/>
                    <a:pt x="4712" y="518"/>
                  </a:cubicBezTo>
                  <a:cubicBezTo>
                    <a:pt x="4104" y="244"/>
                    <a:pt x="3465" y="62"/>
                    <a:pt x="2797" y="32"/>
                  </a:cubicBezTo>
                  <a:cubicBezTo>
                    <a:pt x="2560" y="10"/>
                    <a:pt x="2327" y="0"/>
                    <a:pt x="209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8"/>
            <p:cNvSpPr/>
            <p:nvPr/>
          </p:nvSpPr>
          <p:spPr>
            <a:xfrm>
              <a:off x="5197925" y="1856700"/>
              <a:ext cx="291075" cy="490150"/>
            </a:xfrm>
            <a:custGeom>
              <a:avLst/>
              <a:gdLst/>
              <a:ahLst/>
              <a:cxnLst/>
              <a:rect l="l" t="t" r="r" b="b"/>
              <a:pathLst>
                <a:path w="11643" h="19606" extrusionOk="0">
                  <a:moveTo>
                    <a:pt x="1" y="1"/>
                  </a:moveTo>
                  <a:cubicBezTo>
                    <a:pt x="1" y="1"/>
                    <a:pt x="366" y="5928"/>
                    <a:pt x="821" y="8694"/>
                  </a:cubicBezTo>
                  <a:cubicBezTo>
                    <a:pt x="1247" y="11429"/>
                    <a:pt x="2128" y="14226"/>
                    <a:pt x="4104" y="16201"/>
                  </a:cubicBezTo>
                  <a:cubicBezTo>
                    <a:pt x="6050" y="18147"/>
                    <a:pt x="8876" y="19059"/>
                    <a:pt x="11642" y="19606"/>
                  </a:cubicBezTo>
                  <a:cubicBezTo>
                    <a:pt x="10730" y="18937"/>
                    <a:pt x="9879" y="18268"/>
                    <a:pt x="9028" y="17539"/>
                  </a:cubicBezTo>
                  <a:cubicBezTo>
                    <a:pt x="7934" y="16627"/>
                    <a:pt x="6323" y="15745"/>
                    <a:pt x="5442" y="14621"/>
                  </a:cubicBezTo>
                  <a:cubicBezTo>
                    <a:pt x="3739" y="12463"/>
                    <a:pt x="3344" y="9727"/>
                    <a:pt x="2493" y="7113"/>
                  </a:cubicBezTo>
                  <a:cubicBezTo>
                    <a:pt x="1673" y="4712"/>
                    <a:pt x="791" y="2402"/>
                    <a:pt x="1" y="1"/>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8"/>
            <p:cNvSpPr/>
            <p:nvPr/>
          </p:nvSpPr>
          <p:spPr>
            <a:xfrm>
              <a:off x="5245800" y="1912375"/>
              <a:ext cx="209750" cy="45725"/>
            </a:xfrm>
            <a:custGeom>
              <a:avLst/>
              <a:gdLst/>
              <a:ahLst/>
              <a:cxnLst/>
              <a:rect l="l" t="t" r="r" b="b"/>
              <a:pathLst>
                <a:path w="8390" h="1829" extrusionOk="0">
                  <a:moveTo>
                    <a:pt x="4442" y="1"/>
                  </a:moveTo>
                  <a:cubicBezTo>
                    <a:pt x="4292" y="1"/>
                    <a:pt x="4138" y="8"/>
                    <a:pt x="3983" y="23"/>
                  </a:cubicBezTo>
                  <a:cubicBezTo>
                    <a:pt x="2949" y="114"/>
                    <a:pt x="1916" y="448"/>
                    <a:pt x="1004" y="1026"/>
                  </a:cubicBezTo>
                  <a:cubicBezTo>
                    <a:pt x="639" y="1239"/>
                    <a:pt x="305" y="1512"/>
                    <a:pt x="1" y="1816"/>
                  </a:cubicBezTo>
                  <a:cubicBezTo>
                    <a:pt x="1" y="1825"/>
                    <a:pt x="3" y="1829"/>
                    <a:pt x="8" y="1829"/>
                  </a:cubicBezTo>
                  <a:cubicBezTo>
                    <a:pt x="18" y="1829"/>
                    <a:pt x="40" y="1807"/>
                    <a:pt x="61" y="1786"/>
                  </a:cubicBezTo>
                  <a:lnTo>
                    <a:pt x="274" y="1603"/>
                  </a:lnTo>
                  <a:cubicBezTo>
                    <a:pt x="517" y="1421"/>
                    <a:pt x="761" y="1239"/>
                    <a:pt x="1034" y="1056"/>
                  </a:cubicBezTo>
                  <a:cubicBezTo>
                    <a:pt x="1946" y="509"/>
                    <a:pt x="2949" y="205"/>
                    <a:pt x="4013" y="114"/>
                  </a:cubicBezTo>
                  <a:cubicBezTo>
                    <a:pt x="4175" y="98"/>
                    <a:pt x="4335" y="91"/>
                    <a:pt x="4492" y="91"/>
                  </a:cubicBezTo>
                  <a:cubicBezTo>
                    <a:pt x="5516" y="91"/>
                    <a:pt x="6432" y="388"/>
                    <a:pt x="7144" y="388"/>
                  </a:cubicBezTo>
                  <a:cubicBezTo>
                    <a:pt x="7448" y="388"/>
                    <a:pt x="7782" y="357"/>
                    <a:pt x="8086" y="236"/>
                  </a:cubicBezTo>
                  <a:cubicBezTo>
                    <a:pt x="8208" y="205"/>
                    <a:pt x="8299" y="144"/>
                    <a:pt x="8390" y="84"/>
                  </a:cubicBezTo>
                  <a:lnTo>
                    <a:pt x="8390" y="84"/>
                  </a:lnTo>
                  <a:cubicBezTo>
                    <a:pt x="8389" y="84"/>
                    <a:pt x="8297" y="145"/>
                    <a:pt x="8056" y="205"/>
                  </a:cubicBezTo>
                  <a:cubicBezTo>
                    <a:pt x="7830" y="280"/>
                    <a:pt x="7564" y="335"/>
                    <a:pt x="7308" y="335"/>
                  </a:cubicBezTo>
                  <a:cubicBezTo>
                    <a:pt x="7252" y="335"/>
                    <a:pt x="7198" y="332"/>
                    <a:pt x="7144" y="327"/>
                  </a:cubicBezTo>
                  <a:cubicBezTo>
                    <a:pt x="6426" y="327"/>
                    <a:pt x="5498" y="1"/>
                    <a:pt x="444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p:nvPr/>
          </p:nvSpPr>
          <p:spPr>
            <a:xfrm>
              <a:off x="5229075" y="1843025"/>
              <a:ext cx="199125" cy="50175"/>
            </a:xfrm>
            <a:custGeom>
              <a:avLst/>
              <a:gdLst/>
              <a:ahLst/>
              <a:cxnLst/>
              <a:rect l="l" t="t" r="r" b="b"/>
              <a:pathLst>
                <a:path w="7965" h="2007" extrusionOk="0">
                  <a:moveTo>
                    <a:pt x="7965" y="0"/>
                  </a:moveTo>
                  <a:cubicBezTo>
                    <a:pt x="7934" y="0"/>
                    <a:pt x="7904" y="31"/>
                    <a:pt x="7873" y="31"/>
                  </a:cubicBezTo>
                  <a:lnTo>
                    <a:pt x="7661" y="152"/>
                  </a:lnTo>
                  <a:cubicBezTo>
                    <a:pt x="7604" y="190"/>
                    <a:pt x="7538" y="231"/>
                    <a:pt x="7464" y="274"/>
                  </a:cubicBezTo>
                  <a:lnTo>
                    <a:pt x="7464" y="274"/>
                  </a:lnTo>
                  <a:cubicBezTo>
                    <a:pt x="7535" y="240"/>
                    <a:pt x="7600" y="209"/>
                    <a:pt x="7661" y="183"/>
                  </a:cubicBezTo>
                  <a:lnTo>
                    <a:pt x="7873" y="92"/>
                  </a:lnTo>
                  <a:cubicBezTo>
                    <a:pt x="7934" y="0"/>
                    <a:pt x="7965" y="0"/>
                    <a:pt x="7965" y="0"/>
                  </a:cubicBezTo>
                  <a:close/>
                  <a:moveTo>
                    <a:pt x="7464" y="274"/>
                  </a:moveTo>
                  <a:lnTo>
                    <a:pt x="7464" y="274"/>
                  </a:lnTo>
                  <a:cubicBezTo>
                    <a:pt x="7285" y="360"/>
                    <a:pt x="7071" y="469"/>
                    <a:pt x="6810" y="578"/>
                  </a:cubicBezTo>
                  <a:cubicBezTo>
                    <a:pt x="5898" y="973"/>
                    <a:pt x="4925" y="1307"/>
                    <a:pt x="3922" y="1551"/>
                  </a:cubicBezTo>
                  <a:cubicBezTo>
                    <a:pt x="2949" y="1794"/>
                    <a:pt x="1946" y="1915"/>
                    <a:pt x="913" y="1976"/>
                  </a:cubicBezTo>
                  <a:cubicBezTo>
                    <a:pt x="548" y="2007"/>
                    <a:pt x="214" y="2007"/>
                    <a:pt x="1" y="2007"/>
                  </a:cubicBezTo>
                  <a:lnTo>
                    <a:pt x="913" y="2007"/>
                  </a:lnTo>
                  <a:cubicBezTo>
                    <a:pt x="2980" y="1946"/>
                    <a:pt x="4986" y="1459"/>
                    <a:pt x="6840" y="578"/>
                  </a:cubicBezTo>
                  <a:cubicBezTo>
                    <a:pt x="7091" y="473"/>
                    <a:pt x="7299" y="369"/>
                    <a:pt x="7464" y="27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8"/>
            <p:cNvSpPr/>
            <p:nvPr/>
          </p:nvSpPr>
          <p:spPr>
            <a:xfrm>
              <a:off x="5424375" y="1789825"/>
              <a:ext cx="214325" cy="130725"/>
            </a:xfrm>
            <a:custGeom>
              <a:avLst/>
              <a:gdLst/>
              <a:ahLst/>
              <a:cxnLst/>
              <a:rect l="l" t="t" r="r" b="b"/>
              <a:pathLst>
                <a:path w="8573" h="5229" extrusionOk="0">
                  <a:moveTo>
                    <a:pt x="92" y="1"/>
                  </a:moveTo>
                  <a:cubicBezTo>
                    <a:pt x="92" y="1"/>
                    <a:pt x="91" y="1"/>
                    <a:pt x="91" y="1"/>
                  </a:cubicBezTo>
                  <a:lnTo>
                    <a:pt x="91" y="1"/>
                  </a:lnTo>
                  <a:cubicBezTo>
                    <a:pt x="93" y="1"/>
                    <a:pt x="94" y="1"/>
                    <a:pt x="95" y="1"/>
                  </a:cubicBezTo>
                  <a:lnTo>
                    <a:pt x="95" y="1"/>
                  </a:lnTo>
                  <a:lnTo>
                    <a:pt x="92" y="1"/>
                  </a:lnTo>
                  <a:close/>
                  <a:moveTo>
                    <a:pt x="1" y="1"/>
                  </a:moveTo>
                  <a:cubicBezTo>
                    <a:pt x="16" y="16"/>
                    <a:pt x="31" y="24"/>
                    <a:pt x="46" y="24"/>
                  </a:cubicBezTo>
                  <a:cubicBezTo>
                    <a:pt x="61" y="24"/>
                    <a:pt x="76" y="16"/>
                    <a:pt x="91" y="1"/>
                  </a:cubicBezTo>
                  <a:lnTo>
                    <a:pt x="91" y="1"/>
                  </a:lnTo>
                  <a:cubicBezTo>
                    <a:pt x="61" y="1"/>
                    <a:pt x="31" y="1"/>
                    <a:pt x="1" y="1"/>
                  </a:cubicBezTo>
                  <a:close/>
                  <a:moveTo>
                    <a:pt x="95" y="1"/>
                  </a:moveTo>
                  <a:lnTo>
                    <a:pt x="396" y="62"/>
                  </a:lnTo>
                  <a:cubicBezTo>
                    <a:pt x="1976" y="213"/>
                    <a:pt x="3496" y="852"/>
                    <a:pt x="4742" y="1824"/>
                  </a:cubicBezTo>
                  <a:cubicBezTo>
                    <a:pt x="5867" y="2736"/>
                    <a:pt x="6536" y="3891"/>
                    <a:pt x="7235" y="4499"/>
                  </a:cubicBezTo>
                  <a:cubicBezTo>
                    <a:pt x="7508" y="4742"/>
                    <a:pt x="7843" y="4955"/>
                    <a:pt x="8177" y="5107"/>
                  </a:cubicBezTo>
                  <a:cubicBezTo>
                    <a:pt x="8268" y="5138"/>
                    <a:pt x="8359" y="5168"/>
                    <a:pt x="8451" y="5198"/>
                  </a:cubicBezTo>
                  <a:lnTo>
                    <a:pt x="8496" y="5210"/>
                  </a:lnTo>
                  <a:lnTo>
                    <a:pt x="8496" y="5210"/>
                  </a:lnTo>
                  <a:cubicBezTo>
                    <a:pt x="8431" y="5192"/>
                    <a:pt x="8329" y="5159"/>
                    <a:pt x="8208" y="5107"/>
                  </a:cubicBezTo>
                  <a:cubicBezTo>
                    <a:pt x="7873" y="4955"/>
                    <a:pt x="7569" y="4742"/>
                    <a:pt x="7296" y="4469"/>
                  </a:cubicBezTo>
                  <a:cubicBezTo>
                    <a:pt x="6901" y="4104"/>
                    <a:pt x="6536" y="3679"/>
                    <a:pt x="6201" y="3253"/>
                  </a:cubicBezTo>
                  <a:cubicBezTo>
                    <a:pt x="5806" y="2706"/>
                    <a:pt x="5320" y="2220"/>
                    <a:pt x="4803" y="1794"/>
                  </a:cubicBezTo>
                  <a:cubicBezTo>
                    <a:pt x="3831" y="1034"/>
                    <a:pt x="2706" y="487"/>
                    <a:pt x="1520" y="183"/>
                  </a:cubicBezTo>
                  <a:cubicBezTo>
                    <a:pt x="1064" y="69"/>
                    <a:pt x="580" y="8"/>
                    <a:pt x="95" y="1"/>
                  </a:cubicBezTo>
                  <a:close/>
                  <a:moveTo>
                    <a:pt x="8496" y="5210"/>
                  </a:moveTo>
                  <a:lnTo>
                    <a:pt x="8496" y="5210"/>
                  </a:lnTo>
                  <a:cubicBezTo>
                    <a:pt x="8544" y="5223"/>
                    <a:pt x="8572" y="5229"/>
                    <a:pt x="8572" y="5229"/>
                  </a:cubicBezTo>
                  <a:lnTo>
                    <a:pt x="8496" y="521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8"/>
            <p:cNvSpPr/>
            <p:nvPr/>
          </p:nvSpPr>
          <p:spPr>
            <a:xfrm>
              <a:off x="5448700" y="1880625"/>
              <a:ext cx="178600" cy="85525"/>
            </a:xfrm>
            <a:custGeom>
              <a:avLst/>
              <a:gdLst/>
              <a:ahLst/>
              <a:cxnLst/>
              <a:rect l="l" t="t" r="r" b="b"/>
              <a:pathLst>
                <a:path w="7144" h="3421" extrusionOk="0">
                  <a:moveTo>
                    <a:pt x="1873" y="1"/>
                  </a:moveTo>
                  <a:cubicBezTo>
                    <a:pt x="1649" y="1"/>
                    <a:pt x="1429" y="16"/>
                    <a:pt x="1216" y="47"/>
                  </a:cubicBezTo>
                  <a:cubicBezTo>
                    <a:pt x="821" y="77"/>
                    <a:pt x="517" y="138"/>
                    <a:pt x="335" y="168"/>
                  </a:cubicBezTo>
                  <a:lnTo>
                    <a:pt x="92" y="229"/>
                  </a:lnTo>
                  <a:cubicBezTo>
                    <a:pt x="61" y="229"/>
                    <a:pt x="31" y="229"/>
                    <a:pt x="0" y="259"/>
                  </a:cubicBezTo>
                  <a:lnTo>
                    <a:pt x="92" y="259"/>
                  </a:lnTo>
                  <a:lnTo>
                    <a:pt x="335" y="229"/>
                  </a:lnTo>
                  <a:cubicBezTo>
                    <a:pt x="547" y="199"/>
                    <a:pt x="851" y="138"/>
                    <a:pt x="1216" y="107"/>
                  </a:cubicBezTo>
                  <a:cubicBezTo>
                    <a:pt x="1405" y="95"/>
                    <a:pt x="1589" y="87"/>
                    <a:pt x="1769" y="87"/>
                  </a:cubicBezTo>
                  <a:cubicBezTo>
                    <a:pt x="2025" y="87"/>
                    <a:pt x="2274" y="102"/>
                    <a:pt x="2523" y="138"/>
                  </a:cubicBezTo>
                  <a:cubicBezTo>
                    <a:pt x="3070" y="199"/>
                    <a:pt x="3587" y="411"/>
                    <a:pt x="3982" y="776"/>
                  </a:cubicBezTo>
                  <a:cubicBezTo>
                    <a:pt x="4408" y="1110"/>
                    <a:pt x="4803" y="1475"/>
                    <a:pt x="5137" y="1901"/>
                  </a:cubicBezTo>
                  <a:cubicBezTo>
                    <a:pt x="5411" y="2235"/>
                    <a:pt x="5745" y="2569"/>
                    <a:pt x="6079" y="2843"/>
                  </a:cubicBezTo>
                  <a:cubicBezTo>
                    <a:pt x="6292" y="3056"/>
                    <a:pt x="6566" y="3208"/>
                    <a:pt x="6839" y="3329"/>
                  </a:cubicBezTo>
                  <a:cubicBezTo>
                    <a:pt x="6931" y="3360"/>
                    <a:pt x="7052" y="3390"/>
                    <a:pt x="7143" y="3420"/>
                  </a:cubicBezTo>
                  <a:cubicBezTo>
                    <a:pt x="7143" y="3420"/>
                    <a:pt x="7052" y="3360"/>
                    <a:pt x="6870" y="3299"/>
                  </a:cubicBezTo>
                  <a:cubicBezTo>
                    <a:pt x="6596" y="3177"/>
                    <a:pt x="6353" y="2995"/>
                    <a:pt x="6110" y="2813"/>
                  </a:cubicBezTo>
                  <a:cubicBezTo>
                    <a:pt x="5776" y="2509"/>
                    <a:pt x="5472" y="2205"/>
                    <a:pt x="5198" y="1870"/>
                  </a:cubicBezTo>
                  <a:cubicBezTo>
                    <a:pt x="4864" y="1414"/>
                    <a:pt x="4469" y="1050"/>
                    <a:pt x="4073" y="685"/>
                  </a:cubicBezTo>
                  <a:cubicBezTo>
                    <a:pt x="3617" y="351"/>
                    <a:pt x="3101" y="107"/>
                    <a:pt x="2554" y="47"/>
                  </a:cubicBezTo>
                  <a:cubicBezTo>
                    <a:pt x="2326" y="16"/>
                    <a:pt x="2098" y="1"/>
                    <a:pt x="187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8"/>
            <p:cNvSpPr/>
            <p:nvPr/>
          </p:nvSpPr>
          <p:spPr>
            <a:xfrm>
              <a:off x="5633350" y="1932400"/>
              <a:ext cx="139850" cy="28500"/>
            </a:xfrm>
            <a:custGeom>
              <a:avLst/>
              <a:gdLst/>
              <a:ahLst/>
              <a:cxnLst/>
              <a:rect l="l" t="t" r="r" b="b"/>
              <a:pathLst>
                <a:path w="5594" h="1140" extrusionOk="0">
                  <a:moveTo>
                    <a:pt x="5307" y="53"/>
                  </a:moveTo>
                  <a:lnTo>
                    <a:pt x="5307" y="53"/>
                  </a:lnTo>
                  <a:cubicBezTo>
                    <a:pt x="5331" y="59"/>
                    <a:pt x="5356" y="66"/>
                    <a:pt x="5381" y="73"/>
                  </a:cubicBezTo>
                  <a:cubicBezTo>
                    <a:pt x="5441" y="73"/>
                    <a:pt x="5502" y="103"/>
                    <a:pt x="5593" y="103"/>
                  </a:cubicBezTo>
                  <a:cubicBezTo>
                    <a:pt x="5501" y="83"/>
                    <a:pt x="5404" y="66"/>
                    <a:pt x="5307" y="53"/>
                  </a:cubicBezTo>
                  <a:close/>
                  <a:moveTo>
                    <a:pt x="0" y="802"/>
                  </a:moveTo>
                  <a:cubicBezTo>
                    <a:pt x="16" y="812"/>
                    <a:pt x="31" y="821"/>
                    <a:pt x="46" y="830"/>
                  </a:cubicBezTo>
                  <a:lnTo>
                    <a:pt x="46" y="830"/>
                  </a:lnTo>
                  <a:cubicBezTo>
                    <a:pt x="31" y="820"/>
                    <a:pt x="16" y="810"/>
                    <a:pt x="0" y="802"/>
                  </a:cubicBezTo>
                  <a:close/>
                  <a:moveTo>
                    <a:pt x="4913" y="0"/>
                  </a:moveTo>
                  <a:cubicBezTo>
                    <a:pt x="4856" y="0"/>
                    <a:pt x="4799" y="4"/>
                    <a:pt x="4742" y="12"/>
                  </a:cubicBezTo>
                  <a:cubicBezTo>
                    <a:pt x="4438" y="12"/>
                    <a:pt x="4134" y="73"/>
                    <a:pt x="3830" y="194"/>
                  </a:cubicBezTo>
                  <a:cubicBezTo>
                    <a:pt x="3496" y="316"/>
                    <a:pt x="3162" y="468"/>
                    <a:pt x="2767" y="620"/>
                  </a:cubicBezTo>
                  <a:cubicBezTo>
                    <a:pt x="2432" y="802"/>
                    <a:pt x="2067" y="924"/>
                    <a:pt x="1703" y="1015"/>
                  </a:cubicBezTo>
                  <a:cubicBezTo>
                    <a:pt x="1480" y="1060"/>
                    <a:pt x="1258" y="1088"/>
                    <a:pt x="1035" y="1088"/>
                  </a:cubicBezTo>
                  <a:cubicBezTo>
                    <a:pt x="954" y="1088"/>
                    <a:pt x="872" y="1084"/>
                    <a:pt x="791" y="1076"/>
                  </a:cubicBezTo>
                  <a:cubicBezTo>
                    <a:pt x="534" y="1047"/>
                    <a:pt x="278" y="966"/>
                    <a:pt x="46" y="830"/>
                  </a:cubicBezTo>
                  <a:lnTo>
                    <a:pt x="46" y="830"/>
                  </a:lnTo>
                  <a:cubicBezTo>
                    <a:pt x="92" y="861"/>
                    <a:pt x="137" y="901"/>
                    <a:pt x="183" y="924"/>
                  </a:cubicBezTo>
                  <a:cubicBezTo>
                    <a:pt x="365" y="1015"/>
                    <a:pt x="578" y="1076"/>
                    <a:pt x="791" y="1106"/>
                  </a:cubicBezTo>
                  <a:cubicBezTo>
                    <a:pt x="907" y="1130"/>
                    <a:pt x="1023" y="1139"/>
                    <a:pt x="1139" y="1139"/>
                  </a:cubicBezTo>
                  <a:cubicBezTo>
                    <a:pt x="1327" y="1139"/>
                    <a:pt x="1515" y="1114"/>
                    <a:pt x="1703" y="1076"/>
                  </a:cubicBezTo>
                  <a:cubicBezTo>
                    <a:pt x="2098" y="985"/>
                    <a:pt x="2432" y="833"/>
                    <a:pt x="2797" y="681"/>
                  </a:cubicBezTo>
                  <a:cubicBezTo>
                    <a:pt x="3162" y="529"/>
                    <a:pt x="3526" y="346"/>
                    <a:pt x="3830" y="225"/>
                  </a:cubicBezTo>
                  <a:cubicBezTo>
                    <a:pt x="4134" y="134"/>
                    <a:pt x="4438" y="73"/>
                    <a:pt x="4742" y="42"/>
                  </a:cubicBezTo>
                  <a:cubicBezTo>
                    <a:pt x="4816" y="34"/>
                    <a:pt x="4891" y="31"/>
                    <a:pt x="4968" y="31"/>
                  </a:cubicBezTo>
                  <a:cubicBezTo>
                    <a:pt x="5080" y="31"/>
                    <a:pt x="5194" y="39"/>
                    <a:pt x="5307" y="53"/>
                  </a:cubicBezTo>
                  <a:lnTo>
                    <a:pt x="5307" y="53"/>
                  </a:lnTo>
                  <a:cubicBezTo>
                    <a:pt x="5176" y="20"/>
                    <a:pt x="5044" y="0"/>
                    <a:pt x="491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8"/>
            <p:cNvSpPr/>
            <p:nvPr/>
          </p:nvSpPr>
          <p:spPr>
            <a:xfrm>
              <a:off x="5609800" y="1976000"/>
              <a:ext cx="177825" cy="54175"/>
            </a:xfrm>
            <a:custGeom>
              <a:avLst/>
              <a:gdLst/>
              <a:ahLst/>
              <a:cxnLst/>
              <a:rect l="l" t="t" r="r" b="b"/>
              <a:pathLst>
                <a:path w="7113" h="2167" extrusionOk="0">
                  <a:moveTo>
                    <a:pt x="6079" y="1"/>
                  </a:moveTo>
                  <a:cubicBezTo>
                    <a:pt x="5654" y="1"/>
                    <a:pt x="5259" y="61"/>
                    <a:pt x="4864" y="213"/>
                  </a:cubicBezTo>
                  <a:cubicBezTo>
                    <a:pt x="4377" y="426"/>
                    <a:pt x="3952" y="669"/>
                    <a:pt x="3557" y="973"/>
                  </a:cubicBezTo>
                  <a:cubicBezTo>
                    <a:pt x="3131" y="1277"/>
                    <a:pt x="2705" y="1551"/>
                    <a:pt x="2280" y="1764"/>
                  </a:cubicBezTo>
                  <a:cubicBezTo>
                    <a:pt x="1915" y="1946"/>
                    <a:pt x="1520" y="2068"/>
                    <a:pt x="1094" y="2098"/>
                  </a:cubicBezTo>
                  <a:cubicBezTo>
                    <a:pt x="1035" y="2103"/>
                    <a:pt x="975" y="2105"/>
                    <a:pt x="915" y="2105"/>
                  </a:cubicBezTo>
                  <a:cubicBezTo>
                    <a:pt x="603" y="2105"/>
                    <a:pt x="280" y="2038"/>
                    <a:pt x="0" y="1885"/>
                  </a:cubicBezTo>
                  <a:lnTo>
                    <a:pt x="0" y="1885"/>
                  </a:lnTo>
                  <a:cubicBezTo>
                    <a:pt x="91" y="1946"/>
                    <a:pt x="183" y="2007"/>
                    <a:pt x="274" y="2037"/>
                  </a:cubicBezTo>
                  <a:cubicBezTo>
                    <a:pt x="499" y="2112"/>
                    <a:pt x="724" y="2167"/>
                    <a:pt x="949" y="2167"/>
                  </a:cubicBezTo>
                  <a:cubicBezTo>
                    <a:pt x="998" y="2167"/>
                    <a:pt x="1046" y="2164"/>
                    <a:pt x="1094" y="2159"/>
                  </a:cubicBezTo>
                  <a:cubicBezTo>
                    <a:pt x="1520" y="2128"/>
                    <a:pt x="1915" y="2037"/>
                    <a:pt x="2310" y="1855"/>
                  </a:cubicBezTo>
                  <a:cubicBezTo>
                    <a:pt x="2736" y="1612"/>
                    <a:pt x="3192" y="1338"/>
                    <a:pt x="3587" y="1034"/>
                  </a:cubicBezTo>
                  <a:cubicBezTo>
                    <a:pt x="3982" y="730"/>
                    <a:pt x="4438" y="487"/>
                    <a:pt x="4894" y="274"/>
                  </a:cubicBezTo>
                  <a:cubicBezTo>
                    <a:pt x="5259" y="122"/>
                    <a:pt x="5654" y="61"/>
                    <a:pt x="6079" y="61"/>
                  </a:cubicBezTo>
                  <a:cubicBezTo>
                    <a:pt x="6444" y="92"/>
                    <a:pt x="6809" y="213"/>
                    <a:pt x="7113" y="426"/>
                  </a:cubicBezTo>
                  <a:cubicBezTo>
                    <a:pt x="7052" y="365"/>
                    <a:pt x="6961" y="305"/>
                    <a:pt x="6870" y="244"/>
                  </a:cubicBezTo>
                  <a:cubicBezTo>
                    <a:pt x="6626" y="92"/>
                    <a:pt x="6353" y="31"/>
                    <a:pt x="607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8"/>
            <p:cNvSpPr/>
            <p:nvPr/>
          </p:nvSpPr>
          <p:spPr>
            <a:xfrm>
              <a:off x="5608275" y="1897725"/>
              <a:ext cx="47900" cy="242450"/>
            </a:xfrm>
            <a:custGeom>
              <a:avLst/>
              <a:gdLst/>
              <a:ahLst/>
              <a:cxnLst/>
              <a:rect l="l" t="t" r="r" b="b"/>
              <a:pathLst>
                <a:path w="1916" h="9698" extrusionOk="0">
                  <a:moveTo>
                    <a:pt x="1915" y="1"/>
                  </a:moveTo>
                  <a:lnTo>
                    <a:pt x="1915" y="1"/>
                  </a:lnTo>
                  <a:cubicBezTo>
                    <a:pt x="1642" y="1126"/>
                    <a:pt x="943" y="2098"/>
                    <a:pt x="517" y="3162"/>
                  </a:cubicBezTo>
                  <a:cubicBezTo>
                    <a:pt x="304" y="3679"/>
                    <a:pt x="0" y="4621"/>
                    <a:pt x="0" y="4621"/>
                  </a:cubicBezTo>
                  <a:lnTo>
                    <a:pt x="852" y="9606"/>
                  </a:lnTo>
                  <a:lnTo>
                    <a:pt x="882" y="9697"/>
                  </a:lnTo>
                  <a:cubicBezTo>
                    <a:pt x="1642" y="6566"/>
                    <a:pt x="1794" y="3223"/>
                    <a:pt x="1915" y="1"/>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8"/>
            <p:cNvSpPr/>
            <p:nvPr/>
          </p:nvSpPr>
          <p:spPr>
            <a:xfrm>
              <a:off x="5438050" y="1225225"/>
              <a:ext cx="66900" cy="145925"/>
            </a:xfrm>
            <a:custGeom>
              <a:avLst/>
              <a:gdLst/>
              <a:ahLst/>
              <a:cxnLst/>
              <a:rect l="l" t="t" r="r" b="b"/>
              <a:pathLst>
                <a:path w="2676" h="5837" extrusionOk="0">
                  <a:moveTo>
                    <a:pt x="2676" y="1"/>
                  </a:moveTo>
                  <a:lnTo>
                    <a:pt x="2638" y="172"/>
                  </a:lnTo>
                  <a:lnTo>
                    <a:pt x="2638" y="172"/>
                  </a:lnTo>
                  <a:cubicBezTo>
                    <a:pt x="2654" y="116"/>
                    <a:pt x="2666" y="59"/>
                    <a:pt x="2676" y="1"/>
                  </a:cubicBezTo>
                  <a:close/>
                  <a:moveTo>
                    <a:pt x="2638" y="172"/>
                  </a:moveTo>
                  <a:cubicBezTo>
                    <a:pt x="2497" y="673"/>
                    <a:pt x="2104" y="1083"/>
                    <a:pt x="1612" y="1247"/>
                  </a:cubicBezTo>
                  <a:cubicBezTo>
                    <a:pt x="1308" y="1338"/>
                    <a:pt x="943" y="1338"/>
                    <a:pt x="639" y="1460"/>
                  </a:cubicBezTo>
                  <a:cubicBezTo>
                    <a:pt x="335" y="1551"/>
                    <a:pt x="92" y="1855"/>
                    <a:pt x="122" y="2220"/>
                  </a:cubicBezTo>
                  <a:cubicBezTo>
                    <a:pt x="183" y="2463"/>
                    <a:pt x="396" y="2615"/>
                    <a:pt x="578" y="2767"/>
                  </a:cubicBezTo>
                  <a:cubicBezTo>
                    <a:pt x="761" y="2919"/>
                    <a:pt x="943" y="3192"/>
                    <a:pt x="821" y="3405"/>
                  </a:cubicBezTo>
                  <a:cubicBezTo>
                    <a:pt x="730" y="3618"/>
                    <a:pt x="366" y="3679"/>
                    <a:pt x="183" y="3891"/>
                  </a:cubicBezTo>
                  <a:cubicBezTo>
                    <a:pt x="1" y="4104"/>
                    <a:pt x="31" y="4439"/>
                    <a:pt x="214" y="4651"/>
                  </a:cubicBezTo>
                  <a:cubicBezTo>
                    <a:pt x="426" y="4864"/>
                    <a:pt x="639" y="5046"/>
                    <a:pt x="882" y="5198"/>
                  </a:cubicBezTo>
                  <a:cubicBezTo>
                    <a:pt x="1156" y="5320"/>
                    <a:pt x="1338" y="5563"/>
                    <a:pt x="1399" y="5837"/>
                  </a:cubicBezTo>
                  <a:lnTo>
                    <a:pt x="2638" y="17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8"/>
            <p:cNvSpPr/>
            <p:nvPr/>
          </p:nvSpPr>
          <p:spPr>
            <a:xfrm>
              <a:off x="5469225" y="1140325"/>
              <a:ext cx="338175" cy="290100"/>
            </a:xfrm>
            <a:custGeom>
              <a:avLst/>
              <a:gdLst/>
              <a:ahLst/>
              <a:cxnLst/>
              <a:rect l="l" t="t" r="r" b="b"/>
              <a:pathLst>
                <a:path w="13527" h="11604" extrusionOk="0">
                  <a:moveTo>
                    <a:pt x="6136" y="0"/>
                  </a:moveTo>
                  <a:cubicBezTo>
                    <a:pt x="5996" y="0"/>
                    <a:pt x="5866" y="38"/>
                    <a:pt x="5775" y="144"/>
                  </a:cubicBezTo>
                  <a:cubicBezTo>
                    <a:pt x="5623" y="357"/>
                    <a:pt x="5623" y="631"/>
                    <a:pt x="5806" y="813"/>
                  </a:cubicBezTo>
                  <a:cubicBezTo>
                    <a:pt x="5893" y="901"/>
                    <a:pt x="5988" y="974"/>
                    <a:pt x="6089" y="1037"/>
                  </a:cubicBezTo>
                  <a:lnTo>
                    <a:pt x="6089" y="1037"/>
                  </a:lnTo>
                  <a:cubicBezTo>
                    <a:pt x="5430" y="743"/>
                    <a:pt x="4728" y="565"/>
                    <a:pt x="3982" y="540"/>
                  </a:cubicBezTo>
                  <a:cubicBezTo>
                    <a:pt x="3936" y="535"/>
                    <a:pt x="3890" y="532"/>
                    <a:pt x="3843" y="532"/>
                  </a:cubicBezTo>
                  <a:cubicBezTo>
                    <a:pt x="3608" y="532"/>
                    <a:pt x="3359" y="595"/>
                    <a:pt x="3131" y="722"/>
                  </a:cubicBezTo>
                  <a:cubicBezTo>
                    <a:pt x="2857" y="874"/>
                    <a:pt x="2736" y="1178"/>
                    <a:pt x="2796" y="1482"/>
                  </a:cubicBezTo>
                  <a:cubicBezTo>
                    <a:pt x="2824" y="1575"/>
                    <a:pt x="2880" y="1650"/>
                    <a:pt x="2952" y="1706"/>
                  </a:cubicBezTo>
                  <a:lnTo>
                    <a:pt x="2952" y="1706"/>
                  </a:lnTo>
                  <a:cubicBezTo>
                    <a:pt x="2329" y="1733"/>
                    <a:pt x="1728" y="1916"/>
                    <a:pt x="1216" y="2242"/>
                  </a:cubicBezTo>
                  <a:cubicBezTo>
                    <a:pt x="730" y="2576"/>
                    <a:pt x="274" y="3093"/>
                    <a:pt x="395" y="3670"/>
                  </a:cubicBezTo>
                  <a:cubicBezTo>
                    <a:pt x="517" y="3974"/>
                    <a:pt x="669" y="4309"/>
                    <a:pt x="821" y="4582"/>
                  </a:cubicBezTo>
                  <a:cubicBezTo>
                    <a:pt x="1033" y="5190"/>
                    <a:pt x="730" y="5828"/>
                    <a:pt x="517" y="6406"/>
                  </a:cubicBezTo>
                  <a:cubicBezTo>
                    <a:pt x="122" y="7287"/>
                    <a:pt x="0" y="8260"/>
                    <a:pt x="122" y="9233"/>
                  </a:cubicBezTo>
                  <a:cubicBezTo>
                    <a:pt x="243" y="10205"/>
                    <a:pt x="821" y="11087"/>
                    <a:pt x="1641" y="11604"/>
                  </a:cubicBezTo>
                  <a:lnTo>
                    <a:pt x="12675" y="8321"/>
                  </a:lnTo>
                  <a:cubicBezTo>
                    <a:pt x="13526" y="6558"/>
                    <a:pt x="12918" y="4339"/>
                    <a:pt x="11611" y="2880"/>
                  </a:cubicBezTo>
                  <a:cubicBezTo>
                    <a:pt x="10304" y="1421"/>
                    <a:pt x="8420" y="600"/>
                    <a:pt x="6565" y="84"/>
                  </a:cubicBezTo>
                  <a:cubicBezTo>
                    <a:pt x="6429" y="38"/>
                    <a:pt x="6277" y="0"/>
                    <a:pt x="61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8"/>
            <p:cNvSpPr/>
            <p:nvPr/>
          </p:nvSpPr>
          <p:spPr>
            <a:xfrm>
              <a:off x="5411450" y="1200550"/>
              <a:ext cx="390625" cy="523400"/>
            </a:xfrm>
            <a:custGeom>
              <a:avLst/>
              <a:gdLst/>
              <a:ahLst/>
              <a:cxnLst/>
              <a:rect l="l" t="t" r="r" b="b"/>
              <a:pathLst>
                <a:path w="15625" h="20936" extrusionOk="0">
                  <a:moveTo>
                    <a:pt x="9519" y="1"/>
                  </a:moveTo>
                  <a:cubicBezTo>
                    <a:pt x="7054" y="1"/>
                    <a:pt x="4782" y="1640"/>
                    <a:pt x="4104" y="4149"/>
                  </a:cubicBezTo>
                  <a:lnTo>
                    <a:pt x="609" y="15942"/>
                  </a:lnTo>
                  <a:cubicBezTo>
                    <a:pt x="1" y="18040"/>
                    <a:pt x="1217" y="20228"/>
                    <a:pt x="3344" y="20806"/>
                  </a:cubicBezTo>
                  <a:cubicBezTo>
                    <a:pt x="3680" y="20893"/>
                    <a:pt x="4017" y="20936"/>
                    <a:pt x="4349" y="20936"/>
                  </a:cubicBezTo>
                  <a:cubicBezTo>
                    <a:pt x="5973" y="20936"/>
                    <a:pt x="7470" y="19928"/>
                    <a:pt x="8025" y="18313"/>
                  </a:cubicBezTo>
                  <a:lnTo>
                    <a:pt x="8755" y="16216"/>
                  </a:lnTo>
                  <a:cubicBezTo>
                    <a:pt x="8755" y="16216"/>
                    <a:pt x="9008" y="16265"/>
                    <a:pt x="9393" y="16265"/>
                  </a:cubicBezTo>
                  <a:cubicBezTo>
                    <a:pt x="10334" y="16265"/>
                    <a:pt x="12064" y="15974"/>
                    <a:pt x="12798" y="13967"/>
                  </a:cubicBezTo>
                  <a:cubicBezTo>
                    <a:pt x="13314" y="12599"/>
                    <a:pt x="14165" y="9711"/>
                    <a:pt x="14864" y="7097"/>
                  </a:cubicBezTo>
                  <a:cubicBezTo>
                    <a:pt x="15624" y="4271"/>
                    <a:pt x="14105" y="1322"/>
                    <a:pt x="11369" y="319"/>
                  </a:cubicBezTo>
                  <a:lnTo>
                    <a:pt x="11095" y="228"/>
                  </a:lnTo>
                  <a:cubicBezTo>
                    <a:pt x="10570" y="74"/>
                    <a:pt x="10040" y="1"/>
                    <a:pt x="951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8"/>
            <p:cNvSpPr/>
            <p:nvPr/>
          </p:nvSpPr>
          <p:spPr>
            <a:xfrm>
              <a:off x="5548250" y="1545150"/>
              <a:ext cx="82850" cy="78300"/>
            </a:xfrm>
            <a:custGeom>
              <a:avLst/>
              <a:gdLst/>
              <a:ahLst/>
              <a:cxnLst/>
              <a:rect l="l" t="t" r="r" b="b"/>
              <a:pathLst>
                <a:path w="3314" h="3132" extrusionOk="0">
                  <a:moveTo>
                    <a:pt x="0" y="0"/>
                  </a:moveTo>
                  <a:cubicBezTo>
                    <a:pt x="0" y="1"/>
                    <a:pt x="122" y="2371"/>
                    <a:pt x="3040" y="3131"/>
                  </a:cubicBezTo>
                  <a:lnTo>
                    <a:pt x="3313" y="2402"/>
                  </a:lnTo>
                  <a:cubicBezTo>
                    <a:pt x="1976" y="1946"/>
                    <a:pt x="821" y="1095"/>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8"/>
            <p:cNvSpPr/>
            <p:nvPr/>
          </p:nvSpPr>
          <p:spPr>
            <a:xfrm>
              <a:off x="5488200" y="1192750"/>
              <a:ext cx="129225" cy="204800"/>
            </a:xfrm>
            <a:custGeom>
              <a:avLst/>
              <a:gdLst/>
              <a:ahLst/>
              <a:cxnLst/>
              <a:rect l="l" t="t" r="r" b="b"/>
              <a:pathLst>
                <a:path w="5169" h="8192" extrusionOk="0">
                  <a:moveTo>
                    <a:pt x="3523" y="0"/>
                  </a:moveTo>
                  <a:cubicBezTo>
                    <a:pt x="3246" y="0"/>
                    <a:pt x="2949" y="69"/>
                    <a:pt x="2676" y="145"/>
                  </a:cubicBezTo>
                  <a:cubicBezTo>
                    <a:pt x="2098" y="297"/>
                    <a:pt x="1673" y="722"/>
                    <a:pt x="1460" y="1269"/>
                  </a:cubicBezTo>
                  <a:cubicBezTo>
                    <a:pt x="700" y="3336"/>
                    <a:pt x="639" y="5251"/>
                    <a:pt x="62" y="7257"/>
                  </a:cubicBezTo>
                  <a:cubicBezTo>
                    <a:pt x="31" y="7379"/>
                    <a:pt x="1" y="7531"/>
                    <a:pt x="31" y="7683"/>
                  </a:cubicBezTo>
                  <a:cubicBezTo>
                    <a:pt x="153" y="8017"/>
                    <a:pt x="518" y="8139"/>
                    <a:pt x="882" y="8169"/>
                  </a:cubicBezTo>
                  <a:cubicBezTo>
                    <a:pt x="968" y="8184"/>
                    <a:pt x="1049" y="8192"/>
                    <a:pt x="1127" y="8192"/>
                  </a:cubicBezTo>
                  <a:cubicBezTo>
                    <a:pt x="1824" y="8192"/>
                    <a:pt x="2229" y="7607"/>
                    <a:pt x="2585" y="6923"/>
                  </a:cubicBezTo>
                  <a:cubicBezTo>
                    <a:pt x="2737" y="6437"/>
                    <a:pt x="2828" y="5981"/>
                    <a:pt x="2889" y="5494"/>
                  </a:cubicBezTo>
                  <a:cubicBezTo>
                    <a:pt x="3010" y="4127"/>
                    <a:pt x="3800" y="2911"/>
                    <a:pt x="5047" y="2333"/>
                  </a:cubicBezTo>
                  <a:lnTo>
                    <a:pt x="5168" y="2272"/>
                  </a:lnTo>
                  <a:cubicBezTo>
                    <a:pt x="4925" y="1756"/>
                    <a:pt x="4651" y="662"/>
                    <a:pt x="4256" y="266"/>
                  </a:cubicBezTo>
                  <a:cubicBezTo>
                    <a:pt x="4059" y="69"/>
                    <a:pt x="3800" y="0"/>
                    <a:pt x="35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8"/>
            <p:cNvSpPr/>
            <p:nvPr/>
          </p:nvSpPr>
          <p:spPr>
            <a:xfrm>
              <a:off x="5452300" y="1334000"/>
              <a:ext cx="73925" cy="81425"/>
            </a:xfrm>
            <a:custGeom>
              <a:avLst/>
              <a:gdLst/>
              <a:ahLst/>
              <a:cxnLst/>
              <a:rect l="l" t="t" r="r" b="b"/>
              <a:pathLst>
                <a:path w="2957" h="3257" extrusionOk="0">
                  <a:moveTo>
                    <a:pt x="1801" y="1"/>
                  </a:moveTo>
                  <a:cubicBezTo>
                    <a:pt x="1345" y="1"/>
                    <a:pt x="864" y="242"/>
                    <a:pt x="586" y="1091"/>
                  </a:cubicBezTo>
                  <a:cubicBezTo>
                    <a:pt x="1" y="2901"/>
                    <a:pt x="1713" y="3257"/>
                    <a:pt x="2027" y="3257"/>
                  </a:cubicBezTo>
                  <a:cubicBezTo>
                    <a:pt x="2056" y="3257"/>
                    <a:pt x="2073" y="3254"/>
                    <a:pt x="2075" y="3249"/>
                  </a:cubicBezTo>
                  <a:cubicBezTo>
                    <a:pt x="2075" y="3188"/>
                    <a:pt x="2957" y="422"/>
                    <a:pt x="2957" y="422"/>
                  </a:cubicBezTo>
                  <a:cubicBezTo>
                    <a:pt x="2940" y="405"/>
                    <a:pt x="2391" y="1"/>
                    <a:pt x="180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p:nvPr/>
          </p:nvSpPr>
          <p:spPr>
            <a:xfrm>
              <a:off x="5475300" y="1349850"/>
              <a:ext cx="28125" cy="44550"/>
            </a:xfrm>
            <a:custGeom>
              <a:avLst/>
              <a:gdLst/>
              <a:ahLst/>
              <a:cxnLst/>
              <a:rect l="l" t="t" r="r" b="b"/>
              <a:pathLst>
                <a:path w="1125" h="1782" extrusionOk="0">
                  <a:moveTo>
                    <a:pt x="912" y="1"/>
                  </a:moveTo>
                  <a:cubicBezTo>
                    <a:pt x="730" y="1"/>
                    <a:pt x="547" y="61"/>
                    <a:pt x="456" y="213"/>
                  </a:cubicBezTo>
                  <a:cubicBezTo>
                    <a:pt x="304" y="335"/>
                    <a:pt x="213" y="517"/>
                    <a:pt x="152" y="700"/>
                  </a:cubicBezTo>
                  <a:cubicBezTo>
                    <a:pt x="0" y="1065"/>
                    <a:pt x="91" y="1460"/>
                    <a:pt x="365" y="1703"/>
                  </a:cubicBezTo>
                  <a:cubicBezTo>
                    <a:pt x="423" y="1761"/>
                    <a:pt x="493" y="1782"/>
                    <a:pt x="567" y="1782"/>
                  </a:cubicBezTo>
                  <a:cubicBezTo>
                    <a:pt x="610" y="1782"/>
                    <a:pt x="655" y="1775"/>
                    <a:pt x="699" y="1764"/>
                  </a:cubicBezTo>
                  <a:cubicBezTo>
                    <a:pt x="760" y="1733"/>
                    <a:pt x="790" y="1703"/>
                    <a:pt x="790" y="1703"/>
                  </a:cubicBezTo>
                  <a:lnTo>
                    <a:pt x="669" y="1703"/>
                  </a:lnTo>
                  <a:cubicBezTo>
                    <a:pt x="578" y="1703"/>
                    <a:pt x="487" y="1703"/>
                    <a:pt x="426" y="1642"/>
                  </a:cubicBezTo>
                  <a:cubicBezTo>
                    <a:pt x="213" y="1368"/>
                    <a:pt x="152" y="1034"/>
                    <a:pt x="274" y="761"/>
                  </a:cubicBezTo>
                  <a:cubicBezTo>
                    <a:pt x="335" y="578"/>
                    <a:pt x="426" y="426"/>
                    <a:pt x="547" y="274"/>
                  </a:cubicBezTo>
                  <a:cubicBezTo>
                    <a:pt x="608" y="183"/>
                    <a:pt x="730" y="122"/>
                    <a:pt x="882" y="122"/>
                  </a:cubicBezTo>
                  <a:cubicBezTo>
                    <a:pt x="973" y="122"/>
                    <a:pt x="1034" y="183"/>
                    <a:pt x="1064" y="274"/>
                  </a:cubicBezTo>
                  <a:lnTo>
                    <a:pt x="1064" y="365"/>
                  </a:lnTo>
                  <a:cubicBezTo>
                    <a:pt x="1064" y="373"/>
                    <a:pt x="1066" y="377"/>
                    <a:pt x="1069" y="377"/>
                  </a:cubicBezTo>
                  <a:cubicBezTo>
                    <a:pt x="1079" y="377"/>
                    <a:pt x="1102" y="343"/>
                    <a:pt x="1125" y="274"/>
                  </a:cubicBezTo>
                  <a:cubicBezTo>
                    <a:pt x="1125" y="213"/>
                    <a:pt x="1094" y="153"/>
                    <a:pt x="1064" y="122"/>
                  </a:cubicBezTo>
                  <a:cubicBezTo>
                    <a:pt x="1034" y="61"/>
                    <a:pt x="973" y="31"/>
                    <a:pt x="91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p:nvPr/>
          </p:nvSpPr>
          <p:spPr>
            <a:xfrm>
              <a:off x="5552800" y="1171150"/>
              <a:ext cx="232550" cy="130525"/>
            </a:xfrm>
            <a:custGeom>
              <a:avLst/>
              <a:gdLst/>
              <a:ahLst/>
              <a:cxnLst/>
              <a:rect l="l" t="t" r="r" b="b"/>
              <a:pathLst>
                <a:path w="9302" h="5221" extrusionOk="0">
                  <a:moveTo>
                    <a:pt x="7662" y="1"/>
                  </a:moveTo>
                  <a:cubicBezTo>
                    <a:pt x="7609" y="1"/>
                    <a:pt x="7557" y="12"/>
                    <a:pt x="7508" y="36"/>
                  </a:cubicBezTo>
                  <a:cubicBezTo>
                    <a:pt x="7174" y="188"/>
                    <a:pt x="7235" y="644"/>
                    <a:pt x="7326" y="978"/>
                  </a:cubicBezTo>
                  <a:cubicBezTo>
                    <a:pt x="7326" y="978"/>
                    <a:pt x="5346" y="245"/>
                    <a:pt x="3507" y="245"/>
                  </a:cubicBezTo>
                  <a:cubicBezTo>
                    <a:pt x="2978" y="245"/>
                    <a:pt x="2461" y="306"/>
                    <a:pt x="2007" y="462"/>
                  </a:cubicBezTo>
                  <a:cubicBezTo>
                    <a:pt x="1" y="1161"/>
                    <a:pt x="1824" y="3562"/>
                    <a:pt x="1824" y="3562"/>
                  </a:cubicBezTo>
                  <a:cubicBezTo>
                    <a:pt x="2227" y="3285"/>
                    <a:pt x="2634" y="3180"/>
                    <a:pt x="3021" y="3180"/>
                  </a:cubicBezTo>
                  <a:cubicBezTo>
                    <a:pt x="3570" y="3180"/>
                    <a:pt x="4077" y="3391"/>
                    <a:pt x="4469" y="3623"/>
                  </a:cubicBezTo>
                  <a:cubicBezTo>
                    <a:pt x="5107" y="3988"/>
                    <a:pt x="5685" y="4535"/>
                    <a:pt x="6353" y="4899"/>
                  </a:cubicBezTo>
                  <a:cubicBezTo>
                    <a:pt x="6711" y="5095"/>
                    <a:pt x="7139" y="5220"/>
                    <a:pt x="7552" y="5220"/>
                  </a:cubicBezTo>
                  <a:cubicBezTo>
                    <a:pt x="7911" y="5220"/>
                    <a:pt x="8259" y="5125"/>
                    <a:pt x="8542" y="4899"/>
                  </a:cubicBezTo>
                  <a:cubicBezTo>
                    <a:pt x="8967" y="4504"/>
                    <a:pt x="9210" y="3957"/>
                    <a:pt x="9241" y="3380"/>
                  </a:cubicBezTo>
                  <a:cubicBezTo>
                    <a:pt x="9302" y="2285"/>
                    <a:pt x="8967" y="1191"/>
                    <a:pt x="8238" y="340"/>
                  </a:cubicBezTo>
                  <a:cubicBezTo>
                    <a:pt x="8092" y="170"/>
                    <a:pt x="7869" y="1"/>
                    <a:pt x="76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8"/>
            <p:cNvSpPr/>
            <p:nvPr/>
          </p:nvSpPr>
          <p:spPr>
            <a:xfrm>
              <a:off x="5629550" y="1140875"/>
              <a:ext cx="142125" cy="158850"/>
            </a:xfrm>
            <a:custGeom>
              <a:avLst/>
              <a:gdLst/>
              <a:ahLst/>
              <a:cxnLst/>
              <a:rect l="l" t="t" r="r" b="b"/>
              <a:pathLst>
                <a:path w="5685" h="6354" extrusionOk="0">
                  <a:moveTo>
                    <a:pt x="1" y="1"/>
                  </a:moveTo>
                  <a:cubicBezTo>
                    <a:pt x="1" y="31"/>
                    <a:pt x="1" y="92"/>
                    <a:pt x="1" y="122"/>
                  </a:cubicBezTo>
                  <a:cubicBezTo>
                    <a:pt x="31" y="214"/>
                    <a:pt x="31" y="305"/>
                    <a:pt x="92" y="426"/>
                  </a:cubicBezTo>
                  <a:cubicBezTo>
                    <a:pt x="213" y="761"/>
                    <a:pt x="426" y="1095"/>
                    <a:pt x="669" y="1338"/>
                  </a:cubicBezTo>
                  <a:cubicBezTo>
                    <a:pt x="1064" y="1764"/>
                    <a:pt x="1520" y="2068"/>
                    <a:pt x="2007" y="2341"/>
                  </a:cubicBezTo>
                  <a:cubicBezTo>
                    <a:pt x="2311" y="2463"/>
                    <a:pt x="2615" y="2585"/>
                    <a:pt x="2949" y="2645"/>
                  </a:cubicBezTo>
                  <a:cubicBezTo>
                    <a:pt x="3283" y="2737"/>
                    <a:pt x="3618" y="2767"/>
                    <a:pt x="3952" y="2858"/>
                  </a:cubicBezTo>
                  <a:cubicBezTo>
                    <a:pt x="4286" y="2949"/>
                    <a:pt x="4560" y="3101"/>
                    <a:pt x="4833" y="3314"/>
                  </a:cubicBezTo>
                  <a:cubicBezTo>
                    <a:pt x="5077" y="3527"/>
                    <a:pt x="5259" y="3770"/>
                    <a:pt x="5350" y="4074"/>
                  </a:cubicBezTo>
                  <a:cubicBezTo>
                    <a:pt x="5472" y="4317"/>
                    <a:pt x="5502" y="4591"/>
                    <a:pt x="5502" y="4895"/>
                  </a:cubicBezTo>
                  <a:cubicBezTo>
                    <a:pt x="5472" y="5138"/>
                    <a:pt x="5381" y="5351"/>
                    <a:pt x="5259" y="5563"/>
                  </a:cubicBezTo>
                  <a:cubicBezTo>
                    <a:pt x="5046" y="5867"/>
                    <a:pt x="4773" y="6110"/>
                    <a:pt x="4438" y="6232"/>
                  </a:cubicBezTo>
                  <a:cubicBezTo>
                    <a:pt x="4195" y="6354"/>
                    <a:pt x="4043" y="6354"/>
                    <a:pt x="4043" y="6354"/>
                  </a:cubicBezTo>
                  <a:lnTo>
                    <a:pt x="4165" y="6354"/>
                  </a:lnTo>
                  <a:cubicBezTo>
                    <a:pt x="4256" y="6323"/>
                    <a:pt x="4377" y="6323"/>
                    <a:pt x="4469" y="6293"/>
                  </a:cubicBezTo>
                  <a:cubicBezTo>
                    <a:pt x="4833" y="6171"/>
                    <a:pt x="5137" y="5928"/>
                    <a:pt x="5350" y="5624"/>
                  </a:cubicBezTo>
                  <a:cubicBezTo>
                    <a:pt x="5502" y="5411"/>
                    <a:pt x="5593" y="5168"/>
                    <a:pt x="5624" y="4895"/>
                  </a:cubicBezTo>
                  <a:cubicBezTo>
                    <a:pt x="5685" y="4591"/>
                    <a:pt x="5624" y="4287"/>
                    <a:pt x="5533" y="4013"/>
                  </a:cubicBezTo>
                  <a:cubicBezTo>
                    <a:pt x="5411" y="3679"/>
                    <a:pt x="5198" y="3405"/>
                    <a:pt x="4955" y="3192"/>
                  </a:cubicBezTo>
                  <a:cubicBezTo>
                    <a:pt x="4681" y="2949"/>
                    <a:pt x="4347" y="2797"/>
                    <a:pt x="3982" y="2706"/>
                  </a:cubicBezTo>
                  <a:cubicBezTo>
                    <a:pt x="3648" y="2615"/>
                    <a:pt x="3314" y="2554"/>
                    <a:pt x="2979" y="2493"/>
                  </a:cubicBezTo>
                  <a:cubicBezTo>
                    <a:pt x="2675" y="2433"/>
                    <a:pt x="2371" y="2311"/>
                    <a:pt x="2067" y="2189"/>
                  </a:cubicBezTo>
                  <a:cubicBezTo>
                    <a:pt x="1581" y="1946"/>
                    <a:pt x="1156" y="1642"/>
                    <a:pt x="760" y="1278"/>
                  </a:cubicBezTo>
                  <a:cubicBezTo>
                    <a:pt x="517" y="1004"/>
                    <a:pt x="304" y="730"/>
                    <a:pt x="152" y="396"/>
                  </a:cubicBezTo>
                  <a:cubicBezTo>
                    <a:pt x="31" y="153"/>
                    <a:pt x="1" y="1"/>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a:off x="5574850" y="1156075"/>
              <a:ext cx="178600" cy="144400"/>
            </a:xfrm>
            <a:custGeom>
              <a:avLst/>
              <a:gdLst/>
              <a:ahLst/>
              <a:cxnLst/>
              <a:rect l="l" t="t" r="r" b="b"/>
              <a:pathLst>
                <a:path w="7144" h="5776" extrusionOk="0">
                  <a:moveTo>
                    <a:pt x="0" y="1"/>
                  </a:moveTo>
                  <a:cubicBezTo>
                    <a:pt x="0" y="31"/>
                    <a:pt x="0" y="62"/>
                    <a:pt x="30" y="92"/>
                  </a:cubicBezTo>
                  <a:cubicBezTo>
                    <a:pt x="61" y="214"/>
                    <a:pt x="61" y="305"/>
                    <a:pt x="122" y="396"/>
                  </a:cubicBezTo>
                  <a:cubicBezTo>
                    <a:pt x="274" y="761"/>
                    <a:pt x="486" y="1095"/>
                    <a:pt x="760" y="1369"/>
                  </a:cubicBezTo>
                  <a:cubicBezTo>
                    <a:pt x="1185" y="1764"/>
                    <a:pt x="1702" y="2068"/>
                    <a:pt x="2249" y="2250"/>
                  </a:cubicBezTo>
                  <a:cubicBezTo>
                    <a:pt x="2918" y="2463"/>
                    <a:pt x="3617" y="2645"/>
                    <a:pt x="4316" y="2736"/>
                  </a:cubicBezTo>
                  <a:cubicBezTo>
                    <a:pt x="4985" y="2858"/>
                    <a:pt x="5654" y="3040"/>
                    <a:pt x="6292" y="3314"/>
                  </a:cubicBezTo>
                  <a:cubicBezTo>
                    <a:pt x="6565" y="3436"/>
                    <a:pt x="6778" y="3618"/>
                    <a:pt x="6900" y="3891"/>
                  </a:cubicBezTo>
                  <a:cubicBezTo>
                    <a:pt x="6991" y="4135"/>
                    <a:pt x="7021" y="4378"/>
                    <a:pt x="6961" y="4621"/>
                  </a:cubicBezTo>
                  <a:cubicBezTo>
                    <a:pt x="6869" y="4986"/>
                    <a:pt x="6626" y="5320"/>
                    <a:pt x="6322" y="5533"/>
                  </a:cubicBezTo>
                  <a:cubicBezTo>
                    <a:pt x="6167" y="5644"/>
                    <a:pt x="6060" y="5723"/>
                    <a:pt x="6014" y="5757"/>
                  </a:cubicBezTo>
                  <a:lnTo>
                    <a:pt x="6014" y="5757"/>
                  </a:lnTo>
                  <a:cubicBezTo>
                    <a:pt x="6036" y="5746"/>
                    <a:pt x="6057" y="5746"/>
                    <a:pt x="6079" y="5746"/>
                  </a:cubicBezTo>
                  <a:cubicBezTo>
                    <a:pt x="6170" y="5685"/>
                    <a:pt x="6292" y="5654"/>
                    <a:pt x="6383" y="5594"/>
                  </a:cubicBezTo>
                  <a:cubicBezTo>
                    <a:pt x="6717" y="5381"/>
                    <a:pt x="6961" y="5046"/>
                    <a:pt x="7082" y="4651"/>
                  </a:cubicBezTo>
                  <a:cubicBezTo>
                    <a:pt x="7143" y="4378"/>
                    <a:pt x="7113" y="4104"/>
                    <a:pt x="7021" y="3831"/>
                  </a:cubicBezTo>
                  <a:cubicBezTo>
                    <a:pt x="6900" y="3527"/>
                    <a:pt x="6657" y="3284"/>
                    <a:pt x="6353" y="3162"/>
                  </a:cubicBezTo>
                  <a:cubicBezTo>
                    <a:pt x="5714" y="2858"/>
                    <a:pt x="5015" y="2676"/>
                    <a:pt x="4316" y="2584"/>
                  </a:cubicBezTo>
                  <a:cubicBezTo>
                    <a:pt x="3648" y="2463"/>
                    <a:pt x="2948" y="2311"/>
                    <a:pt x="2310" y="2098"/>
                  </a:cubicBezTo>
                  <a:cubicBezTo>
                    <a:pt x="1763" y="1916"/>
                    <a:pt x="1277" y="1642"/>
                    <a:pt x="851" y="1277"/>
                  </a:cubicBezTo>
                  <a:cubicBezTo>
                    <a:pt x="547" y="1034"/>
                    <a:pt x="334" y="700"/>
                    <a:pt x="182" y="366"/>
                  </a:cubicBezTo>
                  <a:cubicBezTo>
                    <a:pt x="61" y="153"/>
                    <a:pt x="0" y="1"/>
                    <a:pt x="0" y="1"/>
                  </a:cubicBezTo>
                  <a:close/>
                  <a:moveTo>
                    <a:pt x="6014" y="5757"/>
                  </a:moveTo>
                  <a:lnTo>
                    <a:pt x="6014" y="5757"/>
                  </a:lnTo>
                  <a:cubicBezTo>
                    <a:pt x="6005" y="5761"/>
                    <a:pt x="5997" y="5767"/>
                    <a:pt x="5988" y="5776"/>
                  </a:cubicBezTo>
                  <a:cubicBezTo>
                    <a:pt x="5988" y="5776"/>
                    <a:pt x="5997" y="5769"/>
                    <a:pt x="6014" y="5757"/>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8"/>
            <p:cNvSpPr/>
            <p:nvPr/>
          </p:nvSpPr>
          <p:spPr>
            <a:xfrm>
              <a:off x="5711625" y="1397350"/>
              <a:ext cx="25850" cy="22350"/>
            </a:xfrm>
            <a:custGeom>
              <a:avLst/>
              <a:gdLst/>
              <a:ahLst/>
              <a:cxnLst/>
              <a:rect l="l" t="t" r="r" b="b"/>
              <a:pathLst>
                <a:path w="1034" h="894" extrusionOk="0">
                  <a:moveTo>
                    <a:pt x="525" y="0"/>
                  </a:moveTo>
                  <a:cubicBezTo>
                    <a:pt x="337" y="0"/>
                    <a:pt x="137" y="118"/>
                    <a:pt x="61" y="320"/>
                  </a:cubicBezTo>
                  <a:cubicBezTo>
                    <a:pt x="0" y="563"/>
                    <a:pt x="152" y="806"/>
                    <a:pt x="395" y="867"/>
                  </a:cubicBezTo>
                  <a:cubicBezTo>
                    <a:pt x="445" y="885"/>
                    <a:pt x="494" y="894"/>
                    <a:pt x="542" y="894"/>
                  </a:cubicBezTo>
                  <a:cubicBezTo>
                    <a:pt x="731" y="894"/>
                    <a:pt x="900" y="763"/>
                    <a:pt x="973" y="593"/>
                  </a:cubicBezTo>
                  <a:cubicBezTo>
                    <a:pt x="1034" y="350"/>
                    <a:pt x="912" y="76"/>
                    <a:pt x="639" y="16"/>
                  </a:cubicBezTo>
                  <a:cubicBezTo>
                    <a:pt x="602" y="5"/>
                    <a:pt x="564" y="0"/>
                    <a:pt x="5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8"/>
            <p:cNvSpPr/>
            <p:nvPr/>
          </p:nvSpPr>
          <p:spPr>
            <a:xfrm>
              <a:off x="5712375" y="1384650"/>
              <a:ext cx="45625" cy="20875"/>
            </a:xfrm>
            <a:custGeom>
              <a:avLst/>
              <a:gdLst/>
              <a:ahLst/>
              <a:cxnLst/>
              <a:rect l="l" t="t" r="r" b="b"/>
              <a:pathLst>
                <a:path w="1825" h="835" extrusionOk="0">
                  <a:moveTo>
                    <a:pt x="623" y="0"/>
                  </a:moveTo>
                  <a:cubicBezTo>
                    <a:pt x="517" y="0"/>
                    <a:pt x="410" y="12"/>
                    <a:pt x="305" y="37"/>
                  </a:cubicBezTo>
                  <a:cubicBezTo>
                    <a:pt x="122" y="98"/>
                    <a:pt x="1" y="159"/>
                    <a:pt x="31" y="220"/>
                  </a:cubicBezTo>
                  <a:cubicBezTo>
                    <a:pt x="42" y="254"/>
                    <a:pt x="109" y="258"/>
                    <a:pt x="214" y="258"/>
                  </a:cubicBezTo>
                  <a:cubicBezTo>
                    <a:pt x="249" y="258"/>
                    <a:pt x="288" y="258"/>
                    <a:pt x="331" y="258"/>
                  </a:cubicBezTo>
                  <a:cubicBezTo>
                    <a:pt x="502" y="258"/>
                    <a:pt x="730" y="265"/>
                    <a:pt x="973" y="341"/>
                  </a:cubicBezTo>
                  <a:cubicBezTo>
                    <a:pt x="1423" y="510"/>
                    <a:pt x="1665" y="834"/>
                    <a:pt x="1771" y="834"/>
                  </a:cubicBezTo>
                  <a:cubicBezTo>
                    <a:pt x="1779" y="834"/>
                    <a:pt x="1787" y="832"/>
                    <a:pt x="1794" y="828"/>
                  </a:cubicBezTo>
                  <a:cubicBezTo>
                    <a:pt x="1824" y="828"/>
                    <a:pt x="1794" y="706"/>
                    <a:pt x="1703" y="524"/>
                  </a:cubicBezTo>
                  <a:cubicBezTo>
                    <a:pt x="1437" y="185"/>
                    <a:pt x="1036" y="0"/>
                    <a:pt x="6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p:nvPr/>
          </p:nvSpPr>
          <p:spPr>
            <a:xfrm>
              <a:off x="5594600" y="1363625"/>
              <a:ext cx="25850" cy="22350"/>
            </a:xfrm>
            <a:custGeom>
              <a:avLst/>
              <a:gdLst/>
              <a:ahLst/>
              <a:cxnLst/>
              <a:rect l="l" t="t" r="r" b="b"/>
              <a:pathLst>
                <a:path w="1034" h="894" extrusionOk="0">
                  <a:moveTo>
                    <a:pt x="491" y="0"/>
                  </a:moveTo>
                  <a:cubicBezTo>
                    <a:pt x="295" y="0"/>
                    <a:pt x="110" y="137"/>
                    <a:pt x="61" y="331"/>
                  </a:cubicBezTo>
                  <a:cubicBezTo>
                    <a:pt x="0" y="544"/>
                    <a:pt x="122" y="817"/>
                    <a:pt x="365" y="878"/>
                  </a:cubicBezTo>
                  <a:cubicBezTo>
                    <a:pt x="407" y="889"/>
                    <a:pt x="449" y="894"/>
                    <a:pt x="492" y="894"/>
                  </a:cubicBezTo>
                  <a:cubicBezTo>
                    <a:pt x="696" y="894"/>
                    <a:pt x="892" y="776"/>
                    <a:pt x="943" y="574"/>
                  </a:cubicBezTo>
                  <a:cubicBezTo>
                    <a:pt x="1034" y="331"/>
                    <a:pt x="882" y="88"/>
                    <a:pt x="639" y="27"/>
                  </a:cubicBezTo>
                  <a:cubicBezTo>
                    <a:pt x="590" y="9"/>
                    <a:pt x="540" y="0"/>
                    <a:pt x="4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8"/>
            <p:cNvSpPr/>
            <p:nvPr/>
          </p:nvSpPr>
          <p:spPr>
            <a:xfrm>
              <a:off x="5595350" y="1346525"/>
              <a:ext cx="44875" cy="20875"/>
            </a:xfrm>
            <a:custGeom>
              <a:avLst/>
              <a:gdLst/>
              <a:ahLst/>
              <a:cxnLst/>
              <a:rect l="l" t="t" r="r" b="b"/>
              <a:pathLst>
                <a:path w="1795" h="835" extrusionOk="0">
                  <a:moveTo>
                    <a:pt x="635" y="0"/>
                  </a:moveTo>
                  <a:cubicBezTo>
                    <a:pt x="523" y="0"/>
                    <a:pt x="414" y="15"/>
                    <a:pt x="305" y="42"/>
                  </a:cubicBezTo>
                  <a:cubicBezTo>
                    <a:pt x="92" y="103"/>
                    <a:pt x="1" y="134"/>
                    <a:pt x="31" y="225"/>
                  </a:cubicBezTo>
                  <a:cubicBezTo>
                    <a:pt x="39" y="240"/>
                    <a:pt x="71" y="244"/>
                    <a:pt x="123" y="244"/>
                  </a:cubicBezTo>
                  <a:cubicBezTo>
                    <a:pt x="175" y="244"/>
                    <a:pt x="246" y="240"/>
                    <a:pt x="331" y="240"/>
                  </a:cubicBezTo>
                  <a:cubicBezTo>
                    <a:pt x="502" y="240"/>
                    <a:pt x="730" y="255"/>
                    <a:pt x="973" y="346"/>
                  </a:cubicBezTo>
                  <a:cubicBezTo>
                    <a:pt x="1411" y="492"/>
                    <a:pt x="1653" y="835"/>
                    <a:pt x="1752" y="835"/>
                  </a:cubicBezTo>
                  <a:cubicBezTo>
                    <a:pt x="1756" y="835"/>
                    <a:pt x="1760" y="834"/>
                    <a:pt x="1764" y="833"/>
                  </a:cubicBezTo>
                  <a:cubicBezTo>
                    <a:pt x="1794" y="802"/>
                    <a:pt x="1794" y="681"/>
                    <a:pt x="1672" y="529"/>
                  </a:cubicBezTo>
                  <a:cubicBezTo>
                    <a:pt x="1520" y="316"/>
                    <a:pt x="1308" y="164"/>
                    <a:pt x="1065" y="73"/>
                  </a:cubicBezTo>
                  <a:cubicBezTo>
                    <a:pt x="914" y="23"/>
                    <a:pt x="773" y="0"/>
                    <a:pt x="6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8"/>
            <p:cNvSpPr/>
            <p:nvPr/>
          </p:nvSpPr>
          <p:spPr>
            <a:xfrm>
              <a:off x="5652350" y="1369600"/>
              <a:ext cx="34225" cy="108700"/>
            </a:xfrm>
            <a:custGeom>
              <a:avLst/>
              <a:gdLst/>
              <a:ahLst/>
              <a:cxnLst/>
              <a:rect l="l" t="t" r="r" b="b"/>
              <a:pathLst>
                <a:path w="1369" h="4348" extrusionOk="0">
                  <a:moveTo>
                    <a:pt x="1155" y="1"/>
                  </a:moveTo>
                  <a:cubicBezTo>
                    <a:pt x="1064" y="913"/>
                    <a:pt x="1064" y="1794"/>
                    <a:pt x="1125" y="2706"/>
                  </a:cubicBezTo>
                  <a:cubicBezTo>
                    <a:pt x="1125" y="3071"/>
                    <a:pt x="1155" y="3405"/>
                    <a:pt x="1155" y="3740"/>
                  </a:cubicBezTo>
                  <a:cubicBezTo>
                    <a:pt x="1186" y="3861"/>
                    <a:pt x="1155" y="4013"/>
                    <a:pt x="1125" y="4135"/>
                  </a:cubicBezTo>
                  <a:cubicBezTo>
                    <a:pt x="1089" y="4170"/>
                    <a:pt x="1033" y="4185"/>
                    <a:pt x="968" y="4185"/>
                  </a:cubicBezTo>
                  <a:cubicBezTo>
                    <a:pt x="922" y="4185"/>
                    <a:pt x="871" y="4178"/>
                    <a:pt x="821" y="4165"/>
                  </a:cubicBezTo>
                  <a:cubicBezTo>
                    <a:pt x="548" y="4074"/>
                    <a:pt x="274" y="4044"/>
                    <a:pt x="0" y="4044"/>
                  </a:cubicBezTo>
                  <a:cubicBezTo>
                    <a:pt x="244" y="4165"/>
                    <a:pt x="487" y="4256"/>
                    <a:pt x="760" y="4317"/>
                  </a:cubicBezTo>
                  <a:cubicBezTo>
                    <a:pt x="821" y="4348"/>
                    <a:pt x="912" y="4348"/>
                    <a:pt x="973" y="4348"/>
                  </a:cubicBezTo>
                  <a:cubicBezTo>
                    <a:pt x="1064" y="4348"/>
                    <a:pt x="1186" y="4317"/>
                    <a:pt x="1247" y="4256"/>
                  </a:cubicBezTo>
                  <a:cubicBezTo>
                    <a:pt x="1338" y="4104"/>
                    <a:pt x="1368" y="3922"/>
                    <a:pt x="1338" y="3740"/>
                  </a:cubicBezTo>
                  <a:lnTo>
                    <a:pt x="1338" y="2706"/>
                  </a:lnTo>
                  <a:cubicBezTo>
                    <a:pt x="1338" y="1794"/>
                    <a:pt x="1277" y="882"/>
                    <a:pt x="11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8"/>
            <p:cNvSpPr/>
            <p:nvPr/>
          </p:nvSpPr>
          <p:spPr>
            <a:xfrm>
              <a:off x="5608275" y="1466125"/>
              <a:ext cx="33450" cy="46300"/>
            </a:xfrm>
            <a:custGeom>
              <a:avLst/>
              <a:gdLst/>
              <a:ahLst/>
              <a:cxnLst/>
              <a:rect l="l" t="t" r="r" b="b"/>
              <a:pathLst>
                <a:path w="1338" h="1852" extrusionOk="0">
                  <a:moveTo>
                    <a:pt x="244" y="0"/>
                  </a:moveTo>
                  <a:cubicBezTo>
                    <a:pt x="183" y="0"/>
                    <a:pt x="92" y="91"/>
                    <a:pt x="61" y="335"/>
                  </a:cubicBezTo>
                  <a:cubicBezTo>
                    <a:pt x="0" y="639"/>
                    <a:pt x="61" y="973"/>
                    <a:pt x="213" y="1216"/>
                  </a:cubicBezTo>
                  <a:cubicBezTo>
                    <a:pt x="365" y="1490"/>
                    <a:pt x="639" y="1702"/>
                    <a:pt x="943" y="1794"/>
                  </a:cubicBezTo>
                  <a:cubicBezTo>
                    <a:pt x="1059" y="1827"/>
                    <a:pt x="1158" y="1851"/>
                    <a:pt x="1223" y="1851"/>
                  </a:cubicBezTo>
                  <a:cubicBezTo>
                    <a:pt x="1276" y="1851"/>
                    <a:pt x="1307" y="1835"/>
                    <a:pt x="1307" y="1794"/>
                  </a:cubicBezTo>
                  <a:cubicBezTo>
                    <a:pt x="1338" y="1733"/>
                    <a:pt x="760" y="1581"/>
                    <a:pt x="456" y="1064"/>
                  </a:cubicBezTo>
                  <a:cubicBezTo>
                    <a:pt x="152" y="547"/>
                    <a:pt x="335" y="0"/>
                    <a:pt x="2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8"/>
            <p:cNvSpPr/>
            <p:nvPr/>
          </p:nvSpPr>
          <p:spPr>
            <a:xfrm>
              <a:off x="5602200" y="1302050"/>
              <a:ext cx="57775" cy="20550"/>
            </a:xfrm>
            <a:custGeom>
              <a:avLst/>
              <a:gdLst/>
              <a:ahLst/>
              <a:cxnLst/>
              <a:rect l="l" t="t" r="r" b="b"/>
              <a:pathLst>
                <a:path w="2311" h="822" extrusionOk="0">
                  <a:moveTo>
                    <a:pt x="807" y="0"/>
                  </a:moveTo>
                  <a:cubicBezTo>
                    <a:pt x="651" y="0"/>
                    <a:pt x="493" y="19"/>
                    <a:pt x="335" y="59"/>
                  </a:cubicBezTo>
                  <a:cubicBezTo>
                    <a:pt x="91" y="119"/>
                    <a:pt x="0" y="211"/>
                    <a:pt x="0" y="271"/>
                  </a:cubicBezTo>
                  <a:cubicBezTo>
                    <a:pt x="31" y="423"/>
                    <a:pt x="517" y="423"/>
                    <a:pt x="1125" y="545"/>
                  </a:cubicBezTo>
                  <a:cubicBezTo>
                    <a:pt x="1592" y="643"/>
                    <a:pt x="1980" y="821"/>
                    <a:pt x="2159" y="821"/>
                  </a:cubicBezTo>
                  <a:cubicBezTo>
                    <a:pt x="2201" y="821"/>
                    <a:pt x="2232" y="811"/>
                    <a:pt x="2250" y="788"/>
                  </a:cubicBezTo>
                  <a:cubicBezTo>
                    <a:pt x="2310" y="727"/>
                    <a:pt x="2219" y="606"/>
                    <a:pt x="2037" y="423"/>
                  </a:cubicBezTo>
                  <a:cubicBezTo>
                    <a:pt x="1677" y="153"/>
                    <a:pt x="1251" y="0"/>
                    <a:pt x="8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a:off x="5724525" y="1348525"/>
              <a:ext cx="41825" cy="21600"/>
            </a:xfrm>
            <a:custGeom>
              <a:avLst/>
              <a:gdLst/>
              <a:ahLst/>
              <a:cxnLst/>
              <a:rect l="l" t="t" r="r" b="b"/>
              <a:pathLst>
                <a:path w="1673" h="864" extrusionOk="0">
                  <a:moveTo>
                    <a:pt x="521" y="0"/>
                  </a:moveTo>
                  <a:cubicBezTo>
                    <a:pt x="440" y="0"/>
                    <a:pt x="357" y="8"/>
                    <a:pt x="275" y="23"/>
                  </a:cubicBezTo>
                  <a:cubicBezTo>
                    <a:pt x="92" y="84"/>
                    <a:pt x="1" y="175"/>
                    <a:pt x="1" y="236"/>
                  </a:cubicBezTo>
                  <a:cubicBezTo>
                    <a:pt x="31" y="388"/>
                    <a:pt x="396" y="418"/>
                    <a:pt x="791" y="570"/>
                  </a:cubicBezTo>
                  <a:cubicBezTo>
                    <a:pt x="1126" y="673"/>
                    <a:pt x="1396" y="864"/>
                    <a:pt x="1544" y="864"/>
                  </a:cubicBezTo>
                  <a:cubicBezTo>
                    <a:pt x="1571" y="864"/>
                    <a:pt x="1593" y="858"/>
                    <a:pt x="1612" y="844"/>
                  </a:cubicBezTo>
                  <a:cubicBezTo>
                    <a:pt x="1673" y="814"/>
                    <a:pt x="1642" y="692"/>
                    <a:pt x="1551" y="510"/>
                  </a:cubicBezTo>
                  <a:cubicBezTo>
                    <a:pt x="1299" y="182"/>
                    <a:pt x="921" y="0"/>
                    <a:pt x="5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a:off x="5492000" y="2423575"/>
              <a:ext cx="83625" cy="79050"/>
            </a:xfrm>
            <a:custGeom>
              <a:avLst/>
              <a:gdLst/>
              <a:ahLst/>
              <a:cxnLst/>
              <a:rect l="l" t="t" r="r" b="b"/>
              <a:pathLst>
                <a:path w="3345" h="3162" extrusionOk="0">
                  <a:moveTo>
                    <a:pt x="1946" y="1"/>
                  </a:moveTo>
                  <a:lnTo>
                    <a:pt x="1" y="669"/>
                  </a:lnTo>
                  <a:lnTo>
                    <a:pt x="609" y="3162"/>
                  </a:lnTo>
                  <a:lnTo>
                    <a:pt x="3162" y="2128"/>
                  </a:lnTo>
                  <a:cubicBezTo>
                    <a:pt x="3344" y="1216"/>
                    <a:pt x="2828" y="305"/>
                    <a:pt x="194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a:off x="5001875" y="2319850"/>
              <a:ext cx="494725" cy="160925"/>
            </a:xfrm>
            <a:custGeom>
              <a:avLst/>
              <a:gdLst/>
              <a:ahLst/>
              <a:cxnLst/>
              <a:rect l="l" t="t" r="r" b="b"/>
              <a:pathLst>
                <a:path w="19789" h="6437" extrusionOk="0">
                  <a:moveTo>
                    <a:pt x="3301" y="1"/>
                  </a:moveTo>
                  <a:cubicBezTo>
                    <a:pt x="2727" y="1"/>
                    <a:pt x="2124" y="43"/>
                    <a:pt x="1490" y="137"/>
                  </a:cubicBezTo>
                  <a:lnTo>
                    <a:pt x="1" y="4150"/>
                  </a:lnTo>
                  <a:cubicBezTo>
                    <a:pt x="1" y="4150"/>
                    <a:pt x="1216" y="4020"/>
                    <a:pt x="2836" y="4020"/>
                  </a:cubicBezTo>
                  <a:cubicBezTo>
                    <a:pt x="4546" y="4020"/>
                    <a:pt x="6705" y="4164"/>
                    <a:pt x="8359" y="4758"/>
                  </a:cubicBezTo>
                  <a:cubicBezTo>
                    <a:pt x="11034" y="5691"/>
                    <a:pt x="14254" y="6436"/>
                    <a:pt x="16296" y="6436"/>
                  </a:cubicBezTo>
                  <a:cubicBezTo>
                    <a:pt x="16714" y="6436"/>
                    <a:pt x="17083" y="6405"/>
                    <a:pt x="17387" y="6338"/>
                  </a:cubicBezTo>
                  <a:cubicBezTo>
                    <a:pt x="18329" y="6095"/>
                    <a:pt x="19180" y="5548"/>
                    <a:pt x="19788" y="4818"/>
                  </a:cubicBezTo>
                  <a:cubicBezTo>
                    <a:pt x="19788" y="4818"/>
                    <a:pt x="14682" y="4180"/>
                    <a:pt x="12250" y="3420"/>
                  </a:cubicBezTo>
                  <a:cubicBezTo>
                    <a:pt x="10812" y="2959"/>
                    <a:pt x="8088" y="1"/>
                    <a:pt x="33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a:off x="5419050" y="2438775"/>
              <a:ext cx="101850" cy="80150"/>
            </a:xfrm>
            <a:custGeom>
              <a:avLst/>
              <a:gdLst/>
              <a:ahLst/>
              <a:cxnLst/>
              <a:rect l="l" t="t" r="r" b="b"/>
              <a:pathLst>
                <a:path w="4074" h="3206" extrusionOk="0">
                  <a:moveTo>
                    <a:pt x="3071" y="1"/>
                  </a:moveTo>
                  <a:lnTo>
                    <a:pt x="3132" y="61"/>
                  </a:lnTo>
                  <a:cubicBezTo>
                    <a:pt x="2585" y="92"/>
                    <a:pt x="2037" y="153"/>
                    <a:pt x="1521" y="304"/>
                  </a:cubicBezTo>
                  <a:cubicBezTo>
                    <a:pt x="1004" y="426"/>
                    <a:pt x="518" y="730"/>
                    <a:pt x="183" y="1125"/>
                  </a:cubicBezTo>
                  <a:cubicBezTo>
                    <a:pt x="62" y="1247"/>
                    <a:pt x="1" y="1429"/>
                    <a:pt x="1" y="1612"/>
                  </a:cubicBezTo>
                  <a:cubicBezTo>
                    <a:pt x="31" y="1855"/>
                    <a:pt x="183" y="2037"/>
                    <a:pt x="396" y="2159"/>
                  </a:cubicBezTo>
                  <a:cubicBezTo>
                    <a:pt x="852" y="2584"/>
                    <a:pt x="1399" y="2919"/>
                    <a:pt x="2007" y="3131"/>
                  </a:cubicBezTo>
                  <a:cubicBezTo>
                    <a:pt x="2173" y="3181"/>
                    <a:pt x="2343" y="3206"/>
                    <a:pt x="2512" y="3206"/>
                  </a:cubicBezTo>
                  <a:cubicBezTo>
                    <a:pt x="2964" y="3206"/>
                    <a:pt x="3408" y="3029"/>
                    <a:pt x="3740" y="2675"/>
                  </a:cubicBezTo>
                  <a:cubicBezTo>
                    <a:pt x="4013" y="2250"/>
                    <a:pt x="4074" y="1733"/>
                    <a:pt x="3892" y="1247"/>
                  </a:cubicBezTo>
                  <a:cubicBezTo>
                    <a:pt x="3709" y="760"/>
                    <a:pt x="3436" y="335"/>
                    <a:pt x="307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5423625" y="2442250"/>
              <a:ext cx="96525" cy="75875"/>
            </a:xfrm>
            <a:custGeom>
              <a:avLst/>
              <a:gdLst/>
              <a:ahLst/>
              <a:cxnLst/>
              <a:rect l="l" t="t" r="r" b="b"/>
              <a:pathLst>
                <a:path w="3861" h="3035" extrusionOk="0">
                  <a:moveTo>
                    <a:pt x="1795" y="0"/>
                  </a:moveTo>
                  <a:cubicBezTo>
                    <a:pt x="1493" y="0"/>
                    <a:pt x="1196" y="54"/>
                    <a:pt x="912" y="135"/>
                  </a:cubicBezTo>
                  <a:cubicBezTo>
                    <a:pt x="608" y="226"/>
                    <a:pt x="365" y="409"/>
                    <a:pt x="152" y="621"/>
                  </a:cubicBezTo>
                  <a:cubicBezTo>
                    <a:pt x="61" y="713"/>
                    <a:pt x="31" y="804"/>
                    <a:pt x="0" y="925"/>
                  </a:cubicBezTo>
                  <a:cubicBezTo>
                    <a:pt x="31" y="834"/>
                    <a:pt x="91" y="743"/>
                    <a:pt x="152" y="652"/>
                  </a:cubicBezTo>
                  <a:cubicBezTo>
                    <a:pt x="365" y="439"/>
                    <a:pt x="639" y="287"/>
                    <a:pt x="912" y="196"/>
                  </a:cubicBezTo>
                  <a:cubicBezTo>
                    <a:pt x="1196" y="115"/>
                    <a:pt x="1493" y="74"/>
                    <a:pt x="1786" y="74"/>
                  </a:cubicBezTo>
                  <a:cubicBezTo>
                    <a:pt x="1932" y="74"/>
                    <a:pt x="2077" y="84"/>
                    <a:pt x="2219" y="105"/>
                  </a:cubicBezTo>
                  <a:cubicBezTo>
                    <a:pt x="2766" y="196"/>
                    <a:pt x="3253" y="500"/>
                    <a:pt x="3526" y="956"/>
                  </a:cubicBezTo>
                  <a:cubicBezTo>
                    <a:pt x="3830" y="1442"/>
                    <a:pt x="3830" y="2050"/>
                    <a:pt x="3465" y="2476"/>
                  </a:cubicBezTo>
                  <a:cubicBezTo>
                    <a:pt x="3253" y="2794"/>
                    <a:pt x="2879" y="2973"/>
                    <a:pt x="2504" y="2973"/>
                  </a:cubicBezTo>
                  <a:cubicBezTo>
                    <a:pt x="2449" y="2973"/>
                    <a:pt x="2395" y="2970"/>
                    <a:pt x="2341" y="2962"/>
                  </a:cubicBezTo>
                  <a:cubicBezTo>
                    <a:pt x="2037" y="2931"/>
                    <a:pt x="1733" y="2871"/>
                    <a:pt x="1459" y="2780"/>
                  </a:cubicBezTo>
                  <a:lnTo>
                    <a:pt x="1247" y="2688"/>
                  </a:lnTo>
                  <a:lnTo>
                    <a:pt x="1155" y="2658"/>
                  </a:lnTo>
                  <a:lnTo>
                    <a:pt x="1155" y="2658"/>
                  </a:lnTo>
                  <a:cubicBezTo>
                    <a:pt x="1186" y="2688"/>
                    <a:pt x="1186" y="2688"/>
                    <a:pt x="1216" y="2719"/>
                  </a:cubicBezTo>
                  <a:cubicBezTo>
                    <a:pt x="1277" y="2719"/>
                    <a:pt x="1368" y="2780"/>
                    <a:pt x="1459" y="2810"/>
                  </a:cubicBezTo>
                  <a:cubicBezTo>
                    <a:pt x="1733" y="2931"/>
                    <a:pt x="2037" y="2992"/>
                    <a:pt x="2341" y="3023"/>
                  </a:cubicBezTo>
                  <a:cubicBezTo>
                    <a:pt x="2398" y="3031"/>
                    <a:pt x="2455" y="3035"/>
                    <a:pt x="2512" y="3035"/>
                  </a:cubicBezTo>
                  <a:cubicBezTo>
                    <a:pt x="2668" y="3035"/>
                    <a:pt x="2823" y="3006"/>
                    <a:pt x="2979" y="2962"/>
                  </a:cubicBezTo>
                  <a:cubicBezTo>
                    <a:pt x="3192" y="2871"/>
                    <a:pt x="3405" y="2719"/>
                    <a:pt x="3557" y="2506"/>
                  </a:cubicBezTo>
                  <a:cubicBezTo>
                    <a:pt x="3709" y="2293"/>
                    <a:pt x="3830" y="2050"/>
                    <a:pt x="3830" y="1746"/>
                  </a:cubicBezTo>
                  <a:cubicBezTo>
                    <a:pt x="3861" y="1473"/>
                    <a:pt x="3769" y="1169"/>
                    <a:pt x="3617" y="925"/>
                  </a:cubicBezTo>
                  <a:cubicBezTo>
                    <a:pt x="3313" y="439"/>
                    <a:pt x="2827" y="135"/>
                    <a:pt x="2250" y="44"/>
                  </a:cubicBezTo>
                  <a:cubicBezTo>
                    <a:pt x="2098" y="14"/>
                    <a:pt x="1946" y="0"/>
                    <a:pt x="17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5433500" y="2456250"/>
              <a:ext cx="16750" cy="11425"/>
            </a:xfrm>
            <a:custGeom>
              <a:avLst/>
              <a:gdLst/>
              <a:ahLst/>
              <a:cxnLst/>
              <a:rect l="l" t="t" r="r" b="b"/>
              <a:pathLst>
                <a:path w="670" h="457" extrusionOk="0">
                  <a:moveTo>
                    <a:pt x="0" y="1"/>
                  </a:moveTo>
                  <a:lnTo>
                    <a:pt x="0" y="1"/>
                  </a:lnTo>
                  <a:cubicBezTo>
                    <a:pt x="122" y="31"/>
                    <a:pt x="244" y="122"/>
                    <a:pt x="365" y="183"/>
                  </a:cubicBezTo>
                  <a:cubicBezTo>
                    <a:pt x="487" y="274"/>
                    <a:pt x="578" y="365"/>
                    <a:pt x="669" y="457"/>
                  </a:cubicBezTo>
                  <a:cubicBezTo>
                    <a:pt x="517" y="213"/>
                    <a:pt x="274" y="3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5457050" y="2456250"/>
              <a:ext cx="14475" cy="12175"/>
            </a:xfrm>
            <a:custGeom>
              <a:avLst/>
              <a:gdLst/>
              <a:ahLst/>
              <a:cxnLst/>
              <a:rect l="l" t="t" r="r" b="b"/>
              <a:pathLst>
                <a:path w="579" h="487" extrusionOk="0">
                  <a:moveTo>
                    <a:pt x="1" y="1"/>
                  </a:moveTo>
                  <a:cubicBezTo>
                    <a:pt x="1" y="31"/>
                    <a:pt x="122" y="92"/>
                    <a:pt x="305" y="244"/>
                  </a:cubicBezTo>
                  <a:cubicBezTo>
                    <a:pt x="457" y="365"/>
                    <a:pt x="578" y="487"/>
                    <a:pt x="578" y="487"/>
                  </a:cubicBezTo>
                  <a:cubicBezTo>
                    <a:pt x="517" y="365"/>
                    <a:pt x="426" y="274"/>
                    <a:pt x="335" y="213"/>
                  </a:cubicBezTo>
                  <a:cubicBezTo>
                    <a:pt x="213" y="122"/>
                    <a:pt x="122" y="6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5458575" y="2481325"/>
              <a:ext cx="21300" cy="31950"/>
            </a:xfrm>
            <a:custGeom>
              <a:avLst/>
              <a:gdLst/>
              <a:ahLst/>
              <a:cxnLst/>
              <a:rect l="l" t="t" r="r" b="b"/>
              <a:pathLst>
                <a:path w="852" h="1278" extrusionOk="0">
                  <a:moveTo>
                    <a:pt x="0" y="1"/>
                  </a:moveTo>
                  <a:cubicBezTo>
                    <a:pt x="1" y="1"/>
                    <a:pt x="61" y="62"/>
                    <a:pt x="183" y="153"/>
                  </a:cubicBezTo>
                  <a:cubicBezTo>
                    <a:pt x="304" y="244"/>
                    <a:pt x="456" y="396"/>
                    <a:pt x="548" y="548"/>
                  </a:cubicBezTo>
                  <a:cubicBezTo>
                    <a:pt x="639" y="700"/>
                    <a:pt x="730" y="852"/>
                    <a:pt x="791" y="1034"/>
                  </a:cubicBezTo>
                  <a:cubicBezTo>
                    <a:pt x="760" y="852"/>
                    <a:pt x="669" y="669"/>
                    <a:pt x="578" y="517"/>
                  </a:cubicBezTo>
                  <a:cubicBezTo>
                    <a:pt x="456" y="365"/>
                    <a:pt x="335" y="244"/>
                    <a:pt x="183" y="122"/>
                  </a:cubicBezTo>
                  <a:cubicBezTo>
                    <a:pt x="122" y="61"/>
                    <a:pt x="61" y="31"/>
                    <a:pt x="0" y="1"/>
                  </a:cubicBezTo>
                  <a:close/>
                  <a:moveTo>
                    <a:pt x="791" y="1034"/>
                  </a:moveTo>
                  <a:lnTo>
                    <a:pt x="791" y="1034"/>
                  </a:lnTo>
                  <a:cubicBezTo>
                    <a:pt x="821" y="1186"/>
                    <a:pt x="852" y="1277"/>
                    <a:pt x="852" y="1277"/>
                  </a:cubicBezTo>
                  <a:cubicBezTo>
                    <a:pt x="852" y="1186"/>
                    <a:pt x="821" y="1095"/>
                    <a:pt x="791" y="103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a:off x="5494300" y="2460050"/>
              <a:ext cx="7625" cy="36500"/>
            </a:xfrm>
            <a:custGeom>
              <a:avLst/>
              <a:gdLst/>
              <a:ahLst/>
              <a:cxnLst/>
              <a:rect l="l" t="t" r="r" b="b"/>
              <a:pathLst>
                <a:path w="305" h="1460" extrusionOk="0">
                  <a:moveTo>
                    <a:pt x="0" y="1"/>
                  </a:moveTo>
                  <a:lnTo>
                    <a:pt x="0" y="1"/>
                  </a:lnTo>
                  <a:cubicBezTo>
                    <a:pt x="0" y="1"/>
                    <a:pt x="30" y="61"/>
                    <a:pt x="61" y="183"/>
                  </a:cubicBezTo>
                  <a:cubicBezTo>
                    <a:pt x="152" y="365"/>
                    <a:pt x="182" y="517"/>
                    <a:pt x="213" y="700"/>
                  </a:cubicBezTo>
                  <a:cubicBezTo>
                    <a:pt x="243" y="882"/>
                    <a:pt x="274" y="1064"/>
                    <a:pt x="274" y="1216"/>
                  </a:cubicBezTo>
                  <a:cubicBezTo>
                    <a:pt x="243" y="1308"/>
                    <a:pt x="243" y="1368"/>
                    <a:pt x="274" y="1460"/>
                  </a:cubicBezTo>
                  <a:cubicBezTo>
                    <a:pt x="274" y="1429"/>
                    <a:pt x="274" y="1399"/>
                    <a:pt x="304" y="1399"/>
                  </a:cubicBezTo>
                  <a:cubicBezTo>
                    <a:pt x="304" y="1338"/>
                    <a:pt x="304" y="1277"/>
                    <a:pt x="304" y="1216"/>
                  </a:cubicBezTo>
                  <a:cubicBezTo>
                    <a:pt x="304" y="1064"/>
                    <a:pt x="304" y="882"/>
                    <a:pt x="274" y="700"/>
                  </a:cubicBezTo>
                  <a:cubicBezTo>
                    <a:pt x="243" y="517"/>
                    <a:pt x="182" y="335"/>
                    <a:pt x="91" y="183"/>
                  </a:cubicBezTo>
                  <a:cubicBezTo>
                    <a:pt x="91" y="122"/>
                    <a:pt x="61" y="92"/>
                    <a:pt x="30" y="31"/>
                  </a:cubicBezTo>
                  <a:cubicBezTo>
                    <a:pt x="0" y="1"/>
                    <a:pt x="0" y="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a:off x="5448700" y="2457025"/>
              <a:ext cx="52450" cy="37250"/>
            </a:xfrm>
            <a:custGeom>
              <a:avLst/>
              <a:gdLst/>
              <a:ahLst/>
              <a:cxnLst/>
              <a:rect l="l" t="t" r="r" b="b"/>
              <a:pathLst>
                <a:path w="2098" h="1490" extrusionOk="0">
                  <a:moveTo>
                    <a:pt x="2098" y="0"/>
                  </a:moveTo>
                  <a:cubicBezTo>
                    <a:pt x="1976" y="0"/>
                    <a:pt x="1854" y="30"/>
                    <a:pt x="1733" y="91"/>
                  </a:cubicBezTo>
                  <a:cubicBezTo>
                    <a:pt x="1125" y="304"/>
                    <a:pt x="608" y="669"/>
                    <a:pt x="213" y="1155"/>
                  </a:cubicBezTo>
                  <a:cubicBezTo>
                    <a:pt x="122" y="1246"/>
                    <a:pt x="61" y="1368"/>
                    <a:pt x="0" y="1489"/>
                  </a:cubicBezTo>
                  <a:cubicBezTo>
                    <a:pt x="517" y="790"/>
                    <a:pt x="1247" y="274"/>
                    <a:pt x="20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a:off x="5444125" y="2446375"/>
              <a:ext cx="25125" cy="45625"/>
            </a:xfrm>
            <a:custGeom>
              <a:avLst/>
              <a:gdLst/>
              <a:ahLst/>
              <a:cxnLst/>
              <a:rect l="l" t="t" r="r" b="b"/>
              <a:pathLst>
                <a:path w="1005" h="1825" extrusionOk="0">
                  <a:moveTo>
                    <a:pt x="1004" y="0"/>
                  </a:moveTo>
                  <a:lnTo>
                    <a:pt x="1004" y="0"/>
                  </a:lnTo>
                  <a:cubicBezTo>
                    <a:pt x="913" y="31"/>
                    <a:pt x="822" y="92"/>
                    <a:pt x="730" y="152"/>
                  </a:cubicBezTo>
                  <a:cubicBezTo>
                    <a:pt x="548" y="335"/>
                    <a:pt x="366" y="517"/>
                    <a:pt x="244" y="760"/>
                  </a:cubicBezTo>
                  <a:cubicBezTo>
                    <a:pt x="123" y="973"/>
                    <a:pt x="31" y="1247"/>
                    <a:pt x="31" y="1490"/>
                  </a:cubicBezTo>
                  <a:cubicBezTo>
                    <a:pt x="1" y="1611"/>
                    <a:pt x="1" y="1703"/>
                    <a:pt x="31" y="1824"/>
                  </a:cubicBezTo>
                  <a:cubicBezTo>
                    <a:pt x="31" y="1459"/>
                    <a:pt x="153" y="1125"/>
                    <a:pt x="305" y="791"/>
                  </a:cubicBezTo>
                  <a:cubicBezTo>
                    <a:pt x="487" y="487"/>
                    <a:pt x="700" y="213"/>
                    <a:pt x="1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8"/>
            <p:cNvSpPr/>
            <p:nvPr/>
          </p:nvSpPr>
          <p:spPr>
            <a:xfrm>
              <a:off x="5466925" y="2474500"/>
              <a:ext cx="38025" cy="38775"/>
            </a:xfrm>
            <a:custGeom>
              <a:avLst/>
              <a:gdLst/>
              <a:ahLst/>
              <a:cxnLst/>
              <a:rect l="l" t="t" r="r" b="b"/>
              <a:pathLst>
                <a:path w="1521" h="1551" extrusionOk="0">
                  <a:moveTo>
                    <a:pt x="31" y="0"/>
                  </a:moveTo>
                  <a:lnTo>
                    <a:pt x="31" y="0"/>
                  </a:lnTo>
                  <a:cubicBezTo>
                    <a:pt x="1" y="31"/>
                    <a:pt x="487" y="243"/>
                    <a:pt x="943" y="608"/>
                  </a:cubicBezTo>
                  <a:cubicBezTo>
                    <a:pt x="1156" y="790"/>
                    <a:pt x="1308" y="1003"/>
                    <a:pt x="1399" y="1216"/>
                  </a:cubicBezTo>
                  <a:cubicBezTo>
                    <a:pt x="1490" y="1398"/>
                    <a:pt x="1490" y="1550"/>
                    <a:pt x="1490" y="1550"/>
                  </a:cubicBezTo>
                  <a:cubicBezTo>
                    <a:pt x="1521" y="1429"/>
                    <a:pt x="1490" y="1307"/>
                    <a:pt x="1460" y="1216"/>
                  </a:cubicBezTo>
                  <a:cubicBezTo>
                    <a:pt x="1369" y="942"/>
                    <a:pt x="1217" y="730"/>
                    <a:pt x="1004" y="547"/>
                  </a:cubicBezTo>
                  <a:cubicBezTo>
                    <a:pt x="791" y="395"/>
                    <a:pt x="578" y="243"/>
                    <a:pt x="335" y="122"/>
                  </a:cubicBezTo>
                  <a:cubicBezTo>
                    <a:pt x="244" y="61"/>
                    <a:pt x="153" y="31"/>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4933500" y="2416950"/>
              <a:ext cx="300925" cy="67450"/>
            </a:xfrm>
            <a:custGeom>
              <a:avLst/>
              <a:gdLst/>
              <a:ahLst/>
              <a:cxnLst/>
              <a:rect l="l" t="t" r="r" b="b"/>
              <a:pathLst>
                <a:path w="12037" h="2698" extrusionOk="0">
                  <a:moveTo>
                    <a:pt x="5000" y="0"/>
                  </a:moveTo>
                  <a:cubicBezTo>
                    <a:pt x="4348" y="0"/>
                    <a:pt x="3692" y="74"/>
                    <a:pt x="3070" y="235"/>
                  </a:cubicBezTo>
                  <a:cubicBezTo>
                    <a:pt x="2401" y="418"/>
                    <a:pt x="1763" y="752"/>
                    <a:pt x="1216" y="1208"/>
                  </a:cubicBezTo>
                  <a:cubicBezTo>
                    <a:pt x="851" y="1512"/>
                    <a:pt x="517" y="1846"/>
                    <a:pt x="274" y="2241"/>
                  </a:cubicBezTo>
                  <a:cubicBezTo>
                    <a:pt x="152" y="2363"/>
                    <a:pt x="61" y="2515"/>
                    <a:pt x="0" y="2697"/>
                  </a:cubicBezTo>
                  <a:cubicBezTo>
                    <a:pt x="365" y="2181"/>
                    <a:pt x="821" y="1694"/>
                    <a:pt x="1307" y="1299"/>
                  </a:cubicBezTo>
                  <a:cubicBezTo>
                    <a:pt x="1854" y="904"/>
                    <a:pt x="2462" y="600"/>
                    <a:pt x="3100" y="418"/>
                  </a:cubicBezTo>
                  <a:cubicBezTo>
                    <a:pt x="3722" y="256"/>
                    <a:pt x="4361" y="182"/>
                    <a:pt x="4991" y="182"/>
                  </a:cubicBezTo>
                  <a:cubicBezTo>
                    <a:pt x="5193" y="182"/>
                    <a:pt x="5394" y="190"/>
                    <a:pt x="5593" y="205"/>
                  </a:cubicBezTo>
                  <a:cubicBezTo>
                    <a:pt x="7143" y="266"/>
                    <a:pt x="8663" y="448"/>
                    <a:pt x="10152" y="752"/>
                  </a:cubicBezTo>
                  <a:cubicBezTo>
                    <a:pt x="10730" y="843"/>
                    <a:pt x="11216" y="965"/>
                    <a:pt x="11520" y="1026"/>
                  </a:cubicBezTo>
                  <a:cubicBezTo>
                    <a:pt x="11702" y="1086"/>
                    <a:pt x="11854" y="1117"/>
                    <a:pt x="12037" y="1117"/>
                  </a:cubicBezTo>
                  <a:cubicBezTo>
                    <a:pt x="11885" y="1056"/>
                    <a:pt x="11733" y="995"/>
                    <a:pt x="11550" y="965"/>
                  </a:cubicBezTo>
                  <a:cubicBezTo>
                    <a:pt x="11246" y="874"/>
                    <a:pt x="10791" y="722"/>
                    <a:pt x="10213" y="600"/>
                  </a:cubicBezTo>
                  <a:cubicBezTo>
                    <a:pt x="8693" y="266"/>
                    <a:pt x="7173" y="83"/>
                    <a:pt x="5623" y="22"/>
                  </a:cubicBezTo>
                  <a:cubicBezTo>
                    <a:pt x="5417" y="8"/>
                    <a:pt x="5208" y="0"/>
                    <a:pt x="50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4289850" y="2289025"/>
              <a:ext cx="645950" cy="299550"/>
            </a:xfrm>
            <a:custGeom>
              <a:avLst/>
              <a:gdLst/>
              <a:ahLst/>
              <a:cxnLst/>
              <a:rect l="l" t="t" r="r" b="b"/>
              <a:pathLst>
                <a:path w="25838" h="11982" extrusionOk="0">
                  <a:moveTo>
                    <a:pt x="3245" y="1"/>
                  </a:moveTo>
                  <a:cubicBezTo>
                    <a:pt x="2510" y="1"/>
                    <a:pt x="1779" y="143"/>
                    <a:pt x="1095" y="428"/>
                  </a:cubicBezTo>
                  <a:cubicBezTo>
                    <a:pt x="822" y="550"/>
                    <a:pt x="548" y="702"/>
                    <a:pt x="274" y="884"/>
                  </a:cubicBezTo>
                  <a:cubicBezTo>
                    <a:pt x="183" y="945"/>
                    <a:pt x="92" y="1006"/>
                    <a:pt x="1" y="1097"/>
                  </a:cubicBezTo>
                  <a:cubicBezTo>
                    <a:pt x="366" y="854"/>
                    <a:pt x="730" y="671"/>
                    <a:pt x="1126" y="489"/>
                  </a:cubicBezTo>
                  <a:cubicBezTo>
                    <a:pt x="1746" y="241"/>
                    <a:pt x="2408" y="117"/>
                    <a:pt x="3075" y="117"/>
                  </a:cubicBezTo>
                  <a:cubicBezTo>
                    <a:pt x="3552" y="117"/>
                    <a:pt x="4031" y="180"/>
                    <a:pt x="4499" y="307"/>
                  </a:cubicBezTo>
                  <a:cubicBezTo>
                    <a:pt x="5259" y="489"/>
                    <a:pt x="5989" y="854"/>
                    <a:pt x="6566" y="1401"/>
                  </a:cubicBezTo>
                  <a:cubicBezTo>
                    <a:pt x="7235" y="2009"/>
                    <a:pt x="7843" y="2708"/>
                    <a:pt x="8329" y="3468"/>
                  </a:cubicBezTo>
                  <a:cubicBezTo>
                    <a:pt x="8907" y="4319"/>
                    <a:pt x="9515" y="5139"/>
                    <a:pt x="10153" y="5930"/>
                  </a:cubicBezTo>
                  <a:cubicBezTo>
                    <a:pt x="10852" y="6781"/>
                    <a:pt x="11642" y="7571"/>
                    <a:pt x="12463" y="8270"/>
                  </a:cubicBezTo>
                  <a:cubicBezTo>
                    <a:pt x="14165" y="9760"/>
                    <a:pt x="15989" y="10945"/>
                    <a:pt x="17874" y="11553"/>
                  </a:cubicBezTo>
                  <a:cubicBezTo>
                    <a:pt x="18755" y="11826"/>
                    <a:pt x="19667" y="11978"/>
                    <a:pt x="20609" y="11978"/>
                  </a:cubicBezTo>
                  <a:cubicBezTo>
                    <a:pt x="20661" y="11980"/>
                    <a:pt x="20712" y="11981"/>
                    <a:pt x="20763" y="11981"/>
                  </a:cubicBezTo>
                  <a:cubicBezTo>
                    <a:pt x="21529" y="11981"/>
                    <a:pt x="22266" y="11769"/>
                    <a:pt x="22950" y="11371"/>
                  </a:cubicBezTo>
                  <a:cubicBezTo>
                    <a:pt x="23497" y="11006"/>
                    <a:pt x="23983" y="10519"/>
                    <a:pt x="24348" y="9972"/>
                  </a:cubicBezTo>
                  <a:cubicBezTo>
                    <a:pt x="24713" y="9486"/>
                    <a:pt x="24986" y="9091"/>
                    <a:pt x="25199" y="8726"/>
                  </a:cubicBezTo>
                  <a:lnTo>
                    <a:pt x="25685" y="7936"/>
                  </a:lnTo>
                  <a:cubicBezTo>
                    <a:pt x="25746" y="7845"/>
                    <a:pt x="25807" y="7723"/>
                    <a:pt x="25837" y="7632"/>
                  </a:cubicBezTo>
                  <a:lnTo>
                    <a:pt x="25837" y="7632"/>
                  </a:lnTo>
                  <a:cubicBezTo>
                    <a:pt x="25776" y="7723"/>
                    <a:pt x="25716" y="7814"/>
                    <a:pt x="25655" y="7905"/>
                  </a:cubicBezTo>
                  <a:lnTo>
                    <a:pt x="25138" y="8696"/>
                  </a:lnTo>
                  <a:cubicBezTo>
                    <a:pt x="24895" y="9030"/>
                    <a:pt x="24621" y="9456"/>
                    <a:pt x="24287" y="9912"/>
                  </a:cubicBezTo>
                  <a:cubicBezTo>
                    <a:pt x="23892" y="10459"/>
                    <a:pt x="23406" y="10915"/>
                    <a:pt x="22858" y="11249"/>
                  </a:cubicBezTo>
                  <a:cubicBezTo>
                    <a:pt x="22232" y="11619"/>
                    <a:pt x="21499" y="11829"/>
                    <a:pt x="20759" y="11829"/>
                  </a:cubicBezTo>
                  <a:cubicBezTo>
                    <a:pt x="20709" y="11829"/>
                    <a:pt x="20659" y="11828"/>
                    <a:pt x="20609" y="11826"/>
                  </a:cubicBezTo>
                  <a:cubicBezTo>
                    <a:pt x="19697" y="11826"/>
                    <a:pt x="18785" y="11675"/>
                    <a:pt x="17904" y="11371"/>
                  </a:cubicBezTo>
                  <a:cubicBezTo>
                    <a:pt x="16080" y="10793"/>
                    <a:pt x="14287" y="9577"/>
                    <a:pt x="12585" y="8118"/>
                  </a:cubicBezTo>
                  <a:cubicBezTo>
                    <a:pt x="11794" y="7419"/>
                    <a:pt x="11035" y="6629"/>
                    <a:pt x="10305" y="5808"/>
                  </a:cubicBezTo>
                  <a:cubicBezTo>
                    <a:pt x="9667" y="5018"/>
                    <a:pt x="9059" y="4228"/>
                    <a:pt x="8512" y="3377"/>
                  </a:cubicBezTo>
                  <a:cubicBezTo>
                    <a:pt x="7995" y="2586"/>
                    <a:pt x="7387" y="1887"/>
                    <a:pt x="6688" y="1279"/>
                  </a:cubicBezTo>
                  <a:cubicBezTo>
                    <a:pt x="6080" y="732"/>
                    <a:pt x="5351" y="337"/>
                    <a:pt x="4560" y="155"/>
                  </a:cubicBezTo>
                  <a:cubicBezTo>
                    <a:pt x="4127" y="52"/>
                    <a:pt x="3685" y="1"/>
                    <a:pt x="3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4371175" y="2231775"/>
              <a:ext cx="155800" cy="59600"/>
            </a:xfrm>
            <a:custGeom>
              <a:avLst/>
              <a:gdLst/>
              <a:ahLst/>
              <a:cxnLst/>
              <a:rect l="l" t="t" r="r" b="b"/>
              <a:pathLst>
                <a:path w="6232" h="2384" extrusionOk="0">
                  <a:moveTo>
                    <a:pt x="5938" y="0"/>
                  </a:moveTo>
                  <a:cubicBezTo>
                    <a:pt x="5701" y="0"/>
                    <a:pt x="5465" y="22"/>
                    <a:pt x="5228" y="43"/>
                  </a:cubicBezTo>
                  <a:cubicBezTo>
                    <a:pt x="3617" y="195"/>
                    <a:pt x="2067" y="803"/>
                    <a:pt x="760" y="1745"/>
                  </a:cubicBezTo>
                  <a:cubicBezTo>
                    <a:pt x="487" y="1958"/>
                    <a:pt x="243" y="2171"/>
                    <a:pt x="0" y="2384"/>
                  </a:cubicBezTo>
                  <a:lnTo>
                    <a:pt x="213" y="2232"/>
                  </a:lnTo>
                  <a:cubicBezTo>
                    <a:pt x="335" y="2110"/>
                    <a:pt x="547" y="1958"/>
                    <a:pt x="791" y="1776"/>
                  </a:cubicBezTo>
                  <a:cubicBezTo>
                    <a:pt x="2098" y="834"/>
                    <a:pt x="3617" y="256"/>
                    <a:pt x="5228" y="74"/>
                  </a:cubicBezTo>
                  <a:cubicBezTo>
                    <a:pt x="5532" y="43"/>
                    <a:pt x="5775" y="13"/>
                    <a:pt x="5958" y="13"/>
                  </a:cubicBezTo>
                  <a:lnTo>
                    <a:pt x="6231" y="13"/>
                  </a:lnTo>
                  <a:cubicBezTo>
                    <a:pt x="6133" y="4"/>
                    <a:pt x="6035" y="0"/>
                    <a:pt x="593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a:off x="4520875" y="2324025"/>
              <a:ext cx="158075" cy="76025"/>
            </a:xfrm>
            <a:custGeom>
              <a:avLst/>
              <a:gdLst/>
              <a:ahLst/>
              <a:cxnLst/>
              <a:rect l="l" t="t" r="r" b="b"/>
              <a:pathLst>
                <a:path w="6323" h="3041" extrusionOk="0">
                  <a:moveTo>
                    <a:pt x="6322" y="1"/>
                  </a:moveTo>
                  <a:lnTo>
                    <a:pt x="6322" y="1"/>
                  </a:lnTo>
                  <a:cubicBezTo>
                    <a:pt x="5988" y="31"/>
                    <a:pt x="5623" y="92"/>
                    <a:pt x="5289" y="153"/>
                  </a:cubicBezTo>
                  <a:cubicBezTo>
                    <a:pt x="4468" y="305"/>
                    <a:pt x="3648" y="578"/>
                    <a:pt x="2888" y="943"/>
                  </a:cubicBezTo>
                  <a:cubicBezTo>
                    <a:pt x="2128" y="1308"/>
                    <a:pt x="1398" y="1764"/>
                    <a:pt x="760" y="2311"/>
                  </a:cubicBezTo>
                  <a:cubicBezTo>
                    <a:pt x="487" y="2554"/>
                    <a:pt x="243" y="2797"/>
                    <a:pt x="0" y="3040"/>
                  </a:cubicBezTo>
                  <a:lnTo>
                    <a:pt x="213" y="2858"/>
                  </a:lnTo>
                  <a:cubicBezTo>
                    <a:pt x="335" y="2736"/>
                    <a:pt x="547" y="2554"/>
                    <a:pt x="790" y="2341"/>
                  </a:cubicBezTo>
                  <a:cubicBezTo>
                    <a:pt x="1429" y="1794"/>
                    <a:pt x="2158" y="1338"/>
                    <a:pt x="2918" y="973"/>
                  </a:cubicBezTo>
                  <a:cubicBezTo>
                    <a:pt x="3678" y="609"/>
                    <a:pt x="4468" y="335"/>
                    <a:pt x="5289" y="183"/>
                  </a:cubicBezTo>
                  <a:cubicBezTo>
                    <a:pt x="5623" y="122"/>
                    <a:pt x="5867" y="62"/>
                    <a:pt x="6049" y="31"/>
                  </a:cubicBezTo>
                  <a:lnTo>
                    <a:pt x="632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a:off x="4672075" y="2375700"/>
              <a:ext cx="78300" cy="164925"/>
            </a:xfrm>
            <a:custGeom>
              <a:avLst/>
              <a:gdLst/>
              <a:ahLst/>
              <a:cxnLst/>
              <a:rect l="l" t="t" r="r" b="b"/>
              <a:pathLst>
                <a:path w="3132" h="6597" extrusionOk="0">
                  <a:moveTo>
                    <a:pt x="3132" y="1"/>
                  </a:moveTo>
                  <a:cubicBezTo>
                    <a:pt x="3131" y="1"/>
                    <a:pt x="2797" y="305"/>
                    <a:pt x="2372" y="821"/>
                  </a:cubicBezTo>
                  <a:cubicBezTo>
                    <a:pt x="1764" y="1460"/>
                    <a:pt x="1217" y="2189"/>
                    <a:pt x="791" y="2949"/>
                  </a:cubicBezTo>
                  <a:cubicBezTo>
                    <a:pt x="335" y="3739"/>
                    <a:pt x="92" y="4590"/>
                    <a:pt x="31" y="5502"/>
                  </a:cubicBezTo>
                  <a:cubicBezTo>
                    <a:pt x="1" y="5776"/>
                    <a:pt x="1" y="6019"/>
                    <a:pt x="62" y="6293"/>
                  </a:cubicBezTo>
                  <a:cubicBezTo>
                    <a:pt x="31" y="6019"/>
                    <a:pt x="31" y="5776"/>
                    <a:pt x="62" y="5502"/>
                  </a:cubicBezTo>
                  <a:cubicBezTo>
                    <a:pt x="123" y="4621"/>
                    <a:pt x="396" y="3739"/>
                    <a:pt x="852" y="2979"/>
                  </a:cubicBezTo>
                  <a:cubicBezTo>
                    <a:pt x="1278" y="2220"/>
                    <a:pt x="1794" y="1490"/>
                    <a:pt x="2402" y="821"/>
                  </a:cubicBezTo>
                  <a:lnTo>
                    <a:pt x="2919" y="244"/>
                  </a:lnTo>
                  <a:lnTo>
                    <a:pt x="3132" y="1"/>
                  </a:lnTo>
                  <a:close/>
                  <a:moveTo>
                    <a:pt x="62" y="6293"/>
                  </a:moveTo>
                  <a:cubicBezTo>
                    <a:pt x="62" y="6375"/>
                    <a:pt x="62" y="6457"/>
                    <a:pt x="84" y="6494"/>
                  </a:cubicBezTo>
                  <a:lnTo>
                    <a:pt x="84" y="6494"/>
                  </a:lnTo>
                  <a:cubicBezTo>
                    <a:pt x="75" y="6426"/>
                    <a:pt x="62" y="6353"/>
                    <a:pt x="62" y="6293"/>
                  </a:cubicBezTo>
                  <a:close/>
                  <a:moveTo>
                    <a:pt x="84" y="6494"/>
                  </a:moveTo>
                  <a:cubicBezTo>
                    <a:pt x="89" y="6530"/>
                    <a:pt x="92" y="6565"/>
                    <a:pt x="92" y="6597"/>
                  </a:cubicBezTo>
                  <a:lnTo>
                    <a:pt x="92" y="6505"/>
                  </a:lnTo>
                  <a:cubicBezTo>
                    <a:pt x="89" y="6502"/>
                    <a:pt x="86" y="6499"/>
                    <a:pt x="84" y="649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4836225" y="2393175"/>
              <a:ext cx="5350" cy="51700"/>
            </a:xfrm>
            <a:custGeom>
              <a:avLst/>
              <a:gdLst/>
              <a:ahLst/>
              <a:cxnLst/>
              <a:rect l="l" t="t" r="r" b="b"/>
              <a:pathLst>
                <a:path w="214" h="2068" extrusionOk="0">
                  <a:moveTo>
                    <a:pt x="183" y="1"/>
                  </a:moveTo>
                  <a:lnTo>
                    <a:pt x="183" y="1"/>
                  </a:lnTo>
                  <a:cubicBezTo>
                    <a:pt x="152" y="92"/>
                    <a:pt x="122" y="183"/>
                    <a:pt x="92" y="305"/>
                  </a:cubicBezTo>
                  <a:cubicBezTo>
                    <a:pt x="0" y="791"/>
                    <a:pt x="0" y="1277"/>
                    <a:pt x="122" y="1764"/>
                  </a:cubicBezTo>
                  <a:cubicBezTo>
                    <a:pt x="152" y="1885"/>
                    <a:pt x="183" y="1977"/>
                    <a:pt x="213" y="2068"/>
                  </a:cubicBezTo>
                  <a:cubicBezTo>
                    <a:pt x="213" y="2068"/>
                    <a:pt x="183" y="1946"/>
                    <a:pt x="152" y="1764"/>
                  </a:cubicBezTo>
                  <a:cubicBezTo>
                    <a:pt x="31" y="1277"/>
                    <a:pt x="31" y="791"/>
                    <a:pt x="122" y="305"/>
                  </a:cubicBezTo>
                  <a:cubicBezTo>
                    <a:pt x="152" y="123"/>
                    <a:pt x="183" y="1"/>
                    <a:pt x="18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4805075" y="2453225"/>
              <a:ext cx="66125" cy="107150"/>
            </a:xfrm>
            <a:custGeom>
              <a:avLst/>
              <a:gdLst/>
              <a:ahLst/>
              <a:cxnLst/>
              <a:rect l="l" t="t" r="r" b="b"/>
              <a:pathLst>
                <a:path w="2645" h="4286" extrusionOk="0">
                  <a:moveTo>
                    <a:pt x="0" y="0"/>
                  </a:moveTo>
                  <a:cubicBezTo>
                    <a:pt x="0" y="0"/>
                    <a:pt x="0" y="35"/>
                    <a:pt x="13" y="104"/>
                  </a:cubicBezTo>
                  <a:lnTo>
                    <a:pt x="13" y="104"/>
                  </a:lnTo>
                  <a:cubicBezTo>
                    <a:pt x="9" y="69"/>
                    <a:pt x="5" y="35"/>
                    <a:pt x="0" y="0"/>
                  </a:cubicBezTo>
                  <a:close/>
                  <a:moveTo>
                    <a:pt x="13" y="104"/>
                  </a:moveTo>
                  <a:cubicBezTo>
                    <a:pt x="40" y="313"/>
                    <a:pt x="70" y="525"/>
                    <a:pt x="122" y="760"/>
                  </a:cubicBezTo>
                  <a:cubicBezTo>
                    <a:pt x="426" y="1945"/>
                    <a:pt x="1094" y="3040"/>
                    <a:pt x="2037" y="3830"/>
                  </a:cubicBezTo>
                  <a:cubicBezTo>
                    <a:pt x="2207" y="4000"/>
                    <a:pt x="2403" y="4143"/>
                    <a:pt x="2601" y="4261"/>
                  </a:cubicBezTo>
                  <a:lnTo>
                    <a:pt x="2601" y="4261"/>
                  </a:lnTo>
                  <a:cubicBezTo>
                    <a:pt x="2571" y="4242"/>
                    <a:pt x="2525" y="4211"/>
                    <a:pt x="2462" y="4164"/>
                  </a:cubicBezTo>
                  <a:cubicBezTo>
                    <a:pt x="2310" y="4043"/>
                    <a:pt x="2189" y="3921"/>
                    <a:pt x="2037" y="3800"/>
                  </a:cubicBezTo>
                  <a:cubicBezTo>
                    <a:pt x="1125" y="2979"/>
                    <a:pt x="456" y="1915"/>
                    <a:pt x="152" y="730"/>
                  </a:cubicBezTo>
                  <a:cubicBezTo>
                    <a:pt x="91" y="517"/>
                    <a:pt x="91" y="304"/>
                    <a:pt x="31" y="182"/>
                  </a:cubicBezTo>
                  <a:cubicBezTo>
                    <a:pt x="23" y="153"/>
                    <a:pt x="17" y="126"/>
                    <a:pt x="13" y="104"/>
                  </a:cubicBezTo>
                  <a:close/>
                  <a:moveTo>
                    <a:pt x="2601" y="4261"/>
                  </a:moveTo>
                  <a:cubicBezTo>
                    <a:pt x="2630" y="4279"/>
                    <a:pt x="2645" y="4286"/>
                    <a:pt x="2645" y="4286"/>
                  </a:cubicBezTo>
                  <a:cubicBezTo>
                    <a:pt x="2630" y="4278"/>
                    <a:pt x="2616" y="4269"/>
                    <a:pt x="2601" y="426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4924375" y="2370375"/>
              <a:ext cx="71450" cy="57025"/>
            </a:xfrm>
            <a:custGeom>
              <a:avLst/>
              <a:gdLst/>
              <a:ahLst/>
              <a:cxnLst/>
              <a:rect l="l" t="t" r="r" b="b"/>
              <a:pathLst>
                <a:path w="2858" h="2281" extrusionOk="0">
                  <a:moveTo>
                    <a:pt x="0" y="1"/>
                  </a:moveTo>
                  <a:lnTo>
                    <a:pt x="0" y="1"/>
                  </a:lnTo>
                  <a:cubicBezTo>
                    <a:pt x="0" y="1"/>
                    <a:pt x="152" y="183"/>
                    <a:pt x="395" y="426"/>
                  </a:cubicBezTo>
                  <a:cubicBezTo>
                    <a:pt x="699" y="730"/>
                    <a:pt x="1034" y="1034"/>
                    <a:pt x="1399" y="1338"/>
                  </a:cubicBezTo>
                  <a:cubicBezTo>
                    <a:pt x="1733" y="1612"/>
                    <a:pt x="2098" y="1855"/>
                    <a:pt x="2493" y="2098"/>
                  </a:cubicBezTo>
                  <a:cubicBezTo>
                    <a:pt x="2649" y="2177"/>
                    <a:pt x="2774" y="2239"/>
                    <a:pt x="2858" y="2281"/>
                  </a:cubicBezTo>
                  <a:lnTo>
                    <a:pt x="2493" y="2068"/>
                  </a:lnTo>
                  <a:cubicBezTo>
                    <a:pt x="2128" y="1825"/>
                    <a:pt x="1733" y="1582"/>
                    <a:pt x="1399" y="1308"/>
                  </a:cubicBezTo>
                  <a:cubicBezTo>
                    <a:pt x="1034" y="1004"/>
                    <a:pt x="699" y="730"/>
                    <a:pt x="395" y="396"/>
                  </a:cubicBezTo>
                  <a:lnTo>
                    <a:pt x="122" y="92"/>
                  </a:lnTo>
                  <a:lnTo>
                    <a:pt x="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078625" y="2325550"/>
              <a:ext cx="12175" cy="91225"/>
            </a:xfrm>
            <a:custGeom>
              <a:avLst/>
              <a:gdLst/>
              <a:ahLst/>
              <a:cxnLst/>
              <a:rect l="l" t="t" r="r" b="b"/>
              <a:pathLst>
                <a:path w="487" h="3649" extrusionOk="0">
                  <a:moveTo>
                    <a:pt x="1" y="1"/>
                  </a:moveTo>
                  <a:lnTo>
                    <a:pt x="92" y="426"/>
                  </a:lnTo>
                  <a:cubicBezTo>
                    <a:pt x="153" y="730"/>
                    <a:pt x="244" y="1216"/>
                    <a:pt x="335" y="1733"/>
                  </a:cubicBezTo>
                  <a:cubicBezTo>
                    <a:pt x="396" y="2250"/>
                    <a:pt x="457" y="2736"/>
                    <a:pt x="457" y="3071"/>
                  </a:cubicBezTo>
                  <a:cubicBezTo>
                    <a:pt x="457" y="3223"/>
                    <a:pt x="457" y="3405"/>
                    <a:pt x="457" y="3496"/>
                  </a:cubicBezTo>
                  <a:lnTo>
                    <a:pt x="457" y="3648"/>
                  </a:lnTo>
                  <a:cubicBezTo>
                    <a:pt x="457" y="3648"/>
                    <a:pt x="487" y="3587"/>
                    <a:pt x="487" y="3466"/>
                  </a:cubicBezTo>
                  <a:lnTo>
                    <a:pt x="487" y="3071"/>
                  </a:lnTo>
                  <a:cubicBezTo>
                    <a:pt x="457" y="2615"/>
                    <a:pt x="426" y="2159"/>
                    <a:pt x="365" y="1733"/>
                  </a:cubicBezTo>
                  <a:cubicBezTo>
                    <a:pt x="274" y="1186"/>
                    <a:pt x="183" y="730"/>
                    <a:pt x="122" y="396"/>
                  </a:cubicBezTo>
                  <a:cubicBezTo>
                    <a:pt x="61" y="244"/>
                    <a:pt x="61" y="92"/>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192600" y="2351400"/>
              <a:ext cx="16000" cy="76750"/>
            </a:xfrm>
            <a:custGeom>
              <a:avLst/>
              <a:gdLst/>
              <a:ahLst/>
              <a:cxnLst/>
              <a:rect l="l" t="t" r="r" b="b"/>
              <a:pathLst>
                <a:path w="640" h="3070" extrusionOk="0">
                  <a:moveTo>
                    <a:pt x="639" y="0"/>
                  </a:moveTo>
                  <a:lnTo>
                    <a:pt x="609" y="122"/>
                  </a:lnTo>
                  <a:cubicBezTo>
                    <a:pt x="609" y="243"/>
                    <a:pt x="579" y="365"/>
                    <a:pt x="579" y="456"/>
                  </a:cubicBezTo>
                  <a:cubicBezTo>
                    <a:pt x="548" y="730"/>
                    <a:pt x="487" y="1125"/>
                    <a:pt x="396" y="1550"/>
                  </a:cubicBezTo>
                  <a:cubicBezTo>
                    <a:pt x="305" y="1976"/>
                    <a:pt x="214" y="2371"/>
                    <a:pt x="123" y="2644"/>
                  </a:cubicBezTo>
                  <a:cubicBezTo>
                    <a:pt x="92" y="2736"/>
                    <a:pt x="62" y="2857"/>
                    <a:pt x="31" y="2948"/>
                  </a:cubicBezTo>
                  <a:cubicBezTo>
                    <a:pt x="31" y="3009"/>
                    <a:pt x="1" y="3040"/>
                    <a:pt x="1" y="3070"/>
                  </a:cubicBezTo>
                  <a:cubicBezTo>
                    <a:pt x="1" y="3070"/>
                    <a:pt x="1" y="3070"/>
                    <a:pt x="62" y="2979"/>
                  </a:cubicBezTo>
                  <a:cubicBezTo>
                    <a:pt x="92" y="2857"/>
                    <a:pt x="123" y="2736"/>
                    <a:pt x="153" y="2644"/>
                  </a:cubicBezTo>
                  <a:cubicBezTo>
                    <a:pt x="244" y="2371"/>
                    <a:pt x="335" y="1976"/>
                    <a:pt x="427" y="1550"/>
                  </a:cubicBezTo>
                  <a:cubicBezTo>
                    <a:pt x="518" y="1125"/>
                    <a:pt x="579" y="760"/>
                    <a:pt x="609" y="456"/>
                  </a:cubicBezTo>
                  <a:cubicBezTo>
                    <a:pt x="609" y="365"/>
                    <a:pt x="639" y="243"/>
                    <a:pt x="639" y="122"/>
                  </a:cubicBezTo>
                  <a:cubicBezTo>
                    <a:pt x="639" y="91"/>
                    <a:pt x="639" y="30"/>
                    <a:pt x="63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289125" y="2399250"/>
              <a:ext cx="6100" cy="30425"/>
            </a:xfrm>
            <a:custGeom>
              <a:avLst/>
              <a:gdLst/>
              <a:ahLst/>
              <a:cxnLst/>
              <a:rect l="l" t="t" r="r" b="b"/>
              <a:pathLst>
                <a:path w="244" h="1217" extrusionOk="0">
                  <a:moveTo>
                    <a:pt x="243" y="1"/>
                  </a:moveTo>
                  <a:lnTo>
                    <a:pt x="243" y="1"/>
                  </a:lnTo>
                  <a:cubicBezTo>
                    <a:pt x="183" y="183"/>
                    <a:pt x="152" y="396"/>
                    <a:pt x="122" y="609"/>
                  </a:cubicBezTo>
                  <a:cubicBezTo>
                    <a:pt x="61" y="822"/>
                    <a:pt x="31" y="1034"/>
                    <a:pt x="0" y="1217"/>
                  </a:cubicBezTo>
                  <a:cubicBezTo>
                    <a:pt x="61" y="1034"/>
                    <a:pt x="122" y="822"/>
                    <a:pt x="152" y="609"/>
                  </a:cubicBezTo>
                  <a:cubicBezTo>
                    <a:pt x="183" y="427"/>
                    <a:pt x="243" y="214"/>
                    <a:pt x="24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422100" y="2430425"/>
              <a:ext cx="2300" cy="44100"/>
            </a:xfrm>
            <a:custGeom>
              <a:avLst/>
              <a:gdLst/>
              <a:ahLst/>
              <a:cxnLst/>
              <a:rect l="l" t="t" r="r" b="b"/>
              <a:pathLst>
                <a:path w="92" h="1764" extrusionOk="0">
                  <a:moveTo>
                    <a:pt x="61" y="0"/>
                  </a:moveTo>
                  <a:cubicBezTo>
                    <a:pt x="61" y="0"/>
                    <a:pt x="61" y="31"/>
                    <a:pt x="61" y="61"/>
                  </a:cubicBezTo>
                  <a:lnTo>
                    <a:pt x="61" y="243"/>
                  </a:lnTo>
                  <a:lnTo>
                    <a:pt x="61" y="882"/>
                  </a:lnTo>
                  <a:cubicBezTo>
                    <a:pt x="61" y="1069"/>
                    <a:pt x="61" y="1238"/>
                    <a:pt x="47" y="1375"/>
                  </a:cubicBezTo>
                  <a:lnTo>
                    <a:pt x="47" y="1375"/>
                  </a:lnTo>
                  <a:cubicBezTo>
                    <a:pt x="71" y="1209"/>
                    <a:pt x="92" y="1055"/>
                    <a:pt x="92" y="882"/>
                  </a:cubicBezTo>
                  <a:lnTo>
                    <a:pt x="92" y="243"/>
                  </a:lnTo>
                  <a:cubicBezTo>
                    <a:pt x="92" y="152"/>
                    <a:pt x="92" y="61"/>
                    <a:pt x="61" y="0"/>
                  </a:cubicBezTo>
                  <a:close/>
                  <a:moveTo>
                    <a:pt x="47" y="1375"/>
                  </a:moveTo>
                  <a:lnTo>
                    <a:pt x="47" y="1375"/>
                  </a:lnTo>
                  <a:cubicBezTo>
                    <a:pt x="42" y="1412"/>
                    <a:pt x="36" y="1451"/>
                    <a:pt x="31" y="1490"/>
                  </a:cubicBezTo>
                  <a:cubicBezTo>
                    <a:pt x="38" y="1455"/>
                    <a:pt x="43" y="1416"/>
                    <a:pt x="47" y="1375"/>
                  </a:cubicBezTo>
                  <a:close/>
                  <a:moveTo>
                    <a:pt x="31" y="1490"/>
                  </a:moveTo>
                  <a:lnTo>
                    <a:pt x="31" y="1490"/>
                  </a:lnTo>
                  <a:cubicBezTo>
                    <a:pt x="0" y="1642"/>
                    <a:pt x="0" y="1763"/>
                    <a:pt x="0" y="1763"/>
                  </a:cubicBezTo>
                  <a:cubicBezTo>
                    <a:pt x="31" y="1672"/>
                    <a:pt x="31" y="1581"/>
                    <a:pt x="31" y="149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5082425" y="2425100"/>
              <a:ext cx="367050" cy="140900"/>
            </a:xfrm>
            <a:custGeom>
              <a:avLst/>
              <a:gdLst/>
              <a:ahLst/>
              <a:cxnLst/>
              <a:rect l="l" t="t" r="r" b="b"/>
              <a:pathLst>
                <a:path w="14682" h="5636" extrusionOk="0">
                  <a:moveTo>
                    <a:pt x="14606" y="3138"/>
                  </a:moveTo>
                  <a:lnTo>
                    <a:pt x="14606" y="3138"/>
                  </a:lnTo>
                  <a:cubicBezTo>
                    <a:pt x="14611" y="3156"/>
                    <a:pt x="14616" y="3174"/>
                    <a:pt x="14621" y="3192"/>
                  </a:cubicBezTo>
                  <a:lnTo>
                    <a:pt x="14682" y="3162"/>
                  </a:lnTo>
                  <a:cubicBezTo>
                    <a:pt x="14657" y="3153"/>
                    <a:pt x="14632" y="3146"/>
                    <a:pt x="14606" y="3138"/>
                  </a:cubicBezTo>
                  <a:close/>
                  <a:moveTo>
                    <a:pt x="730" y="0"/>
                  </a:moveTo>
                  <a:cubicBezTo>
                    <a:pt x="244" y="882"/>
                    <a:pt x="1" y="1885"/>
                    <a:pt x="1" y="2918"/>
                  </a:cubicBezTo>
                  <a:lnTo>
                    <a:pt x="912" y="2918"/>
                  </a:lnTo>
                  <a:cubicBezTo>
                    <a:pt x="1095" y="4195"/>
                    <a:pt x="2250" y="5198"/>
                    <a:pt x="3527" y="5441"/>
                  </a:cubicBezTo>
                  <a:cubicBezTo>
                    <a:pt x="4089" y="5562"/>
                    <a:pt x="4564" y="5635"/>
                    <a:pt x="5020" y="5635"/>
                  </a:cubicBezTo>
                  <a:cubicBezTo>
                    <a:pt x="5598" y="5635"/>
                    <a:pt x="6147" y="5517"/>
                    <a:pt x="6809" y="5228"/>
                  </a:cubicBezTo>
                  <a:cubicBezTo>
                    <a:pt x="8055" y="4681"/>
                    <a:pt x="9666" y="3830"/>
                    <a:pt x="10882" y="3405"/>
                  </a:cubicBezTo>
                  <a:cubicBezTo>
                    <a:pt x="11668" y="3136"/>
                    <a:pt x="12490" y="2953"/>
                    <a:pt x="13296" y="2953"/>
                  </a:cubicBezTo>
                  <a:cubicBezTo>
                    <a:pt x="13741" y="2953"/>
                    <a:pt x="14181" y="3009"/>
                    <a:pt x="14606" y="3138"/>
                  </a:cubicBezTo>
                  <a:lnTo>
                    <a:pt x="14606" y="3138"/>
                  </a:lnTo>
                  <a:cubicBezTo>
                    <a:pt x="14158" y="1527"/>
                    <a:pt x="12475" y="484"/>
                    <a:pt x="10821" y="213"/>
                  </a:cubicBezTo>
                  <a:cubicBezTo>
                    <a:pt x="10389" y="144"/>
                    <a:pt x="9956" y="115"/>
                    <a:pt x="9523" y="115"/>
                  </a:cubicBezTo>
                  <a:cubicBezTo>
                    <a:pt x="8254" y="115"/>
                    <a:pt x="6984" y="358"/>
                    <a:pt x="5715" y="517"/>
                  </a:cubicBezTo>
                  <a:cubicBezTo>
                    <a:pt x="5087" y="597"/>
                    <a:pt x="4438" y="656"/>
                    <a:pt x="3793" y="656"/>
                  </a:cubicBezTo>
                  <a:cubicBezTo>
                    <a:pt x="2721" y="656"/>
                    <a:pt x="1660" y="494"/>
                    <a:pt x="73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5104475" y="2434975"/>
              <a:ext cx="18250" cy="63100"/>
            </a:xfrm>
            <a:custGeom>
              <a:avLst/>
              <a:gdLst/>
              <a:ahLst/>
              <a:cxnLst/>
              <a:rect l="l" t="t" r="r" b="b"/>
              <a:pathLst>
                <a:path w="730" h="2524" extrusionOk="0">
                  <a:moveTo>
                    <a:pt x="730" y="1"/>
                  </a:moveTo>
                  <a:lnTo>
                    <a:pt x="730" y="1"/>
                  </a:lnTo>
                  <a:cubicBezTo>
                    <a:pt x="638" y="92"/>
                    <a:pt x="578" y="213"/>
                    <a:pt x="517" y="335"/>
                  </a:cubicBezTo>
                  <a:cubicBezTo>
                    <a:pt x="395" y="608"/>
                    <a:pt x="274" y="912"/>
                    <a:pt x="182" y="1216"/>
                  </a:cubicBezTo>
                  <a:cubicBezTo>
                    <a:pt x="91" y="1490"/>
                    <a:pt x="61" y="1824"/>
                    <a:pt x="30" y="2128"/>
                  </a:cubicBezTo>
                  <a:cubicBezTo>
                    <a:pt x="0" y="2250"/>
                    <a:pt x="0" y="2371"/>
                    <a:pt x="30" y="2523"/>
                  </a:cubicBezTo>
                  <a:cubicBezTo>
                    <a:pt x="61" y="2371"/>
                    <a:pt x="61" y="2250"/>
                    <a:pt x="61" y="2128"/>
                  </a:cubicBezTo>
                  <a:cubicBezTo>
                    <a:pt x="122" y="1824"/>
                    <a:pt x="182" y="1520"/>
                    <a:pt x="274" y="1216"/>
                  </a:cubicBezTo>
                  <a:cubicBezTo>
                    <a:pt x="334" y="912"/>
                    <a:pt x="456" y="639"/>
                    <a:pt x="578" y="365"/>
                  </a:cubicBezTo>
                  <a:cubicBezTo>
                    <a:pt x="638" y="244"/>
                    <a:pt x="669" y="122"/>
                    <a:pt x="7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083200" y="2476200"/>
              <a:ext cx="23575" cy="3625"/>
            </a:xfrm>
            <a:custGeom>
              <a:avLst/>
              <a:gdLst/>
              <a:ahLst/>
              <a:cxnLst/>
              <a:rect l="l" t="t" r="r" b="b"/>
              <a:pathLst>
                <a:path w="943" h="145" extrusionOk="0">
                  <a:moveTo>
                    <a:pt x="243" y="1"/>
                  </a:moveTo>
                  <a:cubicBezTo>
                    <a:pt x="160" y="1"/>
                    <a:pt x="76" y="8"/>
                    <a:pt x="0" y="23"/>
                  </a:cubicBezTo>
                  <a:cubicBezTo>
                    <a:pt x="152" y="84"/>
                    <a:pt x="304" y="84"/>
                    <a:pt x="486" y="84"/>
                  </a:cubicBezTo>
                  <a:cubicBezTo>
                    <a:pt x="638" y="115"/>
                    <a:pt x="790" y="145"/>
                    <a:pt x="942" y="145"/>
                  </a:cubicBezTo>
                  <a:cubicBezTo>
                    <a:pt x="790" y="84"/>
                    <a:pt x="638" y="23"/>
                    <a:pt x="486" y="23"/>
                  </a:cubicBezTo>
                  <a:cubicBezTo>
                    <a:pt x="410" y="8"/>
                    <a:pt x="327" y="1"/>
                    <a:pt x="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090775" y="2446000"/>
              <a:ext cx="20550" cy="8000"/>
            </a:xfrm>
            <a:custGeom>
              <a:avLst/>
              <a:gdLst/>
              <a:ahLst/>
              <a:cxnLst/>
              <a:rect l="l" t="t" r="r" b="b"/>
              <a:pathLst>
                <a:path w="822" h="320" extrusionOk="0">
                  <a:moveTo>
                    <a:pt x="157" y="0"/>
                  </a:moveTo>
                  <a:cubicBezTo>
                    <a:pt x="105" y="0"/>
                    <a:pt x="53" y="5"/>
                    <a:pt x="1" y="15"/>
                  </a:cubicBezTo>
                  <a:cubicBezTo>
                    <a:pt x="1" y="46"/>
                    <a:pt x="183" y="46"/>
                    <a:pt x="427" y="137"/>
                  </a:cubicBezTo>
                  <a:cubicBezTo>
                    <a:pt x="639" y="228"/>
                    <a:pt x="822" y="319"/>
                    <a:pt x="822" y="319"/>
                  </a:cubicBezTo>
                  <a:cubicBezTo>
                    <a:pt x="645" y="118"/>
                    <a:pt x="407" y="0"/>
                    <a:pt x="1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105975" y="2427000"/>
              <a:ext cx="346550" cy="138475"/>
            </a:xfrm>
            <a:custGeom>
              <a:avLst/>
              <a:gdLst/>
              <a:ahLst/>
              <a:cxnLst/>
              <a:rect l="l" t="t" r="r" b="b"/>
              <a:pathLst>
                <a:path w="13862" h="5539" extrusionOk="0">
                  <a:moveTo>
                    <a:pt x="8183" y="0"/>
                  </a:moveTo>
                  <a:cubicBezTo>
                    <a:pt x="7381" y="0"/>
                    <a:pt x="6578" y="84"/>
                    <a:pt x="5776" y="259"/>
                  </a:cubicBezTo>
                  <a:cubicBezTo>
                    <a:pt x="4864" y="441"/>
                    <a:pt x="3952" y="532"/>
                    <a:pt x="3010" y="532"/>
                  </a:cubicBezTo>
                  <a:lnTo>
                    <a:pt x="1977" y="532"/>
                  </a:lnTo>
                  <a:cubicBezTo>
                    <a:pt x="1977" y="532"/>
                    <a:pt x="2341" y="563"/>
                    <a:pt x="3040" y="563"/>
                  </a:cubicBezTo>
                  <a:cubicBezTo>
                    <a:pt x="3952" y="563"/>
                    <a:pt x="4895" y="502"/>
                    <a:pt x="5806" y="320"/>
                  </a:cubicBezTo>
                  <a:cubicBezTo>
                    <a:pt x="6576" y="166"/>
                    <a:pt x="7355" y="89"/>
                    <a:pt x="8138" y="89"/>
                  </a:cubicBezTo>
                  <a:cubicBezTo>
                    <a:pt x="8747" y="89"/>
                    <a:pt x="9359" y="135"/>
                    <a:pt x="9971" y="228"/>
                  </a:cubicBezTo>
                  <a:cubicBezTo>
                    <a:pt x="10791" y="350"/>
                    <a:pt x="11551" y="654"/>
                    <a:pt x="12250" y="1140"/>
                  </a:cubicBezTo>
                  <a:cubicBezTo>
                    <a:pt x="12955" y="1640"/>
                    <a:pt x="13490" y="2338"/>
                    <a:pt x="13772" y="3153"/>
                  </a:cubicBezTo>
                  <a:lnTo>
                    <a:pt x="13772" y="3153"/>
                  </a:lnTo>
                  <a:cubicBezTo>
                    <a:pt x="13424" y="3012"/>
                    <a:pt x="13050" y="2902"/>
                    <a:pt x="12676" y="2873"/>
                  </a:cubicBezTo>
                  <a:cubicBezTo>
                    <a:pt x="12606" y="2871"/>
                    <a:pt x="12536" y="2870"/>
                    <a:pt x="12466" y="2870"/>
                  </a:cubicBezTo>
                  <a:cubicBezTo>
                    <a:pt x="11564" y="2870"/>
                    <a:pt x="10665" y="3051"/>
                    <a:pt x="9819" y="3390"/>
                  </a:cubicBezTo>
                  <a:cubicBezTo>
                    <a:pt x="8968" y="3663"/>
                    <a:pt x="8117" y="4028"/>
                    <a:pt x="7296" y="4393"/>
                  </a:cubicBezTo>
                  <a:cubicBezTo>
                    <a:pt x="6931" y="4575"/>
                    <a:pt x="6536" y="4757"/>
                    <a:pt x="6171" y="4940"/>
                  </a:cubicBezTo>
                  <a:cubicBezTo>
                    <a:pt x="5806" y="5092"/>
                    <a:pt x="5442" y="5244"/>
                    <a:pt x="5077" y="5335"/>
                  </a:cubicBezTo>
                  <a:cubicBezTo>
                    <a:pt x="4634" y="5431"/>
                    <a:pt x="4192" y="5491"/>
                    <a:pt x="3742" y="5491"/>
                  </a:cubicBezTo>
                  <a:cubicBezTo>
                    <a:pt x="3481" y="5491"/>
                    <a:pt x="3217" y="5471"/>
                    <a:pt x="2949" y="5426"/>
                  </a:cubicBezTo>
                  <a:cubicBezTo>
                    <a:pt x="2372" y="5365"/>
                    <a:pt x="1825" y="5152"/>
                    <a:pt x="1338" y="4818"/>
                  </a:cubicBezTo>
                  <a:cubicBezTo>
                    <a:pt x="974" y="4575"/>
                    <a:pt x="670" y="4271"/>
                    <a:pt x="426" y="3906"/>
                  </a:cubicBezTo>
                  <a:cubicBezTo>
                    <a:pt x="244" y="3572"/>
                    <a:pt x="92" y="3207"/>
                    <a:pt x="1" y="2842"/>
                  </a:cubicBezTo>
                  <a:lnTo>
                    <a:pt x="1" y="2842"/>
                  </a:lnTo>
                  <a:cubicBezTo>
                    <a:pt x="1" y="2843"/>
                    <a:pt x="1" y="2964"/>
                    <a:pt x="62" y="3146"/>
                  </a:cubicBezTo>
                  <a:cubicBezTo>
                    <a:pt x="153" y="3420"/>
                    <a:pt x="244" y="3663"/>
                    <a:pt x="396" y="3906"/>
                  </a:cubicBezTo>
                  <a:cubicBezTo>
                    <a:pt x="639" y="4271"/>
                    <a:pt x="943" y="4605"/>
                    <a:pt x="1308" y="4849"/>
                  </a:cubicBezTo>
                  <a:cubicBezTo>
                    <a:pt x="1794" y="5183"/>
                    <a:pt x="2372" y="5396"/>
                    <a:pt x="2949" y="5487"/>
                  </a:cubicBezTo>
                  <a:cubicBezTo>
                    <a:pt x="3211" y="5521"/>
                    <a:pt x="3478" y="5538"/>
                    <a:pt x="3745" y="5538"/>
                  </a:cubicBezTo>
                  <a:cubicBezTo>
                    <a:pt x="4191" y="5538"/>
                    <a:pt x="4640" y="5491"/>
                    <a:pt x="5077" y="5396"/>
                  </a:cubicBezTo>
                  <a:cubicBezTo>
                    <a:pt x="5472" y="5274"/>
                    <a:pt x="5837" y="5152"/>
                    <a:pt x="6202" y="5000"/>
                  </a:cubicBezTo>
                  <a:cubicBezTo>
                    <a:pt x="6566" y="4849"/>
                    <a:pt x="6961" y="4636"/>
                    <a:pt x="7326" y="4453"/>
                  </a:cubicBezTo>
                  <a:cubicBezTo>
                    <a:pt x="8147" y="4089"/>
                    <a:pt x="8998" y="3724"/>
                    <a:pt x="9819" y="3450"/>
                  </a:cubicBezTo>
                  <a:cubicBezTo>
                    <a:pt x="10731" y="3086"/>
                    <a:pt x="11703" y="2934"/>
                    <a:pt x="12645" y="2934"/>
                  </a:cubicBezTo>
                  <a:cubicBezTo>
                    <a:pt x="13041" y="2964"/>
                    <a:pt x="13436" y="3086"/>
                    <a:pt x="13801" y="3268"/>
                  </a:cubicBezTo>
                  <a:lnTo>
                    <a:pt x="13861" y="3298"/>
                  </a:lnTo>
                  <a:lnTo>
                    <a:pt x="13861" y="3207"/>
                  </a:lnTo>
                  <a:cubicBezTo>
                    <a:pt x="13557" y="2326"/>
                    <a:pt x="13010" y="1596"/>
                    <a:pt x="12281" y="1049"/>
                  </a:cubicBezTo>
                  <a:cubicBezTo>
                    <a:pt x="11582" y="593"/>
                    <a:pt x="10791" y="259"/>
                    <a:pt x="9971" y="137"/>
                  </a:cubicBezTo>
                  <a:cubicBezTo>
                    <a:pt x="9375" y="47"/>
                    <a:pt x="8779" y="0"/>
                    <a:pt x="8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5143975" y="2441825"/>
              <a:ext cx="18275" cy="114000"/>
            </a:xfrm>
            <a:custGeom>
              <a:avLst/>
              <a:gdLst/>
              <a:ahLst/>
              <a:cxnLst/>
              <a:rect l="l" t="t" r="r" b="b"/>
              <a:pathLst>
                <a:path w="731" h="4560" extrusionOk="0">
                  <a:moveTo>
                    <a:pt x="730" y="0"/>
                  </a:moveTo>
                  <a:cubicBezTo>
                    <a:pt x="700" y="31"/>
                    <a:pt x="669" y="91"/>
                    <a:pt x="639" y="152"/>
                  </a:cubicBezTo>
                  <a:cubicBezTo>
                    <a:pt x="578" y="304"/>
                    <a:pt x="487" y="456"/>
                    <a:pt x="457" y="608"/>
                  </a:cubicBezTo>
                  <a:cubicBezTo>
                    <a:pt x="61" y="1672"/>
                    <a:pt x="1" y="2797"/>
                    <a:pt x="213" y="3921"/>
                  </a:cubicBezTo>
                  <a:cubicBezTo>
                    <a:pt x="244" y="4073"/>
                    <a:pt x="305" y="4225"/>
                    <a:pt x="335" y="4407"/>
                  </a:cubicBezTo>
                  <a:cubicBezTo>
                    <a:pt x="365" y="4438"/>
                    <a:pt x="396" y="4499"/>
                    <a:pt x="396" y="4559"/>
                  </a:cubicBezTo>
                  <a:cubicBezTo>
                    <a:pt x="426" y="4559"/>
                    <a:pt x="335" y="4316"/>
                    <a:pt x="274" y="3891"/>
                  </a:cubicBezTo>
                  <a:cubicBezTo>
                    <a:pt x="183" y="3344"/>
                    <a:pt x="153" y="2797"/>
                    <a:pt x="183" y="2249"/>
                  </a:cubicBezTo>
                  <a:cubicBezTo>
                    <a:pt x="213" y="1702"/>
                    <a:pt x="335" y="1155"/>
                    <a:pt x="487" y="638"/>
                  </a:cubicBezTo>
                  <a:cubicBezTo>
                    <a:pt x="639" y="243"/>
                    <a:pt x="730" y="0"/>
                    <a:pt x="73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5235925" y="2500325"/>
              <a:ext cx="13700" cy="53225"/>
            </a:xfrm>
            <a:custGeom>
              <a:avLst/>
              <a:gdLst/>
              <a:ahLst/>
              <a:cxnLst/>
              <a:rect l="l" t="t" r="r" b="b"/>
              <a:pathLst>
                <a:path w="548" h="2129" extrusionOk="0">
                  <a:moveTo>
                    <a:pt x="31" y="1"/>
                  </a:moveTo>
                  <a:cubicBezTo>
                    <a:pt x="1" y="92"/>
                    <a:pt x="1" y="213"/>
                    <a:pt x="31" y="335"/>
                  </a:cubicBezTo>
                  <a:cubicBezTo>
                    <a:pt x="61" y="578"/>
                    <a:pt x="92" y="821"/>
                    <a:pt x="153" y="1095"/>
                  </a:cubicBezTo>
                  <a:cubicBezTo>
                    <a:pt x="244" y="1399"/>
                    <a:pt x="335" y="1642"/>
                    <a:pt x="396" y="1855"/>
                  </a:cubicBezTo>
                  <a:cubicBezTo>
                    <a:pt x="426" y="1946"/>
                    <a:pt x="487" y="2037"/>
                    <a:pt x="517" y="2128"/>
                  </a:cubicBezTo>
                  <a:cubicBezTo>
                    <a:pt x="548" y="2128"/>
                    <a:pt x="396" y="1672"/>
                    <a:pt x="244" y="1064"/>
                  </a:cubicBezTo>
                  <a:cubicBezTo>
                    <a:pt x="183" y="791"/>
                    <a:pt x="122" y="517"/>
                    <a:pt x="92" y="305"/>
                  </a:cubicBezTo>
                  <a:cubicBezTo>
                    <a:pt x="61" y="213"/>
                    <a:pt x="61" y="92"/>
                    <a:pt x="3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223000" y="2467650"/>
              <a:ext cx="5350" cy="31175"/>
            </a:xfrm>
            <a:custGeom>
              <a:avLst/>
              <a:gdLst/>
              <a:ahLst/>
              <a:cxnLst/>
              <a:rect l="l" t="t" r="r" b="b"/>
              <a:pathLst>
                <a:path w="214" h="1247" extrusionOk="0">
                  <a:moveTo>
                    <a:pt x="92" y="1"/>
                  </a:moveTo>
                  <a:cubicBezTo>
                    <a:pt x="1" y="426"/>
                    <a:pt x="31" y="852"/>
                    <a:pt x="183" y="1247"/>
                  </a:cubicBezTo>
                  <a:cubicBezTo>
                    <a:pt x="214" y="1247"/>
                    <a:pt x="153" y="973"/>
                    <a:pt x="122" y="639"/>
                  </a:cubicBezTo>
                  <a:cubicBezTo>
                    <a:pt x="122" y="426"/>
                    <a:pt x="92" y="213"/>
                    <a:pt x="9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5238200" y="2434975"/>
              <a:ext cx="7625" cy="28900"/>
            </a:xfrm>
            <a:custGeom>
              <a:avLst/>
              <a:gdLst/>
              <a:ahLst/>
              <a:cxnLst/>
              <a:rect l="l" t="t" r="r" b="b"/>
              <a:pathLst>
                <a:path w="305" h="1156" extrusionOk="0">
                  <a:moveTo>
                    <a:pt x="274" y="1"/>
                  </a:moveTo>
                  <a:lnTo>
                    <a:pt x="274" y="1"/>
                  </a:lnTo>
                  <a:cubicBezTo>
                    <a:pt x="153" y="153"/>
                    <a:pt x="92" y="335"/>
                    <a:pt x="62" y="548"/>
                  </a:cubicBezTo>
                  <a:cubicBezTo>
                    <a:pt x="1" y="730"/>
                    <a:pt x="1" y="943"/>
                    <a:pt x="62" y="1156"/>
                  </a:cubicBezTo>
                  <a:cubicBezTo>
                    <a:pt x="92" y="1156"/>
                    <a:pt x="92" y="882"/>
                    <a:pt x="153" y="548"/>
                  </a:cubicBezTo>
                  <a:cubicBezTo>
                    <a:pt x="183" y="244"/>
                    <a:pt x="305" y="1"/>
                    <a:pt x="2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5302025" y="2428900"/>
              <a:ext cx="9150" cy="24350"/>
            </a:xfrm>
            <a:custGeom>
              <a:avLst/>
              <a:gdLst/>
              <a:ahLst/>
              <a:cxnLst/>
              <a:rect l="l" t="t" r="r" b="b"/>
              <a:pathLst>
                <a:path w="366" h="974" extrusionOk="0">
                  <a:moveTo>
                    <a:pt x="92" y="0"/>
                  </a:moveTo>
                  <a:cubicBezTo>
                    <a:pt x="1" y="335"/>
                    <a:pt x="92" y="699"/>
                    <a:pt x="335" y="973"/>
                  </a:cubicBezTo>
                  <a:cubicBezTo>
                    <a:pt x="366" y="973"/>
                    <a:pt x="244" y="760"/>
                    <a:pt x="183" y="517"/>
                  </a:cubicBezTo>
                  <a:cubicBezTo>
                    <a:pt x="92" y="244"/>
                    <a:pt x="123" y="0"/>
                    <a:pt x="9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5337000" y="2448650"/>
              <a:ext cx="25100" cy="57775"/>
            </a:xfrm>
            <a:custGeom>
              <a:avLst/>
              <a:gdLst/>
              <a:ahLst/>
              <a:cxnLst/>
              <a:rect l="l" t="t" r="r" b="b"/>
              <a:pathLst>
                <a:path w="1004" h="2311" extrusionOk="0">
                  <a:moveTo>
                    <a:pt x="0" y="1"/>
                  </a:moveTo>
                  <a:cubicBezTo>
                    <a:pt x="0" y="122"/>
                    <a:pt x="31" y="244"/>
                    <a:pt x="61" y="365"/>
                  </a:cubicBezTo>
                  <a:cubicBezTo>
                    <a:pt x="152" y="669"/>
                    <a:pt x="243" y="943"/>
                    <a:pt x="365" y="1217"/>
                  </a:cubicBezTo>
                  <a:cubicBezTo>
                    <a:pt x="487" y="1490"/>
                    <a:pt x="608" y="1764"/>
                    <a:pt x="760" y="2007"/>
                  </a:cubicBezTo>
                  <a:cubicBezTo>
                    <a:pt x="821" y="2128"/>
                    <a:pt x="912" y="2220"/>
                    <a:pt x="1003" y="2311"/>
                  </a:cubicBezTo>
                  <a:cubicBezTo>
                    <a:pt x="942" y="2189"/>
                    <a:pt x="882" y="2068"/>
                    <a:pt x="821" y="1976"/>
                  </a:cubicBezTo>
                  <a:cubicBezTo>
                    <a:pt x="699" y="1764"/>
                    <a:pt x="578" y="1490"/>
                    <a:pt x="426" y="1186"/>
                  </a:cubicBezTo>
                  <a:cubicBezTo>
                    <a:pt x="304" y="852"/>
                    <a:pt x="183" y="548"/>
                    <a:pt x="122" y="335"/>
                  </a:cubicBezTo>
                  <a:cubicBezTo>
                    <a:pt x="91" y="213"/>
                    <a:pt x="61" y="92"/>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5368900" y="2437250"/>
              <a:ext cx="6875" cy="8400"/>
            </a:xfrm>
            <a:custGeom>
              <a:avLst/>
              <a:gdLst/>
              <a:ahLst/>
              <a:cxnLst/>
              <a:rect l="l" t="t" r="r" b="b"/>
              <a:pathLst>
                <a:path w="275" h="336" extrusionOk="0">
                  <a:moveTo>
                    <a:pt x="274" y="1"/>
                  </a:moveTo>
                  <a:lnTo>
                    <a:pt x="274" y="1"/>
                  </a:lnTo>
                  <a:cubicBezTo>
                    <a:pt x="274" y="1"/>
                    <a:pt x="153" y="31"/>
                    <a:pt x="92" y="122"/>
                  </a:cubicBezTo>
                  <a:cubicBezTo>
                    <a:pt x="31" y="244"/>
                    <a:pt x="1" y="335"/>
                    <a:pt x="31" y="335"/>
                  </a:cubicBezTo>
                  <a:cubicBezTo>
                    <a:pt x="62" y="335"/>
                    <a:pt x="92" y="274"/>
                    <a:pt x="153" y="183"/>
                  </a:cubicBezTo>
                  <a:cubicBezTo>
                    <a:pt x="244" y="92"/>
                    <a:pt x="274" y="31"/>
                    <a:pt x="2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5115900" y="2485775"/>
              <a:ext cx="335100" cy="53475"/>
            </a:xfrm>
            <a:custGeom>
              <a:avLst/>
              <a:gdLst/>
              <a:ahLst/>
              <a:cxnLst/>
              <a:rect l="l" t="t" r="r" b="b"/>
              <a:pathLst>
                <a:path w="13404" h="2139" extrusionOk="0">
                  <a:moveTo>
                    <a:pt x="11670" y="53"/>
                  </a:moveTo>
                  <a:lnTo>
                    <a:pt x="11670" y="53"/>
                  </a:lnTo>
                  <a:cubicBezTo>
                    <a:pt x="12120" y="127"/>
                    <a:pt x="12588" y="301"/>
                    <a:pt x="12978" y="552"/>
                  </a:cubicBezTo>
                  <a:cubicBezTo>
                    <a:pt x="12999" y="565"/>
                    <a:pt x="13021" y="578"/>
                    <a:pt x="13042" y="592"/>
                  </a:cubicBezTo>
                  <a:lnTo>
                    <a:pt x="13042" y="592"/>
                  </a:lnTo>
                  <a:cubicBezTo>
                    <a:pt x="12629" y="311"/>
                    <a:pt x="12168" y="123"/>
                    <a:pt x="11670" y="53"/>
                  </a:cubicBezTo>
                  <a:close/>
                  <a:moveTo>
                    <a:pt x="13042" y="592"/>
                  </a:moveTo>
                  <a:lnTo>
                    <a:pt x="13042" y="592"/>
                  </a:lnTo>
                  <a:cubicBezTo>
                    <a:pt x="13071" y="612"/>
                    <a:pt x="13099" y="632"/>
                    <a:pt x="13127" y="652"/>
                  </a:cubicBezTo>
                  <a:lnTo>
                    <a:pt x="13127" y="652"/>
                  </a:lnTo>
                  <a:cubicBezTo>
                    <a:pt x="13099" y="631"/>
                    <a:pt x="13071" y="611"/>
                    <a:pt x="13042" y="592"/>
                  </a:cubicBezTo>
                  <a:close/>
                  <a:moveTo>
                    <a:pt x="13127" y="652"/>
                  </a:moveTo>
                  <a:lnTo>
                    <a:pt x="13127" y="652"/>
                  </a:lnTo>
                  <a:cubicBezTo>
                    <a:pt x="13217" y="720"/>
                    <a:pt x="13304" y="798"/>
                    <a:pt x="13380" y="888"/>
                  </a:cubicBezTo>
                  <a:lnTo>
                    <a:pt x="13380" y="888"/>
                  </a:lnTo>
                  <a:cubicBezTo>
                    <a:pt x="13357" y="857"/>
                    <a:pt x="13335" y="818"/>
                    <a:pt x="13312" y="795"/>
                  </a:cubicBezTo>
                  <a:cubicBezTo>
                    <a:pt x="13252" y="746"/>
                    <a:pt x="13190" y="698"/>
                    <a:pt x="13127" y="652"/>
                  </a:cubicBezTo>
                  <a:close/>
                  <a:moveTo>
                    <a:pt x="13380" y="888"/>
                  </a:moveTo>
                  <a:cubicBezTo>
                    <a:pt x="13388" y="899"/>
                    <a:pt x="13396" y="909"/>
                    <a:pt x="13404" y="917"/>
                  </a:cubicBezTo>
                  <a:cubicBezTo>
                    <a:pt x="13396" y="907"/>
                    <a:pt x="13388" y="898"/>
                    <a:pt x="13380" y="888"/>
                  </a:cubicBezTo>
                  <a:close/>
                  <a:moveTo>
                    <a:pt x="10950" y="1"/>
                  </a:moveTo>
                  <a:cubicBezTo>
                    <a:pt x="10373" y="1"/>
                    <a:pt x="9813" y="98"/>
                    <a:pt x="9270" y="279"/>
                  </a:cubicBezTo>
                  <a:cubicBezTo>
                    <a:pt x="8388" y="583"/>
                    <a:pt x="7537" y="917"/>
                    <a:pt x="6686" y="1342"/>
                  </a:cubicBezTo>
                  <a:cubicBezTo>
                    <a:pt x="5865" y="1738"/>
                    <a:pt x="4954" y="1981"/>
                    <a:pt x="4042" y="2102"/>
                  </a:cubicBezTo>
                  <a:cubicBezTo>
                    <a:pt x="4984" y="2011"/>
                    <a:pt x="5865" y="1768"/>
                    <a:pt x="6716" y="1342"/>
                  </a:cubicBezTo>
                  <a:cubicBezTo>
                    <a:pt x="7537" y="947"/>
                    <a:pt x="8419" y="583"/>
                    <a:pt x="9300" y="279"/>
                  </a:cubicBezTo>
                  <a:cubicBezTo>
                    <a:pt x="9834" y="93"/>
                    <a:pt x="10421" y="14"/>
                    <a:pt x="10994" y="14"/>
                  </a:cubicBezTo>
                  <a:cubicBezTo>
                    <a:pt x="11171" y="14"/>
                    <a:pt x="11347" y="21"/>
                    <a:pt x="11519" y="35"/>
                  </a:cubicBezTo>
                  <a:cubicBezTo>
                    <a:pt x="11570" y="40"/>
                    <a:pt x="11620" y="46"/>
                    <a:pt x="11670" y="53"/>
                  </a:cubicBezTo>
                  <a:lnTo>
                    <a:pt x="11670" y="53"/>
                  </a:lnTo>
                  <a:cubicBezTo>
                    <a:pt x="11630" y="46"/>
                    <a:pt x="11589" y="40"/>
                    <a:pt x="11549" y="35"/>
                  </a:cubicBezTo>
                  <a:cubicBezTo>
                    <a:pt x="11348" y="12"/>
                    <a:pt x="11148" y="1"/>
                    <a:pt x="10950" y="1"/>
                  </a:cubicBezTo>
                  <a:close/>
                  <a:moveTo>
                    <a:pt x="1" y="1131"/>
                  </a:moveTo>
                  <a:lnTo>
                    <a:pt x="1" y="1131"/>
                  </a:lnTo>
                  <a:cubicBezTo>
                    <a:pt x="62" y="1192"/>
                    <a:pt x="183" y="1252"/>
                    <a:pt x="333" y="1342"/>
                  </a:cubicBezTo>
                  <a:cubicBezTo>
                    <a:pt x="789" y="1586"/>
                    <a:pt x="1276" y="1798"/>
                    <a:pt x="1762" y="1920"/>
                  </a:cubicBezTo>
                  <a:cubicBezTo>
                    <a:pt x="2318" y="2053"/>
                    <a:pt x="2875" y="2138"/>
                    <a:pt x="3431" y="2138"/>
                  </a:cubicBezTo>
                  <a:cubicBezTo>
                    <a:pt x="3634" y="2138"/>
                    <a:pt x="3838" y="2127"/>
                    <a:pt x="4042" y="2102"/>
                  </a:cubicBezTo>
                  <a:lnTo>
                    <a:pt x="4042" y="2102"/>
                  </a:lnTo>
                  <a:cubicBezTo>
                    <a:pt x="3869" y="2115"/>
                    <a:pt x="3696" y="2121"/>
                    <a:pt x="3523" y="2121"/>
                  </a:cubicBezTo>
                  <a:cubicBezTo>
                    <a:pt x="2422" y="2121"/>
                    <a:pt x="1336" y="1868"/>
                    <a:pt x="364" y="1342"/>
                  </a:cubicBezTo>
                  <a:cubicBezTo>
                    <a:pt x="183" y="1252"/>
                    <a:pt x="62" y="1192"/>
                    <a:pt x="1" y="113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5111300" y="2463850"/>
              <a:ext cx="181650" cy="20550"/>
            </a:xfrm>
            <a:custGeom>
              <a:avLst/>
              <a:gdLst/>
              <a:ahLst/>
              <a:cxnLst/>
              <a:rect l="l" t="t" r="r" b="b"/>
              <a:pathLst>
                <a:path w="7266" h="822" extrusionOk="0">
                  <a:moveTo>
                    <a:pt x="7265" y="1"/>
                  </a:moveTo>
                  <a:lnTo>
                    <a:pt x="6961" y="92"/>
                  </a:lnTo>
                  <a:cubicBezTo>
                    <a:pt x="6779" y="153"/>
                    <a:pt x="6536" y="244"/>
                    <a:pt x="6201" y="365"/>
                  </a:cubicBezTo>
                  <a:cubicBezTo>
                    <a:pt x="5381" y="639"/>
                    <a:pt x="4499" y="791"/>
                    <a:pt x="3618" y="791"/>
                  </a:cubicBezTo>
                  <a:cubicBezTo>
                    <a:pt x="2767" y="760"/>
                    <a:pt x="1885" y="609"/>
                    <a:pt x="1034" y="365"/>
                  </a:cubicBezTo>
                  <a:lnTo>
                    <a:pt x="274" y="122"/>
                  </a:lnTo>
                  <a:lnTo>
                    <a:pt x="1" y="61"/>
                  </a:lnTo>
                  <a:lnTo>
                    <a:pt x="1" y="61"/>
                  </a:lnTo>
                  <a:cubicBezTo>
                    <a:pt x="1" y="61"/>
                    <a:pt x="396" y="183"/>
                    <a:pt x="1034" y="396"/>
                  </a:cubicBezTo>
                  <a:cubicBezTo>
                    <a:pt x="1885" y="639"/>
                    <a:pt x="2767" y="791"/>
                    <a:pt x="3618" y="821"/>
                  </a:cubicBezTo>
                  <a:cubicBezTo>
                    <a:pt x="4530" y="821"/>
                    <a:pt x="5381" y="669"/>
                    <a:pt x="6232" y="396"/>
                  </a:cubicBezTo>
                  <a:cubicBezTo>
                    <a:pt x="6566" y="274"/>
                    <a:pt x="6809" y="183"/>
                    <a:pt x="6992" y="122"/>
                  </a:cubicBezTo>
                  <a:cubicBezTo>
                    <a:pt x="7174" y="31"/>
                    <a:pt x="7265" y="1"/>
                    <a:pt x="726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5124975" y="2434950"/>
              <a:ext cx="264475" cy="18300"/>
            </a:xfrm>
            <a:custGeom>
              <a:avLst/>
              <a:gdLst/>
              <a:ahLst/>
              <a:cxnLst/>
              <a:rect l="l" t="t" r="r" b="b"/>
              <a:pathLst>
                <a:path w="10579" h="732" extrusionOk="0">
                  <a:moveTo>
                    <a:pt x="8031" y="0"/>
                  </a:moveTo>
                  <a:cubicBezTo>
                    <a:pt x="7826" y="0"/>
                    <a:pt x="7622" y="10"/>
                    <a:pt x="7417" y="32"/>
                  </a:cubicBezTo>
                  <a:cubicBezTo>
                    <a:pt x="6779" y="93"/>
                    <a:pt x="6080" y="245"/>
                    <a:pt x="5350" y="397"/>
                  </a:cubicBezTo>
                  <a:cubicBezTo>
                    <a:pt x="4638" y="536"/>
                    <a:pt x="3906" y="605"/>
                    <a:pt x="3177" y="605"/>
                  </a:cubicBezTo>
                  <a:cubicBezTo>
                    <a:pt x="2630" y="605"/>
                    <a:pt x="2085" y="566"/>
                    <a:pt x="1551" y="488"/>
                  </a:cubicBezTo>
                  <a:cubicBezTo>
                    <a:pt x="1065" y="427"/>
                    <a:pt x="669" y="366"/>
                    <a:pt x="396" y="306"/>
                  </a:cubicBezTo>
                  <a:lnTo>
                    <a:pt x="1" y="245"/>
                  </a:lnTo>
                  <a:lnTo>
                    <a:pt x="1" y="245"/>
                  </a:lnTo>
                  <a:cubicBezTo>
                    <a:pt x="1" y="245"/>
                    <a:pt x="578" y="397"/>
                    <a:pt x="1551" y="518"/>
                  </a:cubicBezTo>
                  <a:cubicBezTo>
                    <a:pt x="2085" y="596"/>
                    <a:pt x="2630" y="636"/>
                    <a:pt x="3177" y="636"/>
                  </a:cubicBezTo>
                  <a:cubicBezTo>
                    <a:pt x="3906" y="636"/>
                    <a:pt x="4638" y="566"/>
                    <a:pt x="5350" y="427"/>
                  </a:cubicBezTo>
                  <a:cubicBezTo>
                    <a:pt x="6080" y="275"/>
                    <a:pt x="6779" y="154"/>
                    <a:pt x="7417" y="93"/>
                  </a:cubicBezTo>
                  <a:cubicBezTo>
                    <a:pt x="7657" y="68"/>
                    <a:pt x="7891" y="53"/>
                    <a:pt x="8124" y="53"/>
                  </a:cubicBezTo>
                  <a:cubicBezTo>
                    <a:pt x="8453" y="53"/>
                    <a:pt x="8781" y="82"/>
                    <a:pt x="9119" y="154"/>
                  </a:cubicBezTo>
                  <a:cubicBezTo>
                    <a:pt x="9484" y="214"/>
                    <a:pt x="9849" y="336"/>
                    <a:pt x="10183" y="518"/>
                  </a:cubicBezTo>
                  <a:cubicBezTo>
                    <a:pt x="10305" y="579"/>
                    <a:pt x="10396" y="609"/>
                    <a:pt x="10457" y="670"/>
                  </a:cubicBezTo>
                  <a:lnTo>
                    <a:pt x="10578" y="731"/>
                  </a:lnTo>
                  <a:cubicBezTo>
                    <a:pt x="10457" y="640"/>
                    <a:pt x="10335" y="549"/>
                    <a:pt x="10214" y="488"/>
                  </a:cubicBezTo>
                  <a:cubicBezTo>
                    <a:pt x="9879" y="306"/>
                    <a:pt x="9515" y="184"/>
                    <a:pt x="9150" y="93"/>
                  </a:cubicBezTo>
                  <a:cubicBezTo>
                    <a:pt x="8777" y="34"/>
                    <a:pt x="8404" y="0"/>
                    <a:pt x="80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5213125" y="2446050"/>
              <a:ext cx="235600" cy="57350"/>
            </a:xfrm>
            <a:custGeom>
              <a:avLst/>
              <a:gdLst/>
              <a:ahLst/>
              <a:cxnLst/>
              <a:rect l="l" t="t" r="r" b="b"/>
              <a:pathLst>
                <a:path w="9424" h="2294" extrusionOk="0">
                  <a:moveTo>
                    <a:pt x="5646" y="1"/>
                  </a:moveTo>
                  <a:cubicBezTo>
                    <a:pt x="5385" y="1"/>
                    <a:pt x="5123" y="25"/>
                    <a:pt x="4864" y="74"/>
                  </a:cubicBezTo>
                  <a:cubicBezTo>
                    <a:pt x="4165" y="196"/>
                    <a:pt x="3496" y="469"/>
                    <a:pt x="2919" y="865"/>
                  </a:cubicBezTo>
                  <a:cubicBezTo>
                    <a:pt x="2372" y="1199"/>
                    <a:pt x="1885" y="1533"/>
                    <a:pt x="1460" y="1746"/>
                  </a:cubicBezTo>
                  <a:cubicBezTo>
                    <a:pt x="1004" y="1989"/>
                    <a:pt x="517" y="2141"/>
                    <a:pt x="1" y="2263"/>
                  </a:cubicBezTo>
                  <a:lnTo>
                    <a:pt x="122" y="2263"/>
                  </a:lnTo>
                  <a:cubicBezTo>
                    <a:pt x="213" y="2263"/>
                    <a:pt x="305" y="2232"/>
                    <a:pt x="426" y="2232"/>
                  </a:cubicBezTo>
                  <a:cubicBezTo>
                    <a:pt x="791" y="2141"/>
                    <a:pt x="1186" y="2020"/>
                    <a:pt x="1520" y="1837"/>
                  </a:cubicBezTo>
                  <a:cubicBezTo>
                    <a:pt x="1976" y="1624"/>
                    <a:pt x="2463" y="1321"/>
                    <a:pt x="3010" y="1017"/>
                  </a:cubicBezTo>
                  <a:cubicBezTo>
                    <a:pt x="3587" y="621"/>
                    <a:pt x="4226" y="378"/>
                    <a:pt x="4894" y="257"/>
                  </a:cubicBezTo>
                  <a:cubicBezTo>
                    <a:pt x="5164" y="210"/>
                    <a:pt x="5428" y="186"/>
                    <a:pt x="5690" y="186"/>
                  </a:cubicBezTo>
                  <a:cubicBezTo>
                    <a:pt x="6109" y="186"/>
                    <a:pt x="6520" y="247"/>
                    <a:pt x="6931" y="378"/>
                  </a:cubicBezTo>
                  <a:cubicBezTo>
                    <a:pt x="7448" y="530"/>
                    <a:pt x="7964" y="804"/>
                    <a:pt x="8390" y="1169"/>
                  </a:cubicBezTo>
                  <a:cubicBezTo>
                    <a:pt x="8785" y="1503"/>
                    <a:pt x="9119" y="1868"/>
                    <a:pt x="9423" y="2293"/>
                  </a:cubicBezTo>
                  <a:cubicBezTo>
                    <a:pt x="9393" y="2172"/>
                    <a:pt x="9302" y="2050"/>
                    <a:pt x="9241" y="1928"/>
                  </a:cubicBezTo>
                  <a:cubicBezTo>
                    <a:pt x="9028" y="1624"/>
                    <a:pt x="8755" y="1321"/>
                    <a:pt x="8481" y="1077"/>
                  </a:cubicBezTo>
                  <a:cubicBezTo>
                    <a:pt x="7682" y="375"/>
                    <a:pt x="6670" y="1"/>
                    <a:pt x="56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5200200" y="2454550"/>
              <a:ext cx="117050" cy="14150"/>
            </a:xfrm>
            <a:custGeom>
              <a:avLst/>
              <a:gdLst/>
              <a:ahLst/>
              <a:cxnLst/>
              <a:rect l="l" t="t" r="r" b="b"/>
              <a:pathLst>
                <a:path w="4682" h="566" extrusionOk="0">
                  <a:moveTo>
                    <a:pt x="4654" y="0"/>
                  </a:moveTo>
                  <a:cubicBezTo>
                    <a:pt x="4479" y="0"/>
                    <a:pt x="3512" y="286"/>
                    <a:pt x="2341" y="342"/>
                  </a:cubicBezTo>
                  <a:cubicBezTo>
                    <a:pt x="2024" y="364"/>
                    <a:pt x="1723" y="372"/>
                    <a:pt x="1449" y="372"/>
                  </a:cubicBezTo>
                  <a:cubicBezTo>
                    <a:pt x="792" y="372"/>
                    <a:pt x="291" y="327"/>
                    <a:pt x="93" y="327"/>
                  </a:cubicBezTo>
                  <a:cubicBezTo>
                    <a:pt x="33" y="327"/>
                    <a:pt x="1" y="331"/>
                    <a:pt x="1" y="342"/>
                  </a:cubicBezTo>
                  <a:cubicBezTo>
                    <a:pt x="533" y="491"/>
                    <a:pt x="1080" y="566"/>
                    <a:pt x="1631" y="566"/>
                  </a:cubicBezTo>
                  <a:cubicBezTo>
                    <a:pt x="1867" y="566"/>
                    <a:pt x="2104" y="552"/>
                    <a:pt x="2341" y="525"/>
                  </a:cubicBezTo>
                  <a:cubicBezTo>
                    <a:pt x="3162" y="494"/>
                    <a:pt x="3952" y="342"/>
                    <a:pt x="4682" y="8"/>
                  </a:cubicBezTo>
                  <a:cubicBezTo>
                    <a:pt x="4679" y="3"/>
                    <a:pt x="4670" y="0"/>
                    <a:pt x="46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a:off x="4320250" y="2254800"/>
              <a:ext cx="949900" cy="295700"/>
            </a:xfrm>
            <a:custGeom>
              <a:avLst/>
              <a:gdLst/>
              <a:ahLst/>
              <a:cxnLst/>
              <a:rect l="l" t="t" r="r" b="b"/>
              <a:pathLst>
                <a:path w="37996" h="11828" extrusionOk="0">
                  <a:moveTo>
                    <a:pt x="1247" y="186"/>
                  </a:moveTo>
                  <a:cubicBezTo>
                    <a:pt x="821" y="277"/>
                    <a:pt x="396" y="399"/>
                    <a:pt x="1" y="612"/>
                  </a:cubicBezTo>
                  <a:cubicBezTo>
                    <a:pt x="396" y="429"/>
                    <a:pt x="821" y="277"/>
                    <a:pt x="1247" y="186"/>
                  </a:cubicBezTo>
                  <a:close/>
                  <a:moveTo>
                    <a:pt x="31551" y="5171"/>
                  </a:moveTo>
                  <a:lnTo>
                    <a:pt x="31551" y="5171"/>
                  </a:lnTo>
                  <a:cubicBezTo>
                    <a:pt x="33162" y="5262"/>
                    <a:pt x="34773" y="5597"/>
                    <a:pt x="36324" y="6174"/>
                  </a:cubicBezTo>
                  <a:cubicBezTo>
                    <a:pt x="36871" y="6356"/>
                    <a:pt x="37266" y="6539"/>
                    <a:pt x="37570" y="6660"/>
                  </a:cubicBezTo>
                  <a:lnTo>
                    <a:pt x="37995" y="6843"/>
                  </a:lnTo>
                  <a:cubicBezTo>
                    <a:pt x="37995" y="6843"/>
                    <a:pt x="37418" y="6569"/>
                    <a:pt x="36324" y="6144"/>
                  </a:cubicBezTo>
                  <a:cubicBezTo>
                    <a:pt x="34804" y="5566"/>
                    <a:pt x="33193" y="5232"/>
                    <a:pt x="31551" y="5171"/>
                  </a:cubicBezTo>
                  <a:close/>
                  <a:moveTo>
                    <a:pt x="2926" y="0"/>
                  </a:moveTo>
                  <a:cubicBezTo>
                    <a:pt x="2363" y="0"/>
                    <a:pt x="1800" y="61"/>
                    <a:pt x="1247" y="186"/>
                  </a:cubicBezTo>
                  <a:cubicBezTo>
                    <a:pt x="1795" y="72"/>
                    <a:pt x="2353" y="15"/>
                    <a:pt x="2910" y="15"/>
                  </a:cubicBezTo>
                  <a:cubicBezTo>
                    <a:pt x="3991" y="15"/>
                    <a:pt x="5067" y="231"/>
                    <a:pt x="6049" y="673"/>
                  </a:cubicBezTo>
                  <a:cubicBezTo>
                    <a:pt x="7113" y="1098"/>
                    <a:pt x="8056" y="1706"/>
                    <a:pt x="8937" y="2435"/>
                  </a:cubicBezTo>
                  <a:cubicBezTo>
                    <a:pt x="9910" y="3287"/>
                    <a:pt x="10791" y="4229"/>
                    <a:pt x="11551" y="5293"/>
                  </a:cubicBezTo>
                  <a:cubicBezTo>
                    <a:pt x="12372" y="6387"/>
                    <a:pt x="13101" y="7633"/>
                    <a:pt x="14013" y="8819"/>
                  </a:cubicBezTo>
                  <a:cubicBezTo>
                    <a:pt x="14469" y="9426"/>
                    <a:pt x="15016" y="9974"/>
                    <a:pt x="15594" y="10460"/>
                  </a:cubicBezTo>
                  <a:cubicBezTo>
                    <a:pt x="16202" y="10946"/>
                    <a:pt x="16870" y="11341"/>
                    <a:pt x="17630" y="11585"/>
                  </a:cubicBezTo>
                  <a:cubicBezTo>
                    <a:pt x="18074" y="11751"/>
                    <a:pt x="18552" y="11827"/>
                    <a:pt x="19030" y="11827"/>
                  </a:cubicBezTo>
                  <a:cubicBezTo>
                    <a:pt x="19337" y="11827"/>
                    <a:pt x="19643" y="11796"/>
                    <a:pt x="19940" y="11737"/>
                  </a:cubicBezTo>
                  <a:cubicBezTo>
                    <a:pt x="20670" y="11524"/>
                    <a:pt x="21369" y="11189"/>
                    <a:pt x="21946" y="10673"/>
                  </a:cubicBezTo>
                  <a:cubicBezTo>
                    <a:pt x="23071" y="9700"/>
                    <a:pt x="23892" y="8515"/>
                    <a:pt x="24895" y="7542"/>
                  </a:cubicBezTo>
                  <a:cubicBezTo>
                    <a:pt x="25837" y="6660"/>
                    <a:pt x="26962" y="5992"/>
                    <a:pt x="28208" y="5627"/>
                  </a:cubicBezTo>
                  <a:cubicBezTo>
                    <a:pt x="29211" y="5321"/>
                    <a:pt x="30240" y="5167"/>
                    <a:pt x="31270" y="5167"/>
                  </a:cubicBezTo>
                  <a:cubicBezTo>
                    <a:pt x="31364" y="5167"/>
                    <a:pt x="31458" y="5169"/>
                    <a:pt x="31551" y="5171"/>
                  </a:cubicBezTo>
                  <a:cubicBezTo>
                    <a:pt x="31389" y="5162"/>
                    <a:pt x="31226" y="5158"/>
                    <a:pt x="31063" y="5158"/>
                  </a:cubicBezTo>
                  <a:cubicBezTo>
                    <a:pt x="30095" y="5158"/>
                    <a:pt x="29118" y="5311"/>
                    <a:pt x="28208" y="5597"/>
                  </a:cubicBezTo>
                  <a:cubicBezTo>
                    <a:pt x="26962" y="5961"/>
                    <a:pt x="25807" y="6630"/>
                    <a:pt x="24864" y="7542"/>
                  </a:cubicBezTo>
                  <a:cubicBezTo>
                    <a:pt x="23861" y="8484"/>
                    <a:pt x="23041" y="9670"/>
                    <a:pt x="21916" y="10642"/>
                  </a:cubicBezTo>
                  <a:cubicBezTo>
                    <a:pt x="21339" y="11159"/>
                    <a:pt x="20670" y="11524"/>
                    <a:pt x="19940" y="11706"/>
                  </a:cubicBezTo>
                  <a:cubicBezTo>
                    <a:pt x="19643" y="11766"/>
                    <a:pt x="19341" y="11797"/>
                    <a:pt x="19040" y="11797"/>
                  </a:cubicBezTo>
                  <a:cubicBezTo>
                    <a:pt x="18571" y="11797"/>
                    <a:pt x="18105" y="11721"/>
                    <a:pt x="17661" y="11554"/>
                  </a:cubicBezTo>
                  <a:cubicBezTo>
                    <a:pt x="16901" y="11311"/>
                    <a:pt x="16232" y="10916"/>
                    <a:pt x="15624" y="10429"/>
                  </a:cubicBezTo>
                  <a:cubicBezTo>
                    <a:pt x="15047" y="9943"/>
                    <a:pt x="14530" y="9396"/>
                    <a:pt x="14074" y="8788"/>
                  </a:cubicBezTo>
                  <a:cubicBezTo>
                    <a:pt x="13162" y="7603"/>
                    <a:pt x="12433" y="6356"/>
                    <a:pt x="11612" y="5262"/>
                  </a:cubicBezTo>
                  <a:cubicBezTo>
                    <a:pt x="10822" y="4229"/>
                    <a:pt x="9940" y="3256"/>
                    <a:pt x="8937" y="2405"/>
                  </a:cubicBezTo>
                  <a:cubicBezTo>
                    <a:pt x="8086" y="1676"/>
                    <a:pt x="7113" y="1068"/>
                    <a:pt x="6080" y="642"/>
                  </a:cubicBezTo>
                  <a:cubicBezTo>
                    <a:pt x="5082" y="223"/>
                    <a:pt x="4005" y="0"/>
                    <a:pt x="292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4508700" y="2228275"/>
              <a:ext cx="294875" cy="225725"/>
            </a:xfrm>
            <a:custGeom>
              <a:avLst/>
              <a:gdLst/>
              <a:ahLst/>
              <a:cxnLst/>
              <a:rect l="l" t="t" r="r" b="b"/>
              <a:pathLst>
                <a:path w="11795" h="9029" extrusionOk="0">
                  <a:moveTo>
                    <a:pt x="1" y="1"/>
                  </a:moveTo>
                  <a:lnTo>
                    <a:pt x="548" y="183"/>
                  </a:lnTo>
                  <a:cubicBezTo>
                    <a:pt x="1065" y="396"/>
                    <a:pt x="1551" y="639"/>
                    <a:pt x="2037" y="882"/>
                  </a:cubicBezTo>
                  <a:cubicBezTo>
                    <a:pt x="3618" y="1734"/>
                    <a:pt x="5047" y="2858"/>
                    <a:pt x="6232" y="4226"/>
                  </a:cubicBezTo>
                  <a:cubicBezTo>
                    <a:pt x="6870" y="4986"/>
                    <a:pt x="7448" y="5776"/>
                    <a:pt x="7995" y="6627"/>
                  </a:cubicBezTo>
                  <a:cubicBezTo>
                    <a:pt x="8451" y="7296"/>
                    <a:pt x="9028" y="7873"/>
                    <a:pt x="9697" y="8360"/>
                  </a:cubicBezTo>
                  <a:cubicBezTo>
                    <a:pt x="10153" y="8694"/>
                    <a:pt x="10670" y="8907"/>
                    <a:pt x="11217" y="8998"/>
                  </a:cubicBezTo>
                  <a:cubicBezTo>
                    <a:pt x="11308" y="9013"/>
                    <a:pt x="11407" y="9021"/>
                    <a:pt x="11506" y="9021"/>
                  </a:cubicBezTo>
                  <a:cubicBezTo>
                    <a:pt x="11534" y="9021"/>
                    <a:pt x="11562" y="9020"/>
                    <a:pt x="11590" y="9019"/>
                  </a:cubicBezTo>
                  <a:lnTo>
                    <a:pt x="11590" y="9019"/>
                  </a:lnTo>
                  <a:cubicBezTo>
                    <a:pt x="11607" y="9022"/>
                    <a:pt x="11625" y="9025"/>
                    <a:pt x="11642" y="9028"/>
                  </a:cubicBezTo>
                  <a:lnTo>
                    <a:pt x="11794" y="8998"/>
                  </a:lnTo>
                  <a:lnTo>
                    <a:pt x="11794" y="8998"/>
                  </a:lnTo>
                  <a:cubicBezTo>
                    <a:pt x="11729" y="9009"/>
                    <a:pt x="11660" y="9016"/>
                    <a:pt x="11590" y="9019"/>
                  </a:cubicBezTo>
                  <a:lnTo>
                    <a:pt x="11590" y="9019"/>
                  </a:lnTo>
                  <a:cubicBezTo>
                    <a:pt x="11462" y="8998"/>
                    <a:pt x="11351" y="8995"/>
                    <a:pt x="11217" y="8968"/>
                  </a:cubicBezTo>
                  <a:cubicBezTo>
                    <a:pt x="10670" y="8876"/>
                    <a:pt x="10153" y="8664"/>
                    <a:pt x="9727" y="8360"/>
                  </a:cubicBezTo>
                  <a:cubicBezTo>
                    <a:pt x="9059" y="7873"/>
                    <a:pt x="8512" y="7266"/>
                    <a:pt x="8056" y="6597"/>
                  </a:cubicBezTo>
                  <a:cubicBezTo>
                    <a:pt x="7509" y="5776"/>
                    <a:pt x="6901" y="4955"/>
                    <a:pt x="6293" y="4196"/>
                  </a:cubicBezTo>
                  <a:cubicBezTo>
                    <a:pt x="5107" y="2828"/>
                    <a:pt x="3679" y="1703"/>
                    <a:pt x="2068" y="852"/>
                  </a:cubicBezTo>
                  <a:cubicBezTo>
                    <a:pt x="1581" y="609"/>
                    <a:pt x="1095" y="366"/>
                    <a:pt x="578" y="183"/>
                  </a:cubicBezTo>
                  <a:cubicBezTo>
                    <a:pt x="214" y="62"/>
                    <a:pt x="1" y="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4934250" y="2330750"/>
              <a:ext cx="307025" cy="51825"/>
            </a:xfrm>
            <a:custGeom>
              <a:avLst/>
              <a:gdLst/>
              <a:ahLst/>
              <a:cxnLst/>
              <a:rect l="l" t="t" r="r" b="b"/>
              <a:pathLst>
                <a:path w="12281" h="2073" extrusionOk="0">
                  <a:moveTo>
                    <a:pt x="12239" y="1677"/>
                  </a:moveTo>
                  <a:cubicBezTo>
                    <a:pt x="12266" y="1696"/>
                    <a:pt x="12280" y="1708"/>
                    <a:pt x="12280" y="1708"/>
                  </a:cubicBezTo>
                  <a:cubicBezTo>
                    <a:pt x="12270" y="1697"/>
                    <a:pt x="12255" y="1686"/>
                    <a:pt x="12239" y="1677"/>
                  </a:cubicBezTo>
                  <a:close/>
                  <a:moveTo>
                    <a:pt x="6402" y="0"/>
                  </a:moveTo>
                  <a:cubicBezTo>
                    <a:pt x="4769" y="0"/>
                    <a:pt x="3140" y="367"/>
                    <a:pt x="1642" y="1100"/>
                  </a:cubicBezTo>
                  <a:cubicBezTo>
                    <a:pt x="1216" y="1312"/>
                    <a:pt x="821" y="1525"/>
                    <a:pt x="426" y="1799"/>
                  </a:cubicBezTo>
                  <a:cubicBezTo>
                    <a:pt x="821" y="1556"/>
                    <a:pt x="1216" y="1312"/>
                    <a:pt x="1642" y="1130"/>
                  </a:cubicBezTo>
                  <a:cubicBezTo>
                    <a:pt x="3140" y="397"/>
                    <a:pt x="4769" y="31"/>
                    <a:pt x="6402" y="31"/>
                  </a:cubicBezTo>
                  <a:cubicBezTo>
                    <a:pt x="7818" y="31"/>
                    <a:pt x="9237" y="306"/>
                    <a:pt x="10578" y="856"/>
                  </a:cubicBezTo>
                  <a:cubicBezTo>
                    <a:pt x="11004" y="1008"/>
                    <a:pt x="11429" y="1221"/>
                    <a:pt x="11824" y="1464"/>
                  </a:cubicBezTo>
                  <a:cubicBezTo>
                    <a:pt x="11976" y="1525"/>
                    <a:pt x="12098" y="1586"/>
                    <a:pt x="12159" y="1647"/>
                  </a:cubicBezTo>
                  <a:cubicBezTo>
                    <a:pt x="12178" y="1647"/>
                    <a:pt x="12211" y="1659"/>
                    <a:pt x="12239" y="1677"/>
                  </a:cubicBezTo>
                  <a:lnTo>
                    <a:pt x="12239" y="1677"/>
                  </a:lnTo>
                  <a:cubicBezTo>
                    <a:pt x="12177" y="1631"/>
                    <a:pt x="12046" y="1540"/>
                    <a:pt x="11855" y="1434"/>
                  </a:cubicBezTo>
                  <a:cubicBezTo>
                    <a:pt x="11429" y="1191"/>
                    <a:pt x="11004" y="1008"/>
                    <a:pt x="10578" y="826"/>
                  </a:cubicBezTo>
                  <a:cubicBezTo>
                    <a:pt x="9237" y="276"/>
                    <a:pt x="7818" y="0"/>
                    <a:pt x="6402" y="0"/>
                  </a:cubicBezTo>
                  <a:close/>
                  <a:moveTo>
                    <a:pt x="426" y="1799"/>
                  </a:moveTo>
                  <a:cubicBezTo>
                    <a:pt x="152" y="1981"/>
                    <a:pt x="0" y="2072"/>
                    <a:pt x="0" y="2072"/>
                  </a:cubicBezTo>
                  <a:lnTo>
                    <a:pt x="122" y="2011"/>
                  </a:lnTo>
                  <a:cubicBezTo>
                    <a:pt x="183" y="1981"/>
                    <a:pt x="304" y="1890"/>
                    <a:pt x="426" y="1799"/>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5004150" y="2327075"/>
              <a:ext cx="44100" cy="88925"/>
            </a:xfrm>
            <a:custGeom>
              <a:avLst/>
              <a:gdLst/>
              <a:ahLst/>
              <a:cxnLst/>
              <a:rect l="l" t="t" r="r" b="b"/>
              <a:pathLst>
                <a:path w="1764" h="3557" extrusionOk="0">
                  <a:moveTo>
                    <a:pt x="1" y="0"/>
                  </a:moveTo>
                  <a:lnTo>
                    <a:pt x="1" y="0"/>
                  </a:lnTo>
                  <a:cubicBezTo>
                    <a:pt x="1" y="0"/>
                    <a:pt x="31" y="61"/>
                    <a:pt x="92" y="122"/>
                  </a:cubicBezTo>
                  <a:cubicBezTo>
                    <a:pt x="153" y="213"/>
                    <a:pt x="244" y="335"/>
                    <a:pt x="335" y="487"/>
                  </a:cubicBezTo>
                  <a:cubicBezTo>
                    <a:pt x="609" y="851"/>
                    <a:pt x="852" y="1277"/>
                    <a:pt x="1065" y="1672"/>
                  </a:cubicBezTo>
                  <a:cubicBezTo>
                    <a:pt x="1247" y="2098"/>
                    <a:pt x="1429" y="2554"/>
                    <a:pt x="1581" y="2979"/>
                  </a:cubicBezTo>
                  <a:cubicBezTo>
                    <a:pt x="1642" y="3162"/>
                    <a:pt x="1673" y="3283"/>
                    <a:pt x="1703" y="3405"/>
                  </a:cubicBezTo>
                  <a:cubicBezTo>
                    <a:pt x="1733" y="3496"/>
                    <a:pt x="1764" y="3557"/>
                    <a:pt x="1764" y="3557"/>
                  </a:cubicBezTo>
                  <a:cubicBezTo>
                    <a:pt x="1733" y="3344"/>
                    <a:pt x="1673" y="3162"/>
                    <a:pt x="1612" y="2979"/>
                  </a:cubicBezTo>
                  <a:cubicBezTo>
                    <a:pt x="1338" y="2067"/>
                    <a:pt x="913" y="1216"/>
                    <a:pt x="366" y="456"/>
                  </a:cubicBezTo>
                  <a:cubicBezTo>
                    <a:pt x="244" y="304"/>
                    <a:pt x="122" y="152"/>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5135625" y="2327075"/>
              <a:ext cx="14450" cy="93500"/>
            </a:xfrm>
            <a:custGeom>
              <a:avLst/>
              <a:gdLst/>
              <a:ahLst/>
              <a:cxnLst/>
              <a:rect l="l" t="t" r="r" b="b"/>
              <a:pathLst>
                <a:path w="578" h="3740" extrusionOk="0">
                  <a:moveTo>
                    <a:pt x="547" y="0"/>
                  </a:moveTo>
                  <a:lnTo>
                    <a:pt x="547" y="183"/>
                  </a:lnTo>
                  <a:lnTo>
                    <a:pt x="547" y="578"/>
                  </a:lnTo>
                  <a:cubicBezTo>
                    <a:pt x="517" y="1003"/>
                    <a:pt x="487" y="1459"/>
                    <a:pt x="426" y="1915"/>
                  </a:cubicBezTo>
                  <a:cubicBezTo>
                    <a:pt x="365" y="2341"/>
                    <a:pt x="274" y="2766"/>
                    <a:pt x="152" y="3222"/>
                  </a:cubicBezTo>
                  <a:cubicBezTo>
                    <a:pt x="122" y="3314"/>
                    <a:pt x="91" y="3496"/>
                    <a:pt x="31" y="3587"/>
                  </a:cubicBezTo>
                  <a:cubicBezTo>
                    <a:pt x="0" y="3678"/>
                    <a:pt x="0" y="3739"/>
                    <a:pt x="0" y="3739"/>
                  </a:cubicBezTo>
                  <a:cubicBezTo>
                    <a:pt x="0" y="3739"/>
                    <a:pt x="91" y="3526"/>
                    <a:pt x="183" y="3222"/>
                  </a:cubicBezTo>
                  <a:cubicBezTo>
                    <a:pt x="304" y="2766"/>
                    <a:pt x="395" y="2341"/>
                    <a:pt x="487" y="1915"/>
                  </a:cubicBezTo>
                  <a:cubicBezTo>
                    <a:pt x="547" y="1459"/>
                    <a:pt x="578" y="1003"/>
                    <a:pt x="578" y="578"/>
                  </a:cubicBezTo>
                  <a:cubicBezTo>
                    <a:pt x="547" y="213"/>
                    <a:pt x="547" y="0"/>
                    <a:pt x="54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p:nvPr/>
          </p:nvSpPr>
          <p:spPr>
            <a:xfrm>
              <a:off x="4867375" y="2425850"/>
              <a:ext cx="63100" cy="62350"/>
            </a:xfrm>
            <a:custGeom>
              <a:avLst/>
              <a:gdLst/>
              <a:ahLst/>
              <a:cxnLst/>
              <a:rect l="l" t="t" r="r" b="b"/>
              <a:pathLst>
                <a:path w="2524" h="2494" extrusionOk="0">
                  <a:moveTo>
                    <a:pt x="1" y="1"/>
                  </a:moveTo>
                  <a:lnTo>
                    <a:pt x="1" y="1"/>
                  </a:lnTo>
                  <a:cubicBezTo>
                    <a:pt x="92" y="153"/>
                    <a:pt x="183" y="305"/>
                    <a:pt x="274" y="457"/>
                  </a:cubicBezTo>
                  <a:cubicBezTo>
                    <a:pt x="517" y="791"/>
                    <a:pt x="821" y="1095"/>
                    <a:pt x="1125" y="1399"/>
                  </a:cubicBezTo>
                  <a:cubicBezTo>
                    <a:pt x="821" y="1095"/>
                    <a:pt x="548" y="761"/>
                    <a:pt x="305" y="426"/>
                  </a:cubicBezTo>
                  <a:cubicBezTo>
                    <a:pt x="213" y="305"/>
                    <a:pt x="122" y="183"/>
                    <a:pt x="92" y="122"/>
                  </a:cubicBezTo>
                  <a:cubicBezTo>
                    <a:pt x="31" y="31"/>
                    <a:pt x="1" y="1"/>
                    <a:pt x="1" y="1"/>
                  </a:cubicBezTo>
                  <a:close/>
                  <a:moveTo>
                    <a:pt x="1125" y="1399"/>
                  </a:moveTo>
                  <a:lnTo>
                    <a:pt x="1125" y="1399"/>
                  </a:lnTo>
                  <a:cubicBezTo>
                    <a:pt x="1399" y="1703"/>
                    <a:pt x="1733" y="1977"/>
                    <a:pt x="2068" y="2220"/>
                  </a:cubicBezTo>
                  <a:cubicBezTo>
                    <a:pt x="1733" y="1977"/>
                    <a:pt x="1429" y="1673"/>
                    <a:pt x="1125" y="1399"/>
                  </a:cubicBezTo>
                  <a:close/>
                  <a:moveTo>
                    <a:pt x="2068" y="2220"/>
                  </a:moveTo>
                  <a:lnTo>
                    <a:pt x="2176" y="2289"/>
                  </a:lnTo>
                  <a:lnTo>
                    <a:pt x="2176" y="2289"/>
                  </a:lnTo>
                  <a:cubicBezTo>
                    <a:pt x="2140" y="2265"/>
                    <a:pt x="2104" y="2241"/>
                    <a:pt x="2068" y="2220"/>
                  </a:cubicBezTo>
                  <a:close/>
                  <a:moveTo>
                    <a:pt x="2176" y="2289"/>
                  </a:moveTo>
                  <a:lnTo>
                    <a:pt x="2176" y="2289"/>
                  </a:lnTo>
                  <a:cubicBezTo>
                    <a:pt x="2292" y="2366"/>
                    <a:pt x="2408" y="2447"/>
                    <a:pt x="2523" y="2493"/>
                  </a:cubicBezTo>
                  <a:lnTo>
                    <a:pt x="2402" y="2432"/>
                  </a:lnTo>
                  <a:lnTo>
                    <a:pt x="2176" y="2289"/>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4779225" y="2391675"/>
              <a:ext cx="8400" cy="67650"/>
            </a:xfrm>
            <a:custGeom>
              <a:avLst/>
              <a:gdLst/>
              <a:ahLst/>
              <a:cxnLst/>
              <a:rect l="l" t="t" r="r" b="b"/>
              <a:pathLst>
                <a:path w="336" h="2706" extrusionOk="0">
                  <a:moveTo>
                    <a:pt x="335" y="0"/>
                  </a:moveTo>
                  <a:cubicBezTo>
                    <a:pt x="274" y="122"/>
                    <a:pt x="244" y="243"/>
                    <a:pt x="213" y="365"/>
                  </a:cubicBezTo>
                  <a:cubicBezTo>
                    <a:pt x="274" y="243"/>
                    <a:pt x="274" y="152"/>
                    <a:pt x="305" y="91"/>
                  </a:cubicBezTo>
                  <a:cubicBezTo>
                    <a:pt x="335" y="61"/>
                    <a:pt x="335" y="30"/>
                    <a:pt x="335" y="0"/>
                  </a:cubicBezTo>
                  <a:close/>
                  <a:moveTo>
                    <a:pt x="213" y="365"/>
                  </a:moveTo>
                  <a:lnTo>
                    <a:pt x="213" y="365"/>
                  </a:lnTo>
                  <a:cubicBezTo>
                    <a:pt x="92" y="669"/>
                    <a:pt x="62" y="1003"/>
                    <a:pt x="31" y="1337"/>
                  </a:cubicBezTo>
                  <a:cubicBezTo>
                    <a:pt x="1" y="1672"/>
                    <a:pt x="31" y="1976"/>
                    <a:pt x="92" y="2310"/>
                  </a:cubicBezTo>
                  <a:cubicBezTo>
                    <a:pt x="62" y="1976"/>
                    <a:pt x="62" y="1672"/>
                    <a:pt x="62" y="1337"/>
                  </a:cubicBezTo>
                  <a:cubicBezTo>
                    <a:pt x="92" y="1003"/>
                    <a:pt x="153" y="699"/>
                    <a:pt x="213" y="365"/>
                  </a:cubicBezTo>
                  <a:close/>
                  <a:moveTo>
                    <a:pt x="92" y="2310"/>
                  </a:moveTo>
                  <a:cubicBezTo>
                    <a:pt x="92" y="2432"/>
                    <a:pt x="122" y="2553"/>
                    <a:pt x="183" y="2705"/>
                  </a:cubicBezTo>
                  <a:cubicBezTo>
                    <a:pt x="183" y="2644"/>
                    <a:pt x="153" y="2614"/>
                    <a:pt x="153" y="2614"/>
                  </a:cubicBezTo>
                  <a:cubicBezTo>
                    <a:pt x="153" y="2523"/>
                    <a:pt x="122" y="2432"/>
                    <a:pt x="92" y="231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4760225" y="2486650"/>
              <a:ext cx="22825" cy="95775"/>
            </a:xfrm>
            <a:custGeom>
              <a:avLst/>
              <a:gdLst/>
              <a:ahLst/>
              <a:cxnLst/>
              <a:rect l="l" t="t" r="r" b="b"/>
              <a:pathLst>
                <a:path w="913" h="3831" extrusionOk="0">
                  <a:moveTo>
                    <a:pt x="1" y="0"/>
                  </a:moveTo>
                  <a:lnTo>
                    <a:pt x="1" y="31"/>
                  </a:lnTo>
                  <a:cubicBezTo>
                    <a:pt x="1" y="31"/>
                    <a:pt x="1" y="32"/>
                    <a:pt x="1" y="32"/>
                  </a:cubicBezTo>
                  <a:lnTo>
                    <a:pt x="1" y="32"/>
                  </a:lnTo>
                  <a:cubicBezTo>
                    <a:pt x="1" y="22"/>
                    <a:pt x="1" y="11"/>
                    <a:pt x="1" y="0"/>
                  </a:cubicBezTo>
                  <a:close/>
                  <a:moveTo>
                    <a:pt x="1" y="32"/>
                  </a:moveTo>
                  <a:cubicBezTo>
                    <a:pt x="3" y="569"/>
                    <a:pt x="63" y="1105"/>
                    <a:pt x="153" y="1642"/>
                  </a:cubicBezTo>
                  <a:cubicBezTo>
                    <a:pt x="274" y="2159"/>
                    <a:pt x="426" y="2706"/>
                    <a:pt x="639" y="3192"/>
                  </a:cubicBezTo>
                  <a:cubicBezTo>
                    <a:pt x="700" y="3405"/>
                    <a:pt x="822" y="3618"/>
                    <a:pt x="913" y="3830"/>
                  </a:cubicBezTo>
                  <a:lnTo>
                    <a:pt x="852" y="3678"/>
                  </a:lnTo>
                  <a:cubicBezTo>
                    <a:pt x="791" y="3557"/>
                    <a:pt x="730" y="3405"/>
                    <a:pt x="670" y="3222"/>
                  </a:cubicBezTo>
                  <a:cubicBezTo>
                    <a:pt x="457" y="2706"/>
                    <a:pt x="305" y="2189"/>
                    <a:pt x="214" y="1642"/>
                  </a:cubicBezTo>
                  <a:cubicBezTo>
                    <a:pt x="92" y="1095"/>
                    <a:pt x="31" y="579"/>
                    <a:pt x="1" y="32"/>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4893975" y="2384075"/>
              <a:ext cx="6100" cy="14450"/>
            </a:xfrm>
            <a:custGeom>
              <a:avLst/>
              <a:gdLst/>
              <a:ahLst/>
              <a:cxnLst/>
              <a:rect l="l" t="t" r="r" b="b"/>
              <a:pathLst>
                <a:path w="244" h="578" extrusionOk="0">
                  <a:moveTo>
                    <a:pt x="31" y="0"/>
                  </a:moveTo>
                  <a:lnTo>
                    <a:pt x="31" y="0"/>
                  </a:lnTo>
                  <a:cubicBezTo>
                    <a:pt x="0" y="122"/>
                    <a:pt x="31" y="213"/>
                    <a:pt x="61" y="304"/>
                  </a:cubicBezTo>
                  <a:cubicBezTo>
                    <a:pt x="92" y="426"/>
                    <a:pt x="152" y="517"/>
                    <a:pt x="244" y="578"/>
                  </a:cubicBezTo>
                  <a:cubicBezTo>
                    <a:pt x="244" y="578"/>
                    <a:pt x="152" y="456"/>
                    <a:pt x="92" y="304"/>
                  </a:cubicBezTo>
                  <a:cubicBezTo>
                    <a:pt x="61" y="213"/>
                    <a:pt x="31" y="91"/>
                    <a:pt x="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4577850" y="2348350"/>
              <a:ext cx="131500" cy="118575"/>
            </a:xfrm>
            <a:custGeom>
              <a:avLst/>
              <a:gdLst/>
              <a:ahLst/>
              <a:cxnLst/>
              <a:rect l="l" t="t" r="r" b="b"/>
              <a:pathLst>
                <a:path w="5260" h="4743" extrusionOk="0">
                  <a:moveTo>
                    <a:pt x="5259" y="0"/>
                  </a:moveTo>
                  <a:lnTo>
                    <a:pt x="5259" y="0"/>
                  </a:lnTo>
                  <a:cubicBezTo>
                    <a:pt x="4925" y="152"/>
                    <a:pt x="4621" y="335"/>
                    <a:pt x="4317" y="517"/>
                  </a:cubicBezTo>
                  <a:cubicBezTo>
                    <a:pt x="2858" y="1368"/>
                    <a:pt x="1581" y="2523"/>
                    <a:pt x="578" y="3891"/>
                  </a:cubicBezTo>
                  <a:cubicBezTo>
                    <a:pt x="366" y="4165"/>
                    <a:pt x="183" y="4438"/>
                    <a:pt x="1" y="4742"/>
                  </a:cubicBezTo>
                  <a:cubicBezTo>
                    <a:pt x="1" y="4742"/>
                    <a:pt x="62" y="4681"/>
                    <a:pt x="153" y="4529"/>
                  </a:cubicBezTo>
                  <a:cubicBezTo>
                    <a:pt x="244" y="4377"/>
                    <a:pt x="396" y="4165"/>
                    <a:pt x="609" y="3891"/>
                  </a:cubicBezTo>
                  <a:cubicBezTo>
                    <a:pt x="1612" y="2554"/>
                    <a:pt x="2888" y="1399"/>
                    <a:pt x="4347" y="517"/>
                  </a:cubicBezTo>
                  <a:cubicBezTo>
                    <a:pt x="4621" y="365"/>
                    <a:pt x="4864" y="244"/>
                    <a:pt x="5016" y="152"/>
                  </a:cubicBezTo>
                  <a:lnTo>
                    <a:pt x="525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4455525" y="2253375"/>
              <a:ext cx="139825" cy="64600"/>
            </a:xfrm>
            <a:custGeom>
              <a:avLst/>
              <a:gdLst/>
              <a:ahLst/>
              <a:cxnLst/>
              <a:rect l="l" t="t" r="r" b="b"/>
              <a:pathLst>
                <a:path w="5593" h="2584" extrusionOk="0">
                  <a:moveTo>
                    <a:pt x="5593" y="0"/>
                  </a:moveTo>
                  <a:cubicBezTo>
                    <a:pt x="5593" y="0"/>
                    <a:pt x="5228" y="61"/>
                    <a:pt x="4681" y="182"/>
                  </a:cubicBezTo>
                  <a:cubicBezTo>
                    <a:pt x="3982" y="365"/>
                    <a:pt x="3283" y="638"/>
                    <a:pt x="2614" y="942"/>
                  </a:cubicBezTo>
                  <a:cubicBezTo>
                    <a:pt x="1945" y="1246"/>
                    <a:pt x="1338" y="1611"/>
                    <a:pt x="730" y="2037"/>
                  </a:cubicBezTo>
                  <a:cubicBezTo>
                    <a:pt x="499" y="2190"/>
                    <a:pt x="315" y="2328"/>
                    <a:pt x="190" y="2427"/>
                  </a:cubicBezTo>
                  <a:lnTo>
                    <a:pt x="190" y="2427"/>
                  </a:lnTo>
                  <a:cubicBezTo>
                    <a:pt x="340" y="2337"/>
                    <a:pt x="520" y="2216"/>
                    <a:pt x="730" y="2067"/>
                  </a:cubicBezTo>
                  <a:cubicBezTo>
                    <a:pt x="1338" y="1641"/>
                    <a:pt x="1976" y="1277"/>
                    <a:pt x="2645" y="973"/>
                  </a:cubicBezTo>
                  <a:cubicBezTo>
                    <a:pt x="3313" y="669"/>
                    <a:pt x="3982" y="426"/>
                    <a:pt x="4711" y="213"/>
                  </a:cubicBezTo>
                  <a:cubicBezTo>
                    <a:pt x="4955" y="152"/>
                    <a:pt x="5198" y="91"/>
                    <a:pt x="5350" y="61"/>
                  </a:cubicBezTo>
                  <a:lnTo>
                    <a:pt x="5593" y="0"/>
                  </a:lnTo>
                  <a:close/>
                  <a:moveTo>
                    <a:pt x="190" y="2427"/>
                  </a:moveTo>
                  <a:cubicBezTo>
                    <a:pt x="187" y="2429"/>
                    <a:pt x="185" y="2430"/>
                    <a:pt x="183" y="2432"/>
                  </a:cubicBezTo>
                  <a:lnTo>
                    <a:pt x="144" y="2464"/>
                  </a:lnTo>
                  <a:lnTo>
                    <a:pt x="144" y="2464"/>
                  </a:lnTo>
                  <a:cubicBezTo>
                    <a:pt x="158" y="2452"/>
                    <a:pt x="174" y="2440"/>
                    <a:pt x="190" y="2427"/>
                  </a:cubicBezTo>
                  <a:close/>
                  <a:moveTo>
                    <a:pt x="144" y="2464"/>
                  </a:moveTo>
                  <a:lnTo>
                    <a:pt x="144" y="2464"/>
                  </a:lnTo>
                  <a:cubicBezTo>
                    <a:pt x="50" y="2539"/>
                    <a:pt x="0" y="2584"/>
                    <a:pt x="0" y="2584"/>
                  </a:cubicBezTo>
                  <a:lnTo>
                    <a:pt x="144" y="2464"/>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5367400" y="2420550"/>
              <a:ext cx="3050" cy="11400"/>
            </a:xfrm>
            <a:custGeom>
              <a:avLst/>
              <a:gdLst/>
              <a:ahLst/>
              <a:cxnLst/>
              <a:rect l="l" t="t" r="r" b="b"/>
              <a:pathLst>
                <a:path w="122" h="456" extrusionOk="0">
                  <a:moveTo>
                    <a:pt x="122" y="0"/>
                  </a:moveTo>
                  <a:lnTo>
                    <a:pt x="122" y="0"/>
                  </a:lnTo>
                  <a:cubicBezTo>
                    <a:pt x="61" y="91"/>
                    <a:pt x="61" y="152"/>
                    <a:pt x="30" y="243"/>
                  </a:cubicBezTo>
                  <a:cubicBezTo>
                    <a:pt x="0" y="304"/>
                    <a:pt x="0" y="395"/>
                    <a:pt x="0" y="456"/>
                  </a:cubicBezTo>
                  <a:cubicBezTo>
                    <a:pt x="30" y="395"/>
                    <a:pt x="61" y="334"/>
                    <a:pt x="61" y="243"/>
                  </a:cubicBezTo>
                  <a:cubicBezTo>
                    <a:pt x="91" y="152"/>
                    <a:pt x="122" y="91"/>
                    <a:pt x="12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5741250" y="2416750"/>
              <a:ext cx="252325" cy="222050"/>
            </a:xfrm>
            <a:custGeom>
              <a:avLst/>
              <a:gdLst/>
              <a:ahLst/>
              <a:cxnLst/>
              <a:rect l="l" t="t" r="r" b="b"/>
              <a:pathLst>
                <a:path w="10093" h="8882" extrusionOk="0">
                  <a:moveTo>
                    <a:pt x="2402" y="0"/>
                  </a:moveTo>
                  <a:lnTo>
                    <a:pt x="61" y="2979"/>
                  </a:lnTo>
                  <a:cubicBezTo>
                    <a:pt x="1" y="3830"/>
                    <a:pt x="5016" y="5927"/>
                    <a:pt x="5016" y="5927"/>
                  </a:cubicBezTo>
                  <a:cubicBezTo>
                    <a:pt x="5016" y="5927"/>
                    <a:pt x="6201" y="8025"/>
                    <a:pt x="6566" y="8541"/>
                  </a:cubicBezTo>
                  <a:cubicBezTo>
                    <a:pt x="6766" y="8804"/>
                    <a:pt x="6956" y="8881"/>
                    <a:pt x="7111" y="8881"/>
                  </a:cubicBezTo>
                  <a:cubicBezTo>
                    <a:pt x="7331" y="8881"/>
                    <a:pt x="7478" y="8724"/>
                    <a:pt x="7478" y="8724"/>
                  </a:cubicBezTo>
                  <a:lnTo>
                    <a:pt x="8147" y="8328"/>
                  </a:lnTo>
                  <a:cubicBezTo>
                    <a:pt x="8147" y="8359"/>
                    <a:pt x="8147" y="8359"/>
                    <a:pt x="8147" y="8359"/>
                  </a:cubicBezTo>
                  <a:cubicBezTo>
                    <a:pt x="8213" y="8705"/>
                    <a:pt x="8472" y="8858"/>
                    <a:pt x="8731" y="8858"/>
                  </a:cubicBezTo>
                  <a:cubicBezTo>
                    <a:pt x="9065" y="8858"/>
                    <a:pt x="9401" y="8604"/>
                    <a:pt x="9332" y="8176"/>
                  </a:cubicBezTo>
                  <a:lnTo>
                    <a:pt x="9271" y="7721"/>
                  </a:lnTo>
                  <a:lnTo>
                    <a:pt x="9271" y="7721"/>
                  </a:lnTo>
                  <a:cubicBezTo>
                    <a:pt x="9313" y="7824"/>
                    <a:pt x="9410" y="7885"/>
                    <a:pt x="9506" y="7885"/>
                  </a:cubicBezTo>
                  <a:cubicBezTo>
                    <a:pt x="9552" y="7885"/>
                    <a:pt x="9597" y="7871"/>
                    <a:pt x="9636" y="7842"/>
                  </a:cubicBezTo>
                  <a:cubicBezTo>
                    <a:pt x="9910" y="7751"/>
                    <a:pt x="10092" y="7477"/>
                    <a:pt x="10031" y="7204"/>
                  </a:cubicBezTo>
                  <a:lnTo>
                    <a:pt x="9545" y="3860"/>
                  </a:lnTo>
                  <a:cubicBezTo>
                    <a:pt x="9515" y="3708"/>
                    <a:pt x="9454" y="3617"/>
                    <a:pt x="9363" y="3526"/>
                  </a:cubicBezTo>
                  <a:lnTo>
                    <a:pt x="7448" y="2006"/>
                  </a:lnTo>
                  <a:cubicBezTo>
                    <a:pt x="7904" y="1945"/>
                    <a:pt x="8329" y="1793"/>
                    <a:pt x="8724" y="1581"/>
                  </a:cubicBezTo>
                  <a:cubicBezTo>
                    <a:pt x="9414" y="1209"/>
                    <a:pt x="9479" y="467"/>
                    <a:pt x="8998" y="467"/>
                  </a:cubicBezTo>
                  <a:cubicBezTo>
                    <a:pt x="8928" y="467"/>
                    <a:pt x="8847" y="482"/>
                    <a:pt x="8755" y="517"/>
                  </a:cubicBezTo>
                  <a:cubicBezTo>
                    <a:pt x="8178" y="632"/>
                    <a:pt x="7602" y="685"/>
                    <a:pt x="7030" y="685"/>
                  </a:cubicBezTo>
                  <a:cubicBezTo>
                    <a:pt x="6547" y="685"/>
                    <a:pt x="6067" y="647"/>
                    <a:pt x="5593" y="578"/>
                  </a:cubicBezTo>
                  <a:cubicBezTo>
                    <a:pt x="5350" y="517"/>
                    <a:pt x="5107" y="547"/>
                    <a:pt x="4864" y="517"/>
                  </a:cubicBezTo>
                  <a:cubicBezTo>
                    <a:pt x="4135" y="334"/>
                    <a:pt x="2402" y="0"/>
                    <a:pt x="240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5896275" y="2505650"/>
              <a:ext cx="50925" cy="120075"/>
            </a:xfrm>
            <a:custGeom>
              <a:avLst/>
              <a:gdLst/>
              <a:ahLst/>
              <a:cxnLst/>
              <a:rect l="l" t="t" r="r" b="b"/>
              <a:pathLst>
                <a:path w="2037" h="4803" extrusionOk="0">
                  <a:moveTo>
                    <a:pt x="0" y="0"/>
                  </a:moveTo>
                  <a:cubicBezTo>
                    <a:pt x="183" y="183"/>
                    <a:pt x="426" y="335"/>
                    <a:pt x="669" y="487"/>
                  </a:cubicBezTo>
                  <a:lnTo>
                    <a:pt x="1003" y="699"/>
                  </a:lnTo>
                  <a:cubicBezTo>
                    <a:pt x="1125" y="760"/>
                    <a:pt x="1216" y="882"/>
                    <a:pt x="1277" y="1003"/>
                  </a:cubicBezTo>
                  <a:cubicBezTo>
                    <a:pt x="1368" y="1307"/>
                    <a:pt x="1459" y="1672"/>
                    <a:pt x="1520" y="2037"/>
                  </a:cubicBezTo>
                  <a:cubicBezTo>
                    <a:pt x="1611" y="2797"/>
                    <a:pt x="1763" y="3496"/>
                    <a:pt x="1824" y="4013"/>
                  </a:cubicBezTo>
                  <a:cubicBezTo>
                    <a:pt x="1855" y="4256"/>
                    <a:pt x="1915" y="4529"/>
                    <a:pt x="1976" y="4803"/>
                  </a:cubicBezTo>
                  <a:cubicBezTo>
                    <a:pt x="2007" y="4529"/>
                    <a:pt x="2037" y="4256"/>
                    <a:pt x="2007" y="3982"/>
                  </a:cubicBezTo>
                  <a:cubicBezTo>
                    <a:pt x="1946" y="3465"/>
                    <a:pt x="1824" y="2766"/>
                    <a:pt x="1733" y="2006"/>
                  </a:cubicBezTo>
                  <a:cubicBezTo>
                    <a:pt x="1672" y="1642"/>
                    <a:pt x="1581" y="1277"/>
                    <a:pt x="1459" y="943"/>
                  </a:cubicBezTo>
                  <a:cubicBezTo>
                    <a:pt x="1399" y="760"/>
                    <a:pt x="1277" y="639"/>
                    <a:pt x="1095" y="547"/>
                  </a:cubicBezTo>
                  <a:lnTo>
                    <a:pt x="760" y="365"/>
                  </a:lnTo>
                  <a:cubicBezTo>
                    <a:pt x="517" y="213"/>
                    <a:pt x="244" y="92"/>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5920600" y="2494450"/>
              <a:ext cx="53200" cy="115325"/>
            </a:xfrm>
            <a:custGeom>
              <a:avLst/>
              <a:gdLst/>
              <a:ahLst/>
              <a:cxnLst/>
              <a:rect l="l" t="t" r="r" b="b"/>
              <a:pathLst>
                <a:path w="2128" h="4613" extrusionOk="0">
                  <a:moveTo>
                    <a:pt x="61" y="0"/>
                  </a:moveTo>
                  <a:cubicBezTo>
                    <a:pt x="23" y="0"/>
                    <a:pt x="0" y="8"/>
                    <a:pt x="0" y="23"/>
                  </a:cubicBezTo>
                  <a:cubicBezTo>
                    <a:pt x="0" y="23"/>
                    <a:pt x="61" y="53"/>
                    <a:pt x="182" y="114"/>
                  </a:cubicBezTo>
                  <a:cubicBezTo>
                    <a:pt x="365" y="205"/>
                    <a:pt x="517" y="296"/>
                    <a:pt x="669" y="418"/>
                  </a:cubicBezTo>
                  <a:cubicBezTo>
                    <a:pt x="882" y="600"/>
                    <a:pt x="1094" y="813"/>
                    <a:pt x="1277" y="995"/>
                  </a:cubicBezTo>
                  <a:cubicBezTo>
                    <a:pt x="1459" y="1299"/>
                    <a:pt x="1550" y="1603"/>
                    <a:pt x="1581" y="1938"/>
                  </a:cubicBezTo>
                  <a:cubicBezTo>
                    <a:pt x="1915" y="3397"/>
                    <a:pt x="2037" y="4613"/>
                    <a:pt x="2097" y="4613"/>
                  </a:cubicBezTo>
                  <a:cubicBezTo>
                    <a:pt x="2128" y="4339"/>
                    <a:pt x="2097" y="4065"/>
                    <a:pt x="2067" y="3822"/>
                  </a:cubicBezTo>
                  <a:cubicBezTo>
                    <a:pt x="2006" y="3154"/>
                    <a:pt x="1915" y="2546"/>
                    <a:pt x="1793" y="1907"/>
                  </a:cubicBezTo>
                  <a:cubicBezTo>
                    <a:pt x="1733" y="1543"/>
                    <a:pt x="1611" y="1178"/>
                    <a:pt x="1398" y="874"/>
                  </a:cubicBezTo>
                  <a:cubicBezTo>
                    <a:pt x="1216" y="661"/>
                    <a:pt x="973" y="479"/>
                    <a:pt x="730" y="327"/>
                  </a:cubicBezTo>
                  <a:cubicBezTo>
                    <a:pt x="578" y="205"/>
                    <a:pt x="395" y="114"/>
                    <a:pt x="213" y="23"/>
                  </a:cubicBezTo>
                  <a:cubicBezTo>
                    <a:pt x="152" y="8"/>
                    <a:pt x="99" y="0"/>
                    <a:pt x="6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5871200" y="2530725"/>
              <a:ext cx="58525" cy="101100"/>
            </a:xfrm>
            <a:custGeom>
              <a:avLst/>
              <a:gdLst/>
              <a:ahLst/>
              <a:cxnLst/>
              <a:rect l="l" t="t" r="r" b="b"/>
              <a:pathLst>
                <a:path w="2341" h="4044" extrusionOk="0">
                  <a:moveTo>
                    <a:pt x="0" y="0"/>
                  </a:moveTo>
                  <a:lnTo>
                    <a:pt x="0" y="0"/>
                  </a:lnTo>
                  <a:cubicBezTo>
                    <a:pt x="152" y="183"/>
                    <a:pt x="365" y="304"/>
                    <a:pt x="578" y="426"/>
                  </a:cubicBezTo>
                  <a:lnTo>
                    <a:pt x="882" y="639"/>
                  </a:lnTo>
                  <a:cubicBezTo>
                    <a:pt x="1003" y="700"/>
                    <a:pt x="1125" y="760"/>
                    <a:pt x="1186" y="882"/>
                  </a:cubicBezTo>
                  <a:cubicBezTo>
                    <a:pt x="1277" y="973"/>
                    <a:pt x="1338" y="1095"/>
                    <a:pt x="1368" y="1247"/>
                  </a:cubicBezTo>
                  <a:lnTo>
                    <a:pt x="1520" y="1733"/>
                  </a:lnTo>
                  <a:cubicBezTo>
                    <a:pt x="1733" y="2523"/>
                    <a:pt x="2006" y="3283"/>
                    <a:pt x="2341" y="4043"/>
                  </a:cubicBezTo>
                  <a:cubicBezTo>
                    <a:pt x="2189" y="3222"/>
                    <a:pt x="1976" y="2432"/>
                    <a:pt x="1703" y="1672"/>
                  </a:cubicBezTo>
                  <a:cubicBezTo>
                    <a:pt x="1642" y="1490"/>
                    <a:pt x="1611" y="1338"/>
                    <a:pt x="1551" y="1186"/>
                  </a:cubicBezTo>
                  <a:cubicBezTo>
                    <a:pt x="1520" y="1034"/>
                    <a:pt x="1429" y="882"/>
                    <a:pt x="1338" y="730"/>
                  </a:cubicBezTo>
                  <a:cubicBezTo>
                    <a:pt x="1216" y="639"/>
                    <a:pt x="1095" y="548"/>
                    <a:pt x="973" y="487"/>
                  </a:cubicBezTo>
                  <a:lnTo>
                    <a:pt x="639" y="304"/>
                  </a:lnTo>
                  <a:cubicBezTo>
                    <a:pt x="426" y="152"/>
                    <a:pt x="213" y="61"/>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5874225" y="2439900"/>
              <a:ext cx="72225" cy="41600"/>
            </a:xfrm>
            <a:custGeom>
              <a:avLst/>
              <a:gdLst/>
              <a:ahLst/>
              <a:cxnLst/>
              <a:rect l="l" t="t" r="r" b="b"/>
              <a:pathLst>
                <a:path w="2889" h="1664" extrusionOk="0">
                  <a:moveTo>
                    <a:pt x="40" y="0"/>
                  </a:moveTo>
                  <a:cubicBezTo>
                    <a:pt x="18" y="0"/>
                    <a:pt x="5" y="5"/>
                    <a:pt x="1" y="16"/>
                  </a:cubicBezTo>
                  <a:cubicBezTo>
                    <a:pt x="123" y="108"/>
                    <a:pt x="274" y="199"/>
                    <a:pt x="426" y="259"/>
                  </a:cubicBezTo>
                  <a:lnTo>
                    <a:pt x="1430" y="837"/>
                  </a:lnTo>
                  <a:cubicBezTo>
                    <a:pt x="2169" y="1264"/>
                    <a:pt x="2749" y="1664"/>
                    <a:pt x="2845" y="1664"/>
                  </a:cubicBezTo>
                  <a:cubicBezTo>
                    <a:pt x="2852" y="1664"/>
                    <a:pt x="2856" y="1662"/>
                    <a:pt x="2858" y="1658"/>
                  </a:cubicBezTo>
                  <a:cubicBezTo>
                    <a:pt x="2889" y="1627"/>
                    <a:pt x="2311" y="1141"/>
                    <a:pt x="1521" y="685"/>
                  </a:cubicBezTo>
                  <a:cubicBezTo>
                    <a:pt x="825" y="284"/>
                    <a:pt x="200" y="0"/>
                    <a:pt x="4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2"/>
        <p:cNvGrpSpPr/>
        <p:nvPr/>
      </p:nvGrpSpPr>
      <p:grpSpPr>
        <a:xfrm>
          <a:off x="0" y="0"/>
          <a:ext cx="0" cy="0"/>
          <a:chOff x="0" y="0"/>
          <a:chExt cx="0" cy="0"/>
        </a:xfrm>
      </p:grpSpPr>
      <p:sp>
        <p:nvSpPr>
          <p:cNvPr id="73" name="Google Shape;73;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5" name="Google Shape;75;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6" name="Google Shape;76;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Tree>
    <p:extLst>
      <p:ext uri="{BB962C8B-B14F-4D97-AF65-F5344CB8AC3E}">
        <p14:creationId xmlns:p14="http://schemas.microsoft.com/office/powerpoint/2010/main" val="30925145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7"/>
        <p:cNvGrpSpPr/>
        <p:nvPr/>
      </p:nvGrpSpPr>
      <p:grpSpPr>
        <a:xfrm>
          <a:off x="0" y="0"/>
          <a:ext cx="0" cy="0"/>
          <a:chOff x="0" y="0"/>
          <a:chExt cx="0" cy="0"/>
        </a:xfrm>
      </p:grpSpPr>
      <p:sp>
        <p:nvSpPr>
          <p:cNvPr id="78" name="Google Shape;78;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400"/>
              <a:buNone/>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Tree>
    <p:extLst>
      <p:ext uri="{BB962C8B-B14F-4D97-AF65-F5344CB8AC3E}">
        <p14:creationId xmlns:p14="http://schemas.microsoft.com/office/powerpoint/2010/main" val="4254443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9"/>
        <p:cNvGrpSpPr/>
        <p:nvPr/>
      </p:nvGrpSpPr>
      <p:grpSpPr>
        <a:xfrm>
          <a:off x="0" y="0"/>
          <a:ext cx="0" cy="0"/>
          <a:chOff x="0" y="0"/>
          <a:chExt cx="0" cy="0"/>
        </a:xfrm>
      </p:grpSpPr>
      <p:sp>
        <p:nvSpPr>
          <p:cNvPr id="80" name="Google Shape;80;p23"/>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81" name="Google Shape;8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17500" algn="ctr">
              <a:lnSpc>
                <a:spcPct val="100000"/>
              </a:lnSpc>
              <a:spcBef>
                <a:spcPts val="0"/>
              </a:spcBef>
              <a:spcAft>
                <a:spcPts val="0"/>
              </a:spcAft>
              <a:buSzPts val="1400"/>
              <a:buChar char="●"/>
              <a:defRPr/>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0"/>
              </a:spcBef>
              <a:spcAft>
                <a:spcPts val="0"/>
              </a:spcAft>
              <a:buSzPts val="1400"/>
              <a:buChar char="■"/>
              <a:defRPr/>
            </a:lvl3pPr>
            <a:lvl4pPr marL="1828800" lvl="3" indent="-317500" algn="ctr">
              <a:lnSpc>
                <a:spcPct val="100000"/>
              </a:lnSpc>
              <a:spcBef>
                <a:spcPts val="0"/>
              </a:spcBef>
              <a:spcAft>
                <a:spcPts val="0"/>
              </a:spcAft>
              <a:buSzPts val="1400"/>
              <a:buChar char="●"/>
              <a:defRPr/>
            </a:lvl4pPr>
            <a:lvl5pPr marL="2286000" lvl="4" indent="-317500" algn="ctr">
              <a:lnSpc>
                <a:spcPct val="100000"/>
              </a:lnSpc>
              <a:spcBef>
                <a:spcPts val="0"/>
              </a:spcBef>
              <a:spcAft>
                <a:spcPts val="0"/>
              </a:spcAft>
              <a:buSzPts val="1400"/>
              <a:buChar char="○"/>
              <a:defRPr/>
            </a:lvl5pPr>
            <a:lvl6pPr marL="2743200" lvl="5" indent="-317500" algn="ctr">
              <a:lnSpc>
                <a:spcPct val="100000"/>
              </a:lnSpc>
              <a:spcBef>
                <a:spcPts val="0"/>
              </a:spcBef>
              <a:spcAft>
                <a:spcPts val="0"/>
              </a:spcAft>
              <a:buSzPts val="1400"/>
              <a:buChar char="■"/>
              <a:defRPr/>
            </a:lvl6pPr>
            <a:lvl7pPr marL="3200400" lvl="6" indent="-317500" algn="ctr">
              <a:lnSpc>
                <a:spcPct val="100000"/>
              </a:lnSpc>
              <a:spcBef>
                <a:spcPts val="0"/>
              </a:spcBef>
              <a:spcAft>
                <a:spcPts val="0"/>
              </a:spcAft>
              <a:buSzPts val="1400"/>
              <a:buChar char="●"/>
              <a:defRPr/>
            </a:lvl7pPr>
            <a:lvl8pPr marL="3657600" lvl="7" indent="-317500" algn="ctr">
              <a:lnSpc>
                <a:spcPct val="100000"/>
              </a:lnSpc>
              <a:spcBef>
                <a:spcPts val="0"/>
              </a:spcBef>
              <a:spcAft>
                <a:spcPts val="0"/>
              </a:spcAft>
              <a:buSzPts val="1400"/>
              <a:buChar char="○"/>
              <a:defRPr/>
            </a:lvl8pPr>
            <a:lvl9pPr marL="4114800" lvl="8" indent="-317500" algn="ctr">
              <a:lnSpc>
                <a:spcPct val="100000"/>
              </a:lnSpc>
              <a:spcBef>
                <a:spcPts val="0"/>
              </a:spcBef>
              <a:spcAft>
                <a:spcPts val="0"/>
              </a:spcAft>
              <a:buSzPts val="1400"/>
              <a:buChar char="■"/>
              <a:defRPr/>
            </a:lvl9pPr>
          </a:lstStyle>
          <a:p>
            <a:endParaRPr/>
          </a:p>
        </p:txBody>
      </p:sp>
    </p:spTree>
    <p:extLst>
      <p:ext uri="{BB962C8B-B14F-4D97-AF65-F5344CB8AC3E}">
        <p14:creationId xmlns:p14="http://schemas.microsoft.com/office/powerpoint/2010/main" val="20394494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
        <p:cNvGrpSpPr/>
        <p:nvPr/>
      </p:nvGrpSpPr>
      <p:grpSpPr>
        <a:xfrm>
          <a:off x="0" y="0"/>
          <a:ext cx="0" cy="0"/>
          <a:chOff x="0" y="0"/>
          <a:chExt cx="0" cy="0"/>
        </a:xfrm>
      </p:grpSpPr>
    </p:spTree>
    <p:extLst>
      <p:ext uri="{BB962C8B-B14F-4D97-AF65-F5344CB8AC3E}">
        <p14:creationId xmlns:p14="http://schemas.microsoft.com/office/powerpoint/2010/main" val="35672975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94875" y="1360738"/>
            <a:ext cx="3815700" cy="2294100"/>
          </a:xfrm>
          <a:prstGeom prst="rect">
            <a:avLst/>
          </a:prstGeom>
        </p:spPr>
        <p:txBody>
          <a:bodyPr spcFirstLastPara="1" wrap="square" lIns="91425" tIns="91425" rIns="91425" bIns="91425" anchor="t" anchorCtr="0">
            <a:normAutofit/>
          </a:bodyPr>
          <a:lstStyle>
            <a:lvl1pPr lvl="0">
              <a:spcBef>
                <a:spcPts val="0"/>
              </a:spcBef>
              <a:spcAft>
                <a:spcPts val="0"/>
              </a:spcAft>
              <a:buSzPts val="5200"/>
              <a:buNone/>
              <a:defRPr sz="46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94875" y="3654388"/>
            <a:ext cx="3815700" cy="351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8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6306030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extLst>
      <p:ext uri="{BB962C8B-B14F-4D97-AF65-F5344CB8AC3E}">
        <p14:creationId xmlns:p14="http://schemas.microsoft.com/office/powerpoint/2010/main" val="32549383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extLst>
      <p:ext uri="{BB962C8B-B14F-4D97-AF65-F5344CB8AC3E}">
        <p14:creationId xmlns:p14="http://schemas.microsoft.com/office/powerpoint/2010/main" val="28360001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extLst>
      <p:ext uri="{BB962C8B-B14F-4D97-AF65-F5344CB8AC3E}">
        <p14:creationId xmlns:p14="http://schemas.microsoft.com/office/powerpoint/2010/main" val="12437991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38192039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extLst>
      <p:ext uri="{BB962C8B-B14F-4D97-AF65-F5344CB8AC3E}">
        <p14:creationId xmlns:p14="http://schemas.microsoft.com/office/powerpoint/2010/main" val="2348669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25">
    <p:bg>
      <p:bgPr>
        <a:solidFill>
          <a:schemeClr val="accent3"/>
        </a:solidFill>
        <a:effectLst/>
      </p:bgPr>
    </p:bg>
    <p:spTree>
      <p:nvGrpSpPr>
        <p:cNvPr id="1" name="Shape 524"/>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1863728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extLst>
      <p:ext uri="{BB962C8B-B14F-4D97-AF65-F5344CB8AC3E}">
        <p14:creationId xmlns:p14="http://schemas.microsoft.com/office/powerpoint/2010/main" val="21457333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extLst>
      <p:ext uri="{BB962C8B-B14F-4D97-AF65-F5344CB8AC3E}">
        <p14:creationId xmlns:p14="http://schemas.microsoft.com/office/powerpoint/2010/main" val="5904853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extLst>
      <p:ext uri="{BB962C8B-B14F-4D97-AF65-F5344CB8AC3E}">
        <p14:creationId xmlns:p14="http://schemas.microsoft.com/office/powerpoint/2010/main" val="6370911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extLst>
      <p:ext uri="{BB962C8B-B14F-4D97-AF65-F5344CB8AC3E}">
        <p14:creationId xmlns:p14="http://schemas.microsoft.com/office/powerpoint/2010/main" val="618766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3"/>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5800" y="534963"/>
            <a:ext cx="4410300" cy="17064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000">
                <a:solidFill>
                  <a:srgbClr val="FFFFFF"/>
                </a:solidFill>
                <a:latin typeface="Fredoka One"/>
                <a:ea typeface="Fredoka One"/>
                <a:cs typeface="Fredoka One"/>
                <a:sym typeface="Fredok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85800" y="2278345"/>
            <a:ext cx="4410300" cy="444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FFFFF"/>
                </a:solidFill>
                <a:latin typeface="Raleway"/>
                <a:ea typeface="Raleway"/>
                <a:cs typeface="Raleway"/>
                <a:sym typeface="Raleway"/>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rot="12770">
            <a:off x="3143723" y="-723971"/>
            <a:ext cx="8629335" cy="7691461"/>
            <a:chOff x="1543903" y="1051131"/>
            <a:chExt cx="4579322" cy="4218197"/>
          </a:xfrm>
        </p:grpSpPr>
        <p:sp>
          <p:nvSpPr>
            <p:cNvPr id="12" name="Google Shape;12;p2"/>
            <p:cNvSpPr/>
            <p:nvPr/>
          </p:nvSpPr>
          <p:spPr>
            <a:xfrm>
              <a:off x="1543903" y="1051131"/>
              <a:ext cx="4579322" cy="4218197"/>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71681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3"/>
        </a:solidFill>
        <a:effectLst/>
      </p:bgPr>
    </p:bg>
    <p:spTree>
      <p:nvGrpSpPr>
        <p:cNvPr id="1" name="Shape 15"/>
        <p:cNvGrpSpPr/>
        <p:nvPr/>
      </p:nvGrpSpPr>
      <p:grpSpPr>
        <a:xfrm>
          <a:off x="0" y="0"/>
          <a:ext cx="0" cy="0"/>
          <a:chOff x="0" y="0"/>
          <a:chExt cx="0" cy="0"/>
        </a:xfrm>
      </p:grpSpPr>
      <p:grpSp>
        <p:nvGrpSpPr>
          <p:cNvPr id="16" name="Google Shape;16;p3"/>
          <p:cNvGrpSpPr/>
          <p:nvPr/>
        </p:nvGrpSpPr>
        <p:grpSpPr>
          <a:xfrm rot="2506023">
            <a:off x="1274638" y="-703256"/>
            <a:ext cx="6812756" cy="6550031"/>
            <a:chOff x="1786775" y="1002200"/>
            <a:chExt cx="3861800" cy="3712875"/>
          </a:xfrm>
        </p:grpSpPr>
        <p:sp>
          <p:nvSpPr>
            <p:cNvPr id="17" name="Google Shape;17;p3"/>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837429" y="1652159"/>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758372" y="1512749"/>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3"/>
          <p:cNvSpPr txBox="1">
            <a:spLocks noGrp="1"/>
          </p:cNvSpPr>
          <p:nvPr>
            <p:ph type="title"/>
          </p:nvPr>
        </p:nvSpPr>
        <p:spPr>
          <a:xfrm>
            <a:off x="3416563" y="1955400"/>
            <a:ext cx="32109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accent3"/>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1" name="Google Shape;21;p3"/>
          <p:cNvSpPr txBox="1">
            <a:spLocks noGrp="1"/>
          </p:cNvSpPr>
          <p:nvPr>
            <p:ph type="subTitle" idx="1"/>
          </p:nvPr>
        </p:nvSpPr>
        <p:spPr>
          <a:xfrm>
            <a:off x="2199900" y="2797200"/>
            <a:ext cx="4744200" cy="39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dk1"/>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2" name="Google Shape;22;p3"/>
          <p:cNvSpPr txBox="1">
            <a:spLocks noGrp="1"/>
          </p:cNvSpPr>
          <p:nvPr>
            <p:ph type="title" idx="2" hasCustomPrompt="1"/>
          </p:nvPr>
        </p:nvSpPr>
        <p:spPr>
          <a:xfrm>
            <a:off x="2516538" y="1955400"/>
            <a:ext cx="940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2000"/>
              <a:buNone/>
              <a:defRPr sz="5000">
                <a:solidFill>
                  <a:schemeClr val="accent3"/>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Tree>
    <p:extLst>
      <p:ext uri="{BB962C8B-B14F-4D97-AF65-F5344CB8AC3E}">
        <p14:creationId xmlns:p14="http://schemas.microsoft.com/office/powerpoint/2010/main" val="1294660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p:nvPr/>
        </p:nvSpPr>
        <p:spPr>
          <a:xfrm>
            <a:off x="0" y="125"/>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rot="1379863">
            <a:off x="70508" y="-2722483"/>
            <a:ext cx="9675891" cy="9454917"/>
            <a:chOff x="1786775" y="1002200"/>
            <a:chExt cx="3861800" cy="3712875"/>
          </a:xfrm>
        </p:grpSpPr>
        <p:sp>
          <p:nvSpPr>
            <p:cNvPr id="26" name="Google Shape;26;p4"/>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4"/>
          <p:cNvSpPr txBox="1">
            <a:spLocks noGrp="1"/>
          </p:cNvSpPr>
          <p:nvPr>
            <p:ph type="title"/>
          </p:nvPr>
        </p:nvSpPr>
        <p:spPr>
          <a:xfrm>
            <a:off x="1221188" y="1980750"/>
            <a:ext cx="2005800" cy="1182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4"/>
          <p:cNvSpPr txBox="1">
            <a:spLocks noGrp="1"/>
          </p:cNvSpPr>
          <p:nvPr>
            <p:ph type="subTitle" idx="1"/>
          </p:nvPr>
        </p:nvSpPr>
        <p:spPr>
          <a:xfrm>
            <a:off x="5352950" y="2616288"/>
            <a:ext cx="2364600" cy="72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solidFill>
                  <a:srgbClr val="FFFFFF"/>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31" name="Google Shape;31;p4"/>
          <p:cNvSpPr txBox="1">
            <a:spLocks noGrp="1"/>
          </p:cNvSpPr>
          <p:nvPr>
            <p:ph type="subTitle" idx="2"/>
          </p:nvPr>
        </p:nvSpPr>
        <p:spPr>
          <a:xfrm>
            <a:off x="5352950" y="1894263"/>
            <a:ext cx="2364600" cy="72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solidFill>
                  <a:srgbClr val="FFFFFF"/>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32" name="Google Shape;32;p4"/>
          <p:cNvSpPr txBox="1">
            <a:spLocks noGrp="1"/>
          </p:cNvSpPr>
          <p:nvPr>
            <p:ph type="subTitle" idx="3"/>
          </p:nvPr>
        </p:nvSpPr>
        <p:spPr>
          <a:xfrm>
            <a:off x="5352950" y="1172225"/>
            <a:ext cx="2364600" cy="72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solidFill>
                  <a:srgbClr val="FFFFFF"/>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33" name="Google Shape;33;p4"/>
          <p:cNvSpPr txBox="1">
            <a:spLocks noGrp="1"/>
          </p:cNvSpPr>
          <p:nvPr>
            <p:ph type="subTitle" idx="4"/>
          </p:nvPr>
        </p:nvSpPr>
        <p:spPr>
          <a:xfrm>
            <a:off x="5352950" y="3338875"/>
            <a:ext cx="2364600" cy="72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solidFill>
                  <a:srgbClr val="FFFFFF"/>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20293503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theme" Target="../theme/theme2.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1pPr>
            <a:lvl2pPr lvl="1">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2pPr>
            <a:lvl3pPr lvl="2">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3pPr>
            <a:lvl4pPr lvl="3">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4pPr>
            <a:lvl5pPr lvl="4">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5pPr>
            <a:lvl6pPr lvl="5">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6pPr>
            <a:lvl7pPr lvl="6">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7pPr>
            <a:lvl8pPr lvl="7">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8pPr>
            <a:lvl9pPr lvl="8">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Raleway"/>
              <a:buChar char="●"/>
              <a:defRPr sz="1800">
                <a:solidFill>
                  <a:schemeClr val="dk2"/>
                </a:solidFill>
                <a:latin typeface="Raleway"/>
                <a:ea typeface="Raleway"/>
                <a:cs typeface="Raleway"/>
                <a:sym typeface="Raleway"/>
              </a:defRPr>
            </a:lvl1pPr>
            <a:lvl2pPr marL="914400" lvl="1"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marL="1371600" lvl="2"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61" r:id="rId2"/>
    <p:sldLayoutId id="2147483663" r:id="rId3"/>
    <p:sldLayoutId id="2147483673" r:id="rId4"/>
    <p:sldLayoutId id="2147483674" r:id="rId5"/>
    <p:sldLayoutId id="214748368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1pPr>
            <a:lvl2pPr lvl="1">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2pPr>
            <a:lvl3pPr lvl="2">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3pPr>
            <a:lvl4pPr lvl="3">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4pPr>
            <a:lvl5pPr lvl="4">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5pPr>
            <a:lvl6pPr lvl="5">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6pPr>
            <a:lvl7pPr lvl="6">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7pPr>
            <a:lvl8pPr lvl="7">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8pPr>
            <a:lvl9pPr lvl="8">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Raleway"/>
              <a:buChar char="●"/>
              <a:defRPr sz="1800">
                <a:solidFill>
                  <a:schemeClr val="dk2"/>
                </a:solidFill>
                <a:latin typeface="Raleway"/>
                <a:ea typeface="Raleway"/>
                <a:cs typeface="Raleway"/>
                <a:sym typeface="Raleway"/>
              </a:defRPr>
            </a:lvl1pPr>
            <a:lvl2pPr marL="914400" lvl="1"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marL="1371600" lvl="2"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60277011"/>
      </p:ext>
    </p:extLst>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1" r:id="rId8"/>
    <p:sldLayoutId id="2147483712" r:id="rId9"/>
    <p:sldLayoutId id="2147483714"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619218109"/>
      </p:ext>
    </p:extLst>
  </p:cSld>
  <p:clrMap bg1="lt1" tx1="dk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marR="0" lvl="0"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endParaRPr/>
          </a:p>
        </p:txBody>
      </p:sp>
      <p:sp>
        <p:nvSpPr>
          <p:cNvPr id="52" name="Google Shape;52;p13"/>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20142759"/>
      </p:ext>
    </p:extLst>
  </p:cSld>
  <p:clrMap bg1="lt1" tx1="dk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502006045"/>
      </p:ext>
    </p:extLst>
  </p:cSld>
  <p:clrMap bg1="lt1" tx1="dk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www.sec.gov/Archives/edgar/data/789019/000119312516619689/d116815dex991.htm"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hyperlink" Target="https://www.sec.gov/Archives/edgar/data/1271024/000110465916126712/a16-13234_1ex99d1.htm" TargetMode="External"/><Relationship Id="rId4" Type="http://schemas.openxmlformats.org/officeDocument/2006/relationships/hyperlink" Target="https://seekingalpha.com/article/3981739-microsofts-msft-ceo-satya-nadella-on-microsofts-linkedin-acquisition-conference-cal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hyperlink" Target="https://seekingalpha.com/article/3981739-microsofts-msft-ceo-satya-nadella-on-microsofts-linkedin-acquisition-conference-call"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hyperlink" Target="https://seekingalpha.com/article/3981739-microsofts-msft-ceo-satya-nadella-on-microsofts-linkedin-acquisition-conference-call" TargetMode="External"/><Relationship Id="rId5" Type="http://schemas.openxmlformats.org/officeDocument/2006/relationships/chart" Target="../charts/char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8.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58.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8.xml"/><Relationship Id="rId5" Type="http://schemas.openxmlformats.org/officeDocument/2006/relationships/hyperlink" Target="https://www.sec.gov/Archives/edgar/data/1271024/000127102416000035/a20151231-10xkdocument.htm" TargetMode="Externa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8.xml"/><Relationship Id="rId5" Type="http://schemas.openxmlformats.org/officeDocument/2006/relationships/hyperlink" Target="https://www.sec.gov/Archives/edgar/data/1271024/000127102416000035/a20151231-10xkdocument.htm" TargetMode="Externa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8.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microsoft.com/office/2007/relationships/hdphoto" Target="../media/hdphoto3.wdp"/></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58.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58.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58.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hyperlink" Target="https://www.zacks.com/stock/news/734623/linkedin-lnkd-q4-earnings-beat-estimates-sales-up-25-y-y" TargetMode="External"/><Relationship Id="rId2" Type="http://schemas.openxmlformats.org/officeDocument/2006/relationships/slideLayout" Target="../slideLayouts/slideLayout58.xml"/><Relationship Id="rId1" Type="http://schemas.openxmlformats.org/officeDocument/2006/relationships/tags" Target="../tags/tag1.xml"/><Relationship Id="rId6" Type="http://schemas.openxmlformats.org/officeDocument/2006/relationships/hyperlink" Target="https://simplywall.st/stocks/us/software/nasdaq-lnkd/linkedin/news/linkedin-corporation-nasdaqlnkd-analysts-just-slashed-rev" TargetMode="External"/><Relationship Id="rId5" Type="http://schemas.openxmlformats.org/officeDocument/2006/relationships/image" Target="../media/image15.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58.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58.xml"/><Relationship Id="rId5" Type="http://schemas.openxmlformats.org/officeDocument/2006/relationships/hyperlink" Target="https://www.marketwatch.com/story/linked" TargetMode="Externa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8.xml"/><Relationship Id="rId1" Type="http://schemas.openxmlformats.org/officeDocument/2006/relationships/tags" Target="../tags/tag2.xml"/><Relationship Id="rId5" Type="http://schemas.openxmlformats.org/officeDocument/2006/relationships/image" Target="../media/image1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58.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58.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58.xml"/><Relationship Id="rId4" Type="http://schemas.openxmlformats.org/officeDocument/2006/relationships/chart" Target="../charts/char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pages.stern.nyu.edu/~adamodar/New_Home_Page/valquestions/noncashwc.htm" TargetMode="External"/><Relationship Id="rId2" Type="http://schemas.openxmlformats.org/officeDocument/2006/relationships/notesSlide" Target="../notesSlides/notesSlide32.xml"/><Relationship Id="rId1" Type="http://schemas.openxmlformats.org/officeDocument/2006/relationships/slideLayout" Target="../slideLayouts/slideLayout58.xml"/><Relationship Id="rId6" Type="http://schemas.openxmlformats.org/officeDocument/2006/relationships/hyperlink" Target="https://www.sec.gov/Archives/edgar/data/1271024/000127102416000035/a20151231-10xkdocument.htm"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chart" Target="../charts/chart5.xml"/><Relationship Id="rId2" Type="http://schemas.openxmlformats.org/officeDocument/2006/relationships/notesSlide" Target="../notesSlides/notesSlide33.xml"/><Relationship Id="rId1" Type="http://schemas.openxmlformats.org/officeDocument/2006/relationships/slideLayout" Target="../slideLayouts/slideLayout58.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58.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58.xml"/><Relationship Id="rId4" Type="http://schemas.openxmlformats.org/officeDocument/2006/relationships/hyperlink" Target="https://pages.stern.nyu.edu/~adamodar/New_Home_Page/valquestions/noncashwc.ht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36.xml"/><Relationship Id="rId5" Type="http://schemas.openxmlformats.org/officeDocument/2006/relationships/image" Target="../media/image22.png"/><Relationship Id="rId4" Type="http://schemas.openxmlformats.org/officeDocument/2006/relationships/image" Target="../media/image210.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36.xml"/><Relationship Id="rId4" Type="http://schemas.openxmlformats.org/officeDocument/2006/relationships/hyperlink" Target="https://xueqiu.com/S/LNKD"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5.xml"/><Relationship Id="rId4" Type="http://schemas.openxmlformats.org/officeDocument/2006/relationships/hyperlink" Target="https://www.sec.gov/Archives/edgar/data/1271024/000127102416000035/a20151231-10xkdocument.ht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mba.tuck.dartmouth.edu/pages/faculty/ken.french/data_library.html" TargetMode="External"/><Relationship Id="rId2" Type="http://schemas.openxmlformats.org/officeDocument/2006/relationships/image" Target="NULL"/><Relationship Id="rId1" Type="http://schemas.openxmlformats.org/officeDocument/2006/relationships/slideLayout" Target="../slideLayouts/slideLayout13.xml"/><Relationship Id="rId6" Type="http://schemas.openxmlformats.org/officeDocument/2006/relationships/hyperlink" Target="https://cn.investing.com/" TargetMode="External"/><Relationship Id="rId5" Type="http://schemas.openxmlformats.org/officeDocument/2006/relationships/image" Target="NULL"/><Relationship Id="rId4" Type="http://schemas.openxmlformats.org/officeDocument/2006/relationships/image" Target="NULL"/></Relationships>
</file>

<file path=ppt/slides/_rels/slide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36.xml"/><Relationship Id="rId4" Type="http://schemas.openxmlformats.org/officeDocument/2006/relationships/hyperlink" Target="https://apps.bea.gov/iTable/?reqid=150&amp;step=2&amp;isuri=1&amp;categories=gdpxind#eyJhcHBpZCI6MTUwLCJzdGVwcyI6WzEsMiwzLDNdLCJkYXRhIjpbWyJjYXRlZ29yaWVzIiwiR2RweEluZCJdLFsiVGFibGVfTGlzdCIsIjEiXSxbIlNjYWxlIiwiLTkiXSxbIkZpcnN0X1llYXIiLCIyMDAwIl0sWyJMYXN0X1llYXIiLCIyMDIwIl0sWyJSb3dzIixbIjEwMyJdXSxbIlNlcmllcyIsIkEiXSxbIkNvbHVtbnMiLFsiMyJdXV19"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36.xml"/><Relationship Id="rId5" Type="http://schemas.openxmlformats.org/officeDocument/2006/relationships/hyperlink" Target="https://www.sec.gov/Archives/edgar/data/1271024/000110465916130837/a16-14187_1prem14a.htm" TargetMode="Externa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43.xml"/><Relationship Id="rId5" Type="http://schemas.openxmlformats.org/officeDocument/2006/relationships/image" Target="../media/image28.sv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hyperlink" Target="https://www.nytimes.com/2016/06/14/business/dealbook/microsoft-to-buy-linkedin-for-26-2-billion.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hyperlink" Target="https://www.sec.gov/Archives/edgar/data/1271024/000127102416000035/a20151231-10xkdocument.htm"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6.xml"/><Relationship Id="rId6" Type="http://schemas.openxmlformats.org/officeDocument/2006/relationships/hyperlink" Target="https://www.sec.gov/Archives/edgar/data/1271024/000127102416000035/a20151231-10xkdocument.htm" TargetMode="External"/><Relationship Id="rId5" Type="http://schemas.microsoft.com/office/2007/relationships/hdphoto" Target="../media/hdphoto4.wdp"/><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www.microsoft.com/investor/reports/ar15/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3440189-8719-BA40-DE50-DF80A2BD7BC7}"/>
              </a:ext>
            </a:extLst>
          </p:cNvPr>
          <p:cNvSpPr>
            <a:spLocks noGrp="1"/>
          </p:cNvSpPr>
          <p:nvPr>
            <p:ph type="body" idx="1"/>
          </p:nvPr>
        </p:nvSpPr>
        <p:spPr/>
        <p:txBody>
          <a:bodyPr/>
          <a:lstStyle/>
          <a:p>
            <a:endParaRPr kumimoji="1" lang="zh-CN" altLang="en-US"/>
          </a:p>
        </p:txBody>
      </p:sp>
      <p:sp>
        <p:nvSpPr>
          <p:cNvPr id="3" name="标题 2">
            <a:extLst>
              <a:ext uri="{FF2B5EF4-FFF2-40B4-BE49-F238E27FC236}">
                <a16:creationId xmlns:a16="http://schemas.microsoft.com/office/drawing/2014/main" id="{6CCDF44A-8F70-D90F-3B37-523DB566467E}"/>
              </a:ext>
            </a:extLst>
          </p:cNvPr>
          <p:cNvSpPr>
            <a:spLocks noGrp="1"/>
          </p:cNvSpPr>
          <p:nvPr>
            <p:ph type="title"/>
          </p:nvPr>
        </p:nvSpPr>
        <p:spPr/>
        <p:txBody>
          <a:bodyPr/>
          <a:lstStyle/>
          <a:p>
            <a:endParaRPr kumimoji="1" lang="zh-CN" altLang="en-US"/>
          </a:p>
        </p:txBody>
      </p:sp>
      <p:pic>
        <p:nvPicPr>
          <p:cNvPr id="4" name="The Microsoft 365 Copilot AI Event in Less than 3 Minutes" descr="The Microsoft 365 Copilot AI Event in Less than 3 Minutes">
            <a:hlinkClick r:id="" action="ppaction://media"/>
            <a:extLst>
              <a:ext uri="{FF2B5EF4-FFF2-40B4-BE49-F238E27FC236}">
                <a16:creationId xmlns:a16="http://schemas.microsoft.com/office/drawing/2014/main" id="{EF8A4A7A-4393-CF95-1870-E99EA34122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 y="1588"/>
            <a:ext cx="9144000" cy="5143500"/>
          </a:xfrm>
          <a:prstGeom prst="rect">
            <a:avLst/>
          </a:prstGeom>
        </p:spPr>
      </p:pic>
    </p:spTree>
    <p:extLst>
      <p:ext uri="{BB962C8B-B14F-4D97-AF65-F5344CB8AC3E}">
        <p14:creationId xmlns:p14="http://schemas.microsoft.com/office/powerpoint/2010/main" val="20823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D151DF2-5706-2689-7883-24F466869F97}"/>
              </a:ext>
            </a:extLst>
          </p:cNvPr>
          <p:cNvSpPr txBox="1"/>
          <p:nvPr/>
        </p:nvSpPr>
        <p:spPr>
          <a:xfrm>
            <a:off x="1301849" y="1030022"/>
            <a:ext cx="6359632"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1800" b="0" i="0" u="none" strike="noStrike" kern="0" cap="none" spc="0" normalizeH="0" baseline="0" noProof="0" dirty="0">
                <a:ln>
                  <a:noFill/>
                </a:ln>
                <a:solidFill>
                  <a:srgbClr val="263238"/>
                </a:solidFill>
                <a:effectLst/>
                <a:uLnTx/>
                <a:uFillTx/>
                <a:latin typeface="Calibri" panose="020F0502020204030204" pitchFamily="34" charset="0"/>
                <a:ea typeface="Calibri" panose="020F0502020204030204" pitchFamily="34" charset="0"/>
                <a:cs typeface="Calibri" panose="020F0502020204030204" pitchFamily="34" charset="0"/>
                <a:sym typeface="Arial"/>
              </a:rPr>
              <a:t>Microsoft and LinkedIn share a </a:t>
            </a:r>
            <a:r>
              <a:rPr kumimoji="1" lang="en-US" altLang="zh-CN" sz="1800" b="1" i="0" u="none" strike="noStrike" kern="0" cap="none" spc="0" normalizeH="0" baseline="0" noProof="0" dirty="0">
                <a:ln>
                  <a:noFill/>
                </a:ln>
                <a:solidFill>
                  <a:schemeClr val="accent2">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Arial"/>
              </a:rPr>
              <a:t>common mission </a:t>
            </a:r>
            <a:r>
              <a:rPr kumimoji="1" lang="en-US" altLang="zh-CN" sz="1800" b="0" i="0" u="none" strike="noStrike" kern="0" cap="none" spc="0" normalizeH="0" baseline="0" noProof="0" dirty="0">
                <a:ln>
                  <a:noFill/>
                </a:ln>
                <a:solidFill>
                  <a:srgbClr val="263238"/>
                </a:solidFill>
                <a:effectLst/>
                <a:uLnTx/>
                <a:uFillTx/>
                <a:latin typeface="Calibri" panose="020F0502020204030204" pitchFamily="34" charset="0"/>
                <a:ea typeface="Calibri" panose="020F0502020204030204" pitchFamily="34" charset="0"/>
                <a:cs typeface="Calibri" panose="020F0502020204030204" pitchFamily="34" charset="0"/>
                <a:sym typeface="Arial"/>
              </a:rPr>
              <a:t>centered on empowering people and organization</a:t>
            </a:r>
            <a:endParaRPr kumimoji="1" lang="zh-CN" altLang="en-US" sz="1800" b="0" i="0" u="none" strike="noStrike" kern="0" cap="none" spc="0" normalizeH="0" baseline="0" noProof="0" dirty="0">
              <a:ln>
                <a:noFill/>
              </a:ln>
              <a:solidFill>
                <a:srgbClr val="263238"/>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1" lang="zh-CN" alt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30" name="文本框 29">
            <a:extLst>
              <a:ext uri="{FF2B5EF4-FFF2-40B4-BE49-F238E27FC236}">
                <a16:creationId xmlns:a16="http://schemas.microsoft.com/office/drawing/2014/main" id="{DF466FCE-4232-6CDE-44B4-A9ED3890B2CA}"/>
              </a:ext>
            </a:extLst>
          </p:cNvPr>
          <p:cNvSpPr txBox="1"/>
          <p:nvPr/>
        </p:nvSpPr>
        <p:spPr>
          <a:xfrm>
            <a:off x="1491650" y="2604501"/>
            <a:ext cx="3092795" cy="12926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2400" b="1" i="0" u="none" strike="noStrike" kern="0" cap="none" spc="0" normalizeH="0" baseline="0" noProof="0" dirty="0">
                <a:ln>
                  <a:noFill/>
                </a:ln>
                <a:solidFill>
                  <a:srgbClr val="000000"/>
                </a:solidFill>
                <a:effectLst/>
                <a:uLnTx/>
                <a:uFillTx/>
                <a:latin typeface="Fira Sans" panose="020B0503050000020004" pitchFamily="34" charset="0"/>
                <a:cs typeface="Arial"/>
                <a:sym typeface="Arial"/>
              </a:rPr>
              <a:t>Microsoft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Empower every person and every organization on the planet to achieve more</a:t>
            </a:r>
            <a:endParaRPr kumimoji="1" lang="zh-CN" altLang="en-US" sz="18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31" name="文本框 30">
            <a:extLst>
              <a:ext uri="{FF2B5EF4-FFF2-40B4-BE49-F238E27FC236}">
                <a16:creationId xmlns:a16="http://schemas.microsoft.com/office/drawing/2014/main" id="{F9683A90-CB58-6FD9-5308-9E6B0B809DB4}"/>
              </a:ext>
            </a:extLst>
          </p:cNvPr>
          <p:cNvSpPr txBox="1"/>
          <p:nvPr/>
        </p:nvSpPr>
        <p:spPr>
          <a:xfrm>
            <a:off x="4542052" y="2604501"/>
            <a:ext cx="3263975" cy="12926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2400" b="1" i="0" u="none" strike="noStrike" kern="0" cap="none" spc="0" normalizeH="0" baseline="0" noProof="0" dirty="0">
                <a:ln>
                  <a:noFill/>
                </a:ln>
                <a:solidFill>
                  <a:srgbClr val="000000"/>
                </a:solidFill>
                <a:effectLst/>
                <a:uLnTx/>
                <a:uFillTx/>
                <a:latin typeface="Fira Sans" panose="020B0503050000020004" pitchFamily="34" charset="0"/>
                <a:cs typeface="Arial"/>
                <a:sym typeface="Arial"/>
              </a:rPr>
              <a:t>LinkedIn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Connect the world’s professionals to make them more productive and successful</a:t>
            </a:r>
          </a:p>
        </p:txBody>
      </p:sp>
      <p:sp>
        <p:nvSpPr>
          <p:cNvPr id="34" name="Google Shape;913;p35">
            <a:extLst>
              <a:ext uri="{FF2B5EF4-FFF2-40B4-BE49-F238E27FC236}">
                <a16:creationId xmlns:a16="http://schemas.microsoft.com/office/drawing/2014/main" id="{D0D5EB7C-9C5C-1D68-ADF1-4DCE8F94AF23}"/>
              </a:ext>
            </a:extLst>
          </p:cNvPr>
          <p:cNvSpPr txBox="1"/>
          <p:nvPr/>
        </p:nvSpPr>
        <p:spPr>
          <a:xfrm>
            <a:off x="491986" y="4173276"/>
            <a:ext cx="3637987" cy="919350"/>
          </a:xfrm>
          <a:prstGeom prst="roundRect">
            <a:avLst/>
          </a:prstGeom>
          <a:ln>
            <a:no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Source: </a:t>
            </a:r>
          </a:p>
          <a:p>
            <a:pPr marL="171450" marR="0" lvl="0" indent="-171450"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hlinkClick r:id="rId3"/>
              </a:rPr>
              <a:t>Microsoft press release</a:t>
            </a:r>
            <a:endParaRPr kumimoji="0" lang="en-US"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a:p>
            <a:pPr marL="171450" marR="0" lvl="0" indent="-171450"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hlinkClick r:id="rId4"/>
              </a:rPr>
              <a:t>Microsoft investor presentation</a:t>
            </a:r>
            <a:endParaRPr kumimoji="0" lang="en-US"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a:p>
            <a:pPr marL="171450" marR="0" lvl="0" indent="-171450"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hlinkClick r:id="rId5"/>
              </a:rPr>
              <a:t>Microsoft investor call transcript</a:t>
            </a:r>
            <a:endParaRPr kumimoji="0" lang="en-US"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sp>
        <p:nvSpPr>
          <p:cNvPr id="6" name="Google Shape;117;p16">
            <a:extLst>
              <a:ext uri="{FF2B5EF4-FFF2-40B4-BE49-F238E27FC236}">
                <a16:creationId xmlns:a16="http://schemas.microsoft.com/office/drawing/2014/main" id="{B61E263D-0718-2979-70E7-43E744277A93}"/>
              </a:ext>
            </a:extLst>
          </p:cNvPr>
          <p:cNvSpPr txBox="1">
            <a:spLocks/>
          </p:cNvSpPr>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9pPr>
          </a:lstStyle>
          <a:p>
            <a:pPr marL="0" marR="0" lvl="0" indent="0" algn="ctr" defTabSz="914400" rtl="0" eaLnBrk="1" fontAlgn="auto" latinLnBrk="0" hangingPunct="1">
              <a:lnSpc>
                <a:spcPct val="100000"/>
              </a:lnSpc>
              <a:spcBef>
                <a:spcPts val="0"/>
              </a:spcBef>
              <a:spcAft>
                <a:spcPts val="0"/>
              </a:spcAft>
              <a:buClr>
                <a:srgbClr val="2A8BFD"/>
              </a:buClr>
              <a:buSzPts val="2800"/>
              <a:buFont typeface="Fira Sans Extra Condensed"/>
              <a:buNone/>
              <a:tabLst/>
              <a:defRPr/>
            </a:pPr>
            <a:r>
              <a:rPr kumimoji="0" lang="en-US" sz="2800" b="1" i="0" u="none" strike="noStrike" kern="0" cap="none" spc="0" normalizeH="0" baseline="0" noProof="0" dirty="0">
                <a:ln>
                  <a:noFill/>
                </a:ln>
                <a:solidFill>
                  <a:srgbClr val="305DBF"/>
                </a:solidFill>
                <a:effectLst/>
                <a:uLnTx/>
                <a:uFillTx/>
                <a:latin typeface="Fira Sans Extra Condensed"/>
                <a:sym typeface="Fira Sans Extra Condensed"/>
              </a:rPr>
              <a:t>From Microsoft’s Perspectives</a:t>
            </a:r>
          </a:p>
        </p:txBody>
      </p:sp>
      <p:sp>
        <p:nvSpPr>
          <p:cNvPr id="7" name="十字形 6">
            <a:extLst>
              <a:ext uri="{FF2B5EF4-FFF2-40B4-BE49-F238E27FC236}">
                <a16:creationId xmlns:a16="http://schemas.microsoft.com/office/drawing/2014/main" id="{F4999331-C712-BD70-8538-B7099379812D}"/>
              </a:ext>
            </a:extLst>
          </p:cNvPr>
          <p:cNvSpPr/>
          <p:nvPr/>
        </p:nvSpPr>
        <p:spPr>
          <a:xfrm rot="2651037">
            <a:off x="4411309" y="2567403"/>
            <a:ext cx="346272" cy="335460"/>
          </a:xfrm>
          <a:prstGeom prst="plu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076E6E9-F297-D10B-668C-93E0654C966D}"/>
              </a:ext>
            </a:extLst>
          </p:cNvPr>
          <p:cNvSpPr/>
          <p:nvPr/>
        </p:nvSpPr>
        <p:spPr>
          <a:xfrm>
            <a:off x="1139307" y="2138943"/>
            <a:ext cx="6865385" cy="1946097"/>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C0150DDE-A56C-ED7C-623D-734CE7A6AAD0}"/>
              </a:ext>
            </a:extLst>
          </p:cNvPr>
          <p:cNvSpPr txBox="1"/>
          <p:nvPr/>
        </p:nvSpPr>
        <p:spPr>
          <a:xfrm>
            <a:off x="3133163" y="1786969"/>
            <a:ext cx="2877671" cy="646331"/>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1800" b="1" i="0" u="none" strike="noStrike" kern="0" cap="none" spc="0" normalizeH="0" baseline="0" noProof="0" dirty="0">
                <a:ln>
                  <a:noFill/>
                </a:ln>
                <a:solidFill>
                  <a:schemeClr val="accent2">
                    <a:lumMod val="50000"/>
                  </a:schemeClr>
                </a:solidFill>
                <a:effectLst/>
                <a:uLnTx/>
                <a:uFillTx/>
                <a:latin typeface="Fira Sans" panose="020B0503050000020004" pitchFamily="34" charset="0"/>
                <a:cs typeface="Arial" panose="020B0604020202020204" pitchFamily="34" charset="0"/>
                <a:sym typeface="Arial"/>
              </a:rPr>
              <a:t>Empower people and organization</a:t>
            </a:r>
            <a:endParaRPr kumimoji="1" lang="zh-CN" altLang="en-US" sz="1800" b="1" i="0" u="none" strike="noStrike" kern="0" cap="none" spc="0" normalizeH="0" baseline="0" noProof="0" dirty="0">
              <a:ln>
                <a:noFill/>
              </a:ln>
              <a:solidFill>
                <a:schemeClr val="accent2">
                  <a:lumMod val="50000"/>
                </a:schemeClr>
              </a:solidFill>
              <a:effectLst/>
              <a:uLnTx/>
              <a:uFillTx/>
              <a:latin typeface="Fira Sans" panose="020B0503050000020004" pitchFamily="34" charset="0"/>
              <a:cs typeface="Arial" panose="020B0604020202020204" pitchFamily="34" charset="0"/>
              <a:sym typeface="Arial"/>
            </a:endParaRPr>
          </a:p>
        </p:txBody>
      </p:sp>
      <p:pic>
        <p:nvPicPr>
          <p:cNvPr id="14" name="图片 13">
            <a:extLst>
              <a:ext uri="{FF2B5EF4-FFF2-40B4-BE49-F238E27FC236}">
                <a16:creationId xmlns:a16="http://schemas.microsoft.com/office/drawing/2014/main" id="{DF34BEB7-3A42-B6B5-2382-4A5518DCF7A8}"/>
              </a:ext>
            </a:extLst>
          </p:cNvPr>
          <p:cNvPicPr>
            <a:picLocks noChangeAspect="1"/>
          </p:cNvPicPr>
          <p:nvPr/>
        </p:nvPicPr>
        <p:blipFill>
          <a:blip r:embed="rId6"/>
          <a:stretch>
            <a:fillRect/>
          </a:stretch>
        </p:blipFill>
        <p:spPr>
          <a:xfrm>
            <a:off x="7049700" y="97260"/>
            <a:ext cx="1950889" cy="499915"/>
          </a:xfrm>
          <a:prstGeom prst="rect">
            <a:avLst/>
          </a:prstGeom>
        </p:spPr>
      </p:pic>
    </p:spTree>
    <p:extLst>
      <p:ext uri="{BB962C8B-B14F-4D97-AF65-F5344CB8AC3E}">
        <p14:creationId xmlns:p14="http://schemas.microsoft.com/office/powerpoint/2010/main" val="2509070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79063BB-5CC8-0A51-05F4-7FC57B598D7D}"/>
              </a:ext>
            </a:extLst>
          </p:cNvPr>
          <p:cNvPicPr>
            <a:picLocks noChangeAspect="1"/>
          </p:cNvPicPr>
          <p:nvPr/>
        </p:nvPicPr>
        <p:blipFill>
          <a:blip r:embed="rId3"/>
          <a:stretch>
            <a:fillRect/>
          </a:stretch>
        </p:blipFill>
        <p:spPr>
          <a:xfrm>
            <a:off x="7049700" y="97260"/>
            <a:ext cx="1950889" cy="499915"/>
          </a:xfrm>
          <a:prstGeom prst="rect">
            <a:avLst/>
          </a:prstGeom>
        </p:spPr>
      </p:pic>
      <p:pic>
        <p:nvPicPr>
          <p:cNvPr id="8" name="Picture 2">
            <a:extLst>
              <a:ext uri="{FF2B5EF4-FFF2-40B4-BE49-F238E27FC236}">
                <a16:creationId xmlns:a16="http://schemas.microsoft.com/office/drawing/2014/main" id="{E735536E-5270-49F4-EBF6-83547EAF5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097090"/>
            <a:ext cx="8458655" cy="3461293"/>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913;p35">
            <a:extLst>
              <a:ext uri="{FF2B5EF4-FFF2-40B4-BE49-F238E27FC236}">
                <a16:creationId xmlns:a16="http://schemas.microsoft.com/office/drawing/2014/main" id="{3119A493-4021-907F-D359-2BB5B2A27BD1}"/>
              </a:ext>
            </a:extLst>
          </p:cNvPr>
          <p:cNvSpPr txBox="1"/>
          <p:nvPr/>
        </p:nvSpPr>
        <p:spPr>
          <a:xfrm>
            <a:off x="805600" y="4666860"/>
            <a:ext cx="3897159" cy="411475"/>
          </a:xfrm>
          <a:prstGeom prst="roundRect">
            <a:avLst/>
          </a:prstGeom>
          <a:no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algn="ctr">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Source: </a:t>
            </a:r>
            <a:r>
              <a:rPr kumimoji="0" lang="en-US" altLang="zh-CN"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hlinkClick r:id="rId5"/>
              </a:rPr>
              <a:t>Microsoft investor presentation</a:t>
            </a:r>
            <a:endParaRPr kumimoji="0" lang="en-US" altLang="zh-CN"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sp>
        <p:nvSpPr>
          <p:cNvPr id="4" name="Google Shape;117;p16">
            <a:extLst>
              <a:ext uri="{FF2B5EF4-FFF2-40B4-BE49-F238E27FC236}">
                <a16:creationId xmlns:a16="http://schemas.microsoft.com/office/drawing/2014/main" id="{EC54FFA9-F8F4-66E6-BC5D-15CE0E6FE961}"/>
              </a:ext>
            </a:extLst>
          </p:cNvPr>
          <p:cNvSpPr txBox="1">
            <a:spLocks/>
          </p:cNvSpPr>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9pPr>
          </a:lstStyle>
          <a:p>
            <a:pPr marL="0" marR="0" lvl="0" indent="0" algn="ctr" defTabSz="914400" rtl="0" eaLnBrk="1" fontAlgn="auto" latinLnBrk="0" hangingPunct="1">
              <a:lnSpc>
                <a:spcPct val="100000"/>
              </a:lnSpc>
              <a:spcBef>
                <a:spcPts val="0"/>
              </a:spcBef>
              <a:spcAft>
                <a:spcPts val="0"/>
              </a:spcAft>
              <a:buClr>
                <a:srgbClr val="2A8BFD"/>
              </a:buClr>
              <a:buSzPts val="2800"/>
              <a:buFont typeface="Fira Sans Extra Condensed"/>
              <a:buNone/>
              <a:tabLst/>
              <a:defRPr/>
            </a:pPr>
            <a:r>
              <a:rPr kumimoji="0" lang="en-US" sz="2800" b="1" i="0" u="none" strike="noStrike" kern="0" cap="none" spc="0" normalizeH="0" baseline="0" noProof="0" dirty="0">
                <a:ln>
                  <a:noFill/>
                </a:ln>
                <a:solidFill>
                  <a:srgbClr val="305DBF"/>
                </a:solidFill>
                <a:effectLst/>
                <a:uLnTx/>
                <a:uFillTx/>
                <a:latin typeface="Fira Sans Extra Condensed"/>
                <a:sym typeface="Fira Sans Extra Condensed"/>
              </a:rPr>
              <a:t>From Microsoft’s Perspectives</a:t>
            </a:r>
          </a:p>
        </p:txBody>
      </p:sp>
    </p:spTree>
    <p:extLst>
      <p:ext uri="{BB962C8B-B14F-4D97-AF65-F5344CB8AC3E}">
        <p14:creationId xmlns:p14="http://schemas.microsoft.com/office/powerpoint/2010/main" val="2946333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78610C0-9555-7943-C082-2F6CEA2CA124}"/>
              </a:ext>
            </a:extLst>
          </p:cNvPr>
          <p:cNvPicPr>
            <a:picLocks noChangeAspect="1"/>
          </p:cNvPicPr>
          <p:nvPr/>
        </p:nvPicPr>
        <p:blipFill>
          <a:blip r:embed="rId3"/>
          <a:stretch>
            <a:fillRect/>
          </a:stretch>
        </p:blipFill>
        <p:spPr>
          <a:xfrm>
            <a:off x="7049700" y="97260"/>
            <a:ext cx="1950889" cy="499915"/>
          </a:xfrm>
          <a:prstGeom prst="rect">
            <a:avLst/>
          </a:prstGeom>
        </p:spPr>
      </p:pic>
      <p:pic>
        <p:nvPicPr>
          <p:cNvPr id="7" name="Picture 2">
            <a:extLst>
              <a:ext uri="{FF2B5EF4-FFF2-40B4-BE49-F238E27FC236}">
                <a16:creationId xmlns:a16="http://schemas.microsoft.com/office/drawing/2014/main" id="{F38B9470-4EA2-FE8F-5F59-2CC1358E6E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869" y="1458126"/>
            <a:ext cx="3627835" cy="309973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D3E1A1AF-CEBB-5FD4-3188-886A6FEA505E}"/>
              </a:ext>
            </a:extLst>
          </p:cNvPr>
          <p:cNvSpPr txBox="1"/>
          <p:nvPr/>
        </p:nvSpPr>
        <p:spPr>
          <a:xfrm>
            <a:off x="4875536" y="1056103"/>
            <a:ext cx="38112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1800" b="1" i="0" u="none" strike="noStrike" kern="0" cap="none" spc="0" normalizeH="0" baseline="0" noProof="0" dirty="0">
                <a:ln>
                  <a:noFill/>
                </a:ln>
                <a:solidFill>
                  <a:srgbClr val="000000"/>
                </a:solidFill>
                <a:effectLst/>
                <a:uLnTx/>
                <a:uFillTx/>
                <a:latin typeface="Fira Sans" panose="020B0503050000020004" pitchFamily="34" charset="0"/>
                <a:cs typeface="Arial"/>
                <a:sym typeface="Arial"/>
              </a:rPr>
              <a:t>A Larger Total Addressable Market</a:t>
            </a:r>
            <a:endParaRPr kumimoji="1" lang="zh-CN" altLang="en-US" sz="1800" b="1" i="0" u="none" strike="noStrike" kern="0" cap="none" spc="0" normalizeH="0" baseline="0" noProof="0" dirty="0">
              <a:ln>
                <a:noFill/>
              </a:ln>
              <a:solidFill>
                <a:srgbClr val="000000"/>
              </a:solidFill>
              <a:effectLst/>
              <a:uLnTx/>
              <a:uFillTx/>
              <a:latin typeface="Fira Sans" panose="020B0503050000020004" pitchFamily="34" charset="0"/>
              <a:cs typeface="Arial"/>
              <a:sym typeface="Arial"/>
            </a:endParaRPr>
          </a:p>
        </p:txBody>
      </p:sp>
      <p:graphicFrame>
        <p:nvGraphicFramePr>
          <p:cNvPr id="11" name="图表 10">
            <a:extLst>
              <a:ext uri="{FF2B5EF4-FFF2-40B4-BE49-F238E27FC236}">
                <a16:creationId xmlns:a16="http://schemas.microsoft.com/office/drawing/2014/main" id="{58824263-538F-42D9-0416-47A7BD276BF8}"/>
              </a:ext>
            </a:extLst>
          </p:cNvPr>
          <p:cNvGraphicFramePr/>
          <p:nvPr/>
        </p:nvGraphicFramePr>
        <p:xfrm>
          <a:off x="4727850" y="1795776"/>
          <a:ext cx="3370730" cy="2171872"/>
        </p:xfrm>
        <a:graphic>
          <a:graphicData uri="http://schemas.openxmlformats.org/drawingml/2006/chart">
            <c:chart xmlns:c="http://schemas.openxmlformats.org/drawingml/2006/chart" xmlns:r="http://schemas.openxmlformats.org/officeDocument/2006/relationships" r:id="rId5"/>
          </a:graphicData>
        </a:graphic>
      </p:graphicFrame>
      <p:sp>
        <p:nvSpPr>
          <p:cNvPr id="12" name="文本框 11">
            <a:extLst>
              <a:ext uri="{FF2B5EF4-FFF2-40B4-BE49-F238E27FC236}">
                <a16:creationId xmlns:a16="http://schemas.microsoft.com/office/drawing/2014/main" id="{4C05EC59-EB93-8936-81EE-30C16DC9A2D4}"/>
              </a:ext>
            </a:extLst>
          </p:cNvPr>
          <p:cNvSpPr txBox="1"/>
          <p:nvPr/>
        </p:nvSpPr>
        <p:spPr>
          <a:xfrm>
            <a:off x="6294944" y="2404658"/>
            <a:ext cx="150951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2400" b="1" dirty="0">
                <a:latin typeface="Fira Sans" panose="020B0503050000020004" pitchFamily="34" charset="0"/>
              </a:rPr>
              <a:t>$</a:t>
            </a:r>
            <a:r>
              <a:rPr kumimoji="1" lang="en-US" altLang="zh-CN" sz="2400" b="1" i="0" u="none" strike="noStrike" kern="0" cap="none" spc="0" normalizeH="0" baseline="0" noProof="0" dirty="0">
                <a:ln>
                  <a:noFill/>
                </a:ln>
                <a:solidFill>
                  <a:srgbClr val="000000"/>
                </a:solidFill>
                <a:effectLst/>
                <a:uLnTx/>
                <a:uFillTx/>
                <a:latin typeface="Fira Sans" panose="020B0503050000020004" pitchFamily="34" charset="0"/>
                <a:cs typeface="Arial"/>
                <a:sym typeface="Arial"/>
              </a:rPr>
              <a:t>315B</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1600" b="0" i="0" u="none" strike="noStrike" kern="0" cap="none" spc="0" normalizeH="0" baseline="0" noProof="0" dirty="0">
                <a:ln>
                  <a:noFill/>
                </a:ln>
                <a:solidFill>
                  <a:srgbClr val="000000"/>
                </a:solidFill>
                <a:effectLst/>
                <a:uLnTx/>
                <a:uFillTx/>
                <a:latin typeface="Fira Sans" panose="020B0503050000020004" pitchFamily="34" charset="0"/>
                <a:cs typeface="Arial"/>
                <a:sym typeface="Arial"/>
              </a:rPr>
              <a:t>New TAM,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1600" b="0" i="0" u="none" strike="noStrike" kern="0" cap="none" spc="0" normalizeH="0" baseline="0" noProof="0" dirty="0">
                <a:ln>
                  <a:noFill/>
                </a:ln>
                <a:solidFill>
                  <a:srgbClr val="000000"/>
                </a:solidFill>
                <a:effectLst/>
                <a:uLnTx/>
                <a:uFillTx/>
                <a:latin typeface="Fira Sans" panose="020B0503050000020004" pitchFamily="34" charset="0"/>
                <a:cs typeface="Arial"/>
                <a:sym typeface="Arial"/>
              </a:rPr>
              <a:t> up 58%</a:t>
            </a:r>
            <a:endParaRPr kumimoji="1" lang="zh-CN" altLang="en-US" sz="1600" b="0" i="0" u="none" strike="noStrike" kern="0" cap="none" spc="0" normalizeH="0" baseline="0" noProof="0" dirty="0">
              <a:ln>
                <a:noFill/>
              </a:ln>
              <a:solidFill>
                <a:srgbClr val="000000"/>
              </a:solidFill>
              <a:effectLst/>
              <a:uLnTx/>
              <a:uFillTx/>
              <a:latin typeface="Fira Sans" panose="020B0503050000020004" pitchFamily="34" charset="0"/>
              <a:cs typeface="Arial"/>
              <a:sym typeface="Arial"/>
            </a:endParaRPr>
          </a:p>
        </p:txBody>
      </p:sp>
      <p:sp>
        <p:nvSpPr>
          <p:cNvPr id="14" name="Google Shape;573;p27">
            <a:extLst>
              <a:ext uri="{FF2B5EF4-FFF2-40B4-BE49-F238E27FC236}">
                <a16:creationId xmlns:a16="http://schemas.microsoft.com/office/drawing/2014/main" id="{33980EA0-0A21-1F06-EDF2-86D4BAE5B372}"/>
              </a:ext>
            </a:extLst>
          </p:cNvPr>
          <p:cNvSpPr txBox="1"/>
          <p:nvPr/>
        </p:nvSpPr>
        <p:spPr>
          <a:xfrm>
            <a:off x="4555565" y="3207780"/>
            <a:ext cx="1040400" cy="328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$200B</a:t>
            </a:r>
            <a:endParaRPr kumimoji="0"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5" name="Google Shape;571;p27">
            <a:extLst>
              <a:ext uri="{FF2B5EF4-FFF2-40B4-BE49-F238E27FC236}">
                <a16:creationId xmlns:a16="http://schemas.microsoft.com/office/drawing/2014/main" id="{4C2993C1-74E3-6337-C991-8AFCDC3A63AF}"/>
              </a:ext>
            </a:extLst>
          </p:cNvPr>
          <p:cNvSpPr txBox="1"/>
          <p:nvPr/>
        </p:nvSpPr>
        <p:spPr>
          <a:xfrm>
            <a:off x="4094129" y="3540394"/>
            <a:ext cx="1963271" cy="984773"/>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Roboto"/>
                <a:ea typeface="Roboto"/>
                <a:cs typeface="Roboto"/>
                <a:sym typeface="Roboto"/>
              </a:rPr>
              <a:t>Microsoft’s Productivity &amp; Business Process Segment</a:t>
            </a:r>
            <a:endParaRPr kumimoji="0" sz="14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
        <p:nvSpPr>
          <p:cNvPr id="17" name="Google Shape;547;p27">
            <a:extLst>
              <a:ext uri="{FF2B5EF4-FFF2-40B4-BE49-F238E27FC236}">
                <a16:creationId xmlns:a16="http://schemas.microsoft.com/office/drawing/2014/main" id="{907D1B82-AB91-9CA8-7515-4C7924AC1F46}"/>
              </a:ext>
            </a:extLst>
          </p:cNvPr>
          <p:cNvSpPr txBox="1"/>
          <p:nvPr/>
        </p:nvSpPr>
        <p:spPr>
          <a:xfrm>
            <a:off x="7608600" y="1802328"/>
            <a:ext cx="1078200" cy="266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263238"/>
                </a:solidFill>
                <a:effectLst/>
                <a:uLnTx/>
                <a:uFillTx/>
                <a:latin typeface="Fira Sans Extra Condensed"/>
                <a:ea typeface="Fira Sans Extra Condensed"/>
                <a:cs typeface="Fira Sans Extra Condensed"/>
                <a:sym typeface="Fira Sans Extra Condensed"/>
              </a:rPr>
              <a:t>$115B</a:t>
            </a:r>
            <a:endParaRPr kumimoji="0" sz="1800" b="1" i="0" u="none" strike="noStrike" kern="0" cap="none" spc="0" normalizeH="0" baseline="0" noProof="0" dirty="0">
              <a:ln>
                <a:noFill/>
              </a:ln>
              <a:solidFill>
                <a:srgbClr val="263238"/>
              </a:solidFill>
              <a:effectLst/>
              <a:uLnTx/>
              <a:uFillTx/>
              <a:latin typeface="Fira Sans Extra Condensed"/>
              <a:ea typeface="Fira Sans Extra Condensed"/>
              <a:cs typeface="Fira Sans Extra Condensed"/>
              <a:sym typeface="Fira Sans Extra Condensed"/>
            </a:endParaRPr>
          </a:p>
        </p:txBody>
      </p:sp>
      <p:sp>
        <p:nvSpPr>
          <p:cNvPr id="18" name="Google Shape;571;p27">
            <a:extLst>
              <a:ext uri="{FF2B5EF4-FFF2-40B4-BE49-F238E27FC236}">
                <a16:creationId xmlns:a16="http://schemas.microsoft.com/office/drawing/2014/main" id="{4F8C6008-1C52-B0E1-EA66-3703D809FA78}"/>
              </a:ext>
            </a:extLst>
          </p:cNvPr>
          <p:cNvSpPr txBox="1"/>
          <p:nvPr/>
        </p:nvSpPr>
        <p:spPr>
          <a:xfrm>
            <a:off x="7608600" y="2052024"/>
            <a:ext cx="1220922" cy="408377"/>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i="0" u="none" strike="noStrike" kern="0" cap="none" spc="0" normalizeH="0" baseline="0" noProof="0" dirty="0">
                <a:ln>
                  <a:noFill/>
                </a:ln>
                <a:solidFill>
                  <a:srgbClr val="000000"/>
                </a:solidFill>
                <a:effectLst/>
                <a:uLnTx/>
                <a:uFillTx/>
                <a:latin typeface="Roboto"/>
                <a:ea typeface="Roboto"/>
                <a:cs typeface="Roboto"/>
                <a:sym typeface="Roboto"/>
              </a:rPr>
              <a:t>LinkedIn</a:t>
            </a:r>
            <a:endParaRPr kumimoji="0" sz="1400" i="0" u="none" strike="noStrike" kern="0" cap="none" spc="0" normalizeH="0" baseline="0" noProof="0" dirty="0">
              <a:ln>
                <a:noFill/>
              </a:ln>
              <a:solidFill>
                <a:srgbClr val="000000"/>
              </a:solidFill>
              <a:effectLst/>
              <a:uLnTx/>
              <a:uFillTx/>
              <a:latin typeface="Roboto"/>
              <a:ea typeface="Roboto"/>
              <a:cs typeface="Roboto"/>
              <a:sym typeface="Roboto"/>
            </a:endParaRPr>
          </a:p>
        </p:txBody>
      </p:sp>
      <p:sp>
        <p:nvSpPr>
          <p:cNvPr id="2" name="Google Shape;913;p35">
            <a:extLst>
              <a:ext uri="{FF2B5EF4-FFF2-40B4-BE49-F238E27FC236}">
                <a16:creationId xmlns:a16="http://schemas.microsoft.com/office/drawing/2014/main" id="{BC0EC347-00F1-2088-26BA-88C1C2B7B565}"/>
              </a:ext>
            </a:extLst>
          </p:cNvPr>
          <p:cNvSpPr txBox="1"/>
          <p:nvPr/>
        </p:nvSpPr>
        <p:spPr>
          <a:xfrm>
            <a:off x="610869" y="4718909"/>
            <a:ext cx="3897159" cy="411475"/>
          </a:xfrm>
          <a:prstGeom prst="roundRect">
            <a:avLst/>
          </a:prstGeom>
          <a:no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algn="ctr">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Source: </a:t>
            </a:r>
            <a:r>
              <a:rPr kumimoji="0" lang="en-US" altLang="zh-CN"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hlinkClick r:id="rId6"/>
              </a:rPr>
              <a:t>Microsoft investor presentation</a:t>
            </a:r>
            <a:endParaRPr kumimoji="0" lang="en-US" altLang="zh-CN"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sp>
        <p:nvSpPr>
          <p:cNvPr id="3" name="Google Shape;117;p16">
            <a:extLst>
              <a:ext uri="{FF2B5EF4-FFF2-40B4-BE49-F238E27FC236}">
                <a16:creationId xmlns:a16="http://schemas.microsoft.com/office/drawing/2014/main" id="{A8CB627A-C213-AA2A-AA2E-E191E61C85A8}"/>
              </a:ext>
            </a:extLst>
          </p:cNvPr>
          <p:cNvSpPr txBox="1">
            <a:spLocks/>
          </p:cNvSpPr>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9pPr>
          </a:lstStyle>
          <a:p>
            <a:pPr marL="0" marR="0" lvl="0" indent="0" algn="ctr" defTabSz="914400" rtl="0" eaLnBrk="1" fontAlgn="auto" latinLnBrk="0" hangingPunct="1">
              <a:lnSpc>
                <a:spcPct val="100000"/>
              </a:lnSpc>
              <a:spcBef>
                <a:spcPts val="0"/>
              </a:spcBef>
              <a:spcAft>
                <a:spcPts val="0"/>
              </a:spcAft>
              <a:buClr>
                <a:srgbClr val="2A8BFD"/>
              </a:buClr>
              <a:buSzPts val="2800"/>
              <a:buFont typeface="Fira Sans Extra Condensed"/>
              <a:buNone/>
              <a:tabLst/>
              <a:defRPr/>
            </a:pPr>
            <a:r>
              <a:rPr kumimoji="0" lang="en-US" sz="2800" b="1" i="0" u="none" strike="noStrike" kern="0" cap="none" spc="0" normalizeH="0" baseline="0" noProof="0" dirty="0">
                <a:ln>
                  <a:noFill/>
                </a:ln>
                <a:solidFill>
                  <a:srgbClr val="305DBF"/>
                </a:solidFill>
                <a:effectLst/>
                <a:uLnTx/>
                <a:uFillTx/>
                <a:latin typeface="Fira Sans Extra Condensed"/>
                <a:sym typeface="Fira Sans Extra Condensed"/>
              </a:rPr>
              <a:t>Great Synergies!</a:t>
            </a:r>
          </a:p>
        </p:txBody>
      </p:sp>
      <p:sp>
        <p:nvSpPr>
          <p:cNvPr id="13" name="文本框 12">
            <a:extLst>
              <a:ext uri="{FF2B5EF4-FFF2-40B4-BE49-F238E27FC236}">
                <a16:creationId xmlns:a16="http://schemas.microsoft.com/office/drawing/2014/main" id="{0968BB83-2DD3-0873-C5AA-0F50FF8CC996}"/>
              </a:ext>
            </a:extLst>
          </p:cNvPr>
          <p:cNvSpPr txBox="1"/>
          <p:nvPr/>
        </p:nvSpPr>
        <p:spPr>
          <a:xfrm>
            <a:off x="1357073" y="1056103"/>
            <a:ext cx="21652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1800" b="1" i="0" u="none" strike="noStrike" kern="0" cap="none" spc="0" normalizeH="0" baseline="0" noProof="0" dirty="0">
                <a:ln>
                  <a:noFill/>
                </a:ln>
                <a:solidFill>
                  <a:srgbClr val="000000"/>
                </a:solidFill>
                <a:effectLst/>
                <a:uLnTx/>
                <a:uFillTx/>
                <a:latin typeface="Fira Sans" panose="020B0503050000020004" pitchFamily="34" charset="0"/>
                <a:cs typeface="Arial"/>
                <a:sym typeface="Arial"/>
              </a:rPr>
              <a:t>After combination:</a:t>
            </a:r>
            <a:endParaRPr kumimoji="1" lang="zh-CN" altLang="en-US" sz="1800" b="1" i="0" u="none" strike="noStrike" kern="0" cap="none" spc="0" normalizeH="0" baseline="0" noProof="0" dirty="0">
              <a:ln>
                <a:noFill/>
              </a:ln>
              <a:solidFill>
                <a:srgbClr val="000000"/>
              </a:solidFill>
              <a:effectLst/>
              <a:uLnTx/>
              <a:uFillTx/>
              <a:latin typeface="Fira Sans" panose="020B0503050000020004" pitchFamily="34" charset="0"/>
              <a:cs typeface="Arial"/>
              <a:sym typeface="Arial"/>
            </a:endParaRPr>
          </a:p>
        </p:txBody>
      </p:sp>
    </p:spTree>
    <p:extLst>
      <p:ext uri="{BB962C8B-B14F-4D97-AF65-F5344CB8AC3E}">
        <p14:creationId xmlns:p14="http://schemas.microsoft.com/office/powerpoint/2010/main" val="1134047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23F583F3-D823-3054-4FC3-1CACB5CE5B22}"/>
              </a:ext>
            </a:extLst>
          </p:cNvPr>
          <p:cNvSpPr>
            <a:spLocks noGrp="1"/>
          </p:cNvSpPr>
          <p:nvPr>
            <p:ph type="title"/>
          </p:nvPr>
        </p:nvSpPr>
        <p:spPr>
          <a:xfrm>
            <a:off x="2575826" y="1582095"/>
            <a:ext cx="4744200" cy="841800"/>
          </a:xfrm>
        </p:spPr>
        <p:txBody>
          <a:bodyPr/>
          <a:lstStyle/>
          <a:p>
            <a:r>
              <a:rPr lang="en-US" altLang="zh-CN" dirty="0"/>
              <a:t>DCF analysis</a:t>
            </a:r>
            <a:endParaRPr lang="zh-CN" altLang="en-US" dirty="0"/>
          </a:p>
        </p:txBody>
      </p:sp>
      <p:sp>
        <p:nvSpPr>
          <p:cNvPr id="22" name="副标题 21">
            <a:extLst>
              <a:ext uri="{FF2B5EF4-FFF2-40B4-BE49-F238E27FC236}">
                <a16:creationId xmlns:a16="http://schemas.microsoft.com/office/drawing/2014/main" id="{CB9D871C-C629-F91F-CEED-CBD8642ADC33}"/>
              </a:ext>
            </a:extLst>
          </p:cNvPr>
          <p:cNvSpPr>
            <a:spLocks noGrp="1"/>
          </p:cNvSpPr>
          <p:nvPr>
            <p:ph type="subTitle" idx="1"/>
          </p:nvPr>
        </p:nvSpPr>
        <p:spPr>
          <a:xfrm>
            <a:off x="2448789" y="2589673"/>
            <a:ext cx="4744200" cy="1271610"/>
          </a:xfrm>
        </p:spPr>
        <p:txBody>
          <a:bodyPr/>
          <a:lstStyle/>
          <a:p>
            <a:pPr marL="285750" lvl="0" indent="-285750" algn="l" rtl="0">
              <a:spcBef>
                <a:spcPts val="0"/>
              </a:spcBef>
              <a:spcAft>
                <a:spcPts val="0"/>
              </a:spcAft>
              <a:buSzPct val="100000"/>
              <a:buFont typeface="Arial" panose="020B0604020202020204" pitchFamily="34" charset="0"/>
              <a:buChar char="•"/>
            </a:pPr>
            <a:r>
              <a:rPr lang="en" altLang="zh-CN" sz="1400" dirty="0">
                <a:solidFill>
                  <a:schemeClr val="tx1"/>
                </a:solidFill>
                <a:latin typeface="Calibri" panose="020F0502020204030204" pitchFamily="34" charset="0"/>
                <a:ea typeface="Calibri" panose="020F0502020204030204" pitchFamily="34" charset="0"/>
                <a:cs typeface="Calibri" panose="020F0502020204030204" pitchFamily="34" charset="0"/>
              </a:rPr>
              <a:t>Project free cash flows (FCFs)</a:t>
            </a:r>
          </a:p>
          <a:p>
            <a:pPr marL="285750" indent="-285750" algn="l">
              <a:buSzPct val="100000"/>
              <a:buFont typeface="Arial" panose="020B0604020202020204" pitchFamily="34" charset="0"/>
              <a:buChar char="•"/>
            </a:pPr>
            <a:r>
              <a:rPr kumimoji="0" lang="en-US" altLang="zh-CN" sz="1400"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Fredoka One"/>
              </a:rPr>
              <a:t>Estimate WACC</a:t>
            </a:r>
          </a:p>
          <a:p>
            <a:pPr marL="285750" indent="-285750" algn="l">
              <a:buSzPct val="100000"/>
              <a:buFont typeface="Arial" panose="020B0604020202020204" pitchFamily="34" charset="0"/>
              <a:buChar char="•"/>
            </a:pPr>
            <a:r>
              <a:rPr kumimoji="0" lang="en-US" altLang="zh-CN" sz="1400"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Fredoka One"/>
              </a:rPr>
              <a:t>Calculate terminal value </a:t>
            </a: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sym typeface="Fredoka One"/>
              </a:rPr>
              <a:t>(TV)</a:t>
            </a:r>
            <a:endParaRPr kumimoji="0" lang="en-US" altLang="zh-CN" sz="1400"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Fredoka One"/>
            </a:endParaRPr>
          </a:p>
          <a:p>
            <a:pPr marL="285750" indent="-285750" algn="l">
              <a:buSzPct val="100000"/>
              <a:buFont typeface="Arial" panose="020B0604020202020204" pitchFamily="34" charset="0"/>
              <a:buChar char="•"/>
            </a:pPr>
            <a:r>
              <a:rPr kumimoji="0" lang="en-US" altLang="zh-CN" sz="1400"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Fredoka One"/>
              </a:rPr>
              <a:t>Calculate present value (PV)</a:t>
            </a:r>
          </a:p>
          <a:p>
            <a:pPr marL="285750" indent="-285750" algn="l">
              <a:buSzPct val="100000"/>
              <a:buFont typeface="Arial" panose="020B0604020202020204" pitchFamily="34" charset="0"/>
              <a:buChar char="•"/>
            </a:pPr>
            <a:r>
              <a:rPr kumimoji="0" lang="en-US" altLang="zh-CN" sz="1400"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Fredoka One"/>
              </a:rPr>
              <a:t>Sensitivity </a:t>
            </a: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sym typeface="Fredoka One"/>
              </a:rPr>
              <a:t>analysis</a:t>
            </a:r>
            <a:endParaRPr kumimoji="0" lang="en-US" altLang="zh-CN" sz="1400"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Fredoka One"/>
            </a:endParaRPr>
          </a:p>
          <a:p>
            <a:pPr>
              <a:buFont typeface="Arial" panose="020B0604020202020204" pitchFamily="34" charset="0"/>
              <a:buChar char="•"/>
            </a:pPr>
            <a:endParaRPr lang="zh-CN" altLang="en-US" dirty="0">
              <a:solidFill>
                <a:schemeClr val="tx1"/>
              </a:solidFill>
              <a:latin typeface="Calibri" panose="020F0502020204030204" pitchFamily="34" charset="0"/>
              <a:cs typeface="Calibri" panose="020F0502020204030204" pitchFamily="34" charset="0"/>
            </a:endParaRPr>
          </a:p>
        </p:txBody>
      </p:sp>
      <p:sp>
        <p:nvSpPr>
          <p:cNvPr id="23" name="标题 22">
            <a:extLst>
              <a:ext uri="{FF2B5EF4-FFF2-40B4-BE49-F238E27FC236}">
                <a16:creationId xmlns:a16="http://schemas.microsoft.com/office/drawing/2014/main" id="{A4327D0E-6826-E7C8-559D-3C5458C8B412}"/>
              </a:ext>
            </a:extLst>
          </p:cNvPr>
          <p:cNvSpPr>
            <a:spLocks noGrp="1"/>
          </p:cNvSpPr>
          <p:nvPr>
            <p:ph type="title" idx="2"/>
          </p:nvPr>
        </p:nvSpPr>
        <p:spPr>
          <a:xfrm>
            <a:off x="1509863" y="1552887"/>
            <a:ext cx="1590063" cy="841800"/>
          </a:xfrm>
        </p:spPr>
        <p:txBody>
          <a:bodyPr/>
          <a:lstStyle/>
          <a:p>
            <a:r>
              <a:rPr lang="en-US" altLang="zh-CN" dirty="0"/>
              <a:t>02</a:t>
            </a:r>
            <a:endParaRPr lang="zh-CN" altLang="en-US" dirty="0"/>
          </a:p>
        </p:txBody>
      </p:sp>
    </p:spTree>
    <p:extLst>
      <p:ext uri="{BB962C8B-B14F-4D97-AF65-F5344CB8AC3E}">
        <p14:creationId xmlns:p14="http://schemas.microsoft.com/office/powerpoint/2010/main" val="2845949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a:t>
            </a:r>
            <a:r>
              <a:rPr lang="en-US" altLang="zh-CN" dirty="0">
                <a:solidFill>
                  <a:schemeClr val="accent1">
                    <a:lumMod val="75000"/>
                  </a:schemeClr>
                </a:solidFill>
              </a:rPr>
              <a:t>tep1: </a:t>
            </a:r>
            <a:r>
              <a:rPr lang="en-US" dirty="0">
                <a:solidFill>
                  <a:schemeClr val="accent1">
                    <a:lumMod val="75000"/>
                  </a:schemeClr>
                </a:solidFill>
              </a:rPr>
              <a:t>Project Free Cash Flows</a:t>
            </a:r>
            <a:endParaRPr dirty="0">
              <a:solidFill>
                <a:schemeClr val="accent1">
                  <a:lumMod val="75000"/>
                </a:schemeClr>
              </a:solidFill>
            </a:endParaRPr>
          </a:p>
        </p:txBody>
      </p:sp>
      <p:pic>
        <p:nvPicPr>
          <p:cNvPr id="2" name="图片 1"/>
          <p:cNvPicPr>
            <a:picLocks noChangeAspect="1"/>
          </p:cNvPicPr>
          <p:nvPr/>
        </p:nvPicPr>
        <p:blipFill>
          <a:blip r:embed="rId3"/>
          <a:stretch>
            <a:fillRect/>
          </a:stretch>
        </p:blipFill>
        <p:spPr>
          <a:xfrm>
            <a:off x="7049700" y="97260"/>
            <a:ext cx="1950889" cy="499915"/>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1651063209"/>
              </p:ext>
            </p:extLst>
          </p:nvPr>
        </p:nvGraphicFramePr>
        <p:xfrm>
          <a:off x="1569530" y="2904440"/>
          <a:ext cx="6004940" cy="1112480"/>
        </p:xfrm>
        <a:graphic>
          <a:graphicData uri="http://schemas.openxmlformats.org/drawingml/2006/table">
            <a:tbl>
              <a:tblPr firstRow="1" bandRow="1">
                <a:tableStyleId>{3B4B98B0-60AC-42C2-AFA5-B58CD77FA1E5}</a:tableStyleId>
              </a:tblPr>
              <a:tblGrid>
                <a:gridCol w="1767205">
                  <a:extLst>
                    <a:ext uri="{9D8B030D-6E8A-4147-A177-3AD203B41FA5}">
                      <a16:colId xmlns:a16="http://schemas.microsoft.com/office/drawing/2014/main" val="20000"/>
                    </a:ext>
                  </a:extLst>
                </a:gridCol>
                <a:gridCol w="847547">
                  <a:extLst>
                    <a:ext uri="{9D8B030D-6E8A-4147-A177-3AD203B41FA5}">
                      <a16:colId xmlns:a16="http://schemas.microsoft.com/office/drawing/2014/main" val="20001"/>
                    </a:ext>
                  </a:extLst>
                </a:gridCol>
                <a:gridCol w="847547">
                  <a:extLst>
                    <a:ext uri="{9D8B030D-6E8A-4147-A177-3AD203B41FA5}">
                      <a16:colId xmlns:a16="http://schemas.microsoft.com/office/drawing/2014/main" val="20002"/>
                    </a:ext>
                  </a:extLst>
                </a:gridCol>
                <a:gridCol w="847547">
                  <a:extLst>
                    <a:ext uri="{9D8B030D-6E8A-4147-A177-3AD203B41FA5}">
                      <a16:colId xmlns:a16="http://schemas.microsoft.com/office/drawing/2014/main" val="20003"/>
                    </a:ext>
                  </a:extLst>
                </a:gridCol>
                <a:gridCol w="847547">
                  <a:extLst>
                    <a:ext uri="{9D8B030D-6E8A-4147-A177-3AD203B41FA5}">
                      <a16:colId xmlns:a16="http://schemas.microsoft.com/office/drawing/2014/main" val="20004"/>
                    </a:ext>
                  </a:extLst>
                </a:gridCol>
                <a:gridCol w="847547">
                  <a:extLst>
                    <a:ext uri="{9D8B030D-6E8A-4147-A177-3AD203B41FA5}">
                      <a16:colId xmlns:a16="http://schemas.microsoft.com/office/drawing/2014/main" val="20005"/>
                    </a:ext>
                  </a:extLst>
                </a:gridCol>
              </a:tblGrid>
              <a:tr h="370840">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panose="020B0604020202020204"/>
                        </a:rPr>
                        <a:t>Year (Predicted Performance)</a:t>
                      </a:r>
                      <a:endParaRPr lang="zh-CN" alt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2016</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2017</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2018</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2019</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2020</a:t>
                      </a:r>
                    </a:p>
                  </a:txBody>
                  <a:tcPr anchor="ctr"/>
                </a:tc>
                <a:extLst>
                  <a:ext uri="{0D108BD9-81ED-4DB2-BD59-A6C34878D82A}">
                    <a16:rowId xmlns:a16="http://schemas.microsoft.com/office/drawing/2014/main" val="10000"/>
                  </a:ext>
                </a:extLst>
              </a:tr>
              <a:tr h="370800">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chemeClr val="tx1"/>
                          </a:solidFill>
                          <a:latin typeface="Calibri" panose="020F0502020204030204" pitchFamily="34" charset="0"/>
                          <a:ea typeface="+mn-ea"/>
                          <a:cs typeface="Calibri" panose="020F0502020204030204" pitchFamily="34" charset="0"/>
                          <a:sym typeface="Arial" panose="020B0604020202020204"/>
                        </a:rPr>
                        <a:t>Total Revenues ($ thousand)</a:t>
                      </a:r>
                      <a:endParaRPr lang="zh-CN" alt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b"/>
                      <a:r>
                        <a:rPr lang="en-US" altLang="zh-CN" sz="1000" dirty="0">
                          <a:solidFill>
                            <a:srgbClr val="000000"/>
                          </a:solidFill>
                          <a:effectLst/>
                          <a:latin typeface="Calibri" panose="020F0502020204030204" pitchFamily="34" charset="0"/>
                        </a:rPr>
                        <a:t>3,900,000</a:t>
                      </a:r>
                    </a:p>
                  </a:txBody>
                  <a:tcPr anchor="ctr"/>
                </a:tc>
                <a:tc>
                  <a:txBody>
                    <a:bodyPr/>
                    <a:lstStyle/>
                    <a:p>
                      <a:pPr algn="ctr"/>
                      <a:r>
                        <a:rPr lang="en-US" altLang="zh-CN" sz="1000">
                          <a:solidFill>
                            <a:srgbClr val="000000"/>
                          </a:solidFill>
                          <a:effectLst/>
                          <a:latin typeface="Calibri" panose="020F0502020204030204" pitchFamily="34" charset="0"/>
                        </a:rPr>
                        <a:t>4,400,000</a:t>
                      </a:r>
                    </a:p>
                  </a:txBody>
                  <a:tcPr anchor="ctr"/>
                </a:tc>
                <a:tc>
                  <a:txBody>
                    <a:bodyPr/>
                    <a:lstStyle/>
                    <a:p>
                      <a:pPr algn="ctr"/>
                      <a:r>
                        <a:rPr lang="en-US" altLang="zh-CN" sz="1000">
                          <a:effectLst/>
                          <a:latin typeface="Calibri" panose="020F0502020204030204" pitchFamily="34" charset="0"/>
                        </a:rPr>
                        <a:t>5,350,742</a:t>
                      </a:r>
                    </a:p>
                  </a:txBody>
                  <a:tcPr anchor="ctr"/>
                </a:tc>
                <a:tc>
                  <a:txBody>
                    <a:bodyPr/>
                    <a:lstStyle/>
                    <a:p>
                      <a:pPr algn="ctr" fontAlgn="b"/>
                      <a:r>
                        <a:rPr lang="en-US" altLang="zh-CN" sz="1000" dirty="0">
                          <a:effectLst/>
                          <a:latin typeface="Calibri" panose="020F0502020204030204" pitchFamily="34" charset="0"/>
                        </a:rPr>
                        <a:t>6,527,905</a:t>
                      </a:r>
                    </a:p>
                  </a:txBody>
                  <a:tcPr anchor="ctr"/>
                </a:tc>
                <a:tc>
                  <a:txBody>
                    <a:bodyPr/>
                    <a:lstStyle/>
                    <a:p>
                      <a:pPr algn="ctr" fontAlgn="b"/>
                      <a:r>
                        <a:rPr lang="en-US" altLang="zh-CN" sz="1000" dirty="0">
                          <a:effectLst/>
                          <a:latin typeface="Calibri" panose="020F0502020204030204" pitchFamily="34" charset="0"/>
                        </a:rPr>
                        <a:t>7,964,044</a:t>
                      </a:r>
                    </a:p>
                  </a:txBody>
                  <a:tcPr anchor="ctr"/>
                </a:tc>
                <a:extLst>
                  <a:ext uri="{0D108BD9-81ED-4DB2-BD59-A6C34878D82A}">
                    <a16:rowId xmlns:a16="http://schemas.microsoft.com/office/drawing/2014/main" val="10001"/>
                  </a:ext>
                </a:extLst>
              </a:tr>
              <a:tr h="370840">
                <a:tc>
                  <a:txBody>
                    <a:bodyPr/>
                    <a:lstStyle/>
                    <a:p>
                      <a:pPr marR="0" algn="ctr" rtl="0" fontAlgn="t">
                        <a:lnSpc>
                          <a:spcPct val="100000"/>
                        </a:lnSpc>
                        <a:spcBef>
                          <a:spcPts val="0"/>
                        </a:spcBef>
                        <a:spcAft>
                          <a:spcPts val="0"/>
                        </a:spcAft>
                        <a:buClr>
                          <a:srgbClr val="000000"/>
                        </a:buClr>
                        <a:buFont typeface="Arial" panose="020B0604020202020204"/>
                      </a:pPr>
                      <a:r>
                        <a:rPr 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Growth Rate </a:t>
                      </a:r>
                    </a:p>
                  </a:txBody>
                  <a:tcPr anchor="ctr"/>
                </a:tc>
                <a:tc>
                  <a:txBody>
                    <a:bodyPr/>
                    <a:lstStyle/>
                    <a:p>
                      <a:pPr algn="ctr" fontAlgn="b"/>
                      <a:r>
                        <a:rPr lang="en-US" altLang="zh-CN" sz="1000" b="1" dirty="0">
                          <a:solidFill>
                            <a:srgbClr val="C00000"/>
                          </a:solidFill>
                          <a:effectLst/>
                          <a:latin typeface="Calibri" panose="020F0502020204030204" pitchFamily="34" charset="0"/>
                        </a:rPr>
                        <a:t>30.40%</a:t>
                      </a:r>
                    </a:p>
                  </a:txBody>
                  <a:tcPr anchor="ctr"/>
                </a:tc>
                <a:tc>
                  <a:txBody>
                    <a:bodyPr/>
                    <a:lstStyle/>
                    <a:p>
                      <a:pPr algn="ctr" fontAlgn="b"/>
                      <a:r>
                        <a:rPr lang="en-US" altLang="zh-CN" sz="1000" b="1" dirty="0">
                          <a:solidFill>
                            <a:srgbClr val="C00000"/>
                          </a:solidFill>
                          <a:effectLst/>
                          <a:latin typeface="Calibri" panose="020F0502020204030204" pitchFamily="34" charset="0"/>
                        </a:rPr>
                        <a:t>12.82%</a:t>
                      </a:r>
                    </a:p>
                  </a:txBody>
                  <a:tcPr anchor="ctr">
                    <a:noFill/>
                  </a:tcPr>
                </a:tc>
                <a:tc>
                  <a:txBody>
                    <a:bodyPr/>
                    <a:lstStyle/>
                    <a:p>
                      <a:pPr algn="ctr" fontAlgn="b"/>
                      <a:r>
                        <a:rPr lang="en-US" altLang="zh-CN" sz="1000" b="1" dirty="0">
                          <a:solidFill>
                            <a:srgbClr val="C00000"/>
                          </a:solidFill>
                          <a:effectLst/>
                          <a:latin typeface="Calibri" panose="020F0502020204030204" pitchFamily="34" charset="0"/>
                        </a:rPr>
                        <a:t>22.00%</a:t>
                      </a:r>
                    </a:p>
                  </a:txBody>
                  <a:tcPr anchor="ctr"/>
                </a:tc>
                <a:tc>
                  <a:txBody>
                    <a:bodyPr/>
                    <a:lstStyle/>
                    <a:p>
                      <a:pPr algn="ctr" fontAlgn="b"/>
                      <a:r>
                        <a:rPr lang="en-US" altLang="zh-CN" sz="1000" b="1" dirty="0">
                          <a:solidFill>
                            <a:srgbClr val="C00000"/>
                          </a:solidFill>
                          <a:effectLst/>
                          <a:latin typeface="Calibri" panose="020F0502020204030204" pitchFamily="34" charset="0"/>
                        </a:rPr>
                        <a:t>22.00%</a:t>
                      </a:r>
                    </a:p>
                  </a:txBody>
                  <a:tcPr anchor="ctr"/>
                </a:tc>
                <a:tc>
                  <a:txBody>
                    <a:bodyPr/>
                    <a:lstStyle/>
                    <a:p>
                      <a:pPr algn="ctr" fontAlgn="b"/>
                      <a:r>
                        <a:rPr lang="en-US" altLang="zh-CN" sz="1000" b="1" dirty="0">
                          <a:solidFill>
                            <a:srgbClr val="C00000"/>
                          </a:solidFill>
                          <a:effectLst/>
                          <a:latin typeface="Calibri" panose="020F0502020204030204" pitchFamily="34" charset="0"/>
                        </a:rPr>
                        <a:t>22.00%</a:t>
                      </a:r>
                    </a:p>
                  </a:txBody>
                  <a:tcPr anchor="ctr"/>
                </a:tc>
                <a:extLst>
                  <a:ext uri="{0D108BD9-81ED-4DB2-BD59-A6C34878D82A}">
                    <a16:rowId xmlns:a16="http://schemas.microsoft.com/office/drawing/2014/main" val="10002"/>
                  </a:ext>
                </a:extLst>
              </a:tr>
            </a:tbl>
          </a:graphicData>
        </a:graphic>
      </p:graphicFrame>
      <p:sp>
        <p:nvSpPr>
          <p:cNvPr id="8" name="Google Shape;912;p35"/>
          <p:cNvSpPr txBox="1"/>
          <p:nvPr/>
        </p:nvSpPr>
        <p:spPr>
          <a:xfrm>
            <a:off x="457200" y="925288"/>
            <a:ext cx="8010470" cy="489275"/>
          </a:xfrm>
          <a:prstGeom prst="rect">
            <a:avLst/>
          </a:prstGeom>
          <a:solidFill>
            <a:schemeClr val="accent1">
              <a:lumMod val="40000"/>
              <a:lumOff val="6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Total Revenues - Overview</a:t>
            </a:r>
          </a:p>
        </p:txBody>
      </p:sp>
      <p:graphicFrame>
        <p:nvGraphicFramePr>
          <p:cNvPr id="3" name="表格 4"/>
          <p:cNvGraphicFramePr>
            <a:graphicFrameLocks noGrp="1"/>
          </p:cNvGraphicFramePr>
          <p:nvPr>
            <p:extLst>
              <p:ext uri="{D42A27DB-BD31-4B8C-83A1-F6EECF244321}">
                <p14:modId xmlns:p14="http://schemas.microsoft.com/office/powerpoint/2010/main" val="2496019684"/>
              </p:ext>
            </p:extLst>
          </p:nvPr>
        </p:nvGraphicFramePr>
        <p:xfrm>
          <a:off x="801167" y="1556976"/>
          <a:ext cx="7541666" cy="1112480"/>
        </p:xfrm>
        <a:graphic>
          <a:graphicData uri="http://schemas.openxmlformats.org/drawingml/2006/table">
            <a:tbl>
              <a:tblPr firstRow="1" bandRow="1">
                <a:tableStyleId>{3B4B98B0-60AC-42C2-AFA5-B58CD77FA1E5}</a:tableStyleId>
              </a:tblPr>
              <a:tblGrid>
                <a:gridCol w="1759268">
                  <a:extLst>
                    <a:ext uri="{9D8B030D-6E8A-4147-A177-3AD203B41FA5}">
                      <a16:colId xmlns:a16="http://schemas.microsoft.com/office/drawing/2014/main" val="20000"/>
                    </a:ext>
                  </a:extLst>
                </a:gridCol>
                <a:gridCol w="830612">
                  <a:extLst>
                    <a:ext uri="{9D8B030D-6E8A-4147-A177-3AD203B41FA5}">
                      <a16:colId xmlns:a16="http://schemas.microsoft.com/office/drawing/2014/main" val="20001"/>
                    </a:ext>
                  </a:extLst>
                </a:gridCol>
                <a:gridCol w="821501">
                  <a:extLst>
                    <a:ext uri="{9D8B030D-6E8A-4147-A177-3AD203B41FA5}">
                      <a16:colId xmlns:a16="http://schemas.microsoft.com/office/drawing/2014/main" val="20002"/>
                    </a:ext>
                  </a:extLst>
                </a:gridCol>
                <a:gridCol w="826057">
                  <a:extLst>
                    <a:ext uri="{9D8B030D-6E8A-4147-A177-3AD203B41FA5}">
                      <a16:colId xmlns:a16="http://schemas.microsoft.com/office/drawing/2014/main" val="20003"/>
                    </a:ext>
                  </a:extLst>
                </a:gridCol>
                <a:gridCol w="826057">
                  <a:extLst>
                    <a:ext uri="{9D8B030D-6E8A-4147-A177-3AD203B41FA5}">
                      <a16:colId xmlns:a16="http://schemas.microsoft.com/office/drawing/2014/main" val="20004"/>
                    </a:ext>
                  </a:extLst>
                </a:gridCol>
                <a:gridCol w="826057">
                  <a:extLst>
                    <a:ext uri="{9D8B030D-6E8A-4147-A177-3AD203B41FA5}">
                      <a16:colId xmlns:a16="http://schemas.microsoft.com/office/drawing/2014/main" val="20005"/>
                    </a:ext>
                  </a:extLst>
                </a:gridCol>
                <a:gridCol w="826057">
                  <a:extLst>
                    <a:ext uri="{9D8B030D-6E8A-4147-A177-3AD203B41FA5}">
                      <a16:colId xmlns:a16="http://schemas.microsoft.com/office/drawing/2014/main" val="20006"/>
                    </a:ext>
                  </a:extLst>
                </a:gridCol>
                <a:gridCol w="826057">
                  <a:extLst>
                    <a:ext uri="{9D8B030D-6E8A-4147-A177-3AD203B41FA5}">
                      <a16:colId xmlns:a16="http://schemas.microsoft.com/office/drawing/2014/main" val="20007"/>
                    </a:ext>
                  </a:extLst>
                </a:gridCol>
              </a:tblGrid>
              <a:tr h="370840">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panose="020B0604020202020204"/>
                        </a:rPr>
                        <a:t>Year (Historical Performance)</a:t>
                      </a:r>
                      <a:endParaRPr lang="zh-CN" alt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2010</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2011</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2012</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2013</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2014</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2015</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Trend</a:t>
                      </a:r>
                    </a:p>
                  </a:txBody>
                  <a:tcPr anchor="ctr"/>
                </a:tc>
                <a:extLst>
                  <a:ext uri="{0D108BD9-81ED-4DB2-BD59-A6C34878D82A}">
                    <a16:rowId xmlns:a16="http://schemas.microsoft.com/office/drawing/2014/main" val="10000"/>
                  </a:ext>
                </a:extLst>
              </a:tr>
              <a:tr h="370800">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chemeClr val="tx1"/>
                          </a:solidFill>
                          <a:latin typeface="Calibri" panose="020F0502020204030204" pitchFamily="34" charset="0"/>
                          <a:ea typeface="+mn-ea"/>
                          <a:cs typeface="Calibri" panose="020F0502020204030204" pitchFamily="34" charset="0"/>
                          <a:sym typeface="Arial" panose="020B0604020202020204"/>
                        </a:rPr>
                        <a:t>Total Revenues ($ thousand)</a:t>
                      </a:r>
                      <a:endParaRPr lang="zh-CN" alt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cs typeface="Calibri" panose="020F0502020204030204" pitchFamily="34" charset="0"/>
                          <a:sym typeface="Arial" panose="020B0604020202020204"/>
                        </a:rPr>
                        <a:t>243,099</a:t>
                      </a:r>
                    </a:p>
                  </a:txBody>
                  <a:tcPr anchor="ctr"/>
                </a:tc>
                <a:tc>
                  <a:txBody>
                    <a:bodyPr/>
                    <a:lstStyle/>
                    <a:p>
                      <a:pPr marR="0" algn="ctr" rtl="0" fontAlgn="t">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522,189</a:t>
                      </a:r>
                    </a:p>
                  </a:txBody>
                  <a:tcPr anchor="ctr"/>
                </a:tc>
                <a:tc>
                  <a:txBody>
                    <a:bodyPr/>
                    <a:lstStyle/>
                    <a:p>
                      <a:pPr marR="0" algn="ctr" rtl="0" fontAlgn="t">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972,309</a:t>
                      </a:r>
                    </a:p>
                  </a:txBody>
                  <a:tcPr anchor="ctr"/>
                </a:tc>
                <a:tc>
                  <a:txBody>
                    <a:bodyPr/>
                    <a:lstStyle/>
                    <a:p>
                      <a:pPr marR="0" algn="ctr" rtl="0" fontAlgn="t">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1,528,545</a:t>
                      </a:r>
                    </a:p>
                  </a:txBody>
                  <a:tcPr anchor="ctr"/>
                </a:tc>
                <a:tc>
                  <a:txBody>
                    <a:bodyPr/>
                    <a:lstStyle/>
                    <a:p>
                      <a:pPr marR="0" algn="ctr" rtl="0" fontAlgn="t">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2,218,767</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2,990,911</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N/A</a:t>
                      </a:r>
                    </a:p>
                  </a:txBody>
                  <a:tcPr anchor="ctr"/>
                </a:tc>
                <a:extLst>
                  <a:ext uri="{0D108BD9-81ED-4DB2-BD59-A6C34878D82A}">
                    <a16:rowId xmlns:a16="http://schemas.microsoft.com/office/drawing/2014/main" val="10001"/>
                  </a:ext>
                </a:extLst>
              </a:tr>
              <a:tr h="370840">
                <a:tc>
                  <a:txBody>
                    <a:bodyPr/>
                    <a:lstStyle/>
                    <a:p>
                      <a:pPr marR="0" algn="ctr" rtl="0" fontAlgn="t">
                        <a:lnSpc>
                          <a:spcPct val="100000"/>
                        </a:lnSpc>
                        <a:spcBef>
                          <a:spcPts val="0"/>
                        </a:spcBef>
                        <a:spcAft>
                          <a:spcPts val="0"/>
                        </a:spcAft>
                        <a:buClr>
                          <a:srgbClr val="000000"/>
                        </a:buClr>
                        <a:buFont typeface="Arial" panose="020B0604020202020204"/>
                      </a:pPr>
                      <a:r>
                        <a:rPr 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Growth Rate </a:t>
                      </a:r>
                    </a:p>
                  </a:txBody>
                  <a:tcPr anchor="ctr"/>
                </a:tc>
                <a:tc>
                  <a:txBody>
                    <a:bodyPr/>
                    <a:lstStyle/>
                    <a:p>
                      <a:pPr marR="0" algn="ctr" rtl="0">
                        <a:lnSpc>
                          <a:spcPct val="100000"/>
                        </a:lnSpc>
                        <a:spcBef>
                          <a:spcPts val="0"/>
                        </a:spcBef>
                        <a:spcAft>
                          <a:spcPts val="0"/>
                        </a:spcAft>
                        <a:buClr>
                          <a:srgbClr val="000000"/>
                        </a:buClr>
                        <a:buFont typeface="Arial" panose="020B0604020202020204"/>
                      </a:pPr>
                      <a:endParaRPr lang="zh-CN" altLang="en-US" sz="1000" b="0"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rPr>
                        <a:t>114.81%</a:t>
                      </a:r>
                    </a:p>
                  </a:txBody>
                  <a:tcPr anchor="ctr">
                    <a:noFill/>
                  </a:tcPr>
                </a:tc>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rPr>
                        <a:t>86.20%</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rPr>
                        <a:t>57.21%</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rPr>
                        <a:t>45.16%</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rPr>
                        <a:t>34.80%</a:t>
                      </a:r>
                    </a:p>
                  </a:txBody>
                  <a:tcPr anchor="ctr"/>
                </a:tc>
                <a:tc>
                  <a:txBody>
                    <a:bodyPr/>
                    <a:lstStyle/>
                    <a:p>
                      <a:pPr marR="0" algn="ctr" rtl="0">
                        <a:lnSpc>
                          <a:spcPct val="100000"/>
                        </a:lnSpc>
                        <a:spcBef>
                          <a:spcPts val="0"/>
                        </a:spcBef>
                        <a:spcAft>
                          <a:spcPts val="0"/>
                        </a:spcAft>
                        <a:buClr>
                          <a:srgbClr val="000000"/>
                        </a:buClr>
                        <a:buFont typeface="Arial" panose="020B0604020202020204"/>
                      </a:pPr>
                      <a:endPar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endParaRPr>
                    </a:p>
                  </a:txBody>
                  <a:tcPr anchor="ctr"/>
                </a:tc>
                <a:extLst>
                  <a:ext uri="{0D108BD9-81ED-4DB2-BD59-A6C34878D82A}">
                    <a16:rowId xmlns:a16="http://schemas.microsoft.com/office/drawing/2014/main" val="10002"/>
                  </a:ext>
                </a:extLst>
              </a:tr>
            </a:tbl>
          </a:graphicData>
        </a:graphic>
      </p:graphicFrame>
      <p:pic>
        <p:nvPicPr>
          <p:cNvPr id="6" name="图片 5"/>
          <p:cNvPicPr>
            <a:picLocks noChangeAspect="1"/>
          </p:cNvPicPr>
          <p:nvPr/>
        </p:nvPicPr>
        <p:blipFill>
          <a:blip r:embed="rId4"/>
          <a:stretch>
            <a:fillRect/>
          </a:stretch>
        </p:blipFill>
        <p:spPr>
          <a:xfrm>
            <a:off x="7448749" y="2348200"/>
            <a:ext cx="815641" cy="2802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049700" y="97260"/>
            <a:ext cx="1950889" cy="499915"/>
          </a:xfrm>
          <a:prstGeom prst="rect">
            <a:avLst/>
          </a:prstGeom>
        </p:spPr>
      </p:pic>
      <p:graphicFrame>
        <p:nvGraphicFramePr>
          <p:cNvPr id="4" name="表格 4"/>
          <p:cNvGraphicFramePr>
            <a:graphicFrameLocks noGrp="1"/>
          </p:cNvGraphicFramePr>
          <p:nvPr>
            <p:extLst>
              <p:ext uri="{D42A27DB-BD31-4B8C-83A1-F6EECF244321}">
                <p14:modId xmlns:p14="http://schemas.microsoft.com/office/powerpoint/2010/main" val="3772770099"/>
              </p:ext>
            </p:extLst>
          </p:nvPr>
        </p:nvGraphicFramePr>
        <p:xfrm>
          <a:off x="801167" y="1547887"/>
          <a:ext cx="7541666" cy="1112480"/>
        </p:xfrm>
        <a:graphic>
          <a:graphicData uri="http://schemas.openxmlformats.org/drawingml/2006/table">
            <a:tbl>
              <a:tblPr firstRow="1" bandRow="1">
                <a:tableStyleId>{3B4B98B0-60AC-42C2-AFA5-B58CD77FA1E5}</a:tableStyleId>
              </a:tblPr>
              <a:tblGrid>
                <a:gridCol w="1759268">
                  <a:extLst>
                    <a:ext uri="{9D8B030D-6E8A-4147-A177-3AD203B41FA5}">
                      <a16:colId xmlns:a16="http://schemas.microsoft.com/office/drawing/2014/main" val="20000"/>
                    </a:ext>
                  </a:extLst>
                </a:gridCol>
                <a:gridCol w="830612">
                  <a:extLst>
                    <a:ext uri="{9D8B030D-6E8A-4147-A177-3AD203B41FA5}">
                      <a16:colId xmlns:a16="http://schemas.microsoft.com/office/drawing/2014/main" val="20001"/>
                    </a:ext>
                  </a:extLst>
                </a:gridCol>
                <a:gridCol w="821501">
                  <a:extLst>
                    <a:ext uri="{9D8B030D-6E8A-4147-A177-3AD203B41FA5}">
                      <a16:colId xmlns:a16="http://schemas.microsoft.com/office/drawing/2014/main" val="20002"/>
                    </a:ext>
                  </a:extLst>
                </a:gridCol>
                <a:gridCol w="826057">
                  <a:extLst>
                    <a:ext uri="{9D8B030D-6E8A-4147-A177-3AD203B41FA5}">
                      <a16:colId xmlns:a16="http://schemas.microsoft.com/office/drawing/2014/main" val="20003"/>
                    </a:ext>
                  </a:extLst>
                </a:gridCol>
                <a:gridCol w="826057">
                  <a:extLst>
                    <a:ext uri="{9D8B030D-6E8A-4147-A177-3AD203B41FA5}">
                      <a16:colId xmlns:a16="http://schemas.microsoft.com/office/drawing/2014/main" val="20004"/>
                    </a:ext>
                  </a:extLst>
                </a:gridCol>
                <a:gridCol w="826057">
                  <a:extLst>
                    <a:ext uri="{9D8B030D-6E8A-4147-A177-3AD203B41FA5}">
                      <a16:colId xmlns:a16="http://schemas.microsoft.com/office/drawing/2014/main" val="20005"/>
                    </a:ext>
                  </a:extLst>
                </a:gridCol>
                <a:gridCol w="826057">
                  <a:extLst>
                    <a:ext uri="{9D8B030D-6E8A-4147-A177-3AD203B41FA5}">
                      <a16:colId xmlns:a16="http://schemas.microsoft.com/office/drawing/2014/main" val="20006"/>
                    </a:ext>
                  </a:extLst>
                </a:gridCol>
                <a:gridCol w="826057">
                  <a:extLst>
                    <a:ext uri="{9D8B030D-6E8A-4147-A177-3AD203B41FA5}">
                      <a16:colId xmlns:a16="http://schemas.microsoft.com/office/drawing/2014/main" val="20007"/>
                    </a:ext>
                  </a:extLst>
                </a:gridCol>
              </a:tblGrid>
              <a:tr h="370840">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panose="020B0604020202020204"/>
                        </a:rPr>
                        <a:t>Year (Historical Performance)</a:t>
                      </a:r>
                      <a:endParaRPr lang="zh-CN" alt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2010</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2011</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2012</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2013</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2014</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2015</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Trend</a:t>
                      </a:r>
                    </a:p>
                  </a:txBody>
                  <a:tcPr anchor="ctr"/>
                </a:tc>
                <a:extLst>
                  <a:ext uri="{0D108BD9-81ED-4DB2-BD59-A6C34878D82A}">
                    <a16:rowId xmlns:a16="http://schemas.microsoft.com/office/drawing/2014/main" val="10000"/>
                  </a:ext>
                </a:extLst>
              </a:tr>
              <a:tr h="370800">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chemeClr val="tx1"/>
                          </a:solidFill>
                          <a:latin typeface="Calibri" panose="020F0502020204030204" pitchFamily="34" charset="0"/>
                          <a:ea typeface="+mn-ea"/>
                          <a:cs typeface="Calibri" panose="020F0502020204030204" pitchFamily="34" charset="0"/>
                          <a:sym typeface="Arial" panose="020B0604020202020204"/>
                        </a:rPr>
                        <a:t>Total Revenues ($ thousand)</a:t>
                      </a:r>
                      <a:endParaRPr lang="zh-CN" alt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cs typeface="Calibri" panose="020F0502020204030204" pitchFamily="34" charset="0"/>
                          <a:sym typeface="Arial" panose="020B0604020202020204"/>
                        </a:rPr>
                        <a:t>243,099</a:t>
                      </a:r>
                    </a:p>
                  </a:txBody>
                  <a:tcPr anchor="ctr"/>
                </a:tc>
                <a:tc>
                  <a:txBody>
                    <a:bodyPr/>
                    <a:lstStyle/>
                    <a:p>
                      <a:pPr marR="0" algn="ctr" rtl="0" fontAlgn="t">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522,189</a:t>
                      </a:r>
                    </a:p>
                  </a:txBody>
                  <a:tcPr anchor="ctr"/>
                </a:tc>
                <a:tc>
                  <a:txBody>
                    <a:bodyPr/>
                    <a:lstStyle/>
                    <a:p>
                      <a:pPr marR="0" algn="ctr" rtl="0" fontAlgn="t">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972,309</a:t>
                      </a:r>
                    </a:p>
                  </a:txBody>
                  <a:tcPr anchor="ctr"/>
                </a:tc>
                <a:tc>
                  <a:txBody>
                    <a:bodyPr/>
                    <a:lstStyle/>
                    <a:p>
                      <a:pPr marR="0" algn="ctr" rtl="0" fontAlgn="t">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1,528,545</a:t>
                      </a:r>
                    </a:p>
                  </a:txBody>
                  <a:tcPr anchor="ctr"/>
                </a:tc>
                <a:tc>
                  <a:txBody>
                    <a:bodyPr/>
                    <a:lstStyle/>
                    <a:p>
                      <a:pPr marR="0" algn="ctr" rtl="0" fontAlgn="t">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2,218,767</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2,990,911</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N/A</a:t>
                      </a:r>
                    </a:p>
                  </a:txBody>
                  <a:tcPr anchor="ctr"/>
                </a:tc>
                <a:extLst>
                  <a:ext uri="{0D108BD9-81ED-4DB2-BD59-A6C34878D82A}">
                    <a16:rowId xmlns:a16="http://schemas.microsoft.com/office/drawing/2014/main" val="10001"/>
                  </a:ext>
                </a:extLst>
              </a:tr>
              <a:tr h="370840">
                <a:tc>
                  <a:txBody>
                    <a:bodyPr/>
                    <a:lstStyle/>
                    <a:p>
                      <a:pPr marR="0" algn="ctr" rtl="0" fontAlgn="t">
                        <a:lnSpc>
                          <a:spcPct val="100000"/>
                        </a:lnSpc>
                        <a:spcBef>
                          <a:spcPts val="0"/>
                        </a:spcBef>
                        <a:spcAft>
                          <a:spcPts val="0"/>
                        </a:spcAft>
                        <a:buClr>
                          <a:srgbClr val="000000"/>
                        </a:buClr>
                        <a:buFont typeface="Arial" panose="020B0604020202020204"/>
                      </a:pPr>
                      <a:r>
                        <a:rPr 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Growth Rate </a:t>
                      </a:r>
                    </a:p>
                  </a:txBody>
                  <a:tcPr anchor="ctr"/>
                </a:tc>
                <a:tc>
                  <a:txBody>
                    <a:bodyPr/>
                    <a:lstStyle/>
                    <a:p>
                      <a:pPr marR="0" algn="ctr" rtl="0">
                        <a:lnSpc>
                          <a:spcPct val="100000"/>
                        </a:lnSpc>
                        <a:spcBef>
                          <a:spcPts val="0"/>
                        </a:spcBef>
                        <a:spcAft>
                          <a:spcPts val="0"/>
                        </a:spcAft>
                        <a:buClr>
                          <a:srgbClr val="000000"/>
                        </a:buClr>
                        <a:buFont typeface="Arial" panose="020B0604020202020204"/>
                      </a:pPr>
                      <a:endParaRPr lang="zh-CN" altLang="en-US" sz="1000" b="0"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rPr>
                        <a:t>114.81%</a:t>
                      </a:r>
                    </a:p>
                  </a:txBody>
                  <a:tcPr anchor="ctr">
                    <a:noFill/>
                  </a:tcPr>
                </a:tc>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rPr>
                        <a:t>86.20%</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rPr>
                        <a:t>57.21%</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rPr>
                        <a:t>45.16%</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rPr>
                        <a:t>34.80%</a:t>
                      </a:r>
                    </a:p>
                  </a:txBody>
                  <a:tcPr anchor="ctr"/>
                </a:tc>
                <a:tc>
                  <a:txBody>
                    <a:bodyPr/>
                    <a:lstStyle/>
                    <a:p>
                      <a:pPr marR="0" algn="ctr" rtl="0">
                        <a:lnSpc>
                          <a:spcPct val="100000"/>
                        </a:lnSpc>
                        <a:spcBef>
                          <a:spcPts val="0"/>
                        </a:spcBef>
                        <a:spcAft>
                          <a:spcPts val="0"/>
                        </a:spcAft>
                        <a:buClr>
                          <a:srgbClr val="000000"/>
                        </a:buClr>
                        <a:buFont typeface="Arial" panose="020B0604020202020204"/>
                      </a:pPr>
                      <a:endPar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endParaRPr>
                    </a:p>
                  </a:txBody>
                  <a:tcPr anchor="ctr"/>
                </a:tc>
                <a:extLst>
                  <a:ext uri="{0D108BD9-81ED-4DB2-BD59-A6C34878D82A}">
                    <a16:rowId xmlns:a16="http://schemas.microsoft.com/office/drawing/2014/main" val="10002"/>
                  </a:ext>
                </a:extLst>
              </a:tr>
            </a:tbl>
          </a:graphicData>
        </a:graphic>
      </p:graphicFrame>
      <p:sp>
        <p:nvSpPr>
          <p:cNvPr id="8" name="Google Shape;912;p35"/>
          <p:cNvSpPr txBox="1"/>
          <p:nvPr/>
        </p:nvSpPr>
        <p:spPr>
          <a:xfrm>
            <a:off x="457200" y="925288"/>
            <a:ext cx="8010470" cy="489275"/>
          </a:xfrm>
          <a:prstGeom prst="rect">
            <a:avLst/>
          </a:prstGeom>
          <a:solidFill>
            <a:schemeClr val="accent1">
              <a:lumMod val="40000"/>
              <a:lumOff val="6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Total Revenues – Historical Performance</a:t>
            </a:r>
          </a:p>
        </p:txBody>
      </p:sp>
      <p:sp>
        <p:nvSpPr>
          <p:cNvPr id="3" name="Google Shape;1004;p39"/>
          <p:cNvSpPr txBox="1"/>
          <p:nvPr/>
        </p:nvSpPr>
        <p:spPr>
          <a:xfrm>
            <a:off x="1034500" y="2761744"/>
            <a:ext cx="7075000" cy="657900"/>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Explanations for the trend of the Observed Growth Rates</a:t>
            </a:r>
          </a:p>
        </p:txBody>
      </p:sp>
      <p:pic>
        <p:nvPicPr>
          <p:cNvPr id="5" name="图片 4"/>
          <p:cNvPicPr>
            <a:picLocks noChangeAspect="1"/>
          </p:cNvPicPr>
          <p:nvPr/>
        </p:nvPicPr>
        <p:blipFill>
          <a:blip r:embed="rId4"/>
          <a:stretch>
            <a:fillRect/>
          </a:stretch>
        </p:blipFill>
        <p:spPr>
          <a:xfrm>
            <a:off x="7527192" y="2324077"/>
            <a:ext cx="815641" cy="280220"/>
          </a:xfrm>
          <a:prstGeom prst="rect">
            <a:avLst/>
          </a:prstGeom>
        </p:spPr>
      </p:pic>
      <p:sp>
        <p:nvSpPr>
          <p:cNvPr id="9" name="Google Shape;992;p38">
            <a:extLst>
              <a:ext uri="{FF2B5EF4-FFF2-40B4-BE49-F238E27FC236}">
                <a16:creationId xmlns:a16="http://schemas.microsoft.com/office/drawing/2014/main" id="{5F138366-541F-5830-6FD6-6DAACE393256}"/>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a:t>
            </a:r>
            <a:r>
              <a:rPr lang="en-US" altLang="zh-CN" dirty="0">
                <a:solidFill>
                  <a:schemeClr val="accent1">
                    <a:lumMod val="75000"/>
                  </a:schemeClr>
                </a:solidFill>
              </a:rPr>
              <a:t>tep1: </a:t>
            </a:r>
            <a:r>
              <a:rPr lang="en-US" dirty="0">
                <a:solidFill>
                  <a:schemeClr val="accent1">
                    <a:lumMod val="75000"/>
                  </a:schemeClr>
                </a:solidFill>
              </a:rPr>
              <a:t>Project Free Cash Flows</a:t>
            </a:r>
            <a:endParaRPr dirty="0">
              <a:solidFill>
                <a:schemeClr val="accent1">
                  <a:lumMod val="75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049700" y="97260"/>
            <a:ext cx="1950889" cy="499915"/>
          </a:xfrm>
          <a:prstGeom prst="rect">
            <a:avLst/>
          </a:prstGeom>
        </p:spPr>
      </p:pic>
      <p:graphicFrame>
        <p:nvGraphicFramePr>
          <p:cNvPr id="4" name="表格 4"/>
          <p:cNvGraphicFramePr>
            <a:graphicFrameLocks noGrp="1"/>
          </p:cNvGraphicFramePr>
          <p:nvPr/>
        </p:nvGraphicFramePr>
        <p:xfrm>
          <a:off x="801167" y="1547887"/>
          <a:ext cx="7541666" cy="1112480"/>
        </p:xfrm>
        <a:graphic>
          <a:graphicData uri="http://schemas.openxmlformats.org/drawingml/2006/table">
            <a:tbl>
              <a:tblPr firstRow="1" bandRow="1">
                <a:tableStyleId>{3B4B98B0-60AC-42C2-AFA5-B58CD77FA1E5}</a:tableStyleId>
              </a:tblPr>
              <a:tblGrid>
                <a:gridCol w="1759268">
                  <a:extLst>
                    <a:ext uri="{9D8B030D-6E8A-4147-A177-3AD203B41FA5}">
                      <a16:colId xmlns:a16="http://schemas.microsoft.com/office/drawing/2014/main" val="20000"/>
                    </a:ext>
                  </a:extLst>
                </a:gridCol>
                <a:gridCol w="830612">
                  <a:extLst>
                    <a:ext uri="{9D8B030D-6E8A-4147-A177-3AD203B41FA5}">
                      <a16:colId xmlns:a16="http://schemas.microsoft.com/office/drawing/2014/main" val="20001"/>
                    </a:ext>
                  </a:extLst>
                </a:gridCol>
                <a:gridCol w="821501">
                  <a:extLst>
                    <a:ext uri="{9D8B030D-6E8A-4147-A177-3AD203B41FA5}">
                      <a16:colId xmlns:a16="http://schemas.microsoft.com/office/drawing/2014/main" val="20002"/>
                    </a:ext>
                  </a:extLst>
                </a:gridCol>
                <a:gridCol w="826057">
                  <a:extLst>
                    <a:ext uri="{9D8B030D-6E8A-4147-A177-3AD203B41FA5}">
                      <a16:colId xmlns:a16="http://schemas.microsoft.com/office/drawing/2014/main" val="20003"/>
                    </a:ext>
                  </a:extLst>
                </a:gridCol>
                <a:gridCol w="826057">
                  <a:extLst>
                    <a:ext uri="{9D8B030D-6E8A-4147-A177-3AD203B41FA5}">
                      <a16:colId xmlns:a16="http://schemas.microsoft.com/office/drawing/2014/main" val="20004"/>
                    </a:ext>
                  </a:extLst>
                </a:gridCol>
                <a:gridCol w="826057">
                  <a:extLst>
                    <a:ext uri="{9D8B030D-6E8A-4147-A177-3AD203B41FA5}">
                      <a16:colId xmlns:a16="http://schemas.microsoft.com/office/drawing/2014/main" val="20005"/>
                    </a:ext>
                  </a:extLst>
                </a:gridCol>
                <a:gridCol w="826057">
                  <a:extLst>
                    <a:ext uri="{9D8B030D-6E8A-4147-A177-3AD203B41FA5}">
                      <a16:colId xmlns:a16="http://schemas.microsoft.com/office/drawing/2014/main" val="20006"/>
                    </a:ext>
                  </a:extLst>
                </a:gridCol>
                <a:gridCol w="826057">
                  <a:extLst>
                    <a:ext uri="{9D8B030D-6E8A-4147-A177-3AD203B41FA5}">
                      <a16:colId xmlns:a16="http://schemas.microsoft.com/office/drawing/2014/main" val="20007"/>
                    </a:ext>
                  </a:extLst>
                </a:gridCol>
              </a:tblGrid>
              <a:tr h="370840">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panose="020B0604020202020204"/>
                        </a:rPr>
                        <a:t>Year (Historical Performance)</a:t>
                      </a:r>
                      <a:endParaRPr lang="zh-CN" alt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2010</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2011</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2012</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2013</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2014</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2015</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Trend</a:t>
                      </a:r>
                    </a:p>
                  </a:txBody>
                  <a:tcPr anchor="ctr"/>
                </a:tc>
                <a:extLst>
                  <a:ext uri="{0D108BD9-81ED-4DB2-BD59-A6C34878D82A}">
                    <a16:rowId xmlns:a16="http://schemas.microsoft.com/office/drawing/2014/main" val="10000"/>
                  </a:ext>
                </a:extLst>
              </a:tr>
              <a:tr h="370800">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chemeClr val="tx1"/>
                          </a:solidFill>
                          <a:latin typeface="Calibri" panose="020F0502020204030204" pitchFamily="34" charset="0"/>
                          <a:ea typeface="+mn-ea"/>
                          <a:cs typeface="Calibri" panose="020F0502020204030204" pitchFamily="34" charset="0"/>
                          <a:sym typeface="Arial" panose="020B0604020202020204"/>
                        </a:rPr>
                        <a:t>Total Revenues ($ thousand)</a:t>
                      </a:r>
                      <a:endParaRPr lang="zh-CN" alt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cs typeface="Calibri" panose="020F0502020204030204" pitchFamily="34" charset="0"/>
                          <a:sym typeface="Arial" panose="020B0604020202020204"/>
                        </a:rPr>
                        <a:t>243,099</a:t>
                      </a:r>
                    </a:p>
                  </a:txBody>
                  <a:tcPr anchor="ctr"/>
                </a:tc>
                <a:tc>
                  <a:txBody>
                    <a:bodyPr/>
                    <a:lstStyle/>
                    <a:p>
                      <a:pPr marR="0" algn="ctr" rtl="0" fontAlgn="t">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522,189</a:t>
                      </a:r>
                    </a:p>
                  </a:txBody>
                  <a:tcPr anchor="ctr"/>
                </a:tc>
                <a:tc>
                  <a:txBody>
                    <a:bodyPr/>
                    <a:lstStyle/>
                    <a:p>
                      <a:pPr marR="0" algn="ctr" rtl="0" fontAlgn="t">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972,309</a:t>
                      </a:r>
                    </a:p>
                  </a:txBody>
                  <a:tcPr anchor="ctr"/>
                </a:tc>
                <a:tc>
                  <a:txBody>
                    <a:bodyPr/>
                    <a:lstStyle/>
                    <a:p>
                      <a:pPr marR="0" algn="ctr" rtl="0" fontAlgn="t">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1,528,545</a:t>
                      </a:r>
                    </a:p>
                  </a:txBody>
                  <a:tcPr anchor="ctr"/>
                </a:tc>
                <a:tc>
                  <a:txBody>
                    <a:bodyPr/>
                    <a:lstStyle/>
                    <a:p>
                      <a:pPr marR="0" algn="ctr" rtl="0" fontAlgn="t">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2,218,767</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2,990,911</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N/A</a:t>
                      </a:r>
                    </a:p>
                  </a:txBody>
                  <a:tcPr anchor="ctr"/>
                </a:tc>
                <a:extLst>
                  <a:ext uri="{0D108BD9-81ED-4DB2-BD59-A6C34878D82A}">
                    <a16:rowId xmlns:a16="http://schemas.microsoft.com/office/drawing/2014/main" val="10001"/>
                  </a:ext>
                </a:extLst>
              </a:tr>
              <a:tr h="370840">
                <a:tc>
                  <a:txBody>
                    <a:bodyPr/>
                    <a:lstStyle/>
                    <a:p>
                      <a:pPr marR="0" algn="ctr" rtl="0" fontAlgn="t">
                        <a:lnSpc>
                          <a:spcPct val="100000"/>
                        </a:lnSpc>
                        <a:spcBef>
                          <a:spcPts val="0"/>
                        </a:spcBef>
                        <a:spcAft>
                          <a:spcPts val="0"/>
                        </a:spcAft>
                        <a:buClr>
                          <a:srgbClr val="000000"/>
                        </a:buClr>
                        <a:buFont typeface="Arial" panose="020B0604020202020204"/>
                      </a:pPr>
                      <a:r>
                        <a:rPr 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Growth Rate </a:t>
                      </a:r>
                    </a:p>
                  </a:txBody>
                  <a:tcPr anchor="ctr"/>
                </a:tc>
                <a:tc>
                  <a:txBody>
                    <a:bodyPr/>
                    <a:lstStyle/>
                    <a:p>
                      <a:pPr marR="0" algn="ctr" rtl="0">
                        <a:lnSpc>
                          <a:spcPct val="100000"/>
                        </a:lnSpc>
                        <a:spcBef>
                          <a:spcPts val="0"/>
                        </a:spcBef>
                        <a:spcAft>
                          <a:spcPts val="0"/>
                        </a:spcAft>
                        <a:buClr>
                          <a:srgbClr val="000000"/>
                        </a:buClr>
                        <a:buFont typeface="Arial" panose="020B0604020202020204"/>
                      </a:pPr>
                      <a:endParaRPr lang="zh-CN" altLang="en-US" sz="1000" b="0"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rPr>
                        <a:t>114.81%</a:t>
                      </a:r>
                    </a:p>
                  </a:txBody>
                  <a:tcPr anchor="ctr">
                    <a:noFill/>
                  </a:tcPr>
                </a:tc>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rPr>
                        <a:t>86.20%</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rPr>
                        <a:t>57.21%</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rPr>
                        <a:t>45.16%</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rPr>
                        <a:t>34.80%</a:t>
                      </a:r>
                    </a:p>
                  </a:txBody>
                  <a:tcPr anchor="ctr"/>
                </a:tc>
                <a:tc>
                  <a:txBody>
                    <a:bodyPr/>
                    <a:lstStyle/>
                    <a:p>
                      <a:pPr marR="0" algn="ctr" rtl="0">
                        <a:lnSpc>
                          <a:spcPct val="100000"/>
                        </a:lnSpc>
                        <a:spcBef>
                          <a:spcPts val="0"/>
                        </a:spcBef>
                        <a:spcAft>
                          <a:spcPts val="0"/>
                        </a:spcAft>
                        <a:buClr>
                          <a:srgbClr val="000000"/>
                        </a:buClr>
                        <a:buFont typeface="Arial" panose="020B0604020202020204"/>
                      </a:pPr>
                      <a:endPar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endParaRPr>
                    </a:p>
                  </a:txBody>
                  <a:tcPr anchor="ctr"/>
                </a:tc>
                <a:extLst>
                  <a:ext uri="{0D108BD9-81ED-4DB2-BD59-A6C34878D82A}">
                    <a16:rowId xmlns:a16="http://schemas.microsoft.com/office/drawing/2014/main" val="10002"/>
                  </a:ext>
                </a:extLst>
              </a:tr>
            </a:tbl>
          </a:graphicData>
        </a:graphic>
      </p:graphicFrame>
      <p:sp>
        <p:nvSpPr>
          <p:cNvPr id="8" name="Google Shape;912;p35"/>
          <p:cNvSpPr txBox="1"/>
          <p:nvPr/>
        </p:nvSpPr>
        <p:spPr>
          <a:xfrm>
            <a:off x="457200" y="925288"/>
            <a:ext cx="8010470" cy="489275"/>
          </a:xfrm>
          <a:prstGeom prst="rect">
            <a:avLst/>
          </a:prstGeom>
          <a:solidFill>
            <a:schemeClr val="accent1">
              <a:lumMod val="40000"/>
              <a:lumOff val="6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Total Revenues – Historical Performance</a:t>
            </a:r>
          </a:p>
        </p:txBody>
      </p:sp>
      <p:pic>
        <p:nvPicPr>
          <p:cNvPr id="5" name="图片 4"/>
          <p:cNvPicPr>
            <a:picLocks noChangeAspect="1"/>
          </p:cNvPicPr>
          <p:nvPr/>
        </p:nvPicPr>
        <p:blipFill>
          <a:blip r:embed="rId4"/>
          <a:stretch>
            <a:fillRect/>
          </a:stretch>
        </p:blipFill>
        <p:spPr>
          <a:xfrm>
            <a:off x="7527192" y="2324077"/>
            <a:ext cx="815641" cy="280220"/>
          </a:xfrm>
          <a:prstGeom prst="rect">
            <a:avLst/>
          </a:prstGeom>
        </p:spPr>
      </p:pic>
      <p:sp>
        <p:nvSpPr>
          <p:cNvPr id="9" name="Google Shape;992;p38">
            <a:extLst>
              <a:ext uri="{FF2B5EF4-FFF2-40B4-BE49-F238E27FC236}">
                <a16:creationId xmlns:a16="http://schemas.microsoft.com/office/drawing/2014/main" id="{5F138366-541F-5830-6FD6-6DAACE393256}"/>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a:t>
            </a:r>
            <a:r>
              <a:rPr lang="en-US" altLang="zh-CN" dirty="0">
                <a:solidFill>
                  <a:schemeClr val="accent1">
                    <a:lumMod val="75000"/>
                  </a:schemeClr>
                </a:solidFill>
              </a:rPr>
              <a:t>tep1: </a:t>
            </a:r>
            <a:r>
              <a:rPr lang="en-US" dirty="0">
                <a:solidFill>
                  <a:schemeClr val="accent1">
                    <a:lumMod val="75000"/>
                  </a:schemeClr>
                </a:solidFill>
              </a:rPr>
              <a:t>Project Free Cash Flows</a:t>
            </a:r>
            <a:endParaRPr dirty="0">
              <a:solidFill>
                <a:schemeClr val="accent1">
                  <a:lumMod val="75000"/>
                </a:schemeClr>
              </a:solidFill>
            </a:endParaRPr>
          </a:p>
        </p:txBody>
      </p:sp>
      <p:sp>
        <p:nvSpPr>
          <p:cNvPr id="6" name="Google Shape;1004;p39">
            <a:extLst>
              <a:ext uri="{FF2B5EF4-FFF2-40B4-BE49-F238E27FC236}">
                <a16:creationId xmlns:a16="http://schemas.microsoft.com/office/drawing/2014/main" id="{D1E6AAAE-657D-FBBC-92C0-47E2D0A88CA7}"/>
              </a:ext>
            </a:extLst>
          </p:cNvPr>
          <p:cNvSpPr txBox="1"/>
          <p:nvPr/>
        </p:nvSpPr>
        <p:spPr>
          <a:xfrm>
            <a:off x="1034500" y="2761744"/>
            <a:ext cx="7075000" cy="895856"/>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Explanation 1 – Consistency with the Expectation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zh-CN" sz="1200" b="1" i="1" u="none" strike="noStrike" kern="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sym typeface="Arial" panose="020B0604020202020204"/>
              </a:rPr>
              <a:t>“We expect </a:t>
            </a:r>
            <a:r>
              <a:rPr kumimoji="0" lang="en-US" altLang="zh-CN" sz="1200" b="1" i="1" u="none" strike="noStrike" kern="0" cap="none" spc="0" normalizeH="0" baseline="0" noProof="0" dirty="0">
                <a:ln>
                  <a:noFill/>
                </a:ln>
                <a:solidFill>
                  <a:srgbClr val="7030A0"/>
                </a:solidFill>
                <a:effectLst/>
                <a:uLnTx/>
                <a:uFillTx/>
                <a:latin typeface="Calibri" panose="020F0502020204030204" pitchFamily="34" charset="0"/>
                <a:ea typeface="宋体" panose="02010600030101010101" pitchFamily="2" charset="-122"/>
                <a:cs typeface="Calibri" panose="020F0502020204030204" pitchFamily="34" charset="0"/>
                <a:sym typeface="Arial" panose="020B0604020202020204"/>
              </a:rPr>
              <a:t>our revenue growth rate to decline</a:t>
            </a:r>
            <a:r>
              <a:rPr kumimoji="0" lang="en-US" altLang="zh-CN" sz="1200" b="1" i="1" u="none" strike="noStrike" kern="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sym typeface="Arial" panose="020B0604020202020204"/>
              </a:rPr>
              <a:t>, and, as our costs increase, we may not be able to generate sufficient revenue to sustain profitability over the long term.”</a:t>
            </a:r>
            <a:endParaRPr kumimoji="0" lang="en-US" sz="1200" b="1" i="0" u="none" strike="noStrike" kern="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sp>
        <p:nvSpPr>
          <p:cNvPr id="7" name="Google Shape;913;p35">
            <a:extLst>
              <a:ext uri="{FF2B5EF4-FFF2-40B4-BE49-F238E27FC236}">
                <a16:creationId xmlns:a16="http://schemas.microsoft.com/office/drawing/2014/main" id="{25A1608B-C45B-4F6E-95A2-864F487CF8FF}"/>
              </a:ext>
            </a:extLst>
          </p:cNvPr>
          <p:cNvSpPr txBox="1"/>
          <p:nvPr/>
        </p:nvSpPr>
        <p:spPr>
          <a:xfrm>
            <a:off x="2856775" y="3848409"/>
            <a:ext cx="3430450" cy="369803"/>
          </a:xfrm>
          <a:prstGeom prst="round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Source: </a:t>
            </a:r>
            <a:r>
              <a:rPr kumimoji="0" lang="en-US" altLang="zh-CN" sz="1600" b="0" i="0" u="sng"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hlinkClick r:id="rId5"/>
              </a:rPr>
              <a:t>LinkedIn 2015 </a:t>
            </a:r>
            <a:r>
              <a:rPr kumimoji="0" lang="en-US" altLang="zh-CN" sz="1600" b="0" i="0" u="sng"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Annual Report</a:t>
            </a:r>
          </a:p>
        </p:txBody>
      </p:sp>
    </p:spTree>
    <p:extLst>
      <p:ext uri="{BB962C8B-B14F-4D97-AF65-F5344CB8AC3E}">
        <p14:creationId xmlns:p14="http://schemas.microsoft.com/office/powerpoint/2010/main" val="499329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049700" y="97260"/>
            <a:ext cx="1950889" cy="499915"/>
          </a:xfrm>
          <a:prstGeom prst="rect">
            <a:avLst/>
          </a:prstGeom>
        </p:spPr>
      </p:pic>
      <p:graphicFrame>
        <p:nvGraphicFramePr>
          <p:cNvPr id="4" name="表格 4"/>
          <p:cNvGraphicFramePr>
            <a:graphicFrameLocks noGrp="1"/>
          </p:cNvGraphicFramePr>
          <p:nvPr/>
        </p:nvGraphicFramePr>
        <p:xfrm>
          <a:off x="801167" y="1547887"/>
          <a:ext cx="7541666" cy="1112480"/>
        </p:xfrm>
        <a:graphic>
          <a:graphicData uri="http://schemas.openxmlformats.org/drawingml/2006/table">
            <a:tbl>
              <a:tblPr firstRow="1" bandRow="1">
                <a:tableStyleId>{3B4B98B0-60AC-42C2-AFA5-B58CD77FA1E5}</a:tableStyleId>
              </a:tblPr>
              <a:tblGrid>
                <a:gridCol w="1759268">
                  <a:extLst>
                    <a:ext uri="{9D8B030D-6E8A-4147-A177-3AD203B41FA5}">
                      <a16:colId xmlns:a16="http://schemas.microsoft.com/office/drawing/2014/main" val="20000"/>
                    </a:ext>
                  </a:extLst>
                </a:gridCol>
                <a:gridCol w="830612">
                  <a:extLst>
                    <a:ext uri="{9D8B030D-6E8A-4147-A177-3AD203B41FA5}">
                      <a16:colId xmlns:a16="http://schemas.microsoft.com/office/drawing/2014/main" val="20001"/>
                    </a:ext>
                  </a:extLst>
                </a:gridCol>
                <a:gridCol w="821501">
                  <a:extLst>
                    <a:ext uri="{9D8B030D-6E8A-4147-A177-3AD203B41FA5}">
                      <a16:colId xmlns:a16="http://schemas.microsoft.com/office/drawing/2014/main" val="20002"/>
                    </a:ext>
                  </a:extLst>
                </a:gridCol>
                <a:gridCol w="826057">
                  <a:extLst>
                    <a:ext uri="{9D8B030D-6E8A-4147-A177-3AD203B41FA5}">
                      <a16:colId xmlns:a16="http://schemas.microsoft.com/office/drawing/2014/main" val="20003"/>
                    </a:ext>
                  </a:extLst>
                </a:gridCol>
                <a:gridCol w="826057">
                  <a:extLst>
                    <a:ext uri="{9D8B030D-6E8A-4147-A177-3AD203B41FA5}">
                      <a16:colId xmlns:a16="http://schemas.microsoft.com/office/drawing/2014/main" val="20004"/>
                    </a:ext>
                  </a:extLst>
                </a:gridCol>
                <a:gridCol w="826057">
                  <a:extLst>
                    <a:ext uri="{9D8B030D-6E8A-4147-A177-3AD203B41FA5}">
                      <a16:colId xmlns:a16="http://schemas.microsoft.com/office/drawing/2014/main" val="20005"/>
                    </a:ext>
                  </a:extLst>
                </a:gridCol>
                <a:gridCol w="826057">
                  <a:extLst>
                    <a:ext uri="{9D8B030D-6E8A-4147-A177-3AD203B41FA5}">
                      <a16:colId xmlns:a16="http://schemas.microsoft.com/office/drawing/2014/main" val="20006"/>
                    </a:ext>
                  </a:extLst>
                </a:gridCol>
                <a:gridCol w="826057">
                  <a:extLst>
                    <a:ext uri="{9D8B030D-6E8A-4147-A177-3AD203B41FA5}">
                      <a16:colId xmlns:a16="http://schemas.microsoft.com/office/drawing/2014/main" val="20007"/>
                    </a:ext>
                  </a:extLst>
                </a:gridCol>
              </a:tblGrid>
              <a:tr h="370840">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panose="020B0604020202020204"/>
                        </a:rPr>
                        <a:t>Year (Historical Performance)</a:t>
                      </a:r>
                      <a:endParaRPr lang="zh-CN" alt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2010</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2011</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2012</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2013</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2014</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2015</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Trend</a:t>
                      </a:r>
                    </a:p>
                  </a:txBody>
                  <a:tcPr anchor="ctr"/>
                </a:tc>
                <a:extLst>
                  <a:ext uri="{0D108BD9-81ED-4DB2-BD59-A6C34878D82A}">
                    <a16:rowId xmlns:a16="http://schemas.microsoft.com/office/drawing/2014/main" val="10000"/>
                  </a:ext>
                </a:extLst>
              </a:tr>
              <a:tr h="370800">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chemeClr val="tx1"/>
                          </a:solidFill>
                          <a:latin typeface="Calibri" panose="020F0502020204030204" pitchFamily="34" charset="0"/>
                          <a:ea typeface="+mn-ea"/>
                          <a:cs typeface="Calibri" panose="020F0502020204030204" pitchFamily="34" charset="0"/>
                          <a:sym typeface="Arial" panose="020B0604020202020204"/>
                        </a:rPr>
                        <a:t>Total Revenues ($ thousand)</a:t>
                      </a:r>
                      <a:endParaRPr lang="zh-CN" alt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cs typeface="Calibri" panose="020F0502020204030204" pitchFamily="34" charset="0"/>
                          <a:sym typeface="Arial" panose="020B0604020202020204"/>
                        </a:rPr>
                        <a:t>243,099</a:t>
                      </a:r>
                    </a:p>
                  </a:txBody>
                  <a:tcPr anchor="ctr"/>
                </a:tc>
                <a:tc>
                  <a:txBody>
                    <a:bodyPr/>
                    <a:lstStyle/>
                    <a:p>
                      <a:pPr marR="0" algn="ctr" rtl="0" fontAlgn="t">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522,189</a:t>
                      </a:r>
                    </a:p>
                  </a:txBody>
                  <a:tcPr anchor="ctr"/>
                </a:tc>
                <a:tc>
                  <a:txBody>
                    <a:bodyPr/>
                    <a:lstStyle/>
                    <a:p>
                      <a:pPr marR="0" algn="ctr" rtl="0" fontAlgn="t">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972,309</a:t>
                      </a:r>
                    </a:p>
                  </a:txBody>
                  <a:tcPr anchor="ctr"/>
                </a:tc>
                <a:tc>
                  <a:txBody>
                    <a:bodyPr/>
                    <a:lstStyle/>
                    <a:p>
                      <a:pPr marR="0" algn="ctr" rtl="0" fontAlgn="t">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1,528,545</a:t>
                      </a:r>
                    </a:p>
                  </a:txBody>
                  <a:tcPr anchor="ctr"/>
                </a:tc>
                <a:tc>
                  <a:txBody>
                    <a:bodyPr/>
                    <a:lstStyle/>
                    <a:p>
                      <a:pPr marR="0" algn="ctr" rtl="0" fontAlgn="t">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2,218,767</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2,990,911</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0" i="0" u="none" strike="noStrike" cap="none" dirty="0">
                          <a:solidFill>
                            <a:schemeClr val="tx1"/>
                          </a:solidFill>
                          <a:effectLst/>
                          <a:latin typeface="Calibri" panose="020F0502020204030204" pitchFamily="34" charset="0"/>
                          <a:ea typeface="+mn-ea"/>
                          <a:cs typeface="Calibri" panose="020F0502020204030204" pitchFamily="34" charset="0"/>
                          <a:sym typeface="Arial" panose="020B0604020202020204"/>
                        </a:rPr>
                        <a:t>N/A</a:t>
                      </a:r>
                    </a:p>
                  </a:txBody>
                  <a:tcPr anchor="ctr"/>
                </a:tc>
                <a:extLst>
                  <a:ext uri="{0D108BD9-81ED-4DB2-BD59-A6C34878D82A}">
                    <a16:rowId xmlns:a16="http://schemas.microsoft.com/office/drawing/2014/main" val="10001"/>
                  </a:ext>
                </a:extLst>
              </a:tr>
              <a:tr h="370840">
                <a:tc>
                  <a:txBody>
                    <a:bodyPr/>
                    <a:lstStyle/>
                    <a:p>
                      <a:pPr marR="0" algn="ctr" rtl="0" fontAlgn="t">
                        <a:lnSpc>
                          <a:spcPct val="100000"/>
                        </a:lnSpc>
                        <a:spcBef>
                          <a:spcPts val="0"/>
                        </a:spcBef>
                        <a:spcAft>
                          <a:spcPts val="0"/>
                        </a:spcAft>
                        <a:buClr>
                          <a:srgbClr val="000000"/>
                        </a:buClr>
                        <a:buFont typeface="Arial" panose="020B0604020202020204"/>
                      </a:pPr>
                      <a:r>
                        <a:rPr 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Growth Rate </a:t>
                      </a:r>
                    </a:p>
                  </a:txBody>
                  <a:tcPr anchor="ctr"/>
                </a:tc>
                <a:tc>
                  <a:txBody>
                    <a:bodyPr/>
                    <a:lstStyle/>
                    <a:p>
                      <a:pPr marR="0" algn="ctr" rtl="0">
                        <a:lnSpc>
                          <a:spcPct val="100000"/>
                        </a:lnSpc>
                        <a:spcBef>
                          <a:spcPts val="0"/>
                        </a:spcBef>
                        <a:spcAft>
                          <a:spcPts val="0"/>
                        </a:spcAft>
                        <a:buClr>
                          <a:srgbClr val="000000"/>
                        </a:buClr>
                        <a:buFont typeface="Arial" panose="020B0604020202020204"/>
                      </a:pPr>
                      <a:endParaRPr lang="zh-CN" altLang="en-US" sz="1000" b="0"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rPr>
                        <a:t>114.81%</a:t>
                      </a:r>
                    </a:p>
                  </a:txBody>
                  <a:tcPr anchor="ctr">
                    <a:noFill/>
                  </a:tcPr>
                </a:tc>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rPr>
                        <a:t>86.20%</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rPr>
                        <a:t>57.21%</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rPr>
                        <a:t>45.16%</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rPr>
                        <a:t>34.80%</a:t>
                      </a:r>
                    </a:p>
                  </a:txBody>
                  <a:tcPr anchor="ctr"/>
                </a:tc>
                <a:tc>
                  <a:txBody>
                    <a:bodyPr/>
                    <a:lstStyle/>
                    <a:p>
                      <a:pPr marR="0" algn="ctr" rtl="0">
                        <a:lnSpc>
                          <a:spcPct val="100000"/>
                        </a:lnSpc>
                        <a:spcBef>
                          <a:spcPts val="0"/>
                        </a:spcBef>
                        <a:spcAft>
                          <a:spcPts val="0"/>
                        </a:spcAft>
                        <a:buClr>
                          <a:srgbClr val="000000"/>
                        </a:buClr>
                        <a:buFont typeface="Arial" panose="020B0604020202020204"/>
                      </a:pPr>
                      <a:endParaRPr lang="en-US" altLang="zh-CN"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endParaRPr>
                    </a:p>
                  </a:txBody>
                  <a:tcPr anchor="ctr"/>
                </a:tc>
                <a:extLst>
                  <a:ext uri="{0D108BD9-81ED-4DB2-BD59-A6C34878D82A}">
                    <a16:rowId xmlns:a16="http://schemas.microsoft.com/office/drawing/2014/main" val="10002"/>
                  </a:ext>
                </a:extLst>
              </a:tr>
            </a:tbl>
          </a:graphicData>
        </a:graphic>
      </p:graphicFrame>
      <p:sp>
        <p:nvSpPr>
          <p:cNvPr id="8" name="Google Shape;912;p35"/>
          <p:cNvSpPr txBox="1"/>
          <p:nvPr/>
        </p:nvSpPr>
        <p:spPr>
          <a:xfrm>
            <a:off x="457200" y="925288"/>
            <a:ext cx="8010470" cy="489275"/>
          </a:xfrm>
          <a:prstGeom prst="rect">
            <a:avLst/>
          </a:prstGeom>
          <a:solidFill>
            <a:schemeClr val="accent1">
              <a:lumMod val="40000"/>
              <a:lumOff val="6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Total Revenues – Historical Performance</a:t>
            </a:r>
          </a:p>
        </p:txBody>
      </p:sp>
      <p:pic>
        <p:nvPicPr>
          <p:cNvPr id="5" name="图片 4"/>
          <p:cNvPicPr>
            <a:picLocks noChangeAspect="1"/>
          </p:cNvPicPr>
          <p:nvPr/>
        </p:nvPicPr>
        <p:blipFill>
          <a:blip r:embed="rId4"/>
          <a:stretch>
            <a:fillRect/>
          </a:stretch>
        </p:blipFill>
        <p:spPr>
          <a:xfrm>
            <a:off x="7527192" y="2324077"/>
            <a:ext cx="815641" cy="280220"/>
          </a:xfrm>
          <a:prstGeom prst="rect">
            <a:avLst/>
          </a:prstGeom>
        </p:spPr>
      </p:pic>
      <p:sp>
        <p:nvSpPr>
          <p:cNvPr id="9" name="Google Shape;992;p38">
            <a:extLst>
              <a:ext uri="{FF2B5EF4-FFF2-40B4-BE49-F238E27FC236}">
                <a16:creationId xmlns:a16="http://schemas.microsoft.com/office/drawing/2014/main" id="{5F138366-541F-5830-6FD6-6DAACE393256}"/>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a:t>
            </a:r>
            <a:r>
              <a:rPr lang="en-US" altLang="zh-CN" dirty="0">
                <a:solidFill>
                  <a:schemeClr val="accent1">
                    <a:lumMod val="75000"/>
                  </a:schemeClr>
                </a:solidFill>
              </a:rPr>
              <a:t>tep1: </a:t>
            </a:r>
            <a:r>
              <a:rPr lang="en-US" dirty="0">
                <a:solidFill>
                  <a:schemeClr val="accent1">
                    <a:lumMod val="75000"/>
                  </a:schemeClr>
                </a:solidFill>
              </a:rPr>
              <a:t>Project Free Cash Flows</a:t>
            </a:r>
            <a:endParaRPr dirty="0">
              <a:solidFill>
                <a:schemeClr val="accent1">
                  <a:lumMod val="75000"/>
                </a:schemeClr>
              </a:solidFill>
            </a:endParaRPr>
          </a:p>
        </p:txBody>
      </p:sp>
      <p:sp>
        <p:nvSpPr>
          <p:cNvPr id="3" name="Google Shape;1004;p39">
            <a:extLst>
              <a:ext uri="{FF2B5EF4-FFF2-40B4-BE49-F238E27FC236}">
                <a16:creationId xmlns:a16="http://schemas.microsoft.com/office/drawing/2014/main" id="{F2BFFAF5-E129-0B40-0358-C19C734E3DE2}"/>
              </a:ext>
            </a:extLst>
          </p:cNvPr>
          <p:cNvSpPr txBox="1"/>
          <p:nvPr/>
        </p:nvSpPr>
        <p:spPr>
          <a:xfrm>
            <a:off x="1034500" y="2761744"/>
            <a:ext cx="7075000" cy="1631706"/>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Explanation 2 – Two Possibilities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zh-CN" sz="1200" b="1" i="0" u="none" strike="noStrike" kern="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Employment Perspective: </a:t>
            </a:r>
            <a:r>
              <a:rPr kumimoji="0" lang="en-US" altLang="zh-CN" sz="1200" b="1" i="1"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a:t>
            </a:r>
            <a:r>
              <a:rPr kumimoji="0" lang="en-US" altLang="zh-CN" sz="1200" b="1" i="1" u="none" strike="noStrike" kern="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sym typeface="Arial" panose="020B0604020202020204"/>
              </a:rPr>
              <a:t>We may </a:t>
            </a:r>
            <a:r>
              <a:rPr kumimoji="0" lang="en-US" altLang="zh-CN" sz="1200" b="1" i="1" u="none" strike="noStrike" kern="0" cap="none" spc="0" normalizeH="0" baseline="0" noProof="0" dirty="0">
                <a:ln>
                  <a:noFill/>
                </a:ln>
                <a:solidFill>
                  <a:srgbClr val="7030A0"/>
                </a:solidFill>
                <a:effectLst/>
                <a:uLnTx/>
                <a:uFillTx/>
                <a:latin typeface="Calibri" panose="020F0502020204030204" pitchFamily="34" charset="0"/>
                <a:ea typeface="宋体" panose="02010600030101010101" pitchFamily="2" charset="-122"/>
                <a:cs typeface="Calibri" panose="020F0502020204030204" pitchFamily="34" charset="0"/>
                <a:sym typeface="Arial" panose="020B0604020202020204"/>
              </a:rPr>
              <a:t>not be able to hire new employees quickly enough </a:t>
            </a:r>
            <a:r>
              <a:rPr kumimoji="0" lang="en-US" altLang="zh-CN" sz="1200" b="1" i="1" u="none" strike="noStrike" kern="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sym typeface="Arial" panose="020B0604020202020204"/>
              </a:rPr>
              <a:t>to meet our needs</a:t>
            </a:r>
            <a:r>
              <a:rPr kumimoji="0" lang="en-US" altLang="zh-CN" sz="1200" b="1" i="1" u="none" strike="noStrike" kern="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sym typeface="Roboto"/>
              </a:rPr>
              <a:t>.</a:t>
            </a:r>
            <a:r>
              <a:rPr kumimoji="0" lang="en-US" altLang="zh-CN" sz="1200" b="1" i="1"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zh-CN" sz="1200" b="1" i="0" u="none" strike="noStrike" kern="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Product &amp; Service Perspective: </a:t>
            </a:r>
            <a:r>
              <a:rPr kumimoji="0" lang="en-US" altLang="zh-CN" sz="1200" b="1" i="1"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a:t>
            </a:r>
            <a:r>
              <a:rPr kumimoji="0" lang="en-US" altLang="zh-CN" sz="1200" b="1" i="1" u="none" strike="noStrike" kern="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sym typeface="Arial" panose="020B0604020202020204"/>
              </a:rPr>
              <a:t>We may also decide to </a:t>
            </a:r>
            <a:r>
              <a:rPr kumimoji="0" lang="en-US" altLang="zh-CN" sz="1200" b="1" i="1" u="none" strike="noStrike" kern="0" cap="none" spc="0" normalizeH="0" baseline="0" noProof="0" dirty="0">
                <a:ln>
                  <a:noFill/>
                </a:ln>
                <a:solidFill>
                  <a:srgbClr val="7030A0"/>
                </a:solidFill>
                <a:effectLst/>
                <a:uLnTx/>
                <a:uFillTx/>
                <a:latin typeface="Calibri" panose="020F0502020204030204" pitchFamily="34" charset="0"/>
                <a:ea typeface="宋体" panose="02010600030101010101" pitchFamily="2" charset="-122"/>
                <a:cs typeface="Calibri" panose="020F0502020204030204" pitchFamily="34" charset="0"/>
                <a:sym typeface="Arial" panose="020B0604020202020204"/>
              </a:rPr>
              <a:t>discontinue certain features, products or services, or charge for certain features, products or services</a:t>
            </a:r>
            <a:r>
              <a:rPr kumimoji="0" lang="en-US" altLang="zh-CN" sz="1200" b="1" i="1" u="none" strike="noStrike" kern="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sym typeface="Arial" panose="020B0604020202020204"/>
              </a:rPr>
              <a:t> that are currently free or increase fees for any of our features, products or services. If members or customers are unhappy with these changes, they may </a:t>
            </a:r>
            <a:r>
              <a:rPr kumimoji="0" lang="en-US" altLang="zh-CN" sz="1200" b="1" i="1" u="none" strike="noStrike" kern="0" cap="none" spc="0" normalizeH="0" baseline="0" noProof="0" dirty="0">
                <a:ln>
                  <a:noFill/>
                </a:ln>
                <a:solidFill>
                  <a:srgbClr val="7030A0"/>
                </a:solidFill>
                <a:effectLst/>
                <a:uLnTx/>
                <a:uFillTx/>
                <a:latin typeface="Calibri" panose="020F0502020204030204" pitchFamily="34" charset="0"/>
                <a:ea typeface="宋体" panose="02010600030101010101" pitchFamily="2" charset="-122"/>
                <a:cs typeface="Calibri" panose="020F0502020204030204" pitchFamily="34" charset="0"/>
                <a:sym typeface="Arial" panose="020B0604020202020204"/>
              </a:rPr>
              <a:t>decrease their engagement on our site, or stop using features, products or services or the site </a:t>
            </a:r>
            <a:r>
              <a:rPr kumimoji="0" lang="en-US" altLang="zh-CN" sz="1200" b="1" i="1" u="none" strike="noStrike" kern="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sym typeface="Arial" panose="020B0604020202020204"/>
              </a:rPr>
              <a:t>generally</a:t>
            </a:r>
            <a:r>
              <a:rPr kumimoji="0" lang="en-US" altLang="zh-CN" sz="1200" b="1" i="1" u="none" strike="noStrike" kern="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sym typeface="Roboto"/>
              </a:rPr>
              <a:t>.</a:t>
            </a:r>
            <a:r>
              <a:rPr kumimoji="0" lang="en-US" altLang="zh-CN" sz="1200" b="1" i="1"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a:t>
            </a:r>
          </a:p>
        </p:txBody>
      </p:sp>
      <p:sp>
        <p:nvSpPr>
          <p:cNvPr id="10" name="Google Shape;913;p35">
            <a:extLst>
              <a:ext uri="{FF2B5EF4-FFF2-40B4-BE49-F238E27FC236}">
                <a16:creationId xmlns:a16="http://schemas.microsoft.com/office/drawing/2014/main" id="{D1C1C92A-3BF7-E1C2-8B76-414B7FCEF74B}"/>
              </a:ext>
            </a:extLst>
          </p:cNvPr>
          <p:cNvSpPr txBox="1"/>
          <p:nvPr/>
        </p:nvSpPr>
        <p:spPr>
          <a:xfrm>
            <a:off x="2856775" y="4547123"/>
            <a:ext cx="3430450" cy="369803"/>
          </a:xfrm>
          <a:prstGeom prst="round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Source: </a:t>
            </a:r>
            <a:r>
              <a:rPr kumimoji="0" lang="en-US" altLang="zh-CN" sz="1600" b="0" i="0" u="sng"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hlinkClick r:id="rId5"/>
              </a:rPr>
              <a:t>LinkedIn 2015 </a:t>
            </a:r>
            <a:r>
              <a:rPr kumimoji="0" lang="en-US" altLang="zh-CN" sz="1600" b="0" i="0" u="sng"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Annual Report</a:t>
            </a:r>
          </a:p>
        </p:txBody>
      </p:sp>
    </p:spTree>
    <p:extLst>
      <p:ext uri="{BB962C8B-B14F-4D97-AF65-F5344CB8AC3E}">
        <p14:creationId xmlns:p14="http://schemas.microsoft.com/office/powerpoint/2010/main" val="542119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049700" y="97260"/>
            <a:ext cx="1950889" cy="499915"/>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3284772355"/>
              </p:ext>
            </p:extLst>
          </p:nvPr>
        </p:nvGraphicFramePr>
        <p:xfrm>
          <a:off x="1569530" y="1570704"/>
          <a:ext cx="6004940" cy="1112480"/>
        </p:xfrm>
        <a:graphic>
          <a:graphicData uri="http://schemas.openxmlformats.org/drawingml/2006/table">
            <a:tbl>
              <a:tblPr firstRow="1" bandRow="1">
                <a:tableStyleId>{3B4B98B0-60AC-42C2-AFA5-B58CD77FA1E5}</a:tableStyleId>
              </a:tblPr>
              <a:tblGrid>
                <a:gridCol w="1767205">
                  <a:extLst>
                    <a:ext uri="{9D8B030D-6E8A-4147-A177-3AD203B41FA5}">
                      <a16:colId xmlns:a16="http://schemas.microsoft.com/office/drawing/2014/main" val="20000"/>
                    </a:ext>
                  </a:extLst>
                </a:gridCol>
                <a:gridCol w="847547">
                  <a:extLst>
                    <a:ext uri="{9D8B030D-6E8A-4147-A177-3AD203B41FA5}">
                      <a16:colId xmlns:a16="http://schemas.microsoft.com/office/drawing/2014/main" val="20001"/>
                    </a:ext>
                  </a:extLst>
                </a:gridCol>
                <a:gridCol w="847547">
                  <a:extLst>
                    <a:ext uri="{9D8B030D-6E8A-4147-A177-3AD203B41FA5}">
                      <a16:colId xmlns:a16="http://schemas.microsoft.com/office/drawing/2014/main" val="20002"/>
                    </a:ext>
                  </a:extLst>
                </a:gridCol>
                <a:gridCol w="847547">
                  <a:extLst>
                    <a:ext uri="{9D8B030D-6E8A-4147-A177-3AD203B41FA5}">
                      <a16:colId xmlns:a16="http://schemas.microsoft.com/office/drawing/2014/main" val="20003"/>
                    </a:ext>
                  </a:extLst>
                </a:gridCol>
                <a:gridCol w="847547">
                  <a:extLst>
                    <a:ext uri="{9D8B030D-6E8A-4147-A177-3AD203B41FA5}">
                      <a16:colId xmlns:a16="http://schemas.microsoft.com/office/drawing/2014/main" val="20004"/>
                    </a:ext>
                  </a:extLst>
                </a:gridCol>
                <a:gridCol w="847547">
                  <a:extLst>
                    <a:ext uri="{9D8B030D-6E8A-4147-A177-3AD203B41FA5}">
                      <a16:colId xmlns:a16="http://schemas.microsoft.com/office/drawing/2014/main" val="20005"/>
                    </a:ext>
                  </a:extLst>
                </a:gridCol>
              </a:tblGrid>
              <a:tr h="370840">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panose="020B0604020202020204"/>
                        </a:rPr>
                        <a:t>Year (Predicted Performance)</a:t>
                      </a:r>
                      <a:endParaRPr lang="zh-CN" alt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2016</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2017</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2018</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2019</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2020</a:t>
                      </a:r>
                    </a:p>
                  </a:txBody>
                  <a:tcPr anchor="ctr"/>
                </a:tc>
                <a:extLst>
                  <a:ext uri="{0D108BD9-81ED-4DB2-BD59-A6C34878D82A}">
                    <a16:rowId xmlns:a16="http://schemas.microsoft.com/office/drawing/2014/main" val="10000"/>
                  </a:ext>
                </a:extLst>
              </a:tr>
              <a:tr h="370800">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chemeClr val="tx1"/>
                          </a:solidFill>
                          <a:latin typeface="Calibri" panose="020F0502020204030204" pitchFamily="34" charset="0"/>
                          <a:ea typeface="+mn-ea"/>
                          <a:cs typeface="Calibri" panose="020F0502020204030204" pitchFamily="34" charset="0"/>
                          <a:sym typeface="Arial" panose="020B0604020202020204"/>
                        </a:rPr>
                        <a:t>Total Revenues ($ thousand)</a:t>
                      </a:r>
                      <a:endParaRPr lang="zh-CN" alt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b"/>
                      <a:r>
                        <a:rPr lang="en-US" altLang="zh-CN" sz="1000" dirty="0">
                          <a:solidFill>
                            <a:srgbClr val="000000"/>
                          </a:solidFill>
                          <a:effectLst/>
                          <a:latin typeface="Calibri" panose="020F0502020204030204" pitchFamily="34" charset="0"/>
                        </a:rPr>
                        <a:t>3,900,000</a:t>
                      </a:r>
                    </a:p>
                  </a:txBody>
                  <a:tcPr anchor="ctr"/>
                </a:tc>
                <a:tc>
                  <a:txBody>
                    <a:bodyPr/>
                    <a:lstStyle/>
                    <a:p>
                      <a:pPr algn="ctr"/>
                      <a:r>
                        <a:rPr lang="en-US" altLang="zh-CN" sz="1000">
                          <a:solidFill>
                            <a:srgbClr val="000000"/>
                          </a:solidFill>
                          <a:effectLst/>
                          <a:latin typeface="Calibri" panose="020F0502020204030204" pitchFamily="34" charset="0"/>
                        </a:rPr>
                        <a:t>4,400,000</a:t>
                      </a:r>
                    </a:p>
                  </a:txBody>
                  <a:tcPr anchor="ctr"/>
                </a:tc>
                <a:tc>
                  <a:txBody>
                    <a:bodyPr/>
                    <a:lstStyle/>
                    <a:p>
                      <a:pPr algn="ctr"/>
                      <a:r>
                        <a:rPr lang="en-US" altLang="zh-CN" sz="1000">
                          <a:effectLst/>
                          <a:latin typeface="Calibri" panose="020F0502020204030204" pitchFamily="34" charset="0"/>
                        </a:rPr>
                        <a:t>5,350,742</a:t>
                      </a:r>
                    </a:p>
                  </a:txBody>
                  <a:tcPr anchor="ctr"/>
                </a:tc>
                <a:tc>
                  <a:txBody>
                    <a:bodyPr/>
                    <a:lstStyle/>
                    <a:p>
                      <a:pPr algn="ctr" fontAlgn="b"/>
                      <a:r>
                        <a:rPr lang="en-US" altLang="zh-CN" sz="1000" dirty="0">
                          <a:effectLst/>
                          <a:latin typeface="Calibri" panose="020F0502020204030204" pitchFamily="34" charset="0"/>
                        </a:rPr>
                        <a:t>6,527,905</a:t>
                      </a:r>
                    </a:p>
                  </a:txBody>
                  <a:tcPr anchor="ctr"/>
                </a:tc>
                <a:tc>
                  <a:txBody>
                    <a:bodyPr/>
                    <a:lstStyle/>
                    <a:p>
                      <a:pPr algn="ctr" fontAlgn="b"/>
                      <a:r>
                        <a:rPr lang="en-US" altLang="zh-CN" sz="1000" dirty="0">
                          <a:effectLst/>
                          <a:latin typeface="Calibri" panose="020F0502020204030204" pitchFamily="34" charset="0"/>
                        </a:rPr>
                        <a:t>7,964,044</a:t>
                      </a:r>
                    </a:p>
                  </a:txBody>
                  <a:tcPr anchor="ctr"/>
                </a:tc>
                <a:extLst>
                  <a:ext uri="{0D108BD9-81ED-4DB2-BD59-A6C34878D82A}">
                    <a16:rowId xmlns:a16="http://schemas.microsoft.com/office/drawing/2014/main" val="10001"/>
                  </a:ext>
                </a:extLst>
              </a:tr>
              <a:tr h="370840">
                <a:tc>
                  <a:txBody>
                    <a:bodyPr/>
                    <a:lstStyle/>
                    <a:p>
                      <a:pPr marR="0" algn="ctr" rtl="0" fontAlgn="t">
                        <a:lnSpc>
                          <a:spcPct val="100000"/>
                        </a:lnSpc>
                        <a:spcBef>
                          <a:spcPts val="0"/>
                        </a:spcBef>
                        <a:spcAft>
                          <a:spcPts val="0"/>
                        </a:spcAft>
                        <a:buClr>
                          <a:srgbClr val="000000"/>
                        </a:buClr>
                        <a:buFont typeface="Arial" panose="020B0604020202020204"/>
                      </a:pPr>
                      <a:r>
                        <a:rPr 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Growth Rate </a:t>
                      </a:r>
                    </a:p>
                  </a:txBody>
                  <a:tcPr anchor="ctr"/>
                </a:tc>
                <a:tc>
                  <a:txBody>
                    <a:bodyPr/>
                    <a:lstStyle/>
                    <a:p>
                      <a:pPr algn="ctr" fontAlgn="b"/>
                      <a:r>
                        <a:rPr lang="en-US" altLang="zh-CN" sz="1000" b="1" dirty="0">
                          <a:solidFill>
                            <a:srgbClr val="C00000"/>
                          </a:solidFill>
                          <a:effectLst/>
                          <a:latin typeface="Calibri" panose="020F0502020204030204" pitchFamily="34" charset="0"/>
                        </a:rPr>
                        <a:t>30.40%</a:t>
                      </a:r>
                    </a:p>
                  </a:txBody>
                  <a:tcPr anchor="ctr"/>
                </a:tc>
                <a:tc>
                  <a:txBody>
                    <a:bodyPr/>
                    <a:lstStyle/>
                    <a:p>
                      <a:pPr algn="ctr" fontAlgn="b"/>
                      <a:r>
                        <a:rPr lang="en-US" altLang="zh-CN" sz="1000" b="1" dirty="0">
                          <a:solidFill>
                            <a:srgbClr val="C00000"/>
                          </a:solidFill>
                          <a:effectLst/>
                          <a:latin typeface="Calibri" panose="020F0502020204030204" pitchFamily="34" charset="0"/>
                        </a:rPr>
                        <a:t>12.82%</a:t>
                      </a:r>
                    </a:p>
                  </a:txBody>
                  <a:tcPr anchor="ctr">
                    <a:noFill/>
                  </a:tcPr>
                </a:tc>
                <a:tc>
                  <a:txBody>
                    <a:bodyPr/>
                    <a:lstStyle/>
                    <a:p>
                      <a:pPr algn="ctr" fontAlgn="b"/>
                      <a:r>
                        <a:rPr lang="en-US" altLang="zh-CN" sz="1000" dirty="0">
                          <a:solidFill>
                            <a:srgbClr val="000000"/>
                          </a:solidFill>
                          <a:effectLst/>
                          <a:latin typeface="Calibri" panose="020F0502020204030204" pitchFamily="34" charset="0"/>
                        </a:rPr>
                        <a:t>22.00%</a:t>
                      </a:r>
                    </a:p>
                  </a:txBody>
                  <a:tcPr anchor="ctr"/>
                </a:tc>
                <a:tc>
                  <a:txBody>
                    <a:bodyPr/>
                    <a:lstStyle/>
                    <a:p>
                      <a:pPr algn="ctr" fontAlgn="b"/>
                      <a:r>
                        <a:rPr lang="en-US" altLang="zh-CN" sz="1000" dirty="0">
                          <a:solidFill>
                            <a:srgbClr val="000000"/>
                          </a:solidFill>
                          <a:effectLst/>
                          <a:latin typeface="Calibri" panose="020F0502020204030204" pitchFamily="34" charset="0"/>
                        </a:rPr>
                        <a:t>22.00%</a:t>
                      </a:r>
                    </a:p>
                  </a:txBody>
                  <a:tcPr anchor="ctr"/>
                </a:tc>
                <a:tc>
                  <a:txBody>
                    <a:bodyPr/>
                    <a:lstStyle/>
                    <a:p>
                      <a:pPr algn="ctr" fontAlgn="b"/>
                      <a:r>
                        <a:rPr lang="en-US" altLang="zh-CN" sz="1000" dirty="0">
                          <a:solidFill>
                            <a:srgbClr val="000000"/>
                          </a:solidFill>
                          <a:effectLst/>
                          <a:latin typeface="Calibri" panose="020F0502020204030204" pitchFamily="34" charset="0"/>
                        </a:rPr>
                        <a:t>22.00%</a:t>
                      </a:r>
                    </a:p>
                  </a:txBody>
                  <a:tcPr anchor="ctr"/>
                </a:tc>
                <a:extLst>
                  <a:ext uri="{0D108BD9-81ED-4DB2-BD59-A6C34878D82A}">
                    <a16:rowId xmlns:a16="http://schemas.microsoft.com/office/drawing/2014/main" val="10002"/>
                  </a:ext>
                </a:extLst>
              </a:tr>
            </a:tbl>
          </a:graphicData>
        </a:graphic>
      </p:graphicFrame>
      <p:sp>
        <p:nvSpPr>
          <p:cNvPr id="8" name="Google Shape;912;p35"/>
          <p:cNvSpPr txBox="1"/>
          <p:nvPr/>
        </p:nvSpPr>
        <p:spPr>
          <a:xfrm>
            <a:off x="457200" y="925288"/>
            <a:ext cx="8010470" cy="489275"/>
          </a:xfrm>
          <a:prstGeom prst="rect">
            <a:avLst/>
          </a:prstGeom>
          <a:solidFill>
            <a:schemeClr val="accent1">
              <a:lumMod val="40000"/>
              <a:lumOff val="6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Total Revenues </a:t>
            </a:r>
            <a:r>
              <a:rPr kumimoji="0" lang="en-US" altLang="zh-CN"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 Predicted Performance</a:t>
            </a:r>
            <a:endPar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3" name="Google Shape;1004;p39"/>
          <p:cNvSpPr txBox="1"/>
          <p:nvPr/>
        </p:nvSpPr>
        <p:spPr>
          <a:xfrm>
            <a:off x="1189392" y="2944332"/>
            <a:ext cx="7075000" cy="657900"/>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Explanations for the first two Forecasted Growth Rates (2016 – 2017)</a:t>
            </a:r>
          </a:p>
        </p:txBody>
      </p:sp>
      <p:sp>
        <p:nvSpPr>
          <p:cNvPr id="7" name="Google Shape;992;p38">
            <a:extLst>
              <a:ext uri="{FF2B5EF4-FFF2-40B4-BE49-F238E27FC236}">
                <a16:creationId xmlns:a16="http://schemas.microsoft.com/office/drawing/2014/main" id="{CFB0F0E2-51BB-4BD7-AFBF-2885C0C6A020}"/>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a:t>
            </a:r>
            <a:r>
              <a:rPr lang="en-US" altLang="zh-CN" dirty="0">
                <a:solidFill>
                  <a:schemeClr val="accent1">
                    <a:lumMod val="75000"/>
                  </a:schemeClr>
                </a:solidFill>
              </a:rPr>
              <a:t>tep1: </a:t>
            </a:r>
            <a:r>
              <a:rPr lang="en-US" dirty="0">
                <a:solidFill>
                  <a:schemeClr val="accent1">
                    <a:lumMod val="75000"/>
                  </a:schemeClr>
                </a:solidFill>
              </a:rPr>
              <a:t>Project Free Cash Flows</a:t>
            </a:r>
            <a:endParaRPr dirty="0">
              <a:solidFill>
                <a:schemeClr val="accent1">
                  <a:lumMod val="75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049700" y="97260"/>
            <a:ext cx="1950889" cy="499915"/>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3772345412"/>
              </p:ext>
            </p:extLst>
          </p:nvPr>
        </p:nvGraphicFramePr>
        <p:xfrm>
          <a:off x="1569530" y="1570704"/>
          <a:ext cx="6004940" cy="1112480"/>
        </p:xfrm>
        <a:graphic>
          <a:graphicData uri="http://schemas.openxmlformats.org/drawingml/2006/table">
            <a:tbl>
              <a:tblPr firstRow="1" bandRow="1">
                <a:tableStyleId>{3B4B98B0-60AC-42C2-AFA5-B58CD77FA1E5}</a:tableStyleId>
              </a:tblPr>
              <a:tblGrid>
                <a:gridCol w="1767205">
                  <a:extLst>
                    <a:ext uri="{9D8B030D-6E8A-4147-A177-3AD203B41FA5}">
                      <a16:colId xmlns:a16="http://schemas.microsoft.com/office/drawing/2014/main" val="20000"/>
                    </a:ext>
                  </a:extLst>
                </a:gridCol>
                <a:gridCol w="847547">
                  <a:extLst>
                    <a:ext uri="{9D8B030D-6E8A-4147-A177-3AD203B41FA5}">
                      <a16:colId xmlns:a16="http://schemas.microsoft.com/office/drawing/2014/main" val="20001"/>
                    </a:ext>
                  </a:extLst>
                </a:gridCol>
                <a:gridCol w="847547">
                  <a:extLst>
                    <a:ext uri="{9D8B030D-6E8A-4147-A177-3AD203B41FA5}">
                      <a16:colId xmlns:a16="http://schemas.microsoft.com/office/drawing/2014/main" val="20002"/>
                    </a:ext>
                  </a:extLst>
                </a:gridCol>
                <a:gridCol w="847547">
                  <a:extLst>
                    <a:ext uri="{9D8B030D-6E8A-4147-A177-3AD203B41FA5}">
                      <a16:colId xmlns:a16="http://schemas.microsoft.com/office/drawing/2014/main" val="20003"/>
                    </a:ext>
                  </a:extLst>
                </a:gridCol>
                <a:gridCol w="847547">
                  <a:extLst>
                    <a:ext uri="{9D8B030D-6E8A-4147-A177-3AD203B41FA5}">
                      <a16:colId xmlns:a16="http://schemas.microsoft.com/office/drawing/2014/main" val="20004"/>
                    </a:ext>
                  </a:extLst>
                </a:gridCol>
                <a:gridCol w="847547">
                  <a:extLst>
                    <a:ext uri="{9D8B030D-6E8A-4147-A177-3AD203B41FA5}">
                      <a16:colId xmlns:a16="http://schemas.microsoft.com/office/drawing/2014/main" val="20005"/>
                    </a:ext>
                  </a:extLst>
                </a:gridCol>
              </a:tblGrid>
              <a:tr h="370840">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panose="020B0604020202020204"/>
                        </a:rPr>
                        <a:t>Year (Predicted Performance)</a:t>
                      </a:r>
                      <a:endParaRPr lang="zh-CN" alt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2016</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2017</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2018</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2019</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2020</a:t>
                      </a:r>
                    </a:p>
                  </a:txBody>
                  <a:tcPr anchor="ctr"/>
                </a:tc>
                <a:extLst>
                  <a:ext uri="{0D108BD9-81ED-4DB2-BD59-A6C34878D82A}">
                    <a16:rowId xmlns:a16="http://schemas.microsoft.com/office/drawing/2014/main" val="10000"/>
                  </a:ext>
                </a:extLst>
              </a:tr>
              <a:tr h="370800">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chemeClr val="tx1"/>
                          </a:solidFill>
                          <a:latin typeface="Calibri" panose="020F0502020204030204" pitchFamily="34" charset="0"/>
                          <a:ea typeface="+mn-ea"/>
                          <a:cs typeface="Calibri" panose="020F0502020204030204" pitchFamily="34" charset="0"/>
                          <a:sym typeface="Arial" panose="020B0604020202020204"/>
                        </a:rPr>
                        <a:t>Total Revenues ($ thousand)</a:t>
                      </a:r>
                      <a:endParaRPr lang="zh-CN" alt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b"/>
                      <a:r>
                        <a:rPr lang="en-US" altLang="zh-CN" sz="1000" b="1" i="0" u="none" strike="noStrike" cap="none" dirty="0">
                          <a:solidFill>
                            <a:srgbClr val="C00000"/>
                          </a:solidFill>
                          <a:effectLst/>
                          <a:latin typeface="Calibri" panose="020F0502020204030204" pitchFamily="34" charset="0"/>
                          <a:ea typeface="+mn-ea"/>
                          <a:cs typeface="+mn-cs"/>
                          <a:sym typeface="Arial" panose="020B0604020202020204"/>
                        </a:rPr>
                        <a:t>3,900,000</a:t>
                      </a:r>
                    </a:p>
                  </a:txBody>
                  <a:tcPr anchor="ctr"/>
                </a:tc>
                <a:tc>
                  <a:txBody>
                    <a:bodyPr/>
                    <a:lstStyle/>
                    <a:p>
                      <a:pPr algn="ctr"/>
                      <a:r>
                        <a:rPr lang="en-US" altLang="zh-CN" sz="1000" b="1" i="0" u="none" strike="noStrike" cap="none" dirty="0">
                          <a:solidFill>
                            <a:srgbClr val="C00000"/>
                          </a:solidFill>
                          <a:effectLst/>
                          <a:latin typeface="Calibri" panose="020F0502020204030204" pitchFamily="34" charset="0"/>
                          <a:ea typeface="+mn-ea"/>
                          <a:cs typeface="+mn-cs"/>
                          <a:sym typeface="Arial" panose="020B0604020202020204"/>
                        </a:rPr>
                        <a:t>4,400,000</a:t>
                      </a:r>
                    </a:p>
                  </a:txBody>
                  <a:tcPr anchor="ctr"/>
                </a:tc>
                <a:tc>
                  <a:txBody>
                    <a:bodyPr/>
                    <a:lstStyle/>
                    <a:p>
                      <a:pPr algn="ctr"/>
                      <a:r>
                        <a:rPr lang="en-US" altLang="zh-CN" sz="1000">
                          <a:effectLst/>
                          <a:latin typeface="Calibri" panose="020F0502020204030204" pitchFamily="34" charset="0"/>
                        </a:rPr>
                        <a:t>5,350,742</a:t>
                      </a:r>
                    </a:p>
                  </a:txBody>
                  <a:tcPr anchor="ctr"/>
                </a:tc>
                <a:tc>
                  <a:txBody>
                    <a:bodyPr/>
                    <a:lstStyle/>
                    <a:p>
                      <a:pPr algn="ctr" fontAlgn="b"/>
                      <a:r>
                        <a:rPr lang="en-US" altLang="zh-CN" sz="1000" dirty="0">
                          <a:effectLst/>
                          <a:latin typeface="Calibri" panose="020F0502020204030204" pitchFamily="34" charset="0"/>
                        </a:rPr>
                        <a:t>6,527,905</a:t>
                      </a:r>
                    </a:p>
                  </a:txBody>
                  <a:tcPr anchor="ctr"/>
                </a:tc>
                <a:tc>
                  <a:txBody>
                    <a:bodyPr/>
                    <a:lstStyle/>
                    <a:p>
                      <a:pPr algn="ctr" fontAlgn="b"/>
                      <a:r>
                        <a:rPr lang="en-US" altLang="zh-CN" sz="1000" dirty="0">
                          <a:effectLst/>
                          <a:latin typeface="Calibri" panose="020F0502020204030204" pitchFamily="34" charset="0"/>
                        </a:rPr>
                        <a:t>7,964,044</a:t>
                      </a:r>
                    </a:p>
                  </a:txBody>
                  <a:tcPr anchor="ctr"/>
                </a:tc>
                <a:extLst>
                  <a:ext uri="{0D108BD9-81ED-4DB2-BD59-A6C34878D82A}">
                    <a16:rowId xmlns:a16="http://schemas.microsoft.com/office/drawing/2014/main" val="10001"/>
                  </a:ext>
                </a:extLst>
              </a:tr>
              <a:tr h="370840">
                <a:tc>
                  <a:txBody>
                    <a:bodyPr/>
                    <a:lstStyle/>
                    <a:p>
                      <a:pPr marR="0" algn="ctr" rtl="0" fontAlgn="t">
                        <a:lnSpc>
                          <a:spcPct val="100000"/>
                        </a:lnSpc>
                        <a:spcBef>
                          <a:spcPts val="0"/>
                        </a:spcBef>
                        <a:spcAft>
                          <a:spcPts val="0"/>
                        </a:spcAft>
                        <a:buClr>
                          <a:srgbClr val="000000"/>
                        </a:buClr>
                        <a:buFont typeface="Arial" panose="020B0604020202020204"/>
                      </a:pPr>
                      <a:r>
                        <a:rPr 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Growth Rate </a:t>
                      </a:r>
                    </a:p>
                  </a:txBody>
                  <a:tcPr anchor="ctr"/>
                </a:tc>
                <a:tc>
                  <a:txBody>
                    <a:bodyPr/>
                    <a:lstStyle/>
                    <a:p>
                      <a:pPr algn="ctr" fontAlgn="b"/>
                      <a:r>
                        <a:rPr lang="en-US" altLang="zh-CN" sz="1000" b="1" dirty="0">
                          <a:solidFill>
                            <a:srgbClr val="C00000"/>
                          </a:solidFill>
                          <a:effectLst/>
                          <a:latin typeface="Calibri" panose="020F0502020204030204" pitchFamily="34" charset="0"/>
                        </a:rPr>
                        <a:t>30.40%</a:t>
                      </a:r>
                    </a:p>
                  </a:txBody>
                  <a:tcPr anchor="ctr"/>
                </a:tc>
                <a:tc>
                  <a:txBody>
                    <a:bodyPr/>
                    <a:lstStyle/>
                    <a:p>
                      <a:pPr algn="ctr" fontAlgn="b"/>
                      <a:r>
                        <a:rPr lang="en-US" altLang="zh-CN" sz="1000" b="1" dirty="0">
                          <a:solidFill>
                            <a:srgbClr val="C00000"/>
                          </a:solidFill>
                          <a:effectLst/>
                          <a:latin typeface="Calibri" panose="020F0502020204030204" pitchFamily="34" charset="0"/>
                        </a:rPr>
                        <a:t>12.82%</a:t>
                      </a:r>
                    </a:p>
                  </a:txBody>
                  <a:tcPr anchor="ctr">
                    <a:noFill/>
                  </a:tcPr>
                </a:tc>
                <a:tc>
                  <a:txBody>
                    <a:bodyPr/>
                    <a:lstStyle/>
                    <a:p>
                      <a:pPr algn="ctr" fontAlgn="b"/>
                      <a:r>
                        <a:rPr lang="en-US" altLang="zh-CN" sz="1000" dirty="0">
                          <a:solidFill>
                            <a:srgbClr val="000000"/>
                          </a:solidFill>
                          <a:effectLst/>
                          <a:latin typeface="Calibri" panose="020F0502020204030204" pitchFamily="34" charset="0"/>
                        </a:rPr>
                        <a:t>22.00%</a:t>
                      </a:r>
                    </a:p>
                  </a:txBody>
                  <a:tcPr anchor="ctr"/>
                </a:tc>
                <a:tc>
                  <a:txBody>
                    <a:bodyPr/>
                    <a:lstStyle/>
                    <a:p>
                      <a:pPr algn="ctr" fontAlgn="b"/>
                      <a:r>
                        <a:rPr lang="en-US" altLang="zh-CN" sz="1000" dirty="0">
                          <a:solidFill>
                            <a:srgbClr val="000000"/>
                          </a:solidFill>
                          <a:effectLst/>
                          <a:latin typeface="Calibri" panose="020F0502020204030204" pitchFamily="34" charset="0"/>
                        </a:rPr>
                        <a:t>22.00%</a:t>
                      </a:r>
                    </a:p>
                  </a:txBody>
                  <a:tcPr anchor="ctr"/>
                </a:tc>
                <a:tc>
                  <a:txBody>
                    <a:bodyPr/>
                    <a:lstStyle/>
                    <a:p>
                      <a:pPr algn="ctr" fontAlgn="b"/>
                      <a:r>
                        <a:rPr lang="en-US" altLang="zh-CN" sz="1000" dirty="0">
                          <a:solidFill>
                            <a:srgbClr val="000000"/>
                          </a:solidFill>
                          <a:effectLst/>
                          <a:latin typeface="Calibri" panose="020F0502020204030204" pitchFamily="34" charset="0"/>
                        </a:rPr>
                        <a:t>22.00%</a:t>
                      </a:r>
                    </a:p>
                  </a:txBody>
                  <a:tcPr anchor="ctr"/>
                </a:tc>
                <a:extLst>
                  <a:ext uri="{0D108BD9-81ED-4DB2-BD59-A6C34878D82A}">
                    <a16:rowId xmlns:a16="http://schemas.microsoft.com/office/drawing/2014/main" val="10002"/>
                  </a:ext>
                </a:extLst>
              </a:tr>
            </a:tbl>
          </a:graphicData>
        </a:graphic>
      </p:graphicFrame>
      <p:sp>
        <p:nvSpPr>
          <p:cNvPr id="8" name="Google Shape;912;p35"/>
          <p:cNvSpPr txBox="1"/>
          <p:nvPr/>
        </p:nvSpPr>
        <p:spPr>
          <a:xfrm>
            <a:off x="457200" y="925288"/>
            <a:ext cx="8010470" cy="489275"/>
          </a:xfrm>
          <a:prstGeom prst="rect">
            <a:avLst/>
          </a:prstGeom>
          <a:solidFill>
            <a:schemeClr val="accent1">
              <a:lumMod val="40000"/>
              <a:lumOff val="6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Total Revenues </a:t>
            </a:r>
            <a:r>
              <a:rPr kumimoji="0" lang="en-US" altLang="zh-CN"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 Predicted Performance</a:t>
            </a:r>
            <a:endPar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7" name="Google Shape;992;p38">
            <a:extLst>
              <a:ext uri="{FF2B5EF4-FFF2-40B4-BE49-F238E27FC236}">
                <a16:creationId xmlns:a16="http://schemas.microsoft.com/office/drawing/2014/main" id="{CFB0F0E2-51BB-4BD7-AFBF-2885C0C6A020}"/>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a:t>
            </a:r>
            <a:r>
              <a:rPr lang="en-US" altLang="zh-CN" dirty="0">
                <a:solidFill>
                  <a:schemeClr val="accent1">
                    <a:lumMod val="75000"/>
                  </a:schemeClr>
                </a:solidFill>
              </a:rPr>
              <a:t>tep1: </a:t>
            </a:r>
            <a:r>
              <a:rPr lang="en-US" dirty="0">
                <a:solidFill>
                  <a:schemeClr val="accent1">
                    <a:lumMod val="75000"/>
                  </a:schemeClr>
                </a:solidFill>
              </a:rPr>
              <a:t>Project Free Cash Flows</a:t>
            </a:r>
            <a:endParaRPr dirty="0">
              <a:solidFill>
                <a:schemeClr val="accent1">
                  <a:lumMod val="75000"/>
                </a:schemeClr>
              </a:solidFill>
            </a:endParaRPr>
          </a:p>
        </p:txBody>
      </p:sp>
      <p:pic>
        <p:nvPicPr>
          <p:cNvPr id="4" name="图片 3">
            <a:extLst>
              <a:ext uri="{FF2B5EF4-FFF2-40B4-BE49-F238E27FC236}">
                <a16:creationId xmlns:a16="http://schemas.microsoft.com/office/drawing/2014/main" id="{0CD4A326-C189-7678-9C9D-7D1AA4B00135}"/>
              </a:ext>
            </a:extLst>
          </p:cNvPr>
          <p:cNvPicPr>
            <a:picLocks noChangeAspect="1"/>
          </p:cNvPicPr>
          <p:nvPr/>
        </p:nvPicPr>
        <p:blipFill>
          <a:blip r:embed="rId4"/>
          <a:stretch>
            <a:fillRect/>
          </a:stretch>
        </p:blipFill>
        <p:spPr>
          <a:xfrm>
            <a:off x="1189392" y="2813225"/>
            <a:ext cx="3891715" cy="1918800"/>
          </a:xfrm>
          <a:prstGeom prst="rect">
            <a:avLst/>
          </a:prstGeom>
        </p:spPr>
      </p:pic>
      <p:sp>
        <p:nvSpPr>
          <p:cNvPr id="6" name="Google Shape;913;p35">
            <a:extLst>
              <a:ext uri="{FF2B5EF4-FFF2-40B4-BE49-F238E27FC236}">
                <a16:creationId xmlns:a16="http://schemas.microsoft.com/office/drawing/2014/main" id="{FB969A97-1AB5-01EB-49FA-02EC871C8722}"/>
              </a:ext>
            </a:extLst>
          </p:cNvPr>
          <p:cNvSpPr txBox="1"/>
          <p:nvPr/>
        </p:nvSpPr>
        <p:spPr>
          <a:xfrm>
            <a:off x="5586306" y="4362222"/>
            <a:ext cx="2746317" cy="369803"/>
          </a:xfrm>
          <a:prstGeom prst="round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Source: </a:t>
            </a:r>
            <a:r>
              <a:rPr kumimoji="0" lang="en-US" sz="1200" b="0" i="0" u="sng"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Internet Archive (</a:t>
            </a:r>
            <a:r>
              <a:rPr kumimoji="0" lang="en-US" sz="1200" b="0" i="0" u="sng"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archive.org</a:t>
            </a:r>
            <a:r>
              <a:rPr kumimoji="0" lang="en-US" sz="1200" b="0" i="0" u="sng"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a:t>
            </a:r>
            <a:endParaRPr kumimoji="0" lang="en-US" altLang="zh-CN" sz="1200" b="0" i="0" u="sng"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625600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grpSp>
        <p:nvGrpSpPr>
          <p:cNvPr id="921" name="Google Shape;921;p47"/>
          <p:cNvGrpSpPr/>
          <p:nvPr/>
        </p:nvGrpSpPr>
        <p:grpSpPr>
          <a:xfrm rot="-6901726">
            <a:off x="-3145497" y="1239580"/>
            <a:ext cx="10526452" cy="10365738"/>
            <a:chOff x="1132290" y="467842"/>
            <a:chExt cx="5085019" cy="4954098"/>
          </a:xfrm>
        </p:grpSpPr>
        <p:sp>
          <p:nvSpPr>
            <p:cNvPr id="922" name="Google Shape;922;p47"/>
            <p:cNvSpPr/>
            <p:nvPr/>
          </p:nvSpPr>
          <p:spPr>
            <a:xfrm rot="-1172623">
              <a:off x="1674207" y="1021347"/>
              <a:ext cx="4001184" cy="3847088"/>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3" name="Google Shape;923;p47"/>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4" name="Google Shape;924;p47"/>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925" name="Google Shape;925;p47"/>
          <p:cNvSpPr txBox="1">
            <a:spLocks noGrp="1"/>
          </p:cNvSpPr>
          <p:nvPr>
            <p:ph type="body" idx="1"/>
          </p:nvPr>
        </p:nvSpPr>
        <p:spPr>
          <a:xfrm>
            <a:off x="2362682" y="1016493"/>
            <a:ext cx="6738300" cy="1359600"/>
          </a:xfrm>
          <a:prstGeom prst="rect">
            <a:avLst/>
          </a:prstGeom>
        </p:spPr>
        <p:txBody>
          <a:bodyPr spcFirstLastPara="1" wrap="square" lIns="91425" tIns="91425" rIns="91425" bIns="91425" anchor="t" anchorCtr="0">
            <a:noAutofit/>
          </a:bodyPr>
          <a:lstStyle/>
          <a:p>
            <a:pPr marL="0" indent="0">
              <a:buClr>
                <a:schemeClr val="dk1"/>
              </a:buClr>
              <a:buSzPts val="1100"/>
            </a:pPr>
            <a:r>
              <a:rPr lang="en-US" dirty="0"/>
              <a:t>“</a:t>
            </a:r>
            <a:r>
              <a:rPr lang="en-US" sz="1800" dirty="0"/>
              <a:t>Today marks the next major step in the evolution of how we interact with computing, which will fundamentally change the way we work and unlock a new wave of productivity growth</a:t>
            </a:r>
            <a:r>
              <a:rPr lang="en-US" dirty="0"/>
              <a:t>.”</a:t>
            </a:r>
          </a:p>
          <a:p>
            <a:pPr marL="0" lvl="0" indent="0" algn="ctr" rtl="0">
              <a:spcBef>
                <a:spcPts val="0"/>
              </a:spcBef>
              <a:spcAft>
                <a:spcPts val="0"/>
              </a:spcAft>
              <a:buNone/>
            </a:pPr>
            <a:endParaRPr lang="en-US" dirty="0"/>
          </a:p>
        </p:txBody>
      </p:sp>
      <p:sp>
        <p:nvSpPr>
          <p:cNvPr id="926" name="Google Shape;926;p47"/>
          <p:cNvSpPr txBox="1">
            <a:spLocks noGrp="1"/>
          </p:cNvSpPr>
          <p:nvPr>
            <p:ph type="title"/>
          </p:nvPr>
        </p:nvSpPr>
        <p:spPr>
          <a:xfrm>
            <a:off x="4276998" y="2509226"/>
            <a:ext cx="5145297" cy="3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alibri" panose="020F0502020204030204" pitchFamily="34" charset="0"/>
                <a:ea typeface="Calibri" panose="020F0502020204030204" pitchFamily="34" charset="0"/>
                <a:cs typeface="Calibri" panose="020F0502020204030204" pitchFamily="34" charset="0"/>
              </a:rPr>
              <a:t>—</a:t>
            </a:r>
            <a:r>
              <a:rPr lang="en-US" altLang="zh-CN" b="0" i="0" u="none" strike="noStrike" dirty="0">
                <a:solidFill>
                  <a:srgbClr val="2F2F2F"/>
                </a:solidFill>
                <a:effectLst/>
                <a:latin typeface="Calibri" panose="020F0502020204030204" pitchFamily="34" charset="0"/>
                <a:ea typeface="Calibri" panose="020F0502020204030204" pitchFamily="34" charset="0"/>
                <a:cs typeface="Calibri" panose="020F0502020204030204" pitchFamily="34" charset="0"/>
              </a:rPr>
              <a:t>Satya Nadella (Microsoft’s CEO)</a:t>
            </a:r>
            <a:endParaRPr dirty="0">
              <a:latin typeface="Calibri" panose="020F0502020204030204" pitchFamily="34" charset="0"/>
              <a:ea typeface="Calibri" panose="020F0502020204030204" pitchFamily="34" charset="0"/>
              <a:cs typeface="Calibri" panose="020F0502020204030204" pitchFamily="34" charset="0"/>
            </a:endParaRPr>
          </a:p>
        </p:txBody>
      </p:sp>
      <p:grpSp>
        <p:nvGrpSpPr>
          <p:cNvPr id="14" name="组合 13">
            <a:extLst>
              <a:ext uri="{FF2B5EF4-FFF2-40B4-BE49-F238E27FC236}">
                <a16:creationId xmlns:a16="http://schemas.microsoft.com/office/drawing/2014/main" id="{96391201-B7CB-E58E-8FD4-FD7F21EB642C}"/>
              </a:ext>
            </a:extLst>
          </p:cNvPr>
          <p:cNvGrpSpPr/>
          <p:nvPr/>
        </p:nvGrpSpPr>
        <p:grpSpPr>
          <a:xfrm>
            <a:off x="7051092" y="149345"/>
            <a:ext cx="1894943" cy="382377"/>
            <a:chOff x="6288138" y="1157813"/>
            <a:chExt cx="1894943" cy="382377"/>
          </a:xfrm>
        </p:grpSpPr>
        <p:sp>
          <p:nvSpPr>
            <p:cNvPr id="15" name="Google Shape;2755;p75">
              <a:extLst>
                <a:ext uri="{FF2B5EF4-FFF2-40B4-BE49-F238E27FC236}">
                  <a16:creationId xmlns:a16="http://schemas.microsoft.com/office/drawing/2014/main" id="{16E3C81D-2CF5-1460-D934-2A4E0A49351C}"/>
                </a:ext>
              </a:extLst>
            </p:cNvPr>
            <p:cNvSpPr/>
            <p:nvPr/>
          </p:nvSpPr>
          <p:spPr>
            <a:xfrm>
              <a:off x="7804797" y="1157813"/>
              <a:ext cx="378284" cy="382377"/>
            </a:xfrm>
            <a:custGeom>
              <a:avLst/>
              <a:gdLst/>
              <a:ahLst/>
              <a:cxnLst/>
              <a:rect l="l" t="t" r="r" b="b"/>
              <a:pathLst>
                <a:path w="28555" h="28588" extrusionOk="0">
                  <a:moveTo>
                    <a:pt x="14278" y="0"/>
                  </a:moveTo>
                  <a:cubicBezTo>
                    <a:pt x="6372" y="0"/>
                    <a:pt x="1" y="6405"/>
                    <a:pt x="1" y="14277"/>
                  </a:cubicBezTo>
                  <a:cubicBezTo>
                    <a:pt x="1" y="22183"/>
                    <a:pt x="6372" y="28587"/>
                    <a:pt x="14278" y="28587"/>
                  </a:cubicBezTo>
                  <a:cubicBezTo>
                    <a:pt x="22150" y="28587"/>
                    <a:pt x="28554" y="22183"/>
                    <a:pt x="28554" y="14277"/>
                  </a:cubicBezTo>
                  <a:cubicBezTo>
                    <a:pt x="28554" y="6405"/>
                    <a:pt x="22150" y="0"/>
                    <a:pt x="142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756;p75">
              <a:extLst>
                <a:ext uri="{FF2B5EF4-FFF2-40B4-BE49-F238E27FC236}">
                  <a16:creationId xmlns:a16="http://schemas.microsoft.com/office/drawing/2014/main" id="{A52F28AB-3571-4E3F-E3E6-7AEF24963BDC}"/>
                </a:ext>
              </a:extLst>
            </p:cNvPr>
            <p:cNvSpPr/>
            <p:nvPr/>
          </p:nvSpPr>
          <p:spPr>
            <a:xfrm>
              <a:off x="7908207" y="1306387"/>
              <a:ext cx="38895" cy="127615"/>
            </a:xfrm>
            <a:custGeom>
              <a:avLst/>
              <a:gdLst/>
              <a:ahLst/>
              <a:cxnLst/>
              <a:rect l="l" t="t" r="r" b="b"/>
              <a:pathLst>
                <a:path w="2936" h="9541" extrusionOk="0">
                  <a:moveTo>
                    <a:pt x="0" y="0"/>
                  </a:moveTo>
                  <a:lnTo>
                    <a:pt x="0" y="9540"/>
                  </a:lnTo>
                  <a:lnTo>
                    <a:pt x="2936" y="9540"/>
                  </a:lnTo>
                  <a:lnTo>
                    <a:pt x="293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757;p75">
              <a:extLst>
                <a:ext uri="{FF2B5EF4-FFF2-40B4-BE49-F238E27FC236}">
                  <a16:creationId xmlns:a16="http://schemas.microsoft.com/office/drawing/2014/main" id="{9B536AD0-C758-8136-8AC0-2E4A7D102F15}"/>
                </a:ext>
              </a:extLst>
            </p:cNvPr>
            <p:cNvSpPr/>
            <p:nvPr/>
          </p:nvSpPr>
          <p:spPr>
            <a:xfrm>
              <a:off x="7904233" y="1242359"/>
              <a:ext cx="54805" cy="47523"/>
            </a:xfrm>
            <a:custGeom>
              <a:avLst/>
              <a:gdLst/>
              <a:ahLst/>
              <a:cxnLst/>
              <a:rect l="l" t="t" r="r" b="b"/>
              <a:pathLst>
                <a:path w="4137" h="3553" extrusionOk="0">
                  <a:moveTo>
                    <a:pt x="1784" y="1"/>
                  </a:moveTo>
                  <a:cubicBezTo>
                    <a:pt x="870" y="1"/>
                    <a:pt x="0" y="702"/>
                    <a:pt x="0" y="1785"/>
                  </a:cubicBezTo>
                  <a:cubicBezTo>
                    <a:pt x="0" y="2752"/>
                    <a:pt x="767" y="3520"/>
                    <a:pt x="1768" y="3553"/>
                  </a:cubicBezTo>
                  <a:cubicBezTo>
                    <a:pt x="3336" y="3553"/>
                    <a:pt x="4136" y="1652"/>
                    <a:pt x="3036" y="517"/>
                  </a:cubicBezTo>
                  <a:cubicBezTo>
                    <a:pt x="2669" y="161"/>
                    <a:pt x="2221" y="1"/>
                    <a:pt x="178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758;p75">
              <a:extLst>
                <a:ext uri="{FF2B5EF4-FFF2-40B4-BE49-F238E27FC236}">
                  <a16:creationId xmlns:a16="http://schemas.microsoft.com/office/drawing/2014/main" id="{80796E81-A14E-8AC2-6137-9C477AF4CB34}"/>
                </a:ext>
              </a:extLst>
            </p:cNvPr>
            <p:cNvSpPr/>
            <p:nvPr/>
          </p:nvSpPr>
          <p:spPr>
            <a:xfrm>
              <a:off x="7972286" y="1302375"/>
              <a:ext cx="121533" cy="131628"/>
            </a:xfrm>
            <a:custGeom>
              <a:avLst/>
              <a:gdLst/>
              <a:ahLst/>
              <a:cxnLst/>
              <a:rect l="l" t="t" r="r" b="b"/>
              <a:pathLst>
                <a:path w="9174" h="9841" extrusionOk="0">
                  <a:moveTo>
                    <a:pt x="5704" y="0"/>
                  </a:moveTo>
                  <a:cubicBezTo>
                    <a:pt x="4537" y="0"/>
                    <a:pt x="3436" y="600"/>
                    <a:pt x="2835" y="1601"/>
                  </a:cubicBezTo>
                  <a:lnTo>
                    <a:pt x="2835" y="300"/>
                  </a:lnTo>
                  <a:lnTo>
                    <a:pt x="0" y="300"/>
                  </a:lnTo>
                  <a:lnTo>
                    <a:pt x="0" y="9840"/>
                  </a:lnTo>
                  <a:lnTo>
                    <a:pt x="2835" y="9840"/>
                  </a:lnTo>
                  <a:lnTo>
                    <a:pt x="2835" y="4837"/>
                  </a:lnTo>
                  <a:cubicBezTo>
                    <a:pt x="2835" y="3503"/>
                    <a:pt x="3436" y="2702"/>
                    <a:pt x="4637" y="2702"/>
                  </a:cubicBezTo>
                  <a:cubicBezTo>
                    <a:pt x="5704" y="2702"/>
                    <a:pt x="6238" y="3469"/>
                    <a:pt x="6238" y="4837"/>
                  </a:cubicBezTo>
                  <a:lnTo>
                    <a:pt x="6238" y="9840"/>
                  </a:lnTo>
                  <a:lnTo>
                    <a:pt x="9173" y="9840"/>
                  </a:lnTo>
                  <a:lnTo>
                    <a:pt x="9173" y="3803"/>
                  </a:lnTo>
                  <a:cubicBezTo>
                    <a:pt x="9173" y="1234"/>
                    <a:pt x="7739" y="0"/>
                    <a:pt x="570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文本框 18">
              <a:extLst>
                <a:ext uri="{FF2B5EF4-FFF2-40B4-BE49-F238E27FC236}">
                  <a16:creationId xmlns:a16="http://schemas.microsoft.com/office/drawing/2014/main" id="{005B45B6-7CAA-92E6-2ECD-D82559FC5D89}"/>
                </a:ext>
              </a:extLst>
            </p:cNvPr>
            <p:cNvSpPr txBox="1"/>
            <p:nvPr/>
          </p:nvSpPr>
          <p:spPr>
            <a:xfrm>
              <a:off x="6288138" y="1164252"/>
              <a:ext cx="12960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EEEEEE">
                      <a:lumMod val="25000"/>
                    </a:srgbClr>
                  </a:solidFill>
                  <a:effectLst/>
                  <a:uLnTx/>
                  <a:uFillTx/>
                  <a:latin typeface="Eras Bold ITC" panose="020B0907030504020204" pitchFamily="34" charset="0"/>
                  <a:cs typeface="Arial"/>
                  <a:sym typeface="Arial"/>
                </a:rPr>
                <a:t>Microsoft</a:t>
              </a:r>
              <a:endParaRPr kumimoji="0" lang="zh-CN" altLang="en-US" sz="1800" b="0" i="0" u="none" strike="noStrike" kern="0" cap="none" spc="0" normalizeH="0" baseline="0" noProof="0" dirty="0">
                <a:ln>
                  <a:noFill/>
                </a:ln>
                <a:solidFill>
                  <a:srgbClr val="EEEEEE">
                    <a:lumMod val="25000"/>
                  </a:srgbClr>
                </a:solidFill>
                <a:effectLst/>
                <a:uLnTx/>
                <a:uFillTx/>
                <a:latin typeface="Eras Bold ITC" panose="020B0907030504020204" pitchFamily="34" charset="0"/>
                <a:cs typeface="Arial"/>
                <a:sym typeface="Arial"/>
              </a:endParaRPr>
            </a:p>
          </p:txBody>
        </p:sp>
        <p:sp>
          <p:nvSpPr>
            <p:cNvPr id="20" name="十字形 19">
              <a:extLst>
                <a:ext uri="{FF2B5EF4-FFF2-40B4-BE49-F238E27FC236}">
                  <a16:creationId xmlns:a16="http://schemas.microsoft.com/office/drawing/2014/main" id="{B7C71A95-D69D-5A5F-E00F-A5A0D2C19C8D}"/>
                </a:ext>
              </a:extLst>
            </p:cNvPr>
            <p:cNvSpPr/>
            <p:nvPr/>
          </p:nvSpPr>
          <p:spPr>
            <a:xfrm rot="2737154">
              <a:off x="7533667" y="1255402"/>
              <a:ext cx="185596" cy="189676"/>
            </a:xfrm>
            <a:prstGeom prst="plus">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dirty="0">
                <a:ln>
                  <a:noFill/>
                </a:ln>
                <a:solidFill>
                  <a:srgbClr val="263238"/>
                </a:solidFill>
                <a:effectLst/>
                <a:uLnTx/>
                <a:uFillTx/>
                <a:latin typeface="Arial"/>
                <a:ea typeface="宋体" panose="02010600030101010101" pitchFamily="2" charset="-122"/>
                <a:cs typeface="+mn-cs"/>
                <a:sym typeface="Arial"/>
              </a:endParaRPr>
            </a:p>
          </p:txBody>
        </p:sp>
      </p:grpSp>
      <p:pic>
        <p:nvPicPr>
          <p:cNvPr id="5" name="Picture 2" descr="Microsoft's NEW INSANE COPILOT SHOCKS The Entire Industry! (COPILOT Was  Just ANNOUNCED!) - YouTube">
            <a:extLst>
              <a:ext uri="{FF2B5EF4-FFF2-40B4-BE49-F238E27FC236}">
                <a16:creationId xmlns:a16="http://schemas.microsoft.com/office/drawing/2014/main" id="{E7F28435-090E-1BDE-8F45-50960851B8E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917" b="95139" l="10000" r="90000">
                        <a14:foregroundMark x1="65781" y1="80417" x2="65781" y2="80417"/>
                        <a14:foregroundMark x1="65000" y1="78750" x2="65000" y2="78750"/>
                        <a14:foregroundMark x1="65547" y1="70139" x2="65547" y2="70139"/>
                        <a14:foregroundMark x1="31406" y1="8472" x2="31406" y2="8472"/>
                        <a14:foregroundMark x1="16016" y1="22917" x2="16016" y2="22917"/>
                        <a14:foregroundMark x1="27578" y1="7917" x2="27578" y2="7917"/>
                        <a14:foregroundMark x1="35000" y1="83056" x2="40234" y2="82361"/>
                        <a14:foregroundMark x1="40234" y1="82361" x2="46641" y2="83472"/>
                        <a14:backgroundMark x1="44063" y1="61944" x2="44063" y2="61944"/>
                        <a14:backgroundMark x1="65234" y1="76944" x2="65234" y2="76944"/>
                        <a14:backgroundMark x1="66016" y1="73889" x2="66016" y2="73889"/>
                        <a14:backgroundMark x1="65703" y1="70139" x2="65703" y2="70139"/>
                        <a14:backgroundMark x1="64844" y1="86667" x2="64844" y2="86667"/>
                        <a14:backgroundMark x1="50938" y1="56250" x2="50938" y2="56250"/>
                        <a14:backgroundMark x1="48047" y1="59861" x2="54688" y2="60139"/>
                        <a14:backgroundMark x1="65625" y1="77500" x2="65625" y2="77500"/>
                        <a14:backgroundMark x1="76172" y1="80139" x2="76172" y2="80139"/>
                        <a14:backgroundMark x1="67109" y1="94444" x2="67109" y2="94444"/>
                        <a14:backgroundMark x1="67031" y1="93194" x2="67031" y2="93194"/>
                        <a14:backgroundMark x1="67031" y1="93194" x2="67031" y2="93194"/>
                        <a14:backgroundMark x1="67031" y1="93194" x2="67031" y2="93194"/>
                        <a14:backgroundMark x1="67031" y1="93333" x2="67031" y2="93333"/>
                        <a14:backgroundMark x1="64141" y1="92639" x2="64141" y2="92639"/>
                        <a14:backgroundMark x1="64375" y1="82222" x2="64375" y2="82222"/>
                        <a14:backgroundMark x1="64375" y1="89306" x2="64375" y2="89306"/>
                        <a14:backgroundMark x1="62578" y1="89444" x2="63984" y2="90694"/>
                        <a14:backgroundMark x1="63750" y1="84861" x2="66641" y2="87500"/>
                        <a14:backgroundMark x1="63438" y1="72639" x2="67109" y2="78750"/>
                        <a14:backgroundMark x1="65703" y1="92639" x2="66484" y2="94583"/>
                        <a14:backgroundMark x1="62891" y1="92778" x2="62813" y2="96944"/>
                        <a14:backgroundMark x1="64453" y1="93889" x2="71953" y2="94028"/>
                        <a14:backgroundMark x1="87969" y1="87083" x2="96172" y2="88611"/>
                        <a14:backgroundMark x1="88750" y1="86528" x2="93984" y2="86806"/>
                        <a14:backgroundMark x1="93125" y1="86944" x2="95156" y2="87083"/>
                        <a14:backgroundMark x1="66797" y1="95833" x2="68047" y2="90000"/>
                        <a14:backgroundMark x1="86328" y1="84861" x2="88281" y2="85833"/>
                      </a14:backgroundRemoval>
                    </a14:imgEffect>
                  </a14:imgLayer>
                </a14:imgProps>
              </a:ext>
              <a:ext uri="{28A0092B-C50C-407E-A947-70E740481C1C}">
                <a14:useLocalDpi xmlns:a14="http://schemas.microsoft.com/office/drawing/2010/main" val="0"/>
              </a:ext>
            </a:extLst>
          </a:blip>
          <a:srcRect/>
          <a:stretch>
            <a:fillRect/>
          </a:stretch>
        </p:blipFill>
        <p:spPr bwMode="auto">
          <a:xfrm>
            <a:off x="-792597" y="1612378"/>
            <a:ext cx="7423983" cy="41759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Microsoft's NEW INSANE COPILOT SHOCKS The Entire Industry! (COPILOT Was  Just ANNOUNCED!) - YouTube">
            <a:extLst>
              <a:ext uri="{FF2B5EF4-FFF2-40B4-BE49-F238E27FC236}">
                <a16:creationId xmlns:a16="http://schemas.microsoft.com/office/drawing/2014/main" id="{D35B3AC4-E940-253B-7B0E-B4C0E3A867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55859" y1="43889" x2="55859" y2="43889"/>
                        <a14:foregroundMark x1="56172" y1="43889" x2="60781" y2="42500"/>
                        <a14:backgroundMark x1="25625" y1="27639" x2="25625" y2="27639"/>
                        <a14:backgroundMark x1="23594" y1="25417" x2="35625" y2="32222"/>
                        <a14:backgroundMark x1="35625" y1="32222" x2="36719" y2="42778"/>
                        <a14:backgroundMark x1="36719" y1="42778" x2="32500" y2="56944"/>
                        <a14:backgroundMark x1="32500" y1="56944" x2="26875" y2="61111"/>
                        <a14:backgroundMark x1="26875" y1="61111" x2="20469" y2="56528"/>
                        <a14:backgroundMark x1="20469" y1="56528" x2="23906" y2="49722"/>
                        <a14:backgroundMark x1="23047" y1="19722" x2="29375" y2="14583"/>
                        <a14:backgroundMark x1="29375" y1="14583" x2="37031" y2="17778"/>
                        <a14:backgroundMark x1="37031" y1="17778" x2="37109" y2="26944"/>
                        <a14:backgroundMark x1="25313" y1="66667" x2="25234" y2="79028"/>
                        <a14:backgroundMark x1="25234" y1="79028" x2="23594" y2="82917"/>
                      </a14:backgroundRemoval>
                    </a14:imgEffect>
                  </a14:imgLayer>
                </a14:imgProps>
              </a:ext>
              <a:ext uri="{28A0092B-C50C-407E-A947-70E740481C1C}">
                <a14:useLocalDpi xmlns:a14="http://schemas.microsoft.com/office/drawing/2010/main" val="0"/>
              </a:ext>
            </a:extLst>
          </a:blip>
          <a:srcRect/>
          <a:stretch>
            <a:fillRect/>
          </a:stretch>
        </p:blipFill>
        <p:spPr bwMode="auto">
          <a:xfrm>
            <a:off x="-2931471" y="-61389"/>
            <a:ext cx="6258871" cy="352061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926;p47">
            <a:extLst>
              <a:ext uri="{FF2B5EF4-FFF2-40B4-BE49-F238E27FC236}">
                <a16:creationId xmlns:a16="http://schemas.microsoft.com/office/drawing/2014/main" id="{01FC28C9-6168-8389-EDB9-2CDA7353A947}"/>
              </a:ext>
            </a:extLst>
          </p:cNvPr>
          <p:cNvSpPr txBox="1">
            <a:spLocks/>
          </p:cNvSpPr>
          <p:nvPr/>
        </p:nvSpPr>
        <p:spPr>
          <a:xfrm>
            <a:off x="919766" y="1255739"/>
            <a:ext cx="1294816" cy="3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redoka One"/>
              <a:buNone/>
              <a:defRPr sz="2100" b="0"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2800"/>
              <a:buFont typeface="Fredoka One"/>
              <a:buNone/>
              <a:defRPr sz="2800" b="0" i="0" u="none" strike="noStrike" cap="none">
                <a:solidFill>
                  <a:schemeClr val="dk1"/>
                </a:solidFill>
                <a:latin typeface="Fredoka One"/>
                <a:ea typeface="Fredoka One"/>
                <a:cs typeface="Fredoka One"/>
                <a:sym typeface="Fredoka One"/>
              </a:defRPr>
            </a:lvl2pPr>
            <a:lvl3pPr marR="0" lvl="2" algn="l" rtl="0">
              <a:lnSpc>
                <a:spcPct val="100000"/>
              </a:lnSpc>
              <a:spcBef>
                <a:spcPts val="0"/>
              </a:spcBef>
              <a:spcAft>
                <a:spcPts val="0"/>
              </a:spcAft>
              <a:buClr>
                <a:schemeClr val="dk1"/>
              </a:buClr>
              <a:buSzPts val="2800"/>
              <a:buFont typeface="Fredoka One"/>
              <a:buNone/>
              <a:defRPr sz="2800" b="0" i="0" u="none" strike="noStrike" cap="none">
                <a:solidFill>
                  <a:schemeClr val="dk1"/>
                </a:solidFill>
                <a:latin typeface="Fredoka One"/>
                <a:ea typeface="Fredoka One"/>
                <a:cs typeface="Fredoka One"/>
                <a:sym typeface="Fredoka One"/>
              </a:defRPr>
            </a:lvl3pPr>
            <a:lvl4pPr marR="0" lvl="3" algn="l" rtl="0">
              <a:lnSpc>
                <a:spcPct val="100000"/>
              </a:lnSpc>
              <a:spcBef>
                <a:spcPts val="0"/>
              </a:spcBef>
              <a:spcAft>
                <a:spcPts val="0"/>
              </a:spcAft>
              <a:buClr>
                <a:schemeClr val="dk1"/>
              </a:buClr>
              <a:buSzPts val="2800"/>
              <a:buFont typeface="Fredoka One"/>
              <a:buNone/>
              <a:defRPr sz="2800" b="0" i="0" u="none" strike="noStrike" cap="none">
                <a:solidFill>
                  <a:schemeClr val="dk1"/>
                </a:solidFill>
                <a:latin typeface="Fredoka One"/>
                <a:ea typeface="Fredoka One"/>
                <a:cs typeface="Fredoka One"/>
                <a:sym typeface="Fredoka One"/>
              </a:defRPr>
            </a:lvl4pPr>
            <a:lvl5pPr marR="0" lvl="4" algn="l" rtl="0">
              <a:lnSpc>
                <a:spcPct val="100000"/>
              </a:lnSpc>
              <a:spcBef>
                <a:spcPts val="0"/>
              </a:spcBef>
              <a:spcAft>
                <a:spcPts val="0"/>
              </a:spcAft>
              <a:buClr>
                <a:schemeClr val="dk1"/>
              </a:buClr>
              <a:buSzPts val="2800"/>
              <a:buFont typeface="Fredoka One"/>
              <a:buNone/>
              <a:defRPr sz="2800" b="0" i="0" u="none" strike="noStrike" cap="none">
                <a:solidFill>
                  <a:schemeClr val="dk1"/>
                </a:solidFill>
                <a:latin typeface="Fredoka One"/>
                <a:ea typeface="Fredoka One"/>
                <a:cs typeface="Fredoka One"/>
                <a:sym typeface="Fredoka One"/>
              </a:defRPr>
            </a:lvl5pPr>
            <a:lvl6pPr marR="0" lvl="5" algn="l" rtl="0">
              <a:lnSpc>
                <a:spcPct val="100000"/>
              </a:lnSpc>
              <a:spcBef>
                <a:spcPts val="0"/>
              </a:spcBef>
              <a:spcAft>
                <a:spcPts val="0"/>
              </a:spcAft>
              <a:buClr>
                <a:schemeClr val="dk1"/>
              </a:buClr>
              <a:buSzPts val="2800"/>
              <a:buFont typeface="Fredoka One"/>
              <a:buNone/>
              <a:defRPr sz="2800" b="0" i="0" u="none" strike="noStrike" cap="none">
                <a:solidFill>
                  <a:schemeClr val="dk1"/>
                </a:solidFill>
                <a:latin typeface="Fredoka One"/>
                <a:ea typeface="Fredoka One"/>
                <a:cs typeface="Fredoka One"/>
                <a:sym typeface="Fredoka One"/>
              </a:defRPr>
            </a:lvl6pPr>
            <a:lvl7pPr marR="0" lvl="6" algn="l" rtl="0">
              <a:lnSpc>
                <a:spcPct val="100000"/>
              </a:lnSpc>
              <a:spcBef>
                <a:spcPts val="0"/>
              </a:spcBef>
              <a:spcAft>
                <a:spcPts val="0"/>
              </a:spcAft>
              <a:buClr>
                <a:schemeClr val="dk1"/>
              </a:buClr>
              <a:buSzPts val="2800"/>
              <a:buFont typeface="Fredoka One"/>
              <a:buNone/>
              <a:defRPr sz="2800" b="0" i="0" u="none" strike="noStrike" cap="none">
                <a:solidFill>
                  <a:schemeClr val="dk1"/>
                </a:solidFill>
                <a:latin typeface="Fredoka One"/>
                <a:ea typeface="Fredoka One"/>
                <a:cs typeface="Fredoka One"/>
                <a:sym typeface="Fredoka One"/>
              </a:defRPr>
            </a:lvl7pPr>
            <a:lvl8pPr marR="0" lvl="7" algn="l" rtl="0">
              <a:lnSpc>
                <a:spcPct val="100000"/>
              </a:lnSpc>
              <a:spcBef>
                <a:spcPts val="0"/>
              </a:spcBef>
              <a:spcAft>
                <a:spcPts val="0"/>
              </a:spcAft>
              <a:buClr>
                <a:schemeClr val="dk1"/>
              </a:buClr>
              <a:buSzPts val="2800"/>
              <a:buFont typeface="Fredoka One"/>
              <a:buNone/>
              <a:defRPr sz="2800" b="0" i="0" u="none" strike="noStrike" cap="none">
                <a:solidFill>
                  <a:schemeClr val="dk1"/>
                </a:solidFill>
                <a:latin typeface="Fredoka One"/>
                <a:ea typeface="Fredoka One"/>
                <a:cs typeface="Fredoka One"/>
                <a:sym typeface="Fredoka One"/>
              </a:defRPr>
            </a:lvl8pPr>
            <a:lvl9pPr marR="0" lvl="8" algn="l" rtl="0">
              <a:lnSpc>
                <a:spcPct val="100000"/>
              </a:lnSpc>
              <a:spcBef>
                <a:spcPts val="0"/>
              </a:spcBef>
              <a:spcAft>
                <a:spcPts val="0"/>
              </a:spcAft>
              <a:buClr>
                <a:schemeClr val="dk1"/>
              </a:buClr>
              <a:buSzPts val="2800"/>
              <a:buFont typeface="Fredoka One"/>
              <a:buNone/>
              <a:defRPr sz="2800" b="0" i="0" u="none" strike="noStrike" cap="none">
                <a:solidFill>
                  <a:schemeClr val="dk1"/>
                </a:solidFill>
                <a:latin typeface="Fredoka One"/>
                <a:ea typeface="Fredoka One"/>
                <a:cs typeface="Fredoka One"/>
                <a:sym typeface="Fredoka One"/>
              </a:defRPr>
            </a:lvl9pPr>
          </a:lstStyle>
          <a:p>
            <a:pPr marL="0" marR="0" lvl="0" indent="0" algn="ctr" defTabSz="914400" rtl="0" eaLnBrk="1" fontAlgn="auto" latinLnBrk="0" hangingPunct="1">
              <a:lnSpc>
                <a:spcPct val="100000"/>
              </a:lnSpc>
              <a:spcBef>
                <a:spcPts val="0"/>
              </a:spcBef>
              <a:spcAft>
                <a:spcPts val="0"/>
              </a:spcAft>
              <a:buClr>
                <a:srgbClr val="263238"/>
              </a:buClr>
              <a:buSzPts val="2800"/>
              <a:buFont typeface="Fredoka One"/>
              <a:buNone/>
              <a:tabLst/>
              <a:defRPr/>
            </a:pPr>
            <a:r>
              <a:rPr kumimoji="0" lang="en-US" sz="2400" b="1" i="0" u="none" strike="noStrike" kern="0" cap="none" spc="0" normalizeH="0" baseline="0" noProof="0" dirty="0">
                <a:ln>
                  <a:noFill/>
                </a:ln>
                <a:solidFill>
                  <a:srgbClr val="263238"/>
                </a:solidFill>
                <a:effectLst/>
                <a:uLnTx/>
                <a:uFillTx/>
                <a:latin typeface="Calibri" panose="020F0502020204030204" pitchFamily="34" charset="0"/>
                <a:ea typeface="Calibri" panose="020F0502020204030204" pitchFamily="34" charset="0"/>
                <a:cs typeface="Calibri" panose="020F0502020204030204" pitchFamily="34" charset="0"/>
                <a:sym typeface="Raleway"/>
              </a:rPr>
              <a:t>Copilot</a:t>
            </a:r>
          </a:p>
        </p:txBody>
      </p:sp>
      <p:pic>
        <p:nvPicPr>
          <p:cNvPr id="1032" name="Picture 8" descr="ChatGPT - Wikipedia">
            <a:extLst>
              <a:ext uri="{FF2B5EF4-FFF2-40B4-BE49-F238E27FC236}">
                <a16:creationId xmlns:a16="http://schemas.microsoft.com/office/drawing/2014/main" id="{DA9C4E46-514C-BA52-179F-983B3030C7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4728" y="3110012"/>
            <a:ext cx="542909" cy="542909"/>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926;p47">
            <a:extLst>
              <a:ext uri="{FF2B5EF4-FFF2-40B4-BE49-F238E27FC236}">
                <a16:creationId xmlns:a16="http://schemas.microsoft.com/office/drawing/2014/main" id="{ED343E60-B0AF-B310-00C6-FE53F2CB91A7}"/>
              </a:ext>
            </a:extLst>
          </p:cNvPr>
          <p:cNvSpPr txBox="1">
            <a:spLocks/>
          </p:cNvSpPr>
          <p:nvPr/>
        </p:nvSpPr>
        <p:spPr>
          <a:xfrm>
            <a:off x="6153439" y="3644625"/>
            <a:ext cx="2990561" cy="3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redoka One"/>
              <a:buNone/>
              <a:defRPr sz="2100" b="0"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2800"/>
              <a:buFont typeface="Fredoka One"/>
              <a:buNone/>
              <a:defRPr sz="2800" b="0" i="0" u="none" strike="noStrike" cap="none">
                <a:solidFill>
                  <a:schemeClr val="dk1"/>
                </a:solidFill>
                <a:latin typeface="Fredoka One"/>
                <a:ea typeface="Fredoka One"/>
                <a:cs typeface="Fredoka One"/>
                <a:sym typeface="Fredoka One"/>
              </a:defRPr>
            </a:lvl2pPr>
            <a:lvl3pPr marR="0" lvl="2" algn="l" rtl="0">
              <a:lnSpc>
                <a:spcPct val="100000"/>
              </a:lnSpc>
              <a:spcBef>
                <a:spcPts val="0"/>
              </a:spcBef>
              <a:spcAft>
                <a:spcPts val="0"/>
              </a:spcAft>
              <a:buClr>
                <a:schemeClr val="dk1"/>
              </a:buClr>
              <a:buSzPts val="2800"/>
              <a:buFont typeface="Fredoka One"/>
              <a:buNone/>
              <a:defRPr sz="2800" b="0" i="0" u="none" strike="noStrike" cap="none">
                <a:solidFill>
                  <a:schemeClr val="dk1"/>
                </a:solidFill>
                <a:latin typeface="Fredoka One"/>
                <a:ea typeface="Fredoka One"/>
                <a:cs typeface="Fredoka One"/>
                <a:sym typeface="Fredoka One"/>
              </a:defRPr>
            </a:lvl3pPr>
            <a:lvl4pPr marR="0" lvl="3" algn="l" rtl="0">
              <a:lnSpc>
                <a:spcPct val="100000"/>
              </a:lnSpc>
              <a:spcBef>
                <a:spcPts val="0"/>
              </a:spcBef>
              <a:spcAft>
                <a:spcPts val="0"/>
              </a:spcAft>
              <a:buClr>
                <a:schemeClr val="dk1"/>
              </a:buClr>
              <a:buSzPts val="2800"/>
              <a:buFont typeface="Fredoka One"/>
              <a:buNone/>
              <a:defRPr sz="2800" b="0" i="0" u="none" strike="noStrike" cap="none">
                <a:solidFill>
                  <a:schemeClr val="dk1"/>
                </a:solidFill>
                <a:latin typeface="Fredoka One"/>
                <a:ea typeface="Fredoka One"/>
                <a:cs typeface="Fredoka One"/>
                <a:sym typeface="Fredoka One"/>
              </a:defRPr>
            </a:lvl4pPr>
            <a:lvl5pPr marR="0" lvl="4" algn="l" rtl="0">
              <a:lnSpc>
                <a:spcPct val="100000"/>
              </a:lnSpc>
              <a:spcBef>
                <a:spcPts val="0"/>
              </a:spcBef>
              <a:spcAft>
                <a:spcPts val="0"/>
              </a:spcAft>
              <a:buClr>
                <a:schemeClr val="dk1"/>
              </a:buClr>
              <a:buSzPts val="2800"/>
              <a:buFont typeface="Fredoka One"/>
              <a:buNone/>
              <a:defRPr sz="2800" b="0" i="0" u="none" strike="noStrike" cap="none">
                <a:solidFill>
                  <a:schemeClr val="dk1"/>
                </a:solidFill>
                <a:latin typeface="Fredoka One"/>
                <a:ea typeface="Fredoka One"/>
                <a:cs typeface="Fredoka One"/>
                <a:sym typeface="Fredoka One"/>
              </a:defRPr>
            </a:lvl5pPr>
            <a:lvl6pPr marR="0" lvl="5" algn="l" rtl="0">
              <a:lnSpc>
                <a:spcPct val="100000"/>
              </a:lnSpc>
              <a:spcBef>
                <a:spcPts val="0"/>
              </a:spcBef>
              <a:spcAft>
                <a:spcPts val="0"/>
              </a:spcAft>
              <a:buClr>
                <a:schemeClr val="dk1"/>
              </a:buClr>
              <a:buSzPts val="2800"/>
              <a:buFont typeface="Fredoka One"/>
              <a:buNone/>
              <a:defRPr sz="2800" b="0" i="0" u="none" strike="noStrike" cap="none">
                <a:solidFill>
                  <a:schemeClr val="dk1"/>
                </a:solidFill>
                <a:latin typeface="Fredoka One"/>
                <a:ea typeface="Fredoka One"/>
                <a:cs typeface="Fredoka One"/>
                <a:sym typeface="Fredoka One"/>
              </a:defRPr>
            </a:lvl6pPr>
            <a:lvl7pPr marR="0" lvl="6" algn="l" rtl="0">
              <a:lnSpc>
                <a:spcPct val="100000"/>
              </a:lnSpc>
              <a:spcBef>
                <a:spcPts val="0"/>
              </a:spcBef>
              <a:spcAft>
                <a:spcPts val="0"/>
              </a:spcAft>
              <a:buClr>
                <a:schemeClr val="dk1"/>
              </a:buClr>
              <a:buSzPts val="2800"/>
              <a:buFont typeface="Fredoka One"/>
              <a:buNone/>
              <a:defRPr sz="2800" b="0" i="0" u="none" strike="noStrike" cap="none">
                <a:solidFill>
                  <a:schemeClr val="dk1"/>
                </a:solidFill>
                <a:latin typeface="Fredoka One"/>
                <a:ea typeface="Fredoka One"/>
                <a:cs typeface="Fredoka One"/>
                <a:sym typeface="Fredoka One"/>
              </a:defRPr>
            </a:lvl7pPr>
            <a:lvl8pPr marR="0" lvl="7" algn="l" rtl="0">
              <a:lnSpc>
                <a:spcPct val="100000"/>
              </a:lnSpc>
              <a:spcBef>
                <a:spcPts val="0"/>
              </a:spcBef>
              <a:spcAft>
                <a:spcPts val="0"/>
              </a:spcAft>
              <a:buClr>
                <a:schemeClr val="dk1"/>
              </a:buClr>
              <a:buSzPts val="2800"/>
              <a:buFont typeface="Fredoka One"/>
              <a:buNone/>
              <a:defRPr sz="2800" b="0" i="0" u="none" strike="noStrike" cap="none">
                <a:solidFill>
                  <a:schemeClr val="dk1"/>
                </a:solidFill>
                <a:latin typeface="Fredoka One"/>
                <a:ea typeface="Fredoka One"/>
                <a:cs typeface="Fredoka One"/>
                <a:sym typeface="Fredoka One"/>
              </a:defRPr>
            </a:lvl8pPr>
            <a:lvl9pPr marR="0" lvl="8" algn="l" rtl="0">
              <a:lnSpc>
                <a:spcPct val="100000"/>
              </a:lnSpc>
              <a:spcBef>
                <a:spcPts val="0"/>
              </a:spcBef>
              <a:spcAft>
                <a:spcPts val="0"/>
              </a:spcAft>
              <a:buClr>
                <a:schemeClr val="dk1"/>
              </a:buClr>
              <a:buSzPts val="2800"/>
              <a:buFont typeface="Fredoka One"/>
              <a:buNone/>
              <a:defRPr sz="2800" b="0" i="0" u="none" strike="noStrike" cap="none">
                <a:solidFill>
                  <a:schemeClr val="dk1"/>
                </a:solidFill>
                <a:latin typeface="Fredoka One"/>
                <a:ea typeface="Fredoka One"/>
                <a:cs typeface="Fredoka One"/>
                <a:sym typeface="Fredoka One"/>
              </a:defRPr>
            </a:lvl9pPr>
          </a:lstStyle>
          <a:p>
            <a:pPr marL="0" marR="0" lvl="0" indent="0" algn="ctr" defTabSz="914400" rtl="0" eaLnBrk="1" fontAlgn="auto" latinLnBrk="0" hangingPunct="1">
              <a:lnSpc>
                <a:spcPct val="100000"/>
              </a:lnSpc>
              <a:spcBef>
                <a:spcPts val="0"/>
              </a:spcBef>
              <a:spcAft>
                <a:spcPts val="0"/>
              </a:spcAft>
              <a:buClr>
                <a:srgbClr val="263238"/>
              </a:buClr>
              <a:buSzPts val="2800"/>
              <a:buFont typeface="Fredoka One"/>
              <a:buNone/>
              <a:tabLst/>
              <a:defRPr/>
            </a:pPr>
            <a:r>
              <a:rPr kumimoji="0" lang="en-US" sz="1800" b="1" i="0" u="none" strike="noStrike" kern="0" cap="none" spc="0" normalizeH="0" baseline="0" noProof="0" dirty="0" err="1">
                <a:ln>
                  <a:noFill/>
                </a:ln>
                <a:solidFill>
                  <a:srgbClr val="E0E0E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sym typeface="Raleway"/>
              </a:rPr>
              <a:t>OpenAI</a:t>
            </a:r>
            <a:endParaRPr kumimoji="0" lang="en-US" sz="1800" b="1" i="0" u="none" strike="noStrike" kern="0" cap="none" spc="0" normalizeH="0" baseline="0" noProof="0" dirty="0">
              <a:ln>
                <a:noFill/>
              </a:ln>
              <a:solidFill>
                <a:srgbClr val="E0E0E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sym typeface="Raleway"/>
            </a:endParaRPr>
          </a:p>
        </p:txBody>
      </p:sp>
      <p:sp>
        <p:nvSpPr>
          <p:cNvPr id="13" name="Google Shape;258;p19">
            <a:extLst>
              <a:ext uri="{FF2B5EF4-FFF2-40B4-BE49-F238E27FC236}">
                <a16:creationId xmlns:a16="http://schemas.microsoft.com/office/drawing/2014/main" id="{D85A275F-1D3A-A0CE-8F46-C26D19372E55}"/>
              </a:ext>
            </a:extLst>
          </p:cNvPr>
          <p:cNvSpPr txBox="1">
            <a:spLocks/>
          </p:cNvSpPr>
          <p:nvPr/>
        </p:nvSpPr>
        <p:spPr>
          <a:xfrm>
            <a:off x="659485" y="523250"/>
            <a:ext cx="2493413"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Fira Sans Extra Condensed"/>
              <a:buNone/>
              <a:tabLst/>
              <a:defRPr/>
            </a:pPr>
            <a:r>
              <a:rPr kumimoji="0" lang="en-US" sz="3200" b="1" i="0" u="none" strike="noStrike" kern="0" cap="none" spc="0" normalizeH="0" baseline="0" noProof="0" dirty="0">
                <a:ln>
                  <a:noFill/>
                </a:ln>
                <a:solidFill>
                  <a:srgbClr val="000000"/>
                </a:solidFill>
                <a:effectLst/>
                <a:uLnTx/>
                <a:uFillTx/>
                <a:latin typeface="Fira Sans Extra Condensed"/>
                <a:cs typeface="Fira Sans Extra Condensed"/>
                <a:sym typeface="Fira Sans Extra Condensed"/>
              </a:rPr>
              <a:t>In March 2023</a:t>
            </a:r>
          </a:p>
        </p:txBody>
      </p:sp>
      <p:pic>
        <p:nvPicPr>
          <p:cNvPr id="1036" name="Picture 12" descr="Introducing Microsoft 365 Copilot | Microsoft 365 Blog">
            <a:extLst>
              <a:ext uri="{FF2B5EF4-FFF2-40B4-BE49-F238E27FC236}">
                <a16:creationId xmlns:a16="http://schemas.microsoft.com/office/drawing/2014/main" id="{73544578-4744-46E1-9E6B-32C10E27EF3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5333" b="89926" l="9774" r="89231">
                        <a14:foregroundMark x1="18643" y1="23852" x2="18643" y2="23852"/>
                        <a14:foregroundMark x1="17014" y1="26815" x2="35294" y2="26815"/>
                        <a14:foregroundMark x1="19276" y1="21481" x2="46063" y2="22222"/>
                        <a14:foregroundMark x1="46063" y1="22222" x2="47421" y2="30222"/>
                        <a14:foregroundMark x1="22534" y1="21185" x2="47511" y2="18074"/>
                        <a14:foregroundMark x1="47511" y1="18074" x2="49321" y2="24444"/>
                        <a14:foregroundMark x1="14299" y1="15407" x2="27511" y2="15704"/>
                        <a14:foregroundMark x1="27511" y1="15704" x2="50679" y2="9630"/>
                        <a14:foregroundMark x1="52760" y1="22074" x2="63077" y2="22519"/>
                        <a14:foregroundMark x1="62624" y1="18370" x2="62624" y2="18370"/>
                        <a14:foregroundMark x1="63077" y1="18074" x2="63077" y2="18074"/>
                        <a14:foregroundMark x1="56652" y1="84741" x2="86968" y2="85037"/>
                        <a14:foregroundMark x1="45576" y1="82542" x2="59367" y2="87111"/>
                        <a14:foregroundMark x1="45211" y1="82421" x2="45350" y2="82467"/>
                        <a14:foregroundMark x1="59367" y1="87111" x2="70860" y2="84741"/>
                        <a14:foregroundMark x1="45158" y1="84148" x2="61448" y2="86667"/>
                        <a14:foregroundMark x1="61448" y1="86667" x2="74299" y2="86519"/>
                        <a14:foregroundMark x1="74299" y1="86519" x2="74751" y2="87111"/>
                        <a14:foregroundMark x1="45792" y1="89185" x2="45792" y2="89185"/>
                        <a14:foregroundMark x1="49864" y1="88741" x2="52760" y2="89185"/>
                        <a14:foregroundMark x1="44163" y1="90222" x2="44163" y2="90222"/>
                        <a14:foregroundMark x1="82805" y1="49037" x2="82805" y2="49037"/>
                        <a14:foregroundMark x1="78733" y1="45037" x2="78733" y2="45037"/>
                        <a14:foregroundMark x1="86335" y1="44296" x2="86335" y2="44296"/>
                        <a14:foregroundMark x1="12851" y1="12296" x2="12851" y2="12296"/>
                        <a14:foregroundMark x1="15294" y1="10963" x2="15294" y2="10963"/>
                        <a14:foregroundMark x1="13484" y1="12000" x2="41448" y2="12296"/>
                        <a14:foregroundMark x1="41448" y1="12296" x2="48235" y2="11407"/>
                        <a14:foregroundMark x1="29774" y1="9926" x2="42534" y2="10370"/>
                        <a14:foregroundMark x1="42534" y1="10370" x2="51946" y2="6963"/>
                        <a14:foregroundMark x1="78552" y1="44296" x2="85701" y2="44593"/>
                        <a14:foregroundMark x1="80000" y1="43111" x2="87783" y2="58519"/>
                        <a14:foregroundMark x1="87783" y1="58519" x2="87964" y2="67407"/>
                        <a14:foregroundMark x1="84615" y1="43407" x2="87421" y2="43407"/>
                        <a14:foregroundMark x1="87330" y1="43556" x2="87330" y2="43556"/>
                        <a14:foregroundMark x1="87783" y1="42519" x2="87783" y2="42519"/>
                        <a14:foregroundMark x1="34109" y1="69903" x2="37285" y2="69926"/>
                        <a14:foregroundMark x1="24578" y1="69834" x2="24955" y2="69837"/>
                        <a14:foregroundMark x1="16833" y1="69778" x2="19908" y2="69800"/>
                        <a14:foregroundMark x1="37285" y1="69926" x2="49502" y2="69778"/>
                        <a14:foregroundMark x1="49502" y1="69778" x2="59367" y2="65185"/>
                        <a14:foregroundMark x1="13122" y1="11111" x2="46244" y2="6815"/>
                        <a14:foregroundMark x1="51222" y1="7259" x2="52851" y2="7407"/>
                        <a14:foregroundMark x1="53032" y1="5778" x2="53032" y2="5778"/>
                        <a14:foregroundMark x1="52217" y1="5333" x2="52217" y2="5333"/>
                        <a14:foregroundMark x1="76109" y1="30667" x2="76109" y2="30667"/>
                        <a14:backgroundMark x1="18190" y1="75704" x2="18190" y2="75704"/>
                        <a14:backgroundMark x1="17195" y1="64296" x2="17195" y2="64296"/>
                        <a14:backgroundMark x1="81538" y1="38963" x2="78824" y2="40741"/>
                        <a14:backgroundMark x1="40814" y1="82815" x2="44344" y2="84296"/>
                        <a14:backgroundMark x1="43258" y1="85037" x2="45249" y2="88148"/>
                        <a14:backgroundMark x1="45249" y1="84148" x2="45430" y2="82074"/>
                        <a14:backgroundMark x1="26244" y1="81481" x2="26244" y2="81481"/>
                        <a14:backgroundMark x1="24072" y1="75852" x2="24072" y2="75852"/>
                        <a14:backgroundMark x1="15747" y1="60593" x2="24615" y2="73185"/>
                        <a14:backgroundMark x1="24615" y1="73185" x2="30045" y2="71259"/>
                        <a14:backgroundMark x1="24706" y1="70519" x2="34480" y2="68889"/>
                      </a14:backgroundRemoval>
                    </a14:imgEffect>
                  </a14:imgLayer>
                </a14:imgProps>
              </a:ext>
              <a:ext uri="{28A0092B-C50C-407E-A947-70E740481C1C}">
                <a14:useLocalDpi xmlns:a14="http://schemas.microsoft.com/office/drawing/2010/main" val="0"/>
              </a:ext>
            </a:extLst>
          </a:blip>
          <a:srcRect l="-1" t="6217" r="804" b="9627"/>
          <a:stretch/>
        </p:blipFill>
        <p:spPr bwMode="auto">
          <a:xfrm>
            <a:off x="3093928" y="2971978"/>
            <a:ext cx="4119248" cy="21347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049700" y="97260"/>
            <a:ext cx="1950889" cy="499915"/>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1210625286"/>
              </p:ext>
            </p:extLst>
          </p:nvPr>
        </p:nvGraphicFramePr>
        <p:xfrm>
          <a:off x="1569530" y="1570704"/>
          <a:ext cx="6004940" cy="1112480"/>
        </p:xfrm>
        <a:graphic>
          <a:graphicData uri="http://schemas.openxmlformats.org/drawingml/2006/table">
            <a:tbl>
              <a:tblPr firstRow="1" bandRow="1">
                <a:tableStyleId>{3B4B98B0-60AC-42C2-AFA5-B58CD77FA1E5}</a:tableStyleId>
              </a:tblPr>
              <a:tblGrid>
                <a:gridCol w="1767205">
                  <a:extLst>
                    <a:ext uri="{9D8B030D-6E8A-4147-A177-3AD203B41FA5}">
                      <a16:colId xmlns:a16="http://schemas.microsoft.com/office/drawing/2014/main" val="20000"/>
                    </a:ext>
                  </a:extLst>
                </a:gridCol>
                <a:gridCol w="847547">
                  <a:extLst>
                    <a:ext uri="{9D8B030D-6E8A-4147-A177-3AD203B41FA5}">
                      <a16:colId xmlns:a16="http://schemas.microsoft.com/office/drawing/2014/main" val="20001"/>
                    </a:ext>
                  </a:extLst>
                </a:gridCol>
                <a:gridCol w="847547">
                  <a:extLst>
                    <a:ext uri="{9D8B030D-6E8A-4147-A177-3AD203B41FA5}">
                      <a16:colId xmlns:a16="http://schemas.microsoft.com/office/drawing/2014/main" val="20002"/>
                    </a:ext>
                  </a:extLst>
                </a:gridCol>
                <a:gridCol w="847547">
                  <a:extLst>
                    <a:ext uri="{9D8B030D-6E8A-4147-A177-3AD203B41FA5}">
                      <a16:colId xmlns:a16="http://schemas.microsoft.com/office/drawing/2014/main" val="20003"/>
                    </a:ext>
                  </a:extLst>
                </a:gridCol>
                <a:gridCol w="847547">
                  <a:extLst>
                    <a:ext uri="{9D8B030D-6E8A-4147-A177-3AD203B41FA5}">
                      <a16:colId xmlns:a16="http://schemas.microsoft.com/office/drawing/2014/main" val="20004"/>
                    </a:ext>
                  </a:extLst>
                </a:gridCol>
                <a:gridCol w="847547">
                  <a:extLst>
                    <a:ext uri="{9D8B030D-6E8A-4147-A177-3AD203B41FA5}">
                      <a16:colId xmlns:a16="http://schemas.microsoft.com/office/drawing/2014/main" val="20005"/>
                    </a:ext>
                  </a:extLst>
                </a:gridCol>
              </a:tblGrid>
              <a:tr h="370840">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panose="020B0604020202020204"/>
                        </a:rPr>
                        <a:t>Year (Predicted Performance)</a:t>
                      </a:r>
                      <a:endParaRPr lang="zh-CN" alt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2016</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2017</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2018</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2019</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2020</a:t>
                      </a:r>
                    </a:p>
                  </a:txBody>
                  <a:tcPr anchor="ctr"/>
                </a:tc>
                <a:extLst>
                  <a:ext uri="{0D108BD9-81ED-4DB2-BD59-A6C34878D82A}">
                    <a16:rowId xmlns:a16="http://schemas.microsoft.com/office/drawing/2014/main" val="10000"/>
                  </a:ext>
                </a:extLst>
              </a:tr>
              <a:tr h="370800">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chemeClr val="tx1"/>
                          </a:solidFill>
                          <a:latin typeface="Calibri" panose="020F0502020204030204" pitchFamily="34" charset="0"/>
                          <a:ea typeface="+mn-ea"/>
                          <a:cs typeface="Calibri" panose="020F0502020204030204" pitchFamily="34" charset="0"/>
                          <a:sym typeface="Arial" panose="020B0604020202020204"/>
                        </a:rPr>
                        <a:t>Total Revenues ($ thousand)</a:t>
                      </a:r>
                      <a:endParaRPr lang="zh-CN" alt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b"/>
                      <a:r>
                        <a:rPr lang="en-US" altLang="zh-CN" sz="1000" b="1" i="0" u="none" strike="noStrike" cap="none" dirty="0">
                          <a:solidFill>
                            <a:srgbClr val="C00000"/>
                          </a:solidFill>
                          <a:effectLst/>
                          <a:latin typeface="Calibri" panose="020F0502020204030204" pitchFamily="34" charset="0"/>
                          <a:ea typeface="+mn-ea"/>
                          <a:cs typeface="+mn-cs"/>
                          <a:sym typeface="Arial" panose="020B0604020202020204"/>
                        </a:rPr>
                        <a:t>3,900,000</a:t>
                      </a:r>
                    </a:p>
                  </a:txBody>
                  <a:tcPr anchor="ctr"/>
                </a:tc>
                <a:tc>
                  <a:txBody>
                    <a:bodyPr/>
                    <a:lstStyle/>
                    <a:p>
                      <a:pPr algn="ctr"/>
                      <a:r>
                        <a:rPr lang="en-US" altLang="zh-CN" sz="1000" b="1" i="0" u="none" strike="noStrike" cap="none" dirty="0">
                          <a:solidFill>
                            <a:srgbClr val="C00000"/>
                          </a:solidFill>
                          <a:effectLst/>
                          <a:latin typeface="Calibri" panose="020F0502020204030204" pitchFamily="34" charset="0"/>
                          <a:ea typeface="+mn-ea"/>
                          <a:cs typeface="+mn-cs"/>
                          <a:sym typeface="Arial" panose="020B0604020202020204"/>
                        </a:rPr>
                        <a:t>4,400,000</a:t>
                      </a:r>
                    </a:p>
                  </a:txBody>
                  <a:tcPr anchor="ctr"/>
                </a:tc>
                <a:tc>
                  <a:txBody>
                    <a:bodyPr/>
                    <a:lstStyle/>
                    <a:p>
                      <a:pPr algn="ctr"/>
                      <a:r>
                        <a:rPr lang="en-US" altLang="zh-CN" sz="1000">
                          <a:effectLst/>
                          <a:latin typeface="Calibri" panose="020F0502020204030204" pitchFamily="34" charset="0"/>
                        </a:rPr>
                        <a:t>5,350,742</a:t>
                      </a:r>
                    </a:p>
                  </a:txBody>
                  <a:tcPr anchor="ctr"/>
                </a:tc>
                <a:tc>
                  <a:txBody>
                    <a:bodyPr/>
                    <a:lstStyle/>
                    <a:p>
                      <a:pPr algn="ctr" fontAlgn="b"/>
                      <a:r>
                        <a:rPr lang="en-US" altLang="zh-CN" sz="1000" dirty="0">
                          <a:effectLst/>
                          <a:latin typeface="Calibri" panose="020F0502020204030204" pitchFamily="34" charset="0"/>
                        </a:rPr>
                        <a:t>6,527,905</a:t>
                      </a:r>
                    </a:p>
                  </a:txBody>
                  <a:tcPr anchor="ctr"/>
                </a:tc>
                <a:tc>
                  <a:txBody>
                    <a:bodyPr/>
                    <a:lstStyle/>
                    <a:p>
                      <a:pPr algn="ctr" fontAlgn="b"/>
                      <a:r>
                        <a:rPr lang="en-US" altLang="zh-CN" sz="1000" dirty="0">
                          <a:effectLst/>
                          <a:latin typeface="Calibri" panose="020F0502020204030204" pitchFamily="34" charset="0"/>
                        </a:rPr>
                        <a:t>7,964,044</a:t>
                      </a:r>
                    </a:p>
                  </a:txBody>
                  <a:tcPr anchor="ctr"/>
                </a:tc>
                <a:extLst>
                  <a:ext uri="{0D108BD9-81ED-4DB2-BD59-A6C34878D82A}">
                    <a16:rowId xmlns:a16="http://schemas.microsoft.com/office/drawing/2014/main" val="10001"/>
                  </a:ext>
                </a:extLst>
              </a:tr>
              <a:tr h="370840">
                <a:tc>
                  <a:txBody>
                    <a:bodyPr/>
                    <a:lstStyle/>
                    <a:p>
                      <a:pPr marR="0" algn="ctr" rtl="0" fontAlgn="t">
                        <a:lnSpc>
                          <a:spcPct val="100000"/>
                        </a:lnSpc>
                        <a:spcBef>
                          <a:spcPts val="0"/>
                        </a:spcBef>
                        <a:spcAft>
                          <a:spcPts val="0"/>
                        </a:spcAft>
                        <a:buClr>
                          <a:srgbClr val="000000"/>
                        </a:buClr>
                        <a:buFont typeface="Arial" panose="020B0604020202020204"/>
                      </a:pPr>
                      <a:r>
                        <a:rPr 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Growth Rate </a:t>
                      </a:r>
                    </a:p>
                  </a:txBody>
                  <a:tcPr anchor="ctr"/>
                </a:tc>
                <a:tc>
                  <a:txBody>
                    <a:bodyPr/>
                    <a:lstStyle/>
                    <a:p>
                      <a:pPr algn="ctr" fontAlgn="b"/>
                      <a:r>
                        <a:rPr lang="en-US" altLang="zh-CN" sz="1000" b="1" dirty="0">
                          <a:solidFill>
                            <a:srgbClr val="C00000"/>
                          </a:solidFill>
                          <a:effectLst/>
                          <a:latin typeface="Calibri" panose="020F0502020204030204" pitchFamily="34" charset="0"/>
                        </a:rPr>
                        <a:t>30.40%</a:t>
                      </a:r>
                    </a:p>
                  </a:txBody>
                  <a:tcPr anchor="ctr"/>
                </a:tc>
                <a:tc>
                  <a:txBody>
                    <a:bodyPr/>
                    <a:lstStyle/>
                    <a:p>
                      <a:pPr algn="ctr" fontAlgn="b"/>
                      <a:r>
                        <a:rPr lang="en-US" altLang="zh-CN" sz="1000" b="1" dirty="0">
                          <a:solidFill>
                            <a:srgbClr val="C00000"/>
                          </a:solidFill>
                          <a:effectLst/>
                          <a:latin typeface="Calibri" panose="020F0502020204030204" pitchFamily="34" charset="0"/>
                        </a:rPr>
                        <a:t>12.82%</a:t>
                      </a:r>
                    </a:p>
                  </a:txBody>
                  <a:tcPr anchor="ctr">
                    <a:noFill/>
                  </a:tcPr>
                </a:tc>
                <a:tc>
                  <a:txBody>
                    <a:bodyPr/>
                    <a:lstStyle/>
                    <a:p>
                      <a:pPr algn="ctr" fontAlgn="b"/>
                      <a:r>
                        <a:rPr lang="en-US" altLang="zh-CN" sz="1000" dirty="0">
                          <a:solidFill>
                            <a:srgbClr val="000000"/>
                          </a:solidFill>
                          <a:effectLst/>
                          <a:latin typeface="Calibri" panose="020F0502020204030204" pitchFamily="34" charset="0"/>
                        </a:rPr>
                        <a:t>22.00%</a:t>
                      </a:r>
                    </a:p>
                  </a:txBody>
                  <a:tcPr anchor="ctr"/>
                </a:tc>
                <a:tc>
                  <a:txBody>
                    <a:bodyPr/>
                    <a:lstStyle/>
                    <a:p>
                      <a:pPr algn="ctr" fontAlgn="b"/>
                      <a:r>
                        <a:rPr lang="en-US" altLang="zh-CN" sz="1000" dirty="0">
                          <a:solidFill>
                            <a:srgbClr val="000000"/>
                          </a:solidFill>
                          <a:effectLst/>
                          <a:latin typeface="Calibri" panose="020F0502020204030204" pitchFamily="34" charset="0"/>
                        </a:rPr>
                        <a:t>22.00%</a:t>
                      </a:r>
                    </a:p>
                  </a:txBody>
                  <a:tcPr anchor="ctr"/>
                </a:tc>
                <a:tc>
                  <a:txBody>
                    <a:bodyPr/>
                    <a:lstStyle/>
                    <a:p>
                      <a:pPr algn="ctr" fontAlgn="b"/>
                      <a:r>
                        <a:rPr lang="en-US" altLang="zh-CN" sz="1000" dirty="0">
                          <a:solidFill>
                            <a:srgbClr val="000000"/>
                          </a:solidFill>
                          <a:effectLst/>
                          <a:latin typeface="Calibri" panose="020F0502020204030204" pitchFamily="34" charset="0"/>
                        </a:rPr>
                        <a:t>22.00%</a:t>
                      </a:r>
                    </a:p>
                  </a:txBody>
                  <a:tcPr anchor="ctr"/>
                </a:tc>
                <a:extLst>
                  <a:ext uri="{0D108BD9-81ED-4DB2-BD59-A6C34878D82A}">
                    <a16:rowId xmlns:a16="http://schemas.microsoft.com/office/drawing/2014/main" val="10002"/>
                  </a:ext>
                </a:extLst>
              </a:tr>
            </a:tbl>
          </a:graphicData>
        </a:graphic>
      </p:graphicFrame>
      <p:sp>
        <p:nvSpPr>
          <p:cNvPr id="8" name="Google Shape;912;p35"/>
          <p:cNvSpPr txBox="1"/>
          <p:nvPr/>
        </p:nvSpPr>
        <p:spPr>
          <a:xfrm>
            <a:off x="457200" y="925288"/>
            <a:ext cx="8010470" cy="489275"/>
          </a:xfrm>
          <a:prstGeom prst="rect">
            <a:avLst/>
          </a:prstGeom>
          <a:solidFill>
            <a:schemeClr val="accent1">
              <a:lumMod val="40000"/>
              <a:lumOff val="6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Total Revenues </a:t>
            </a:r>
            <a:r>
              <a:rPr kumimoji="0" lang="en-US" altLang="zh-CN"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 Predicted Performance</a:t>
            </a:r>
            <a:endPar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7" name="Google Shape;992;p38">
            <a:extLst>
              <a:ext uri="{FF2B5EF4-FFF2-40B4-BE49-F238E27FC236}">
                <a16:creationId xmlns:a16="http://schemas.microsoft.com/office/drawing/2014/main" id="{CFB0F0E2-51BB-4BD7-AFBF-2885C0C6A020}"/>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a:t>
            </a:r>
            <a:r>
              <a:rPr lang="en-US" altLang="zh-CN" dirty="0">
                <a:solidFill>
                  <a:schemeClr val="accent1">
                    <a:lumMod val="75000"/>
                  </a:schemeClr>
                </a:solidFill>
              </a:rPr>
              <a:t>tep1: </a:t>
            </a:r>
            <a:r>
              <a:rPr lang="en-US" dirty="0">
                <a:solidFill>
                  <a:schemeClr val="accent1">
                    <a:lumMod val="75000"/>
                  </a:schemeClr>
                </a:solidFill>
              </a:rPr>
              <a:t>Project Free Cash Flows</a:t>
            </a:r>
            <a:endParaRPr dirty="0">
              <a:solidFill>
                <a:schemeClr val="accent1">
                  <a:lumMod val="75000"/>
                </a:schemeClr>
              </a:solidFill>
            </a:endParaRPr>
          </a:p>
        </p:txBody>
      </p:sp>
      <p:pic>
        <p:nvPicPr>
          <p:cNvPr id="3" name="图片 2">
            <a:extLst>
              <a:ext uri="{FF2B5EF4-FFF2-40B4-BE49-F238E27FC236}">
                <a16:creationId xmlns:a16="http://schemas.microsoft.com/office/drawing/2014/main" id="{C2717DE0-4C2F-FEA7-99E6-977CF33C9D56}"/>
              </a:ext>
            </a:extLst>
          </p:cNvPr>
          <p:cNvPicPr>
            <a:picLocks noChangeAspect="1"/>
          </p:cNvPicPr>
          <p:nvPr/>
        </p:nvPicPr>
        <p:blipFill>
          <a:blip r:embed="rId4"/>
          <a:stretch>
            <a:fillRect/>
          </a:stretch>
        </p:blipFill>
        <p:spPr>
          <a:xfrm>
            <a:off x="345442" y="2801450"/>
            <a:ext cx="7515909" cy="2160116"/>
          </a:xfrm>
          <a:prstGeom prst="rect">
            <a:avLst/>
          </a:prstGeom>
        </p:spPr>
      </p:pic>
      <p:sp>
        <p:nvSpPr>
          <p:cNvPr id="9" name="Google Shape;913;p35">
            <a:extLst>
              <a:ext uri="{FF2B5EF4-FFF2-40B4-BE49-F238E27FC236}">
                <a16:creationId xmlns:a16="http://schemas.microsoft.com/office/drawing/2014/main" id="{82CCF0FC-C8BE-516A-A1E3-FFD1223AFAE1}"/>
              </a:ext>
            </a:extLst>
          </p:cNvPr>
          <p:cNvSpPr txBox="1"/>
          <p:nvPr/>
        </p:nvSpPr>
        <p:spPr>
          <a:xfrm>
            <a:off x="5995001" y="4633693"/>
            <a:ext cx="3005588" cy="369803"/>
          </a:xfrm>
          <a:prstGeom prst="round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Source: </a:t>
            </a:r>
            <a:r>
              <a:rPr kumimoji="0" lang="en-US" sz="1100" b="0" i="0" u="sng"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CNN Business (https://</a:t>
            </a:r>
            <a:r>
              <a:rPr kumimoji="0" lang="en-US" sz="1100" b="0" i="0" u="sng"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money.cnn.com</a:t>
            </a:r>
            <a:r>
              <a:rPr kumimoji="0" lang="en-US" sz="1100" b="0" i="0" u="sng"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a:t>
            </a:r>
            <a:endParaRPr kumimoji="0" lang="en-US" altLang="zh-CN" sz="1100" b="0" i="0" u="sng"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1119546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049700" y="97260"/>
            <a:ext cx="1950889" cy="499915"/>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1070928187"/>
              </p:ext>
            </p:extLst>
          </p:nvPr>
        </p:nvGraphicFramePr>
        <p:xfrm>
          <a:off x="1569530" y="1570704"/>
          <a:ext cx="6004940" cy="1112480"/>
        </p:xfrm>
        <a:graphic>
          <a:graphicData uri="http://schemas.openxmlformats.org/drawingml/2006/table">
            <a:tbl>
              <a:tblPr firstRow="1" bandRow="1">
                <a:tableStyleId>{3B4B98B0-60AC-42C2-AFA5-B58CD77FA1E5}</a:tableStyleId>
              </a:tblPr>
              <a:tblGrid>
                <a:gridCol w="1767205">
                  <a:extLst>
                    <a:ext uri="{9D8B030D-6E8A-4147-A177-3AD203B41FA5}">
                      <a16:colId xmlns:a16="http://schemas.microsoft.com/office/drawing/2014/main" val="20000"/>
                    </a:ext>
                  </a:extLst>
                </a:gridCol>
                <a:gridCol w="847547">
                  <a:extLst>
                    <a:ext uri="{9D8B030D-6E8A-4147-A177-3AD203B41FA5}">
                      <a16:colId xmlns:a16="http://schemas.microsoft.com/office/drawing/2014/main" val="20001"/>
                    </a:ext>
                  </a:extLst>
                </a:gridCol>
                <a:gridCol w="847547">
                  <a:extLst>
                    <a:ext uri="{9D8B030D-6E8A-4147-A177-3AD203B41FA5}">
                      <a16:colId xmlns:a16="http://schemas.microsoft.com/office/drawing/2014/main" val="20002"/>
                    </a:ext>
                  </a:extLst>
                </a:gridCol>
                <a:gridCol w="847547">
                  <a:extLst>
                    <a:ext uri="{9D8B030D-6E8A-4147-A177-3AD203B41FA5}">
                      <a16:colId xmlns:a16="http://schemas.microsoft.com/office/drawing/2014/main" val="20003"/>
                    </a:ext>
                  </a:extLst>
                </a:gridCol>
                <a:gridCol w="847547">
                  <a:extLst>
                    <a:ext uri="{9D8B030D-6E8A-4147-A177-3AD203B41FA5}">
                      <a16:colId xmlns:a16="http://schemas.microsoft.com/office/drawing/2014/main" val="20004"/>
                    </a:ext>
                  </a:extLst>
                </a:gridCol>
                <a:gridCol w="847547">
                  <a:extLst>
                    <a:ext uri="{9D8B030D-6E8A-4147-A177-3AD203B41FA5}">
                      <a16:colId xmlns:a16="http://schemas.microsoft.com/office/drawing/2014/main" val="20005"/>
                    </a:ext>
                  </a:extLst>
                </a:gridCol>
              </a:tblGrid>
              <a:tr h="370840">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panose="020B0604020202020204"/>
                        </a:rPr>
                        <a:t>Year (Predicted Performance)</a:t>
                      </a:r>
                      <a:endParaRPr lang="zh-CN" alt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2016</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2017</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2018</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2019</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2020</a:t>
                      </a:r>
                    </a:p>
                  </a:txBody>
                  <a:tcPr anchor="ctr"/>
                </a:tc>
                <a:extLst>
                  <a:ext uri="{0D108BD9-81ED-4DB2-BD59-A6C34878D82A}">
                    <a16:rowId xmlns:a16="http://schemas.microsoft.com/office/drawing/2014/main" val="10000"/>
                  </a:ext>
                </a:extLst>
              </a:tr>
              <a:tr h="370800">
                <a:tc>
                  <a:txBody>
                    <a:bodyPr/>
                    <a:lstStyle/>
                    <a:p>
                      <a:pPr marR="0" algn="ctr" rtl="0">
                        <a:lnSpc>
                          <a:spcPct val="100000"/>
                        </a:lnSpc>
                        <a:spcBef>
                          <a:spcPts val="0"/>
                        </a:spcBef>
                        <a:spcAft>
                          <a:spcPts val="0"/>
                        </a:spcAft>
                        <a:buClr>
                          <a:srgbClr val="000000"/>
                        </a:buClr>
                        <a:buFont typeface="Arial" panose="020B0604020202020204"/>
                      </a:pPr>
                      <a:r>
                        <a:rPr lang="en-US" altLang="zh-CN" sz="1000" b="1" i="0" u="none" strike="noStrike" cap="none" dirty="0">
                          <a:solidFill>
                            <a:schemeClr val="tx1"/>
                          </a:solidFill>
                          <a:latin typeface="Calibri" panose="020F0502020204030204" pitchFamily="34" charset="0"/>
                          <a:ea typeface="+mn-ea"/>
                          <a:cs typeface="Calibri" panose="020F0502020204030204" pitchFamily="34" charset="0"/>
                          <a:sym typeface="Arial" panose="020B0604020202020204"/>
                        </a:rPr>
                        <a:t>Total Revenues ($ thousand)</a:t>
                      </a:r>
                      <a:endParaRPr lang="zh-CN" alt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b"/>
                      <a:r>
                        <a:rPr lang="en-US" altLang="zh-CN" sz="1000" dirty="0">
                          <a:solidFill>
                            <a:srgbClr val="000000"/>
                          </a:solidFill>
                          <a:effectLst/>
                          <a:latin typeface="Calibri" panose="020F0502020204030204" pitchFamily="34" charset="0"/>
                        </a:rPr>
                        <a:t>3,900,000</a:t>
                      </a:r>
                    </a:p>
                  </a:txBody>
                  <a:tcPr anchor="ctr"/>
                </a:tc>
                <a:tc>
                  <a:txBody>
                    <a:bodyPr/>
                    <a:lstStyle/>
                    <a:p>
                      <a:pPr algn="ctr"/>
                      <a:r>
                        <a:rPr lang="en-US" altLang="zh-CN" sz="1000">
                          <a:solidFill>
                            <a:srgbClr val="000000"/>
                          </a:solidFill>
                          <a:effectLst/>
                          <a:latin typeface="Calibri" panose="020F0502020204030204" pitchFamily="34" charset="0"/>
                        </a:rPr>
                        <a:t>4,400,000</a:t>
                      </a:r>
                    </a:p>
                  </a:txBody>
                  <a:tcPr anchor="ctr"/>
                </a:tc>
                <a:tc>
                  <a:txBody>
                    <a:bodyPr/>
                    <a:lstStyle/>
                    <a:p>
                      <a:pPr algn="ctr"/>
                      <a:r>
                        <a:rPr lang="en-US" altLang="zh-CN" sz="1000">
                          <a:effectLst/>
                          <a:latin typeface="Calibri" panose="020F0502020204030204" pitchFamily="34" charset="0"/>
                        </a:rPr>
                        <a:t>5,350,742</a:t>
                      </a:r>
                    </a:p>
                  </a:txBody>
                  <a:tcPr anchor="ctr"/>
                </a:tc>
                <a:tc>
                  <a:txBody>
                    <a:bodyPr/>
                    <a:lstStyle/>
                    <a:p>
                      <a:pPr algn="ctr" fontAlgn="b"/>
                      <a:r>
                        <a:rPr lang="en-US" altLang="zh-CN" sz="1000" dirty="0">
                          <a:effectLst/>
                          <a:latin typeface="Calibri" panose="020F0502020204030204" pitchFamily="34" charset="0"/>
                        </a:rPr>
                        <a:t>6,527,905</a:t>
                      </a:r>
                    </a:p>
                  </a:txBody>
                  <a:tcPr anchor="ctr"/>
                </a:tc>
                <a:tc>
                  <a:txBody>
                    <a:bodyPr/>
                    <a:lstStyle/>
                    <a:p>
                      <a:pPr algn="ctr" fontAlgn="b"/>
                      <a:r>
                        <a:rPr lang="en-US" altLang="zh-CN" sz="1000" dirty="0">
                          <a:effectLst/>
                          <a:latin typeface="Calibri" panose="020F0502020204030204" pitchFamily="34" charset="0"/>
                        </a:rPr>
                        <a:t>7,964,044</a:t>
                      </a:r>
                    </a:p>
                  </a:txBody>
                  <a:tcPr anchor="ctr"/>
                </a:tc>
                <a:extLst>
                  <a:ext uri="{0D108BD9-81ED-4DB2-BD59-A6C34878D82A}">
                    <a16:rowId xmlns:a16="http://schemas.microsoft.com/office/drawing/2014/main" val="10001"/>
                  </a:ext>
                </a:extLst>
              </a:tr>
              <a:tr h="370840">
                <a:tc>
                  <a:txBody>
                    <a:bodyPr/>
                    <a:lstStyle/>
                    <a:p>
                      <a:pPr marR="0" algn="ctr" rtl="0" fontAlgn="t">
                        <a:lnSpc>
                          <a:spcPct val="100000"/>
                        </a:lnSpc>
                        <a:spcBef>
                          <a:spcPts val="0"/>
                        </a:spcBef>
                        <a:spcAft>
                          <a:spcPts val="0"/>
                        </a:spcAft>
                        <a:buClr>
                          <a:srgbClr val="000000"/>
                        </a:buClr>
                        <a:buFont typeface="Arial" panose="020B0604020202020204"/>
                      </a:pPr>
                      <a:r>
                        <a:rPr 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Growth Rate </a:t>
                      </a:r>
                    </a:p>
                  </a:txBody>
                  <a:tcPr anchor="ctr"/>
                </a:tc>
                <a:tc>
                  <a:txBody>
                    <a:bodyPr/>
                    <a:lstStyle/>
                    <a:p>
                      <a:pPr algn="ctr" fontAlgn="b"/>
                      <a:r>
                        <a:rPr lang="en-US" altLang="zh-CN" sz="1000" b="1" dirty="0">
                          <a:solidFill>
                            <a:srgbClr val="C00000"/>
                          </a:solidFill>
                          <a:effectLst/>
                          <a:latin typeface="Calibri" panose="020F0502020204030204" pitchFamily="34" charset="0"/>
                        </a:rPr>
                        <a:t>30.40%</a:t>
                      </a:r>
                    </a:p>
                  </a:txBody>
                  <a:tcPr anchor="ctr"/>
                </a:tc>
                <a:tc>
                  <a:txBody>
                    <a:bodyPr/>
                    <a:lstStyle/>
                    <a:p>
                      <a:pPr algn="ctr" fontAlgn="b"/>
                      <a:r>
                        <a:rPr lang="en-US" altLang="zh-CN" sz="1000" b="1" dirty="0">
                          <a:solidFill>
                            <a:srgbClr val="C00000"/>
                          </a:solidFill>
                          <a:effectLst/>
                          <a:latin typeface="Calibri" panose="020F0502020204030204" pitchFamily="34" charset="0"/>
                        </a:rPr>
                        <a:t>12.82%</a:t>
                      </a:r>
                    </a:p>
                  </a:txBody>
                  <a:tcPr anchor="ctr">
                    <a:noFill/>
                  </a:tcPr>
                </a:tc>
                <a:tc>
                  <a:txBody>
                    <a:bodyPr/>
                    <a:lstStyle/>
                    <a:p>
                      <a:pPr algn="ctr" fontAlgn="b"/>
                      <a:r>
                        <a:rPr lang="en-US" altLang="zh-CN" sz="1000" b="1" i="0" u="none" strike="noStrike" cap="none" dirty="0">
                          <a:solidFill>
                            <a:srgbClr val="C00000"/>
                          </a:solidFill>
                          <a:effectLst/>
                          <a:latin typeface="Calibri" panose="020F0502020204030204" pitchFamily="34" charset="0"/>
                          <a:ea typeface="+mn-ea"/>
                          <a:cs typeface="+mn-cs"/>
                          <a:sym typeface="Arial" panose="020B0604020202020204"/>
                        </a:rPr>
                        <a:t>22.00%</a:t>
                      </a:r>
                    </a:p>
                  </a:txBody>
                  <a:tcPr anchor="ctr"/>
                </a:tc>
                <a:tc>
                  <a:txBody>
                    <a:bodyPr/>
                    <a:lstStyle/>
                    <a:p>
                      <a:pPr algn="ctr" fontAlgn="b"/>
                      <a:r>
                        <a:rPr lang="en-US" altLang="zh-CN" sz="1000" b="1" i="0" u="none" strike="noStrike" cap="none" dirty="0">
                          <a:solidFill>
                            <a:srgbClr val="C00000"/>
                          </a:solidFill>
                          <a:effectLst/>
                          <a:latin typeface="Calibri" panose="020F0502020204030204" pitchFamily="34" charset="0"/>
                          <a:ea typeface="+mn-ea"/>
                          <a:cs typeface="+mn-cs"/>
                          <a:sym typeface="Arial" panose="020B0604020202020204"/>
                        </a:rPr>
                        <a:t>22.00%</a:t>
                      </a:r>
                    </a:p>
                  </a:txBody>
                  <a:tcPr anchor="ctr"/>
                </a:tc>
                <a:tc>
                  <a:txBody>
                    <a:bodyPr/>
                    <a:lstStyle/>
                    <a:p>
                      <a:pPr algn="ctr" fontAlgn="b"/>
                      <a:r>
                        <a:rPr lang="en-US" altLang="zh-CN" sz="1000" b="1" i="0" u="none" strike="noStrike" cap="none" dirty="0">
                          <a:solidFill>
                            <a:srgbClr val="C00000"/>
                          </a:solidFill>
                          <a:effectLst/>
                          <a:latin typeface="Calibri" panose="020F0502020204030204" pitchFamily="34" charset="0"/>
                          <a:ea typeface="+mn-ea"/>
                          <a:cs typeface="+mn-cs"/>
                          <a:sym typeface="Arial" panose="020B0604020202020204"/>
                        </a:rPr>
                        <a:t>22.00%</a:t>
                      </a:r>
                    </a:p>
                  </a:txBody>
                  <a:tcPr anchor="ctr"/>
                </a:tc>
                <a:extLst>
                  <a:ext uri="{0D108BD9-81ED-4DB2-BD59-A6C34878D82A}">
                    <a16:rowId xmlns:a16="http://schemas.microsoft.com/office/drawing/2014/main" val="10002"/>
                  </a:ext>
                </a:extLst>
              </a:tr>
            </a:tbl>
          </a:graphicData>
        </a:graphic>
      </p:graphicFrame>
      <p:sp>
        <p:nvSpPr>
          <p:cNvPr id="8" name="Google Shape;912;p35"/>
          <p:cNvSpPr txBox="1"/>
          <p:nvPr/>
        </p:nvSpPr>
        <p:spPr>
          <a:xfrm>
            <a:off x="457200" y="925288"/>
            <a:ext cx="8010470" cy="489275"/>
          </a:xfrm>
          <a:prstGeom prst="rect">
            <a:avLst/>
          </a:prstGeom>
          <a:solidFill>
            <a:schemeClr val="accent1">
              <a:lumMod val="40000"/>
              <a:lumOff val="6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Total Revenues </a:t>
            </a:r>
            <a:r>
              <a:rPr kumimoji="0" lang="en-US" altLang="zh-CN"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 Predicted Performance</a:t>
            </a:r>
            <a:endPar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7" name="Google Shape;992;p38">
            <a:extLst>
              <a:ext uri="{FF2B5EF4-FFF2-40B4-BE49-F238E27FC236}">
                <a16:creationId xmlns:a16="http://schemas.microsoft.com/office/drawing/2014/main" id="{CFB0F0E2-51BB-4BD7-AFBF-2885C0C6A020}"/>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a:t>
            </a:r>
            <a:r>
              <a:rPr lang="en-US" altLang="zh-CN" dirty="0">
                <a:solidFill>
                  <a:schemeClr val="accent1">
                    <a:lumMod val="75000"/>
                  </a:schemeClr>
                </a:solidFill>
              </a:rPr>
              <a:t>tep1: </a:t>
            </a:r>
            <a:r>
              <a:rPr lang="en-US" dirty="0">
                <a:solidFill>
                  <a:schemeClr val="accent1">
                    <a:lumMod val="75000"/>
                  </a:schemeClr>
                </a:solidFill>
              </a:rPr>
              <a:t>Project Free Cash Flows</a:t>
            </a:r>
            <a:endParaRPr dirty="0">
              <a:solidFill>
                <a:schemeClr val="accent1">
                  <a:lumMod val="75000"/>
                </a:schemeClr>
              </a:solidFill>
            </a:endParaRPr>
          </a:p>
        </p:txBody>
      </p:sp>
      <p:sp>
        <p:nvSpPr>
          <p:cNvPr id="4" name="Google Shape;1004;p39">
            <a:extLst>
              <a:ext uri="{FF2B5EF4-FFF2-40B4-BE49-F238E27FC236}">
                <a16:creationId xmlns:a16="http://schemas.microsoft.com/office/drawing/2014/main" id="{CFA85ECD-87F6-7024-5C10-9C5C6F4CF1C6}"/>
              </a:ext>
            </a:extLst>
          </p:cNvPr>
          <p:cNvSpPr txBox="1"/>
          <p:nvPr/>
        </p:nvSpPr>
        <p:spPr>
          <a:xfrm>
            <a:off x="1189392" y="2944332"/>
            <a:ext cx="7075000" cy="657900"/>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285750" lvl="0" indent="-285750">
              <a:buFont typeface="Arial" panose="020B0604020202020204" pitchFamily="34" charset="0"/>
              <a:buChar char="•"/>
              <a:defRPr/>
            </a:pPr>
            <a:r>
              <a:rPr kumimoji="0" lang="en-US" sz="1400" b="1" i="0" u="none" strike="noStrike" kern="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Explanations </a:t>
            </a:r>
            <a:r>
              <a:rPr kumimoji="0" lang="en-US" altLang="zh-CN" sz="1400" b="1" i="0" u="none" strike="noStrike" kern="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for the </a:t>
            </a: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sym typeface="Roboto"/>
              </a:rPr>
              <a:t>three latter </a:t>
            </a:r>
            <a:r>
              <a:rPr kumimoji="0" lang="en-US" altLang="zh-CN" sz="1400" b="1" i="0" u="none" strike="noStrike" kern="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Forecasted Growth Rates (2018 – 2020)</a:t>
            </a:r>
          </a:p>
        </p:txBody>
      </p:sp>
    </p:spTree>
    <p:extLst>
      <p:ext uri="{BB962C8B-B14F-4D97-AF65-F5344CB8AC3E}">
        <p14:creationId xmlns:p14="http://schemas.microsoft.com/office/powerpoint/2010/main" val="85196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7049700" y="97260"/>
            <a:ext cx="1950889" cy="499915"/>
          </a:xfrm>
          <a:prstGeom prst="rect">
            <a:avLst/>
          </a:prstGeom>
        </p:spPr>
      </p:pic>
      <p:graphicFrame>
        <p:nvGraphicFramePr>
          <p:cNvPr id="10" name="表格 10"/>
          <p:cNvGraphicFramePr>
            <a:graphicFrameLocks noGrp="1"/>
          </p:cNvGraphicFramePr>
          <p:nvPr/>
        </p:nvGraphicFramePr>
        <p:xfrm>
          <a:off x="1614822" y="2001471"/>
          <a:ext cx="5914356" cy="1483360"/>
        </p:xfrm>
        <a:graphic>
          <a:graphicData uri="http://schemas.openxmlformats.org/drawingml/2006/table">
            <a:tbl>
              <a:tblPr firstRow="1" bandRow="1">
                <a:tableStyleId>{8799B23B-EC83-4686-B30A-512413B5E67A}</a:tableStyleId>
              </a:tblPr>
              <a:tblGrid>
                <a:gridCol w="2834005">
                  <a:extLst>
                    <a:ext uri="{9D8B030D-6E8A-4147-A177-3AD203B41FA5}">
                      <a16:colId xmlns:a16="http://schemas.microsoft.com/office/drawing/2014/main" val="20000"/>
                    </a:ext>
                  </a:extLst>
                </a:gridCol>
                <a:gridCol w="3080351">
                  <a:extLst>
                    <a:ext uri="{9D8B030D-6E8A-4147-A177-3AD203B41FA5}">
                      <a16:colId xmlns:a16="http://schemas.microsoft.com/office/drawing/2014/main" val="20001"/>
                    </a:ext>
                  </a:extLst>
                </a:gridCol>
              </a:tblGrid>
              <a:tr h="370840">
                <a:tc>
                  <a:txBody>
                    <a:bodyPr/>
                    <a:lstStyle/>
                    <a:p>
                      <a:pPr algn="ctr" fontAlgn="b"/>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Total Costs and D&amp;A</a:t>
                      </a:r>
                      <a:endParaRPr lang="zh-CN" altLang="en-US" sz="1600" dirty="0">
                        <a:solidFill>
                          <a:srgbClr val="000000"/>
                        </a:solidFill>
                        <a:effectLst/>
                        <a:latin typeface="Calibri" panose="020F0502020204030204" pitchFamily="34" charset="0"/>
                        <a:cs typeface="Calibri" panose="020F0502020204030204" pitchFamily="34" charset="0"/>
                      </a:endParaRPr>
                    </a:p>
                  </a:txBody>
                  <a:tcPr anchor="ctr"/>
                </a:tc>
                <a:tc>
                  <a:txBody>
                    <a:bodyPr/>
                    <a:lstStyle/>
                    <a:p>
                      <a:pPr algn="ctr" fontAlgn="b"/>
                      <a:r>
                        <a:rPr lang="en-US" altLang="zh-C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Descriptions</a:t>
                      </a:r>
                    </a:p>
                  </a:txBody>
                  <a:tcPr anchor="ctr"/>
                </a:tc>
                <a:extLst>
                  <a:ext uri="{0D108BD9-81ED-4DB2-BD59-A6C34878D82A}">
                    <a16:rowId xmlns:a16="http://schemas.microsoft.com/office/drawing/2014/main" val="10000"/>
                  </a:ext>
                </a:extLst>
              </a:tr>
              <a:tr h="370840">
                <a:tc>
                  <a:txBody>
                    <a:bodyPr/>
                    <a:lstStyle/>
                    <a:p>
                      <a:pPr algn="ctr" fontAlgn="b"/>
                      <a:r>
                        <a:rPr lang="en-US" sz="16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Cost of Revenue</a:t>
                      </a:r>
                    </a:p>
                  </a:txBody>
                  <a:tcPr anchor="ctr"/>
                </a:tc>
                <a:tc>
                  <a:txBody>
                    <a:bodyPr/>
                    <a:lstStyle/>
                    <a:p>
                      <a:pPr algn="ctr" fontAlgn="b"/>
                      <a:r>
                        <a:rPr lang="en-US" altLang="zh-C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Operating Cost</a:t>
                      </a:r>
                    </a:p>
                  </a:txBody>
                  <a:tcPr anchor="ctr"/>
                </a:tc>
                <a:extLst>
                  <a:ext uri="{0D108BD9-81ED-4DB2-BD59-A6C34878D82A}">
                    <a16:rowId xmlns:a16="http://schemas.microsoft.com/office/drawing/2014/main" val="10001"/>
                  </a:ext>
                </a:extLst>
              </a:tr>
              <a:tr h="370840">
                <a:tc>
                  <a:txBody>
                    <a:bodyPr/>
                    <a:lstStyle/>
                    <a:p>
                      <a:pPr algn="ctr" fontAlgn="b"/>
                      <a:r>
                        <a:rPr lang="en-US" sz="16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SG&amp;A</a:t>
                      </a:r>
                    </a:p>
                  </a:txBody>
                  <a:tcPr anchor="ctr"/>
                </a:tc>
                <a:tc>
                  <a:txBody>
                    <a:bodyPr/>
                    <a:lstStyle/>
                    <a:p>
                      <a:pPr algn="ctr" fontAlgn="b"/>
                      <a:r>
                        <a:rPr lang="en-US" altLang="zh-C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Non-Operating Cost</a:t>
                      </a:r>
                    </a:p>
                  </a:txBody>
                  <a:tcPr anchor="ctr"/>
                </a:tc>
                <a:extLst>
                  <a:ext uri="{0D108BD9-81ED-4DB2-BD59-A6C34878D82A}">
                    <a16:rowId xmlns:a16="http://schemas.microsoft.com/office/drawing/2014/main" val="10002"/>
                  </a:ext>
                </a:extLst>
              </a:tr>
              <a:tr h="370840">
                <a:tc>
                  <a:txBody>
                    <a:bodyPr/>
                    <a:lstStyle/>
                    <a:p>
                      <a:pPr algn="ctr" fontAlgn="b"/>
                      <a:r>
                        <a:rPr lang="en-US" sz="16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Depreciation and Amortization</a:t>
                      </a:r>
                    </a:p>
                  </a:txBody>
                  <a:tcPr anchor="ctr"/>
                </a:tc>
                <a:tc>
                  <a:txBody>
                    <a:bodyPr/>
                    <a:lstStyle/>
                    <a:p>
                      <a:pPr algn="ctr" fontAlgn="b"/>
                      <a:r>
                        <a:rPr lang="en-US" altLang="zh-CN" sz="16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For the purpose of Tax Reduction</a:t>
                      </a:r>
                    </a:p>
                  </a:txBody>
                  <a:tcPr anchor="ctr"/>
                </a:tc>
                <a:extLst>
                  <a:ext uri="{0D108BD9-81ED-4DB2-BD59-A6C34878D82A}">
                    <a16:rowId xmlns:a16="http://schemas.microsoft.com/office/drawing/2014/main" val="10003"/>
                  </a:ext>
                </a:extLst>
              </a:tr>
            </a:tbl>
          </a:graphicData>
        </a:graphic>
      </p:graphicFrame>
      <p:sp>
        <p:nvSpPr>
          <p:cNvPr id="5" name="Google Shape;912;p35"/>
          <p:cNvSpPr txBox="1"/>
          <p:nvPr/>
        </p:nvSpPr>
        <p:spPr>
          <a:xfrm>
            <a:off x="534683" y="925288"/>
            <a:ext cx="8010470" cy="489275"/>
          </a:xfrm>
          <a:prstGeom prst="rect">
            <a:avLst/>
          </a:prstGeom>
          <a:solidFill>
            <a:schemeClr val="accent1">
              <a:lumMod val="40000"/>
              <a:lumOff val="6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Category of Costs</a:t>
            </a:r>
            <a:r>
              <a:rPr kumimoji="0" lang="zh-CN" alt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 </a:t>
            </a:r>
            <a:r>
              <a:rPr kumimoji="0" lang="en-US" altLang="zh-CN"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and</a:t>
            </a:r>
            <a:r>
              <a:rPr kumimoji="0" lang="zh-CN" alt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 </a:t>
            </a:r>
            <a:r>
              <a:rPr kumimoji="0" lang="en-US" altLang="zh-CN"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D&amp;A</a:t>
            </a:r>
            <a:endPar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7" name="Google Shape;992;p38">
            <a:extLst>
              <a:ext uri="{FF2B5EF4-FFF2-40B4-BE49-F238E27FC236}">
                <a16:creationId xmlns:a16="http://schemas.microsoft.com/office/drawing/2014/main" id="{56798E1B-A388-FC09-81CE-E968D49E0412}"/>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a:t>
            </a:r>
            <a:r>
              <a:rPr lang="en-US" altLang="zh-CN" dirty="0">
                <a:solidFill>
                  <a:schemeClr val="accent1">
                    <a:lumMod val="75000"/>
                  </a:schemeClr>
                </a:solidFill>
              </a:rPr>
              <a:t>tep1: </a:t>
            </a:r>
            <a:r>
              <a:rPr lang="en-US" dirty="0">
                <a:solidFill>
                  <a:schemeClr val="accent1">
                    <a:lumMod val="75000"/>
                  </a:schemeClr>
                </a:solidFill>
              </a:rPr>
              <a:t>Project Free Cash Flows</a:t>
            </a:r>
            <a:endParaRPr dirty="0">
              <a:solidFill>
                <a:schemeClr val="accent1">
                  <a:lumMod val="75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049700" y="97260"/>
            <a:ext cx="1950889" cy="499915"/>
          </a:xfrm>
          <a:prstGeom prst="rect">
            <a:avLst/>
          </a:prstGeom>
        </p:spPr>
      </p:pic>
      <p:graphicFrame>
        <p:nvGraphicFramePr>
          <p:cNvPr id="4" name="表格 4"/>
          <p:cNvGraphicFramePr>
            <a:graphicFrameLocks noGrp="1"/>
          </p:cNvGraphicFramePr>
          <p:nvPr>
            <p:extLst>
              <p:ext uri="{D42A27DB-BD31-4B8C-83A1-F6EECF244321}">
                <p14:modId xmlns:p14="http://schemas.microsoft.com/office/powerpoint/2010/main" val="1490028462"/>
              </p:ext>
            </p:extLst>
          </p:nvPr>
        </p:nvGraphicFramePr>
        <p:xfrm>
          <a:off x="723900" y="1556976"/>
          <a:ext cx="7658099" cy="1112480"/>
        </p:xfrm>
        <a:graphic>
          <a:graphicData uri="http://schemas.openxmlformats.org/drawingml/2006/table">
            <a:tbl>
              <a:tblPr firstRow="1" bandRow="1">
                <a:tableStyleId>{3B4B98B0-60AC-42C2-AFA5-B58CD77FA1E5}</a:tableStyleId>
              </a:tblPr>
              <a:tblGrid>
                <a:gridCol w="1689935">
                  <a:extLst>
                    <a:ext uri="{9D8B030D-6E8A-4147-A177-3AD203B41FA5}">
                      <a16:colId xmlns:a16="http://schemas.microsoft.com/office/drawing/2014/main" val="20000"/>
                    </a:ext>
                  </a:extLst>
                </a:gridCol>
                <a:gridCol w="857296">
                  <a:extLst>
                    <a:ext uri="{9D8B030D-6E8A-4147-A177-3AD203B41FA5}">
                      <a16:colId xmlns:a16="http://schemas.microsoft.com/office/drawing/2014/main" val="20001"/>
                    </a:ext>
                  </a:extLst>
                </a:gridCol>
                <a:gridCol w="847893">
                  <a:extLst>
                    <a:ext uri="{9D8B030D-6E8A-4147-A177-3AD203B41FA5}">
                      <a16:colId xmlns:a16="http://schemas.microsoft.com/office/drawing/2014/main" val="20002"/>
                    </a:ext>
                  </a:extLst>
                </a:gridCol>
                <a:gridCol w="852595">
                  <a:extLst>
                    <a:ext uri="{9D8B030D-6E8A-4147-A177-3AD203B41FA5}">
                      <a16:colId xmlns:a16="http://schemas.microsoft.com/office/drawing/2014/main" val="20003"/>
                    </a:ext>
                  </a:extLst>
                </a:gridCol>
                <a:gridCol w="852595">
                  <a:extLst>
                    <a:ext uri="{9D8B030D-6E8A-4147-A177-3AD203B41FA5}">
                      <a16:colId xmlns:a16="http://schemas.microsoft.com/office/drawing/2014/main" val="20004"/>
                    </a:ext>
                  </a:extLst>
                </a:gridCol>
                <a:gridCol w="852595">
                  <a:extLst>
                    <a:ext uri="{9D8B030D-6E8A-4147-A177-3AD203B41FA5}">
                      <a16:colId xmlns:a16="http://schemas.microsoft.com/office/drawing/2014/main" val="20005"/>
                    </a:ext>
                  </a:extLst>
                </a:gridCol>
                <a:gridCol w="852595">
                  <a:extLst>
                    <a:ext uri="{9D8B030D-6E8A-4147-A177-3AD203B41FA5}">
                      <a16:colId xmlns:a16="http://schemas.microsoft.com/office/drawing/2014/main" val="20006"/>
                    </a:ext>
                  </a:extLst>
                </a:gridCol>
                <a:gridCol w="852595">
                  <a:extLst>
                    <a:ext uri="{9D8B030D-6E8A-4147-A177-3AD203B41FA5}">
                      <a16:colId xmlns:a16="http://schemas.microsoft.com/office/drawing/2014/main" val="20007"/>
                    </a:ext>
                  </a:extLst>
                </a:gridCol>
              </a:tblGrid>
              <a:tr h="370840">
                <a:tc>
                  <a:txBody>
                    <a:bodyPr/>
                    <a:lstStyle/>
                    <a:p>
                      <a:pPr marR="0" algn="ctr" rtl="0">
                        <a:lnSpc>
                          <a:spcPct val="100000"/>
                        </a:lnSpc>
                        <a:spcBef>
                          <a:spcPts val="0"/>
                        </a:spcBef>
                        <a:spcAft>
                          <a:spcPts val="0"/>
                        </a:spcAft>
                        <a:buClr>
                          <a:srgbClr val="000000"/>
                        </a:buClr>
                        <a:buFont typeface="Arial" panose="020B0604020202020204"/>
                      </a:pPr>
                      <a:r>
                        <a:rPr lang="en-US" altLang="zh-CN" sz="9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panose="020B0604020202020204"/>
                        </a:rPr>
                        <a:t>Year (Historical Performance)</a:t>
                      </a:r>
                      <a:endParaRPr lang="zh-CN" alt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2010</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2011</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2012</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2013</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2014</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2015</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Trend</a:t>
                      </a:r>
                    </a:p>
                  </a:txBody>
                  <a:tcPr anchor="ctr"/>
                </a:tc>
                <a:extLst>
                  <a:ext uri="{0D108BD9-81ED-4DB2-BD59-A6C34878D82A}">
                    <a16:rowId xmlns:a16="http://schemas.microsoft.com/office/drawing/2014/main" val="10000"/>
                  </a:ext>
                </a:extLst>
              </a:tr>
              <a:tr h="370800">
                <a:tc>
                  <a:txBody>
                    <a:bodyPr/>
                    <a:lstStyle/>
                    <a:p>
                      <a:pPr marR="0" algn="ctr" rtl="0">
                        <a:lnSpc>
                          <a:spcPct val="100000"/>
                        </a:lnSpc>
                        <a:spcBef>
                          <a:spcPts val="0"/>
                        </a:spcBef>
                        <a:spcAft>
                          <a:spcPts val="0"/>
                        </a:spcAft>
                        <a:buClr>
                          <a:srgbClr val="000000"/>
                        </a:buClr>
                        <a:buFont typeface="Arial" panose="020B0604020202020204"/>
                      </a:pPr>
                      <a:r>
                        <a:rPr lang="en-US" altLang="zh-CN" sz="900" b="1" i="0" u="none" strike="noStrike" cap="none" dirty="0">
                          <a:solidFill>
                            <a:schemeClr val="tx1"/>
                          </a:solidFill>
                          <a:latin typeface="Calibri" panose="020F0502020204030204" pitchFamily="34" charset="0"/>
                          <a:ea typeface="+mn-ea"/>
                          <a:cs typeface="Calibri" panose="020F0502020204030204" pitchFamily="34" charset="0"/>
                          <a:sym typeface="Arial" panose="020B0604020202020204"/>
                        </a:rPr>
                        <a:t>Cost of Revenue ($ thousand)</a:t>
                      </a:r>
                      <a:endParaRPr lang="zh-CN" alt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t"/>
                      <a:r>
                        <a:rPr lang="en-US" altLang="zh-CN" sz="1000">
                          <a:solidFill>
                            <a:srgbClr val="000000"/>
                          </a:solidFill>
                          <a:effectLst/>
                          <a:latin typeface="Calibri" panose="020F0502020204030204" pitchFamily="34" charset="0"/>
                        </a:rPr>
                        <a:t>44,826</a:t>
                      </a:r>
                    </a:p>
                  </a:txBody>
                  <a:tcPr anchor="ctr"/>
                </a:tc>
                <a:tc>
                  <a:txBody>
                    <a:bodyPr/>
                    <a:lstStyle/>
                    <a:p>
                      <a:pPr algn="ctr" fontAlgn="t"/>
                      <a:r>
                        <a:rPr lang="en-US" altLang="zh-CN" sz="1000">
                          <a:solidFill>
                            <a:srgbClr val="000000"/>
                          </a:solidFill>
                          <a:effectLst/>
                          <a:latin typeface="Calibri" panose="020F0502020204030204" pitchFamily="34" charset="0"/>
                        </a:rPr>
                        <a:t>81,448</a:t>
                      </a:r>
                    </a:p>
                  </a:txBody>
                  <a:tcPr anchor="ctr"/>
                </a:tc>
                <a:tc>
                  <a:txBody>
                    <a:bodyPr/>
                    <a:lstStyle/>
                    <a:p>
                      <a:pPr algn="ctr" fontAlgn="t"/>
                      <a:r>
                        <a:rPr lang="en-US" altLang="zh-CN" sz="1000">
                          <a:solidFill>
                            <a:srgbClr val="000000"/>
                          </a:solidFill>
                          <a:effectLst/>
                          <a:latin typeface="Calibri" panose="020F0502020204030204" pitchFamily="34" charset="0"/>
                        </a:rPr>
                        <a:t>125,521</a:t>
                      </a:r>
                    </a:p>
                  </a:txBody>
                  <a:tcPr anchor="ctr"/>
                </a:tc>
                <a:tc>
                  <a:txBody>
                    <a:bodyPr/>
                    <a:lstStyle/>
                    <a:p>
                      <a:pPr algn="ctr" fontAlgn="t"/>
                      <a:r>
                        <a:rPr lang="en-US" altLang="zh-CN" sz="1000">
                          <a:solidFill>
                            <a:srgbClr val="000000"/>
                          </a:solidFill>
                          <a:effectLst/>
                          <a:latin typeface="Calibri" panose="020F0502020204030204" pitchFamily="34" charset="0"/>
                        </a:rPr>
                        <a:t>202,908</a:t>
                      </a:r>
                    </a:p>
                  </a:txBody>
                  <a:tcPr anchor="ctr"/>
                </a:tc>
                <a:tc>
                  <a:txBody>
                    <a:bodyPr/>
                    <a:lstStyle/>
                    <a:p>
                      <a:pPr algn="ctr" fontAlgn="t"/>
                      <a:r>
                        <a:rPr lang="en-US" altLang="zh-CN" sz="1000" dirty="0">
                          <a:solidFill>
                            <a:srgbClr val="000000"/>
                          </a:solidFill>
                          <a:effectLst/>
                          <a:latin typeface="Calibri" panose="020F0502020204030204" pitchFamily="34" charset="0"/>
                        </a:rPr>
                        <a:t>293,797</a:t>
                      </a:r>
                    </a:p>
                  </a:txBody>
                  <a:tcPr anchor="ctr"/>
                </a:tc>
                <a:tc>
                  <a:txBody>
                    <a:bodyPr/>
                    <a:lstStyle/>
                    <a:p>
                      <a:pPr algn="ctr" fontAlgn="t"/>
                      <a:r>
                        <a:rPr lang="en-US" altLang="zh-CN" sz="1000" dirty="0">
                          <a:solidFill>
                            <a:srgbClr val="000000"/>
                          </a:solidFill>
                          <a:effectLst/>
                          <a:latin typeface="Calibri" panose="020F0502020204030204" pitchFamily="34" charset="0"/>
                        </a:rPr>
                        <a:t>418,858</a:t>
                      </a:r>
                    </a:p>
                  </a:txBody>
                  <a:tcPr anchor="ctr"/>
                </a:tc>
                <a:tc>
                  <a:txBody>
                    <a:bodyPr/>
                    <a:lstStyle/>
                    <a:p>
                      <a:pPr algn="ctr" fontAlgn="t"/>
                      <a:r>
                        <a:rPr lang="en-US" altLang="zh-CN" sz="1000" dirty="0">
                          <a:solidFill>
                            <a:srgbClr val="000000"/>
                          </a:solidFill>
                          <a:effectLst/>
                          <a:latin typeface="Calibri" panose="020F0502020204030204" pitchFamily="34" charset="0"/>
                        </a:rPr>
                        <a:t>N/A</a:t>
                      </a:r>
                    </a:p>
                  </a:txBody>
                  <a:tcPr anchor="ctr"/>
                </a:tc>
                <a:extLst>
                  <a:ext uri="{0D108BD9-81ED-4DB2-BD59-A6C34878D82A}">
                    <a16:rowId xmlns:a16="http://schemas.microsoft.com/office/drawing/2014/main" val="10001"/>
                  </a:ext>
                </a:extLst>
              </a:tr>
              <a:tr h="370840">
                <a:tc>
                  <a:txBody>
                    <a:bodyPr/>
                    <a:lstStyle/>
                    <a:p>
                      <a:pPr marR="0" algn="ctr" rtl="0" fontAlgn="t">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 of Total Revenues</a:t>
                      </a:r>
                    </a:p>
                  </a:txBody>
                  <a:tcPr anchor="ctr"/>
                </a:tc>
                <a:tc>
                  <a:txBody>
                    <a:bodyPr/>
                    <a:lstStyle/>
                    <a:p>
                      <a:pPr algn="ctr"/>
                      <a:r>
                        <a:rPr lang="en-US" altLang="zh-CN" sz="1000" b="1" dirty="0">
                          <a:solidFill>
                            <a:srgbClr val="C00000"/>
                          </a:solidFill>
                          <a:effectLst/>
                          <a:latin typeface="Calibri" panose="020F0502020204030204" pitchFamily="34" charset="0"/>
                        </a:rPr>
                        <a:t>18.44%</a:t>
                      </a:r>
                    </a:p>
                  </a:txBody>
                  <a:tcPr anchor="ctr"/>
                </a:tc>
                <a:tc>
                  <a:txBody>
                    <a:bodyPr/>
                    <a:lstStyle/>
                    <a:p>
                      <a:pPr algn="ctr"/>
                      <a:r>
                        <a:rPr lang="en-US" altLang="zh-CN" sz="1000" b="1" dirty="0">
                          <a:solidFill>
                            <a:srgbClr val="C00000"/>
                          </a:solidFill>
                          <a:effectLst/>
                          <a:latin typeface="Calibri" panose="020F0502020204030204" pitchFamily="34" charset="0"/>
                        </a:rPr>
                        <a:t>15.60%</a:t>
                      </a:r>
                    </a:p>
                  </a:txBody>
                  <a:tcPr anchor="ctr">
                    <a:noFill/>
                  </a:tcPr>
                </a:tc>
                <a:tc>
                  <a:txBody>
                    <a:bodyPr/>
                    <a:lstStyle/>
                    <a:p>
                      <a:pPr algn="ctr"/>
                      <a:r>
                        <a:rPr lang="en-US" altLang="zh-CN" sz="1000" b="1" dirty="0">
                          <a:solidFill>
                            <a:srgbClr val="C00000"/>
                          </a:solidFill>
                          <a:effectLst/>
                          <a:latin typeface="Calibri" panose="020F0502020204030204" pitchFamily="34" charset="0"/>
                        </a:rPr>
                        <a:t>12.91%</a:t>
                      </a:r>
                    </a:p>
                  </a:txBody>
                  <a:tcPr anchor="ctr"/>
                </a:tc>
                <a:tc>
                  <a:txBody>
                    <a:bodyPr/>
                    <a:lstStyle/>
                    <a:p>
                      <a:pPr algn="ctr"/>
                      <a:r>
                        <a:rPr lang="en-US" altLang="zh-CN" sz="1000" b="1" dirty="0">
                          <a:solidFill>
                            <a:srgbClr val="C00000"/>
                          </a:solidFill>
                          <a:effectLst/>
                          <a:latin typeface="Calibri" panose="020F0502020204030204" pitchFamily="34" charset="0"/>
                        </a:rPr>
                        <a:t>13.27%</a:t>
                      </a:r>
                    </a:p>
                  </a:txBody>
                  <a:tcPr anchor="ctr"/>
                </a:tc>
                <a:tc>
                  <a:txBody>
                    <a:bodyPr/>
                    <a:lstStyle/>
                    <a:p>
                      <a:pPr algn="ctr"/>
                      <a:r>
                        <a:rPr lang="en-US" altLang="zh-CN" sz="1000" b="1" dirty="0">
                          <a:solidFill>
                            <a:srgbClr val="C00000"/>
                          </a:solidFill>
                          <a:effectLst/>
                          <a:latin typeface="Calibri" panose="020F0502020204030204" pitchFamily="34" charset="0"/>
                        </a:rPr>
                        <a:t>13.24%</a:t>
                      </a:r>
                    </a:p>
                  </a:txBody>
                  <a:tcPr anchor="ctr"/>
                </a:tc>
                <a:tc>
                  <a:txBody>
                    <a:bodyPr/>
                    <a:lstStyle/>
                    <a:p>
                      <a:pPr algn="ctr"/>
                      <a:r>
                        <a:rPr lang="en-US" altLang="zh-CN" sz="1000" b="1" dirty="0">
                          <a:solidFill>
                            <a:srgbClr val="C00000"/>
                          </a:solidFill>
                          <a:effectLst/>
                          <a:latin typeface="Calibri" panose="020F0502020204030204" pitchFamily="34" charset="0"/>
                        </a:rPr>
                        <a:t>14.00%</a:t>
                      </a:r>
                    </a:p>
                  </a:txBody>
                  <a:tcPr anchor="ctr"/>
                </a:tc>
                <a:tc>
                  <a:txBody>
                    <a:bodyPr/>
                    <a:lstStyle/>
                    <a:p>
                      <a:pPr algn="ctr"/>
                      <a:endParaRPr lang="en-US" altLang="zh-CN" sz="1000" b="1" dirty="0">
                        <a:solidFill>
                          <a:srgbClr val="C00000"/>
                        </a:solidFill>
                        <a:effectLst/>
                        <a:latin typeface="Calibri" panose="020F0502020204030204" pitchFamily="34" charset="0"/>
                      </a:endParaRPr>
                    </a:p>
                  </a:txBody>
                  <a:tcPr anchor="ctr"/>
                </a:tc>
                <a:extLst>
                  <a:ext uri="{0D108BD9-81ED-4DB2-BD59-A6C34878D82A}">
                    <a16:rowId xmlns:a16="http://schemas.microsoft.com/office/drawing/2014/main" val="10002"/>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008048176"/>
              </p:ext>
            </p:extLst>
          </p:nvPr>
        </p:nvGraphicFramePr>
        <p:xfrm>
          <a:off x="1189392" y="2985621"/>
          <a:ext cx="5917666" cy="1112480"/>
        </p:xfrm>
        <a:graphic>
          <a:graphicData uri="http://schemas.openxmlformats.org/drawingml/2006/table">
            <a:tbl>
              <a:tblPr firstRow="1" bandRow="1">
                <a:tableStyleId>{3B4B98B0-60AC-42C2-AFA5-B58CD77FA1E5}</a:tableStyleId>
              </a:tblPr>
              <a:tblGrid>
                <a:gridCol w="1679931">
                  <a:extLst>
                    <a:ext uri="{9D8B030D-6E8A-4147-A177-3AD203B41FA5}">
                      <a16:colId xmlns:a16="http://schemas.microsoft.com/office/drawing/2014/main" val="20000"/>
                    </a:ext>
                  </a:extLst>
                </a:gridCol>
                <a:gridCol w="847547">
                  <a:extLst>
                    <a:ext uri="{9D8B030D-6E8A-4147-A177-3AD203B41FA5}">
                      <a16:colId xmlns:a16="http://schemas.microsoft.com/office/drawing/2014/main" val="20001"/>
                    </a:ext>
                  </a:extLst>
                </a:gridCol>
                <a:gridCol w="847547">
                  <a:extLst>
                    <a:ext uri="{9D8B030D-6E8A-4147-A177-3AD203B41FA5}">
                      <a16:colId xmlns:a16="http://schemas.microsoft.com/office/drawing/2014/main" val="20002"/>
                    </a:ext>
                  </a:extLst>
                </a:gridCol>
                <a:gridCol w="847547">
                  <a:extLst>
                    <a:ext uri="{9D8B030D-6E8A-4147-A177-3AD203B41FA5}">
                      <a16:colId xmlns:a16="http://schemas.microsoft.com/office/drawing/2014/main" val="20003"/>
                    </a:ext>
                  </a:extLst>
                </a:gridCol>
                <a:gridCol w="847547">
                  <a:extLst>
                    <a:ext uri="{9D8B030D-6E8A-4147-A177-3AD203B41FA5}">
                      <a16:colId xmlns:a16="http://schemas.microsoft.com/office/drawing/2014/main" val="20004"/>
                    </a:ext>
                  </a:extLst>
                </a:gridCol>
                <a:gridCol w="847547">
                  <a:extLst>
                    <a:ext uri="{9D8B030D-6E8A-4147-A177-3AD203B41FA5}">
                      <a16:colId xmlns:a16="http://schemas.microsoft.com/office/drawing/2014/main" val="20005"/>
                    </a:ext>
                  </a:extLst>
                </a:gridCol>
              </a:tblGrid>
              <a:tr h="370840">
                <a:tc>
                  <a:txBody>
                    <a:bodyPr/>
                    <a:lstStyle/>
                    <a:p>
                      <a:pPr marR="0" algn="ctr" rtl="0">
                        <a:lnSpc>
                          <a:spcPct val="100000"/>
                        </a:lnSpc>
                        <a:spcBef>
                          <a:spcPts val="0"/>
                        </a:spcBef>
                        <a:spcAft>
                          <a:spcPts val="0"/>
                        </a:spcAft>
                        <a:buClr>
                          <a:srgbClr val="000000"/>
                        </a:buClr>
                        <a:buFont typeface="Arial" panose="020B0604020202020204"/>
                      </a:pPr>
                      <a:r>
                        <a:rPr lang="en-US" altLang="zh-CN" sz="9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panose="020B0604020202020204"/>
                        </a:rPr>
                        <a:t>Year (Predicted Performance)</a:t>
                      </a:r>
                      <a:endParaRPr lang="zh-CN" alt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2016</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2017</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2018</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2019</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2020</a:t>
                      </a:r>
                    </a:p>
                  </a:txBody>
                  <a:tcPr anchor="ctr"/>
                </a:tc>
                <a:extLst>
                  <a:ext uri="{0D108BD9-81ED-4DB2-BD59-A6C34878D82A}">
                    <a16:rowId xmlns:a16="http://schemas.microsoft.com/office/drawing/2014/main" val="10000"/>
                  </a:ext>
                </a:extLst>
              </a:tr>
              <a:tr h="370800">
                <a:tc>
                  <a:txBody>
                    <a:bodyPr/>
                    <a:lstStyle/>
                    <a:p>
                      <a:pPr marR="0" algn="ctr" rtl="0">
                        <a:lnSpc>
                          <a:spcPct val="100000"/>
                        </a:lnSpc>
                        <a:spcBef>
                          <a:spcPts val="0"/>
                        </a:spcBef>
                        <a:spcAft>
                          <a:spcPts val="0"/>
                        </a:spcAft>
                        <a:buClr>
                          <a:srgbClr val="000000"/>
                        </a:buClr>
                        <a:buFont typeface="Arial" panose="020B0604020202020204"/>
                      </a:pPr>
                      <a:r>
                        <a:rPr lang="en-US" altLang="zh-CN" sz="900" b="1" i="0" u="none" strike="noStrike" cap="none" dirty="0">
                          <a:solidFill>
                            <a:schemeClr val="tx1"/>
                          </a:solidFill>
                          <a:latin typeface="Calibri" panose="020F0502020204030204" pitchFamily="34" charset="0"/>
                          <a:ea typeface="+mn-ea"/>
                          <a:cs typeface="Calibri" panose="020F0502020204030204" pitchFamily="34" charset="0"/>
                          <a:sym typeface="Arial" panose="020B0604020202020204"/>
                        </a:rPr>
                        <a:t>Cost of Revenue ($ thousand)</a:t>
                      </a:r>
                      <a:endParaRPr lang="zh-CN" alt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b"/>
                      <a:r>
                        <a:rPr lang="en-US" altLang="zh-CN" sz="1000">
                          <a:solidFill>
                            <a:srgbClr val="000000"/>
                          </a:solidFill>
                          <a:effectLst/>
                          <a:latin typeface="Calibri" panose="020F0502020204030204" pitchFamily="34" charset="0"/>
                        </a:rPr>
                        <a:t>568,534</a:t>
                      </a:r>
                    </a:p>
                  </a:txBody>
                  <a:tcPr anchor="ctr"/>
                </a:tc>
                <a:tc>
                  <a:txBody>
                    <a:bodyPr/>
                    <a:lstStyle/>
                    <a:p>
                      <a:pPr algn="ctr" fontAlgn="b"/>
                      <a:r>
                        <a:rPr lang="en-US" altLang="zh-CN" sz="1000">
                          <a:solidFill>
                            <a:srgbClr val="000000"/>
                          </a:solidFill>
                          <a:effectLst/>
                          <a:latin typeface="Calibri" panose="020F0502020204030204" pitchFamily="34" charset="0"/>
                        </a:rPr>
                        <a:t>641,423</a:t>
                      </a:r>
                    </a:p>
                  </a:txBody>
                  <a:tcPr anchor="ctr"/>
                </a:tc>
                <a:tc>
                  <a:txBody>
                    <a:bodyPr/>
                    <a:lstStyle/>
                    <a:p>
                      <a:pPr algn="ctr" fontAlgn="b"/>
                      <a:r>
                        <a:rPr lang="en-US" altLang="zh-CN" sz="1000" dirty="0">
                          <a:solidFill>
                            <a:srgbClr val="000000"/>
                          </a:solidFill>
                          <a:effectLst/>
                          <a:latin typeface="Calibri" panose="020F0502020204030204" pitchFamily="34" charset="0"/>
                        </a:rPr>
                        <a:t>780,020</a:t>
                      </a:r>
                    </a:p>
                  </a:txBody>
                  <a:tcPr anchor="ctr"/>
                </a:tc>
                <a:tc>
                  <a:txBody>
                    <a:bodyPr/>
                    <a:lstStyle/>
                    <a:p>
                      <a:pPr algn="ctr" fontAlgn="b"/>
                      <a:r>
                        <a:rPr lang="en-US" altLang="zh-CN" sz="1000">
                          <a:solidFill>
                            <a:srgbClr val="000000"/>
                          </a:solidFill>
                          <a:effectLst/>
                          <a:latin typeface="Calibri" panose="020F0502020204030204" pitchFamily="34" charset="0"/>
                        </a:rPr>
                        <a:t>880,019</a:t>
                      </a:r>
                    </a:p>
                  </a:txBody>
                  <a:tcPr anchor="ctr"/>
                </a:tc>
                <a:tc>
                  <a:txBody>
                    <a:bodyPr/>
                    <a:lstStyle/>
                    <a:p>
                      <a:pPr algn="ctr" fontAlgn="b"/>
                      <a:r>
                        <a:rPr lang="en-US" altLang="zh-CN" sz="1000" dirty="0">
                          <a:solidFill>
                            <a:srgbClr val="000000"/>
                          </a:solidFill>
                          <a:effectLst/>
                          <a:latin typeface="Calibri" panose="020F0502020204030204" pitchFamily="34" charset="0"/>
                        </a:rPr>
                        <a:t>992,838</a:t>
                      </a:r>
                    </a:p>
                  </a:txBody>
                  <a:tcPr anchor="ctr"/>
                </a:tc>
                <a:extLst>
                  <a:ext uri="{0D108BD9-81ED-4DB2-BD59-A6C34878D82A}">
                    <a16:rowId xmlns:a16="http://schemas.microsoft.com/office/drawing/2014/main" val="10001"/>
                  </a:ext>
                </a:extLst>
              </a:tr>
              <a:tr h="370840">
                <a:tc>
                  <a:txBody>
                    <a:bodyPr/>
                    <a:lstStyle/>
                    <a:p>
                      <a:pPr marR="0" algn="ctr" rtl="0" fontAlgn="t">
                        <a:lnSpc>
                          <a:spcPct val="100000"/>
                        </a:lnSpc>
                        <a:spcBef>
                          <a:spcPts val="0"/>
                        </a:spcBef>
                        <a:spcAft>
                          <a:spcPts val="0"/>
                        </a:spcAft>
                        <a:buClr>
                          <a:srgbClr val="000000"/>
                        </a:buClr>
                        <a:buFont typeface="Arial" panose="020B0604020202020204"/>
                      </a:pPr>
                      <a:r>
                        <a:rPr lang="en-US" altLang="zh-CN"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 of Total Revenues</a:t>
                      </a:r>
                    </a:p>
                  </a:txBody>
                  <a:tcPr anchor="ctr"/>
                </a:tc>
                <a:tc>
                  <a:txBody>
                    <a:bodyPr/>
                    <a:lstStyle/>
                    <a:p>
                      <a:pPr algn="ctr" fontAlgn="b"/>
                      <a:r>
                        <a:rPr lang="en-US" altLang="zh-CN" sz="1000" b="1">
                          <a:solidFill>
                            <a:srgbClr val="C00000"/>
                          </a:solidFill>
                          <a:effectLst/>
                          <a:latin typeface="Calibri" panose="020F0502020204030204" pitchFamily="34" charset="0"/>
                        </a:rPr>
                        <a:t>14.58%</a:t>
                      </a:r>
                    </a:p>
                  </a:txBody>
                  <a:tcPr anchor="ctr"/>
                </a:tc>
                <a:tc>
                  <a:txBody>
                    <a:bodyPr/>
                    <a:lstStyle/>
                    <a:p>
                      <a:pPr algn="ctr" fontAlgn="b"/>
                      <a:r>
                        <a:rPr lang="en-US" altLang="zh-CN" sz="1000" b="1">
                          <a:solidFill>
                            <a:srgbClr val="C00000"/>
                          </a:solidFill>
                          <a:effectLst/>
                          <a:latin typeface="Calibri" panose="020F0502020204030204" pitchFamily="34" charset="0"/>
                        </a:rPr>
                        <a:t>14.58%</a:t>
                      </a:r>
                    </a:p>
                  </a:txBody>
                  <a:tcPr anchor="ctr">
                    <a:noFill/>
                  </a:tcPr>
                </a:tc>
                <a:tc>
                  <a:txBody>
                    <a:bodyPr/>
                    <a:lstStyle/>
                    <a:p>
                      <a:pPr algn="ctr" fontAlgn="b"/>
                      <a:r>
                        <a:rPr lang="en-US" altLang="zh-CN" sz="1000" b="1">
                          <a:solidFill>
                            <a:srgbClr val="C00000"/>
                          </a:solidFill>
                          <a:effectLst/>
                          <a:latin typeface="Calibri" panose="020F0502020204030204" pitchFamily="34" charset="0"/>
                        </a:rPr>
                        <a:t>14.58%</a:t>
                      </a:r>
                    </a:p>
                  </a:txBody>
                  <a:tcPr anchor="ctr"/>
                </a:tc>
                <a:tc>
                  <a:txBody>
                    <a:bodyPr/>
                    <a:lstStyle/>
                    <a:p>
                      <a:pPr algn="ctr" fontAlgn="b"/>
                      <a:r>
                        <a:rPr lang="en-US" altLang="zh-CN" sz="1000" b="1">
                          <a:solidFill>
                            <a:srgbClr val="C00000"/>
                          </a:solidFill>
                          <a:effectLst/>
                          <a:latin typeface="Calibri" panose="020F0502020204030204" pitchFamily="34" charset="0"/>
                        </a:rPr>
                        <a:t>14.58%</a:t>
                      </a:r>
                    </a:p>
                  </a:txBody>
                  <a:tcPr anchor="ctr"/>
                </a:tc>
                <a:tc>
                  <a:txBody>
                    <a:bodyPr/>
                    <a:lstStyle/>
                    <a:p>
                      <a:pPr algn="ctr" fontAlgn="b"/>
                      <a:r>
                        <a:rPr lang="en-US" altLang="zh-CN" sz="1000" b="1" dirty="0">
                          <a:solidFill>
                            <a:srgbClr val="C00000"/>
                          </a:solidFill>
                          <a:effectLst/>
                          <a:latin typeface="Calibri" panose="020F0502020204030204" pitchFamily="34" charset="0"/>
                        </a:rPr>
                        <a:t>14.58%</a:t>
                      </a:r>
                    </a:p>
                  </a:txBody>
                  <a:tcPr anchor="ctr"/>
                </a:tc>
                <a:extLst>
                  <a:ext uri="{0D108BD9-81ED-4DB2-BD59-A6C34878D82A}">
                    <a16:rowId xmlns:a16="http://schemas.microsoft.com/office/drawing/2014/main" val="10002"/>
                  </a:ext>
                </a:extLst>
              </a:tr>
            </a:tbl>
          </a:graphicData>
        </a:graphic>
      </p:graphicFrame>
      <p:sp>
        <p:nvSpPr>
          <p:cNvPr id="8" name="Google Shape;912;p35"/>
          <p:cNvSpPr txBox="1"/>
          <p:nvPr/>
        </p:nvSpPr>
        <p:spPr>
          <a:xfrm>
            <a:off x="457200" y="925288"/>
            <a:ext cx="8010470" cy="489275"/>
          </a:xfrm>
          <a:prstGeom prst="rect">
            <a:avLst/>
          </a:prstGeom>
          <a:solidFill>
            <a:schemeClr val="accent1">
              <a:lumMod val="40000"/>
              <a:lumOff val="6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Cost of Revenue</a:t>
            </a:r>
          </a:p>
        </p:txBody>
      </p:sp>
      <p:pic>
        <p:nvPicPr>
          <p:cNvPr id="14" name="图片 13"/>
          <p:cNvPicPr>
            <a:picLocks noChangeAspect="1"/>
          </p:cNvPicPr>
          <p:nvPr/>
        </p:nvPicPr>
        <p:blipFill>
          <a:blip r:embed="rId4"/>
          <a:stretch>
            <a:fillRect/>
          </a:stretch>
        </p:blipFill>
        <p:spPr>
          <a:xfrm>
            <a:off x="7550070" y="2324100"/>
            <a:ext cx="781129" cy="298450"/>
          </a:xfrm>
          <a:prstGeom prst="rect">
            <a:avLst/>
          </a:prstGeom>
        </p:spPr>
      </p:pic>
      <p:sp>
        <p:nvSpPr>
          <p:cNvPr id="7" name="Google Shape;992;p38">
            <a:extLst>
              <a:ext uri="{FF2B5EF4-FFF2-40B4-BE49-F238E27FC236}">
                <a16:creationId xmlns:a16="http://schemas.microsoft.com/office/drawing/2014/main" id="{A30DAFD9-E5D9-5D26-E125-189C88B58859}"/>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a:t>
            </a:r>
            <a:r>
              <a:rPr lang="en-US" altLang="zh-CN" dirty="0">
                <a:solidFill>
                  <a:schemeClr val="accent1">
                    <a:lumMod val="75000"/>
                  </a:schemeClr>
                </a:solidFill>
              </a:rPr>
              <a:t>tep1: </a:t>
            </a:r>
            <a:r>
              <a:rPr lang="en-US" dirty="0">
                <a:solidFill>
                  <a:schemeClr val="accent1">
                    <a:lumMod val="75000"/>
                  </a:schemeClr>
                </a:solidFill>
              </a:rPr>
              <a:t>Project Free Cash Flows</a:t>
            </a:r>
            <a:endParaRPr dirty="0">
              <a:solidFill>
                <a:schemeClr val="accent1">
                  <a:lumMod val="75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049700" y="97260"/>
            <a:ext cx="1950889" cy="499915"/>
          </a:xfrm>
          <a:prstGeom prst="rect">
            <a:avLst/>
          </a:prstGeom>
        </p:spPr>
      </p:pic>
      <p:graphicFrame>
        <p:nvGraphicFramePr>
          <p:cNvPr id="4" name="表格 4"/>
          <p:cNvGraphicFramePr>
            <a:graphicFrameLocks noGrp="1"/>
          </p:cNvGraphicFramePr>
          <p:nvPr>
            <p:extLst>
              <p:ext uri="{D42A27DB-BD31-4B8C-83A1-F6EECF244321}">
                <p14:modId xmlns:p14="http://schemas.microsoft.com/office/powerpoint/2010/main" val="1779935914"/>
              </p:ext>
            </p:extLst>
          </p:nvPr>
        </p:nvGraphicFramePr>
        <p:xfrm>
          <a:off x="723900" y="1556976"/>
          <a:ext cx="7658099" cy="1112480"/>
        </p:xfrm>
        <a:graphic>
          <a:graphicData uri="http://schemas.openxmlformats.org/drawingml/2006/table">
            <a:tbl>
              <a:tblPr firstRow="1" bandRow="1">
                <a:tableStyleId>{3B4B98B0-60AC-42C2-AFA5-B58CD77FA1E5}</a:tableStyleId>
              </a:tblPr>
              <a:tblGrid>
                <a:gridCol w="1689935">
                  <a:extLst>
                    <a:ext uri="{9D8B030D-6E8A-4147-A177-3AD203B41FA5}">
                      <a16:colId xmlns:a16="http://schemas.microsoft.com/office/drawing/2014/main" val="20000"/>
                    </a:ext>
                  </a:extLst>
                </a:gridCol>
                <a:gridCol w="857296">
                  <a:extLst>
                    <a:ext uri="{9D8B030D-6E8A-4147-A177-3AD203B41FA5}">
                      <a16:colId xmlns:a16="http://schemas.microsoft.com/office/drawing/2014/main" val="20001"/>
                    </a:ext>
                  </a:extLst>
                </a:gridCol>
                <a:gridCol w="847893">
                  <a:extLst>
                    <a:ext uri="{9D8B030D-6E8A-4147-A177-3AD203B41FA5}">
                      <a16:colId xmlns:a16="http://schemas.microsoft.com/office/drawing/2014/main" val="20002"/>
                    </a:ext>
                  </a:extLst>
                </a:gridCol>
                <a:gridCol w="852595">
                  <a:extLst>
                    <a:ext uri="{9D8B030D-6E8A-4147-A177-3AD203B41FA5}">
                      <a16:colId xmlns:a16="http://schemas.microsoft.com/office/drawing/2014/main" val="20003"/>
                    </a:ext>
                  </a:extLst>
                </a:gridCol>
                <a:gridCol w="852595">
                  <a:extLst>
                    <a:ext uri="{9D8B030D-6E8A-4147-A177-3AD203B41FA5}">
                      <a16:colId xmlns:a16="http://schemas.microsoft.com/office/drawing/2014/main" val="20004"/>
                    </a:ext>
                  </a:extLst>
                </a:gridCol>
                <a:gridCol w="852595">
                  <a:extLst>
                    <a:ext uri="{9D8B030D-6E8A-4147-A177-3AD203B41FA5}">
                      <a16:colId xmlns:a16="http://schemas.microsoft.com/office/drawing/2014/main" val="20005"/>
                    </a:ext>
                  </a:extLst>
                </a:gridCol>
                <a:gridCol w="852595">
                  <a:extLst>
                    <a:ext uri="{9D8B030D-6E8A-4147-A177-3AD203B41FA5}">
                      <a16:colId xmlns:a16="http://schemas.microsoft.com/office/drawing/2014/main" val="20006"/>
                    </a:ext>
                  </a:extLst>
                </a:gridCol>
                <a:gridCol w="852595">
                  <a:extLst>
                    <a:ext uri="{9D8B030D-6E8A-4147-A177-3AD203B41FA5}">
                      <a16:colId xmlns:a16="http://schemas.microsoft.com/office/drawing/2014/main" val="20007"/>
                    </a:ext>
                  </a:extLst>
                </a:gridCol>
              </a:tblGrid>
              <a:tr h="370840">
                <a:tc>
                  <a:txBody>
                    <a:bodyPr/>
                    <a:lstStyle/>
                    <a:p>
                      <a:pPr marR="0" algn="ctr" rtl="0">
                        <a:lnSpc>
                          <a:spcPct val="100000"/>
                        </a:lnSpc>
                        <a:spcBef>
                          <a:spcPts val="0"/>
                        </a:spcBef>
                        <a:spcAft>
                          <a:spcPts val="0"/>
                        </a:spcAft>
                        <a:buClr>
                          <a:srgbClr val="000000"/>
                        </a:buClr>
                        <a:buFont typeface="Arial" panose="020B0604020202020204"/>
                      </a:pPr>
                      <a:r>
                        <a:rPr lang="en-US" altLang="zh-CN" sz="9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panose="020B0604020202020204"/>
                        </a:rPr>
                        <a:t>Year (Historical Performance)</a:t>
                      </a:r>
                      <a:endParaRPr lang="zh-CN" alt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2010</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2011</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2012</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2013</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2014</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2015</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Trend</a:t>
                      </a:r>
                    </a:p>
                  </a:txBody>
                  <a:tcPr anchor="ctr"/>
                </a:tc>
                <a:extLst>
                  <a:ext uri="{0D108BD9-81ED-4DB2-BD59-A6C34878D82A}">
                    <a16:rowId xmlns:a16="http://schemas.microsoft.com/office/drawing/2014/main" val="10000"/>
                  </a:ext>
                </a:extLst>
              </a:tr>
              <a:tr h="370800">
                <a:tc>
                  <a:txBody>
                    <a:bodyPr/>
                    <a:lstStyle/>
                    <a:p>
                      <a:pPr marR="0" algn="ctr" rtl="0">
                        <a:lnSpc>
                          <a:spcPct val="100000"/>
                        </a:lnSpc>
                        <a:spcBef>
                          <a:spcPts val="0"/>
                        </a:spcBef>
                        <a:spcAft>
                          <a:spcPts val="0"/>
                        </a:spcAft>
                        <a:buClr>
                          <a:srgbClr val="000000"/>
                        </a:buClr>
                        <a:buFont typeface="Arial" panose="020B0604020202020204"/>
                      </a:pPr>
                      <a:r>
                        <a:rPr lang="en-US" altLang="zh-CN" sz="900" b="1" i="0" u="none" strike="noStrike" cap="none" dirty="0">
                          <a:solidFill>
                            <a:schemeClr val="tx1"/>
                          </a:solidFill>
                          <a:latin typeface="Calibri" panose="020F0502020204030204" pitchFamily="34" charset="0"/>
                          <a:ea typeface="+mn-ea"/>
                          <a:cs typeface="Calibri" panose="020F0502020204030204" pitchFamily="34" charset="0"/>
                          <a:sym typeface="Arial" panose="020B0604020202020204"/>
                        </a:rPr>
                        <a:t>SG&amp;A ($ thousand)</a:t>
                      </a:r>
                      <a:endParaRPr lang="zh-CN" alt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t"/>
                      <a:r>
                        <a:rPr lang="en-US" altLang="zh-CN" sz="1000" dirty="0">
                          <a:solidFill>
                            <a:srgbClr val="000000"/>
                          </a:solidFill>
                          <a:effectLst/>
                          <a:latin typeface="Calibri" panose="020F0502020204030204" pitchFamily="34" charset="0"/>
                        </a:rPr>
                        <a:t>159,146</a:t>
                      </a:r>
                    </a:p>
                  </a:txBody>
                  <a:tcPr anchor="ctr"/>
                </a:tc>
                <a:tc>
                  <a:txBody>
                    <a:bodyPr/>
                    <a:lstStyle/>
                    <a:p>
                      <a:pPr algn="ctr" fontAlgn="t"/>
                      <a:r>
                        <a:rPr lang="en-US" altLang="zh-CN" sz="1000" dirty="0">
                          <a:solidFill>
                            <a:srgbClr val="000000"/>
                          </a:solidFill>
                          <a:effectLst/>
                          <a:latin typeface="Calibri" panose="020F0502020204030204" pitchFamily="34" charset="0"/>
                        </a:rPr>
                        <a:t>371,796</a:t>
                      </a:r>
                    </a:p>
                  </a:txBody>
                  <a:tcPr anchor="ctr"/>
                </a:tc>
                <a:tc>
                  <a:txBody>
                    <a:bodyPr/>
                    <a:lstStyle/>
                    <a:p>
                      <a:pPr algn="ctr" fontAlgn="t"/>
                      <a:r>
                        <a:rPr lang="en-US" altLang="zh-CN" sz="1000" dirty="0">
                          <a:solidFill>
                            <a:srgbClr val="000000"/>
                          </a:solidFill>
                          <a:effectLst/>
                          <a:latin typeface="Calibri" panose="020F0502020204030204" pitchFamily="34" charset="0"/>
                        </a:rPr>
                        <a:t>710,077</a:t>
                      </a:r>
                    </a:p>
                  </a:txBody>
                  <a:tcPr anchor="ctr"/>
                </a:tc>
                <a:tc>
                  <a:txBody>
                    <a:bodyPr/>
                    <a:lstStyle/>
                    <a:p>
                      <a:pPr algn="ctr" fontAlgn="t"/>
                      <a:r>
                        <a:rPr lang="en-US" altLang="zh-CN" sz="1000" dirty="0">
                          <a:solidFill>
                            <a:srgbClr val="000000"/>
                          </a:solidFill>
                          <a:effectLst/>
                          <a:latin typeface="Calibri" panose="020F0502020204030204" pitchFamily="34" charset="0"/>
                        </a:rPr>
                        <a:t>1,143,309</a:t>
                      </a:r>
                    </a:p>
                  </a:txBody>
                  <a:tcPr anchor="ctr"/>
                </a:tc>
                <a:tc>
                  <a:txBody>
                    <a:bodyPr/>
                    <a:lstStyle/>
                    <a:p>
                      <a:pPr algn="ctr" fontAlgn="t"/>
                      <a:r>
                        <a:rPr lang="en-US" altLang="zh-CN" sz="1000" dirty="0">
                          <a:solidFill>
                            <a:srgbClr val="000000"/>
                          </a:solidFill>
                          <a:effectLst/>
                          <a:latin typeface="Calibri" panose="020F0502020204030204" pitchFamily="34" charset="0"/>
                        </a:rPr>
                        <a:t>1,651,889</a:t>
                      </a:r>
                    </a:p>
                  </a:txBody>
                  <a:tcPr anchor="ctr"/>
                </a:tc>
                <a:tc>
                  <a:txBody>
                    <a:bodyPr/>
                    <a:lstStyle/>
                    <a:p>
                      <a:pPr algn="ctr" fontAlgn="t"/>
                      <a:r>
                        <a:rPr lang="en-US" altLang="zh-CN" sz="1000" dirty="0">
                          <a:solidFill>
                            <a:srgbClr val="000000"/>
                          </a:solidFill>
                          <a:effectLst/>
                          <a:latin typeface="Calibri" panose="020F0502020204030204" pitchFamily="34" charset="0"/>
                        </a:rPr>
                        <a:t>2,302,523</a:t>
                      </a:r>
                    </a:p>
                  </a:txBody>
                  <a:tcPr anchor="ctr"/>
                </a:tc>
                <a:tc>
                  <a:txBody>
                    <a:bodyPr/>
                    <a:lstStyle/>
                    <a:p>
                      <a:pPr algn="ctr" fontAlgn="t"/>
                      <a:r>
                        <a:rPr lang="en-US" altLang="zh-CN" sz="1000" dirty="0">
                          <a:solidFill>
                            <a:srgbClr val="000000"/>
                          </a:solidFill>
                          <a:effectLst/>
                          <a:latin typeface="Calibri" panose="020F0502020204030204" pitchFamily="34" charset="0"/>
                        </a:rPr>
                        <a:t>N/A</a:t>
                      </a:r>
                    </a:p>
                  </a:txBody>
                  <a:tcPr anchor="ctr"/>
                </a:tc>
                <a:extLst>
                  <a:ext uri="{0D108BD9-81ED-4DB2-BD59-A6C34878D82A}">
                    <a16:rowId xmlns:a16="http://schemas.microsoft.com/office/drawing/2014/main" val="10001"/>
                  </a:ext>
                </a:extLst>
              </a:tr>
              <a:tr h="370840">
                <a:tc>
                  <a:txBody>
                    <a:bodyPr/>
                    <a:lstStyle/>
                    <a:p>
                      <a:pPr marR="0" algn="ctr" rtl="0" fontAlgn="t">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 of Total Revenues</a:t>
                      </a:r>
                    </a:p>
                  </a:txBody>
                  <a:tcPr anchor="ctr"/>
                </a:tc>
                <a:tc>
                  <a:txBody>
                    <a:bodyPr/>
                    <a:lstStyle/>
                    <a:p>
                      <a:pPr algn="ctr"/>
                      <a:r>
                        <a:rPr lang="en-US" altLang="zh-CN" sz="1000" b="1" dirty="0">
                          <a:solidFill>
                            <a:srgbClr val="C00000"/>
                          </a:solidFill>
                          <a:effectLst/>
                          <a:latin typeface="Calibri" panose="020F0502020204030204" pitchFamily="34" charset="0"/>
                        </a:rPr>
                        <a:t>65.47%</a:t>
                      </a:r>
                    </a:p>
                  </a:txBody>
                  <a:tcPr anchor="ctr"/>
                </a:tc>
                <a:tc>
                  <a:txBody>
                    <a:bodyPr/>
                    <a:lstStyle/>
                    <a:p>
                      <a:pPr algn="ctr"/>
                      <a:r>
                        <a:rPr lang="en-US" altLang="zh-CN" sz="1000" b="1" dirty="0">
                          <a:solidFill>
                            <a:srgbClr val="C00000"/>
                          </a:solidFill>
                          <a:effectLst/>
                          <a:latin typeface="Calibri" panose="020F0502020204030204" pitchFamily="34" charset="0"/>
                        </a:rPr>
                        <a:t>71.20%</a:t>
                      </a:r>
                    </a:p>
                  </a:txBody>
                  <a:tcPr anchor="ctr">
                    <a:noFill/>
                  </a:tcPr>
                </a:tc>
                <a:tc>
                  <a:txBody>
                    <a:bodyPr/>
                    <a:lstStyle/>
                    <a:p>
                      <a:pPr algn="ctr"/>
                      <a:r>
                        <a:rPr lang="en-US" altLang="zh-CN" sz="1000" b="1" dirty="0">
                          <a:solidFill>
                            <a:srgbClr val="C00000"/>
                          </a:solidFill>
                          <a:effectLst/>
                          <a:latin typeface="Calibri" panose="020F0502020204030204" pitchFamily="34" charset="0"/>
                        </a:rPr>
                        <a:t>73.03%</a:t>
                      </a:r>
                    </a:p>
                  </a:txBody>
                  <a:tcPr anchor="ctr"/>
                </a:tc>
                <a:tc>
                  <a:txBody>
                    <a:bodyPr/>
                    <a:lstStyle/>
                    <a:p>
                      <a:pPr algn="ctr"/>
                      <a:r>
                        <a:rPr lang="en-US" altLang="zh-CN" sz="1000" b="1">
                          <a:solidFill>
                            <a:srgbClr val="C00000"/>
                          </a:solidFill>
                          <a:effectLst/>
                          <a:latin typeface="Calibri" panose="020F0502020204030204" pitchFamily="34" charset="0"/>
                        </a:rPr>
                        <a:t>74.80%</a:t>
                      </a:r>
                    </a:p>
                  </a:txBody>
                  <a:tcPr anchor="ctr"/>
                </a:tc>
                <a:tc>
                  <a:txBody>
                    <a:bodyPr/>
                    <a:lstStyle/>
                    <a:p>
                      <a:pPr algn="ctr"/>
                      <a:r>
                        <a:rPr lang="en-US" altLang="zh-CN" sz="1000" b="1">
                          <a:solidFill>
                            <a:srgbClr val="C00000"/>
                          </a:solidFill>
                          <a:effectLst/>
                          <a:latin typeface="Calibri" panose="020F0502020204030204" pitchFamily="34" charset="0"/>
                        </a:rPr>
                        <a:t>74.45%</a:t>
                      </a:r>
                    </a:p>
                  </a:txBody>
                  <a:tcPr anchor="ctr"/>
                </a:tc>
                <a:tc>
                  <a:txBody>
                    <a:bodyPr/>
                    <a:lstStyle/>
                    <a:p>
                      <a:pPr algn="ctr"/>
                      <a:r>
                        <a:rPr lang="en-US" altLang="zh-CN" sz="1000" b="1" dirty="0">
                          <a:solidFill>
                            <a:srgbClr val="C00000"/>
                          </a:solidFill>
                          <a:effectLst/>
                          <a:latin typeface="Calibri" panose="020F0502020204030204" pitchFamily="34" charset="0"/>
                        </a:rPr>
                        <a:t>76.98%</a:t>
                      </a:r>
                    </a:p>
                  </a:txBody>
                  <a:tcPr anchor="ctr"/>
                </a:tc>
                <a:tc>
                  <a:txBody>
                    <a:bodyPr/>
                    <a:lstStyle/>
                    <a:p>
                      <a:pPr algn="ctr"/>
                      <a:endParaRPr lang="en-US" altLang="zh-CN" sz="1000" b="1" dirty="0">
                        <a:solidFill>
                          <a:srgbClr val="C00000"/>
                        </a:solidFill>
                        <a:effectLst/>
                        <a:latin typeface="Calibri" panose="020F0502020204030204" pitchFamily="34" charset="0"/>
                      </a:endParaRPr>
                    </a:p>
                  </a:txBody>
                  <a:tcPr anchor="ctr"/>
                </a:tc>
                <a:extLst>
                  <a:ext uri="{0D108BD9-81ED-4DB2-BD59-A6C34878D82A}">
                    <a16:rowId xmlns:a16="http://schemas.microsoft.com/office/drawing/2014/main" val="10002"/>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808910703"/>
              </p:ext>
            </p:extLst>
          </p:nvPr>
        </p:nvGraphicFramePr>
        <p:xfrm>
          <a:off x="1189392" y="2985621"/>
          <a:ext cx="6240107" cy="1112480"/>
        </p:xfrm>
        <a:graphic>
          <a:graphicData uri="http://schemas.openxmlformats.org/drawingml/2006/table">
            <a:tbl>
              <a:tblPr firstRow="1" bandRow="1">
                <a:tableStyleId>{3B4B98B0-60AC-42C2-AFA5-B58CD77FA1E5}</a:tableStyleId>
              </a:tblPr>
              <a:tblGrid>
                <a:gridCol w="1771467">
                  <a:extLst>
                    <a:ext uri="{9D8B030D-6E8A-4147-A177-3AD203B41FA5}">
                      <a16:colId xmlns:a16="http://schemas.microsoft.com/office/drawing/2014/main" val="20000"/>
                    </a:ext>
                  </a:extLst>
                </a:gridCol>
                <a:gridCol w="893728">
                  <a:extLst>
                    <a:ext uri="{9D8B030D-6E8A-4147-A177-3AD203B41FA5}">
                      <a16:colId xmlns:a16="http://schemas.microsoft.com/office/drawing/2014/main" val="20001"/>
                    </a:ext>
                  </a:extLst>
                </a:gridCol>
                <a:gridCol w="893728">
                  <a:extLst>
                    <a:ext uri="{9D8B030D-6E8A-4147-A177-3AD203B41FA5}">
                      <a16:colId xmlns:a16="http://schemas.microsoft.com/office/drawing/2014/main" val="20002"/>
                    </a:ext>
                  </a:extLst>
                </a:gridCol>
                <a:gridCol w="893728">
                  <a:extLst>
                    <a:ext uri="{9D8B030D-6E8A-4147-A177-3AD203B41FA5}">
                      <a16:colId xmlns:a16="http://schemas.microsoft.com/office/drawing/2014/main" val="20003"/>
                    </a:ext>
                  </a:extLst>
                </a:gridCol>
                <a:gridCol w="893728">
                  <a:extLst>
                    <a:ext uri="{9D8B030D-6E8A-4147-A177-3AD203B41FA5}">
                      <a16:colId xmlns:a16="http://schemas.microsoft.com/office/drawing/2014/main" val="20004"/>
                    </a:ext>
                  </a:extLst>
                </a:gridCol>
                <a:gridCol w="893728">
                  <a:extLst>
                    <a:ext uri="{9D8B030D-6E8A-4147-A177-3AD203B41FA5}">
                      <a16:colId xmlns:a16="http://schemas.microsoft.com/office/drawing/2014/main" val="20005"/>
                    </a:ext>
                  </a:extLst>
                </a:gridCol>
              </a:tblGrid>
              <a:tr h="370840">
                <a:tc>
                  <a:txBody>
                    <a:bodyPr/>
                    <a:lstStyle/>
                    <a:p>
                      <a:pPr marR="0" algn="ctr" rtl="0">
                        <a:lnSpc>
                          <a:spcPct val="100000"/>
                        </a:lnSpc>
                        <a:spcBef>
                          <a:spcPts val="0"/>
                        </a:spcBef>
                        <a:spcAft>
                          <a:spcPts val="0"/>
                        </a:spcAft>
                        <a:buClr>
                          <a:srgbClr val="000000"/>
                        </a:buClr>
                        <a:buFont typeface="Arial" panose="020B0604020202020204"/>
                      </a:pPr>
                      <a:r>
                        <a:rPr lang="en-US" altLang="zh-CN" sz="9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panose="020B0604020202020204"/>
                        </a:rPr>
                        <a:t>Year (Predicted Performance)</a:t>
                      </a:r>
                      <a:endParaRPr lang="zh-CN" alt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2016</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2017</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2018</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2019</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2020</a:t>
                      </a:r>
                    </a:p>
                  </a:txBody>
                  <a:tcPr anchor="ctr"/>
                </a:tc>
                <a:extLst>
                  <a:ext uri="{0D108BD9-81ED-4DB2-BD59-A6C34878D82A}">
                    <a16:rowId xmlns:a16="http://schemas.microsoft.com/office/drawing/2014/main" val="10000"/>
                  </a:ext>
                </a:extLst>
              </a:tr>
              <a:tr h="370800">
                <a:tc>
                  <a:txBody>
                    <a:bodyPr/>
                    <a:lstStyle/>
                    <a:p>
                      <a:pPr marR="0" algn="ctr" rtl="0">
                        <a:lnSpc>
                          <a:spcPct val="100000"/>
                        </a:lnSpc>
                        <a:spcBef>
                          <a:spcPts val="0"/>
                        </a:spcBef>
                        <a:spcAft>
                          <a:spcPts val="0"/>
                        </a:spcAft>
                        <a:buClr>
                          <a:srgbClr val="000000"/>
                        </a:buClr>
                        <a:buFont typeface="Arial" panose="020B0604020202020204"/>
                      </a:pPr>
                      <a:r>
                        <a:rPr lang="en-US" altLang="zh-CN" sz="900" b="1" i="0" u="none" strike="noStrike" cap="none" dirty="0">
                          <a:solidFill>
                            <a:schemeClr val="tx1"/>
                          </a:solidFill>
                          <a:latin typeface="Calibri" panose="020F0502020204030204" pitchFamily="34" charset="0"/>
                          <a:ea typeface="+mn-ea"/>
                          <a:cs typeface="Calibri" panose="020F0502020204030204" pitchFamily="34" charset="0"/>
                          <a:sym typeface="Arial" panose="020B0604020202020204"/>
                        </a:rPr>
                        <a:t>SG&amp;A ($ thousand)</a:t>
                      </a:r>
                      <a:endParaRPr lang="zh-CN" alt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b"/>
                      <a:r>
                        <a:rPr lang="en-US" altLang="zh-CN" sz="1000">
                          <a:solidFill>
                            <a:srgbClr val="000000"/>
                          </a:solidFill>
                          <a:effectLst/>
                          <a:latin typeface="Calibri" panose="020F0502020204030204" pitchFamily="34" charset="0"/>
                        </a:rPr>
                        <a:t>2,833,525</a:t>
                      </a:r>
                    </a:p>
                  </a:txBody>
                  <a:tcPr anchor="ctr"/>
                </a:tc>
                <a:tc>
                  <a:txBody>
                    <a:bodyPr/>
                    <a:lstStyle/>
                    <a:p>
                      <a:pPr algn="ctr" fontAlgn="b"/>
                      <a:r>
                        <a:rPr lang="en-US" altLang="zh-CN" sz="1000">
                          <a:solidFill>
                            <a:srgbClr val="000000"/>
                          </a:solidFill>
                          <a:effectLst/>
                          <a:latin typeface="Calibri" panose="020F0502020204030204" pitchFamily="34" charset="0"/>
                        </a:rPr>
                        <a:t>3,196,798</a:t>
                      </a:r>
                    </a:p>
                  </a:txBody>
                  <a:tcPr anchor="ctr"/>
                </a:tc>
                <a:tc>
                  <a:txBody>
                    <a:bodyPr/>
                    <a:lstStyle/>
                    <a:p>
                      <a:pPr algn="ctr" fontAlgn="b"/>
                      <a:r>
                        <a:rPr lang="en-US" altLang="zh-CN" sz="1000">
                          <a:solidFill>
                            <a:srgbClr val="000000"/>
                          </a:solidFill>
                          <a:effectLst/>
                          <a:latin typeface="Calibri" panose="020F0502020204030204" pitchFamily="34" charset="0"/>
                        </a:rPr>
                        <a:t>3,887,554.56</a:t>
                      </a:r>
                    </a:p>
                  </a:txBody>
                  <a:tcPr anchor="ctr"/>
                </a:tc>
                <a:tc>
                  <a:txBody>
                    <a:bodyPr/>
                    <a:lstStyle/>
                    <a:p>
                      <a:pPr algn="ctr" fontAlgn="b"/>
                      <a:r>
                        <a:rPr lang="en-US" altLang="zh-CN" sz="1000" dirty="0">
                          <a:solidFill>
                            <a:srgbClr val="000000"/>
                          </a:solidFill>
                          <a:effectLst/>
                          <a:latin typeface="Calibri" panose="020F0502020204030204" pitchFamily="34" charset="0"/>
                        </a:rPr>
                        <a:t>4,385,939.05</a:t>
                      </a:r>
                    </a:p>
                  </a:txBody>
                  <a:tcPr anchor="ctr"/>
                </a:tc>
                <a:tc>
                  <a:txBody>
                    <a:bodyPr/>
                    <a:lstStyle/>
                    <a:p>
                      <a:pPr algn="ctr" fontAlgn="b"/>
                      <a:r>
                        <a:rPr lang="en-US" altLang="zh-CN" sz="1000" dirty="0">
                          <a:solidFill>
                            <a:srgbClr val="000000"/>
                          </a:solidFill>
                          <a:effectLst/>
                          <a:latin typeface="Calibri" panose="020F0502020204030204" pitchFamily="34" charset="0"/>
                        </a:rPr>
                        <a:t>4,948,216.44</a:t>
                      </a:r>
                    </a:p>
                  </a:txBody>
                  <a:tcPr anchor="ctr"/>
                </a:tc>
                <a:extLst>
                  <a:ext uri="{0D108BD9-81ED-4DB2-BD59-A6C34878D82A}">
                    <a16:rowId xmlns:a16="http://schemas.microsoft.com/office/drawing/2014/main" val="10001"/>
                  </a:ext>
                </a:extLst>
              </a:tr>
              <a:tr h="370840">
                <a:tc>
                  <a:txBody>
                    <a:bodyPr/>
                    <a:lstStyle/>
                    <a:p>
                      <a:pPr marR="0" algn="ctr" rtl="0" fontAlgn="t">
                        <a:lnSpc>
                          <a:spcPct val="100000"/>
                        </a:lnSpc>
                        <a:spcBef>
                          <a:spcPts val="0"/>
                        </a:spcBef>
                        <a:spcAft>
                          <a:spcPts val="0"/>
                        </a:spcAft>
                        <a:buClr>
                          <a:srgbClr val="000000"/>
                        </a:buClr>
                        <a:buFont typeface="Arial" panose="020B0604020202020204"/>
                      </a:pPr>
                      <a:r>
                        <a:rPr lang="en-US" altLang="zh-CN"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 of Total Revenues</a:t>
                      </a:r>
                    </a:p>
                  </a:txBody>
                  <a:tcPr anchor="ctr"/>
                </a:tc>
                <a:tc>
                  <a:txBody>
                    <a:bodyPr/>
                    <a:lstStyle/>
                    <a:p>
                      <a:pPr algn="ctr" fontAlgn="b"/>
                      <a:r>
                        <a:rPr lang="en-US" altLang="zh-CN" sz="1000" b="1" dirty="0">
                          <a:solidFill>
                            <a:srgbClr val="C00000"/>
                          </a:solidFill>
                          <a:effectLst/>
                          <a:latin typeface="Calibri" panose="020F0502020204030204" pitchFamily="34" charset="0"/>
                        </a:rPr>
                        <a:t>72.65%</a:t>
                      </a:r>
                    </a:p>
                  </a:txBody>
                  <a:tcPr anchor="ctr"/>
                </a:tc>
                <a:tc>
                  <a:txBody>
                    <a:bodyPr/>
                    <a:lstStyle/>
                    <a:p>
                      <a:pPr algn="ctr" fontAlgn="b"/>
                      <a:r>
                        <a:rPr lang="en-US" altLang="zh-CN" sz="1000" b="1" dirty="0">
                          <a:solidFill>
                            <a:srgbClr val="C00000"/>
                          </a:solidFill>
                          <a:effectLst/>
                          <a:latin typeface="Calibri" panose="020F0502020204030204" pitchFamily="34" charset="0"/>
                        </a:rPr>
                        <a:t>72.65%</a:t>
                      </a:r>
                    </a:p>
                  </a:txBody>
                  <a:tcPr anchor="ctr">
                    <a:noFill/>
                  </a:tcPr>
                </a:tc>
                <a:tc>
                  <a:txBody>
                    <a:bodyPr/>
                    <a:lstStyle/>
                    <a:p>
                      <a:pPr algn="ctr" fontAlgn="b"/>
                      <a:r>
                        <a:rPr lang="en-US" altLang="zh-CN" sz="1000" b="1" dirty="0">
                          <a:solidFill>
                            <a:srgbClr val="C00000"/>
                          </a:solidFill>
                          <a:effectLst/>
                          <a:latin typeface="Calibri" panose="020F0502020204030204" pitchFamily="34" charset="0"/>
                        </a:rPr>
                        <a:t>72.65%</a:t>
                      </a:r>
                    </a:p>
                  </a:txBody>
                  <a:tcPr anchor="ctr"/>
                </a:tc>
                <a:tc>
                  <a:txBody>
                    <a:bodyPr/>
                    <a:lstStyle/>
                    <a:p>
                      <a:pPr algn="ctr" fontAlgn="b"/>
                      <a:r>
                        <a:rPr lang="en-US" altLang="zh-CN" sz="1000" b="1" dirty="0">
                          <a:solidFill>
                            <a:srgbClr val="C00000"/>
                          </a:solidFill>
                          <a:effectLst/>
                          <a:latin typeface="Calibri" panose="020F0502020204030204" pitchFamily="34" charset="0"/>
                        </a:rPr>
                        <a:t>72.65%</a:t>
                      </a:r>
                    </a:p>
                  </a:txBody>
                  <a:tcPr anchor="ctr"/>
                </a:tc>
                <a:tc>
                  <a:txBody>
                    <a:bodyPr/>
                    <a:lstStyle/>
                    <a:p>
                      <a:pPr algn="ctr" fontAlgn="b"/>
                      <a:r>
                        <a:rPr lang="en-US" altLang="zh-CN" sz="1000" b="1" dirty="0">
                          <a:solidFill>
                            <a:srgbClr val="C00000"/>
                          </a:solidFill>
                          <a:effectLst/>
                          <a:latin typeface="Calibri" panose="020F0502020204030204" pitchFamily="34" charset="0"/>
                        </a:rPr>
                        <a:t>72.65%</a:t>
                      </a:r>
                    </a:p>
                  </a:txBody>
                  <a:tcPr anchor="ctr"/>
                </a:tc>
                <a:extLst>
                  <a:ext uri="{0D108BD9-81ED-4DB2-BD59-A6C34878D82A}">
                    <a16:rowId xmlns:a16="http://schemas.microsoft.com/office/drawing/2014/main" val="10002"/>
                  </a:ext>
                </a:extLst>
              </a:tr>
            </a:tbl>
          </a:graphicData>
        </a:graphic>
      </p:graphicFrame>
      <p:sp>
        <p:nvSpPr>
          <p:cNvPr id="8" name="Google Shape;912;p35"/>
          <p:cNvSpPr txBox="1"/>
          <p:nvPr/>
        </p:nvSpPr>
        <p:spPr>
          <a:xfrm>
            <a:off x="457200" y="925288"/>
            <a:ext cx="8010470" cy="489275"/>
          </a:xfrm>
          <a:prstGeom prst="rect">
            <a:avLst/>
          </a:prstGeom>
          <a:solidFill>
            <a:schemeClr val="accent1">
              <a:lumMod val="40000"/>
              <a:lumOff val="6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Selling, General, and Administrative Expenses</a:t>
            </a:r>
          </a:p>
        </p:txBody>
      </p:sp>
      <p:pic>
        <p:nvPicPr>
          <p:cNvPr id="6" name="图片 5"/>
          <p:cNvPicPr>
            <a:picLocks noChangeAspect="1"/>
          </p:cNvPicPr>
          <p:nvPr/>
        </p:nvPicPr>
        <p:blipFill>
          <a:blip r:embed="rId4"/>
          <a:stretch>
            <a:fillRect/>
          </a:stretch>
        </p:blipFill>
        <p:spPr>
          <a:xfrm>
            <a:off x="7581900" y="2311086"/>
            <a:ext cx="732341" cy="260664"/>
          </a:xfrm>
          <a:prstGeom prst="rect">
            <a:avLst/>
          </a:prstGeom>
        </p:spPr>
      </p:pic>
      <p:sp>
        <p:nvSpPr>
          <p:cNvPr id="9" name="Google Shape;992;p38">
            <a:extLst>
              <a:ext uri="{FF2B5EF4-FFF2-40B4-BE49-F238E27FC236}">
                <a16:creationId xmlns:a16="http://schemas.microsoft.com/office/drawing/2014/main" id="{B35CFE64-3409-3096-78B5-C99411D22AB6}"/>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a:t>
            </a:r>
            <a:r>
              <a:rPr lang="en-US" altLang="zh-CN" dirty="0">
                <a:solidFill>
                  <a:schemeClr val="accent1">
                    <a:lumMod val="75000"/>
                  </a:schemeClr>
                </a:solidFill>
              </a:rPr>
              <a:t>tep1: </a:t>
            </a:r>
            <a:r>
              <a:rPr lang="en-US" dirty="0">
                <a:solidFill>
                  <a:schemeClr val="accent1">
                    <a:lumMod val="75000"/>
                  </a:schemeClr>
                </a:solidFill>
              </a:rPr>
              <a:t>Project Free Cash Flows</a:t>
            </a:r>
            <a:endParaRPr dirty="0">
              <a:solidFill>
                <a:schemeClr val="accent1">
                  <a:lumMod val="75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7049700" y="97260"/>
            <a:ext cx="1950889" cy="499915"/>
          </a:xfrm>
          <a:prstGeom prst="rect">
            <a:avLst/>
          </a:prstGeom>
        </p:spPr>
      </p:pic>
      <p:graphicFrame>
        <p:nvGraphicFramePr>
          <p:cNvPr id="4" name="表格 4"/>
          <p:cNvGraphicFramePr>
            <a:graphicFrameLocks noGrp="1"/>
          </p:cNvGraphicFramePr>
          <p:nvPr>
            <p:custDataLst>
              <p:tags r:id="rId1"/>
            </p:custDataLst>
          </p:nvPr>
        </p:nvGraphicFramePr>
        <p:xfrm>
          <a:off x="723900" y="1556976"/>
          <a:ext cx="7658099" cy="1112480"/>
        </p:xfrm>
        <a:graphic>
          <a:graphicData uri="http://schemas.openxmlformats.org/drawingml/2006/table">
            <a:tbl>
              <a:tblPr firstRow="1" bandRow="1">
                <a:tableStyleId>{3B4B98B0-60AC-42C2-AFA5-B58CD77FA1E5}</a:tableStyleId>
              </a:tblPr>
              <a:tblGrid>
                <a:gridCol w="1689935">
                  <a:extLst>
                    <a:ext uri="{9D8B030D-6E8A-4147-A177-3AD203B41FA5}">
                      <a16:colId xmlns:a16="http://schemas.microsoft.com/office/drawing/2014/main" val="20000"/>
                    </a:ext>
                  </a:extLst>
                </a:gridCol>
                <a:gridCol w="857296">
                  <a:extLst>
                    <a:ext uri="{9D8B030D-6E8A-4147-A177-3AD203B41FA5}">
                      <a16:colId xmlns:a16="http://schemas.microsoft.com/office/drawing/2014/main" val="20001"/>
                    </a:ext>
                  </a:extLst>
                </a:gridCol>
                <a:gridCol w="847893">
                  <a:extLst>
                    <a:ext uri="{9D8B030D-6E8A-4147-A177-3AD203B41FA5}">
                      <a16:colId xmlns:a16="http://schemas.microsoft.com/office/drawing/2014/main" val="20002"/>
                    </a:ext>
                  </a:extLst>
                </a:gridCol>
                <a:gridCol w="852595">
                  <a:extLst>
                    <a:ext uri="{9D8B030D-6E8A-4147-A177-3AD203B41FA5}">
                      <a16:colId xmlns:a16="http://schemas.microsoft.com/office/drawing/2014/main" val="20003"/>
                    </a:ext>
                  </a:extLst>
                </a:gridCol>
                <a:gridCol w="852595">
                  <a:extLst>
                    <a:ext uri="{9D8B030D-6E8A-4147-A177-3AD203B41FA5}">
                      <a16:colId xmlns:a16="http://schemas.microsoft.com/office/drawing/2014/main" val="20004"/>
                    </a:ext>
                  </a:extLst>
                </a:gridCol>
                <a:gridCol w="852595">
                  <a:extLst>
                    <a:ext uri="{9D8B030D-6E8A-4147-A177-3AD203B41FA5}">
                      <a16:colId xmlns:a16="http://schemas.microsoft.com/office/drawing/2014/main" val="20005"/>
                    </a:ext>
                  </a:extLst>
                </a:gridCol>
                <a:gridCol w="852595">
                  <a:extLst>
                    <a:ext uri="{9D8B030D-6E8A-4147-A177-3AD203B41FA5}">
                      <a16:colId xmlns:a16="http://schemas.microsoft.com/office/drawing/2014/main" val="20006"/>
                    </a:ext>
                  </a:extLst>
                </a:gridCol>
                <a:gridCol w="852595">
                  <a:extLst>
                    <a:ext uri="{9D8B030D-6E8A-4147-A177-3AD203B41FA5}">
                      <a16:colId xmlns:a16="http://schemas.microsoft.com/office/drawing/2014/main" val="20007"/>
                    </a:ext>
                  </a:extLst>
                </a:gridCol>
              </a:tblGrid>
              <a:tr h="370840">
                <a:tc>
                  <a:txBody>
                    <a:bodyPr/>
                    <a:lstStyle/>
                    <a:p>
                      <a:pPr marR="0" algn="ctr" rtl="0">
                        <a:lnSpc>
                          <a:spcPct val="100000"/>
                        </a:lnSpc>
                        <a:spcBef>
                          <a:spcPts val="0"/>
                        </a:spcBef>
                        <a:spcAft>
                          <a:spcPts val="0"/>
                        </a:spcAft>
                        <a:buClr>
                          <a:srgbClr val="000000"/>
                        </a:buClr>
                        <a:buFont typeface="Arial" panose="020B0604020202020204"/>
                      </a:pPr>
                      <a:r>
                        <a:rPr lang="en-US" altLang="zh-CN" sz="9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panose="020B0604020202020204"/>
                        </a:rPr>
                        <a:t>Year (Historical Performance)</a:t>
                      </a:r>
                      <a:endParaRPr lang="zh-CN" alt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2010</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2011</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2012</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2013</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2014</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2015</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Trend</a:t>
                      </a:r>
                    </a:p>
                  </a:txBody>
                  <a:tcPr anchor="ctr"/>
                </a:tc>
                <a:extLst>
                  <a:ext uri="{0D108BD9-81ED-4DB2-BD59-A6C34878D82A}">
                    <a16:rowId xmlns:a16="http://schemas.microsoft.com/office/drawing/2014/main" val="10000"/>
                  </a:ext>
                </a:extLst>
              </a:tr>
              <a:tr h="370800">
                <a:tc>
                  <a:txBody>
                    <a:bodyPr/>
                    <a:lstStyle/>
                    <a:p>
                      <a:pPr marR="0" algn="ctr" rtl="0">
                        <a:lnSpc>
                          <a:spcPct val="100000"/>
                        </a:lnSpc>
                        <a:spcBef>
                          <a:spcPts val="0"/>
                        </a:spcBef>
                        <a:spcAft>
                          <a:spcPts val="0"/>
                        </a:spcAft>
                        <a:buClr>
                          <a:srgbClr val="000000"/>
                        </a:buClr>
                        <a:buFont typeface="Arial" panose="020B0604020202020204"/>
                      </a:pPr>
                      <a:r>
                        <a:rPr lang="en-US" altLang="zh-CN" sz="900" b="1" i="0" u="none" strike="noStrike" cap="none" dirty="0">
                          <a:solidFill>
                            <a:schemeClr val="tx1"/>
                          </a:solidFill>
                          <a:latin typeface="Calibri" panose="020F0502020204030204" pitchFamily="34" charset="0"/>
                          <a:ea typeface="+mn-ea"/>
                          <a:cs typeface="Calibri" panose="020F0502020204030204" pitchFamily="34" charset="0"/>
                          <a:sym typeface="Arial" panose="020B0604020202020204"/>
                        </a:rPr>
                        <a:t>SG&amp;A (thousand)</a:t>
                      </a:r>
                      <a:endParaRPr lang="zh-CN" alt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t"/>
                      <a:r>
                        <a:rPr lang="en-US" altLang="zh-CN" sz="1000" dirty="0">
                          <a:solidFill>
                            <a:srgbClr val="000000"/>
                          </a:solidFill>
                          <a:effectLst/>
                          <a:latin typeface="Calibri" panose="020F0502020204030204" pitchFamily="34" charset="0"/>
                        </a:rPr>
                        <a:t>159,146</a:t>
                      </a:r>
                    </a:p>
                  </a:txBody>
                  <a:tcPr anchor="ctr"/>
                </a:tc>
                <a:tc>
                  <a:txBody>
                    <a:bodyPr/>
                    <a:lstStyle/>
                    <a:p>
                      <a:pPr algn="ctr" fontAlgn="t"/>
                      <a:r>
                        <a:rPr lang="en-US" altLang="zh-CN" sz="1000" dirty="0">
                          <a:solidFill>
                            <a:srgbClr val="000000"/>
                          </a:solidFill>
                          <a:effectLst/>
                          <a:latin typeface="Calibri" panose="020F0502020204030204" pitchFamily="34" charset="0"/>
                        </a:rPr>
                        <a:t>371,796</a:t>
                      </a:r>
                    </a:p>
                  </a:txBody>
                  <a:tcPr anchor="ctr"/>
                </a:tc>
                <a:tc>
                  <a:txBody>
                    <a:bodyPr/>
                    <a:lstStyle/>
                    <a:p>
                      <a:pPr algn="ctr" fontAlgn="t"/>
                      <a:r>
                        <a:rPr lang="en-US" altLang="zh-CN" sz="1000" dirty="0">
                          <a:solidFill>
                            <a:srgbClr val="000000"/>
                          </a:solidFill>
                          <a:effectLst/>
                          <a:latin typeface="Calibri" panose="020F0502020204030204" pitchFamily="34" charset="0"/>
                        </a:rPr>
                        <a:t>710,077</a:t>
                      </a:r>
                    </a:p>
                  </a:txBody>
                  <a:tcPr anchor="ctr"/>
                </a:tc>
                <a:tc>
                  <a:txBody>
                    <a:bodyPr/>
                    <a:lstStyle/>
                    <a:p>
                      <a:pPr algn="ctr" fontAlgn="t"/>
                      <a:r>
                        <a:rPr lang="en-US" altLang="zh-CN" sz="1000" dirty="0">
                          <a:solidFill>
                            <a:srgbClr val="000000"/>
                          </a:solidFill>
                          <a:effectLst/>
                          <a:latin typeface="Calibri" panose="020F0502020204030204" pitchFamily="34" charset="0"/>
                        </a:rPr>
                        <a:t>1,143,309</a:t>
                      </a:r>
                    </a:p>
                  </a:txBody>
                  <a:tcPr anchor="ctr"/>
                </a:tc>
                <a:tc>
                  <a:txBody>
                    <a:bodyPr/>
                    <a:lstStyle/>
                    <a:p>
                      <a:pPr algn="ctr" fontAlgn="t"/>
                      <a:r>
                        <a:rPr lang="en-US" altLang="zh-CN" sz="1000" dirty="0">
                          <a:solidFill>
                            <a:srgbClr val="000000"/>
                          </a:solidFill>
                          <a:effectLst/>
                          <a:latin typeface="Calibri" panose="020F0502020204030204" pitchFamily="34" charset="0"/>
                        </a:rPr>
                        <a:t>1,651,889</a:t>
                      </a:r>
                    </a:p>
                  </a:txBody>
                  <a:tcPr anchor="ctr"/>
                </a:tc>
                <a:tc>
                  <a:txBody>
                    <a:bodyPr/>
                    <a:lstStyle/>
                    <a:p>
                      <a:pPr algn="ctr" fontAlgn="t"/>
                      <a:r>
                        <a:rPr lang="en-US" altLang="zh-CN" sz="1000" dirty="0">
                          <a:solidFill>
                            <a:srgbClr val="000000"/>
                          </a:solidFill>
                          <a:effectLst/>
                          <a:latin typeface="Calibri" panose="020F0502020204030204" pitchFamily="34" charset="0"/>
                        </a:rPr>
                        <a:t>2,302,523</a:t>
                      </a:r>
                    </a:p>
                  </a:txBody>
                  <a:tcPr anchor="ctr"/>
                </a:tc>
                <a:tc>
                  <a:txBody>
                    <a:bodyPr/>
                    <a:lstStyle/>
                    <a:p>
                      <a:pPr algn="ctr" fontAlgn="t"/>
                      <a:r>
                        <a:rPr lang="en-US" altLang="zh-CN" sz="1000" dirty="0">
                          <a:solidFill>
                            <a:srgbClr val="000000"/>
                          </a:solidFill>
                          <a:effectLst/>
                          <a:latin typeface="Calibri" panose="020F0502020204030204" pitchFamily="34" charset="0"/>
                        </a:rPr>
                        <a:t>N/A</a:t>
                      </a:r>
                    </a:p>
                  </a:txBody>
                  <a:tcPr anchor="ctr"/>
                </a:tc>
                <a:extLst>
                  <a:ext uri="{0D108BD9-81ED-4DB2-BD59-A6C34878D82A}">
                    <a16:rowId xmlns:a16="http://schemas.microsoft.com/office/drawing/2014/main" val="10001"/>
                  </a:ext>
                </a:extLst>
              </a:tr>
              <a:tr h="370840">
                <a:tc>
                  <a:txBody>
                    <a:bodyPr/>
                    <a:lstStyle/>
                    <a:p>
                      <a:pPr marR="0" algn="ctr" rtl="0" fontAlgn="t">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 of Total Revenues</a:t>
                      </a:r>
                    </a:p>
                  </a:txBody>
                  <a:tcPr anchor="ctr"/>
                </a:tc>
                <a:tc>
                  <a:txBody>
                    <a:bodyPr/>
                    <a:lstStyle/>
                    <a:p>
                      <a:pPr algn="ctr"/>
                      <a:r>
                        <a:rPr lang="en-US" altLang="zh-CN" sz="1000" b="1" dirty="0">
                          <a:solidFill>
                            <a:srgbClr val="C00000"/>
                          </a:solidFill>
                          <a:effectLst/>
                          <a:latin typeface="Calibri" panose="020F0502020204030204" pitchFamily="34" charset="0"/>
                        </a:rPr>
                        <a:t>65.47%</a:t>
                      </a:r>
                    </a:p>
                  </a:txBody>
                  <a:tcPr anchor="ctr"/>
                </a:tc>
                <a:tc>
                  <a:txBody>
                    <a:bodyPr/>
                    <a:lstStyle/>
                    <a:p>
                      <a:pPr algn="ctr"/>
                      <a:r>
                        <a:rPr lang="en-US" altLang="zh-CN" sz="1000" b="1" dirty="0">
                          <a:solidFill>
                            <a:srgbClr val="C00000"/>
                          </a:solidFill>
                          <a:effectLst/>
                          <a:latin typeface="Calibri" panose="020F0502020204030204" pitchFamily="34" charset="0"/>
                        </a:rPr>
                        <a:t>71.20%</a:t>
                      </a:r>
                    </a:p>
                  </a:txBody>
                  <a:tcPr anchor="ctr">
                    <a:noFill/>
                  </a:tcPr>
                </a:tc>
                <a:tc>
                  <a:txBody>
                    <a:bodyPr/>
                    <a:lstStyle/>
                    <a:p>
                      <a:pPr algn="ctr"/>
                      <a:r>
                        <a:rPr lang="en-US" altLang="zh-CN" sz="1000" b="1" dirty="0">
                          <a:solidFill>
                            <a:srgbClr val="C00000"/>
                          </a:solidFill>
                          <a:effectLst/>
                          <a:latin typeface="Calibri" panose="020F0502020204030204" pitchFamily="34" charset="0"/>
                        </a:rPr>
                        <a:t>73.03%</a:t>
                      </a:r>
                    </a:p>
                  </a:txBody>
                  <a:tcPr anchor="ctr"/>
                </a:tc>
                <a:tc>
                  <a:txBody>
                    <a:bodyPr/>
                    <a:lstStyle/>
                    <a:p>
                      <a:pPr algn="ctr"/>
                      <a:r>
                        <a:rPr lang="en-US" altLang="zh-CN" sz="1000" b="1">
                          <a:solidFill>
                            <a:srgbClr val="C00000"/>
                          </a:solidFill>
                          <a:effectLst/>
                          <a:latin typeface="Calibri" panose="020F0502020204030204" pitchFamily="34" charset="0"/>
                        </a:rPr>
                        <a:t>74.80%</a:t>
                      </a:r>
                    </a:p>
                  </a:txBody>
                  <a:tcPr anchor="ctr"/>
                </a:tc>
                <a:tc>
                  <a:txBody>
                    <a:bodyPr/>
                    <a:lstStyle/>
                    <a:p>
                      <a:pPr algn="ctr"/>
                      <a:r>
                        <a:rPr lang="en-US" altLang="zh-CN" sz="1000" b="1">
                          <a:solidFill>
                            <a:srgbClr val="C00000"/>
                          </a:solidFill>
                          <a:effectLst/>
                          <a:latin typeface="Calibri" panose="020F0502020204030204" pitchFamily="34" charset="0"/>
                        </a:rPr>
                        <a:t>74.45%</a:t>
                      </a:r>
                    </a:p>
                  </a:txBody>
                  <a:tcPr anchor="ctr"/>
                </a:tc>
                <a:tc>
                  <a:txBody>
                    <a:bodyPr/>
                    <a:lstStyle/>
                    <a:p>
                      <a:pPr algn="ctr"/>
                      <a:r>
                        <a:rPr lang="en-US" altLang="zh-CN" sz="1000" b="1" dirty="0">
                          <a:solidFill>
                            <a:srgbClr val="C00000"/>
                          </a:solidFill>
                          <a:effectLst/>
                          <a:latin typeface="Calibri" panose="020F0502020204030204" pitchFamily="34" charset="0"/>
                        </a:rPr>
                        <a:t>76.98%</a:t>
                      </a:r>
                    </a:p>
                  </a:txBody>
                  <a:tcPr anchor="ctr"/>
                </a:tc>
                <a:tc>
                  <a:txBody>
                    <a:bodyPr/>
                    <a:lstStyle/>
                    <a:p>
                      <a:pPr algn="ctr"/>
                      <a:endParaRPr lang="en-US" altLang="zh-CN" sz="1000" b="1" dirty="0">
                        <a:solidFill>
                          <a:srgbClr val="C00000"/>
                        </a:solidFill>
                        <a:effectLst/>
                        <a:latin typeface="Calibri" panose="020F0502020204030204" pitchFamily="34" charset="0"/>
                      </a:endParaRPr>
                    </a:p>
                  </a:txBody>
                  <a:tcPr anchor="ctr"/>
                </a:tc>
                <a:extLst>
                  <a:ext uri="{0D108BD9-81ED-4DB2-BD59-A6C34878D82A}">
                    <a16:rowId xmlns:a16="http://schemas.microsoft.com/office/drawing/2014/main" val="10002"/>
                  </a:ext>
                </a:extLst>
              </a:tr>
            </a:tbl>
          </a:graphicData>
        </a:graphic>
      </p:graphicFrame>
      <p:sp>
        <p:nvSpPr>
          <p:cNvPr id="8" name="Google Shape;912;p35"/>
          <p:cNvSpPr txBox="1"/>
          <p:nvPr/>
        </p:nvSpPr>
        <p:spPr>
          <a:xfrm>
            <a:off x="457200" y="925288"/>
            <a:ext cx="8010470" cy="489275"/>
          </a:xfrm>
          <a:prstGeom prst="rect">
            <a:avLst/>
          </a:prstGeom>
          <a:solidFill>
            <a:schemeClr val="accent1">
              <a:lumMod val="40000"/>
              <a:lumOff val="6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Selling, General, and Administrative Expenses</a:t>
            </a:r>
          </a:p>
        </p:txBody>
      </p:sp>
      <p:pic>
        <p:nvPicPr>
          <p:cNvPr id="6" name="图片 5"/>
          <p:cNvPicPr>
            <a:picLocks noChangeAspect="1"/>
          </p:cNvPicPr>
          <p:nvPr/>
        </p:nvPicPr>
        <p:blipFill>
          <a:blip r:embed="rId5"/>
          <a:stretch>
            <a:fillRect/>
          </a:stretch>
        </p:blipFill>
        <p:spPr>
          <a:xfrm>
            <a:off x="7581900" y="2311086"/>
            <a:ext cx="732341" cy="260664"/>
          </a:xfrm>
          <a:prstGeom prst="rect">
            <a:avLst/>
          </a:prstGeom>
        </p:spPr>
      </p:pic>
      <p:sp>
        <p:nvSpPr>
          <p:cNvPr id="3" name="Google Shape;1004;p39"/>
          <p:cNvSpPr txBox="1"/>
          <p:nvPr/>
        </p:nvSpPr>
        <p:spPr>
          <a:xfrm>
            <a:off x="804850" y="2811869"/>
            <a:ext cx="7534300" cy="1449518"/>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400" b="1" i="0" u="none" strike="noStrike" kern="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Explanation </a:t>
            </a:r>
            <a:r>
              <a:rPr kumimoji="0" lang="en-US" altLang="zh-CN" sz="1400" b="1" i="0" u="none" strike="noStrike" kern="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for the high steady % of Total Revenues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altLang="zh-CN" sz="1400" b="1"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Roboto"/>
              </a:rPr>
              <a:t>1.  LinkedIn's business model relies heavily on its </a:t>
            </a:r>
            <a:r>
              <a:rPr kumimoji="0" lang="en-US" altLang="zh-CN" sz="1400" b="1" i="0" u="none" strike="noStrike" kern="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user base</a:t>
            </a:r>
            <a:r>
              <a:rPr kumimoji="0" lang="en-US" altLang="zh-CN" sz="1400" b="1"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which is its primary source of revenue. To maintain and expand its user base, the company invests in various sales and marketing activities, such as sales commissions, sales and marketing personnel, and promotional campaigns, which are all part of its SG&amp;A expenses.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altLang="zh-CN" sz="1400" b="1"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Roboto"/>
              </a:rPr>
              <a:t>2.  Additionally, LinkedIn has a </a:t>
            </a:r>
            <a:r>
              <a:rPr kumimoji="0" lang="en-US" altLang="zh-CN" sz="1400" b="1" i="0" u="none" strike="noStrike" kern="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large global workforce</a:t>
            </a:r>
            <a:r>
              <a:rPr kumimoji="0" lang="en-US" altLang="zh-CN" sz="1400" b="1"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which also contributes to its SG&amp;A expenses. </a:t>
            </a:r>
          </a:p>
        </p:txBody>
      </p:sp>
      <p:sp>
        <p:nvSpPr>
          <p:cNvPr id="9" name="Google Shape;992;p38">
            <a:extLst>
              <a:ext uri="{FF2B5EF4-FFF2-40B4-BE49-F238E27FC236}">
                <a16:creationId xmlns:a16="http://schemas.microsoft.com/office/drawing/2014/main" id="{B99F6CDA-3C2E-74AD-4E27-C16F6404F4C9}"/>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a:t>
            </a:r>
            <a:r>
              <a:rPr lang="en-US" altLang="zh-CN" dirty="0">
                <a:solidFill>
                  <a:schemeClr val="accent1">
                    <a:lumMod val="75000"/>
                  </a:schemeClr>
                </a:solidFill>
              </a:rPr>
              <a:t>tep1: </a:t>
            </a:r>
            <a:r>
              <a:rPr lang="en-US" dirty="0">
                <a:solidFill>
                  <a:schemeClr val="accent1">
                    <a:lumMod val="75000"/>
                  </a:schemeClr>
                </a:solidFill>
              </a:rPr>
              <a:t>Project Free Cash Flows</a:t>
            </a:r>
            <a:endParaRPr dirty="0">
              <a:solidFill>
                <a:schemeClr val="accent1">
                  <a:lumMod val="75000"/>
                </a:schemeClr>
              </a:solidFill>
            </a:endParaRPr>
          </a:p>
        </p:txBody>
      </p:sp>
      <p:sp>
        <p:nvSpPr>
          <p:cNvPr id="5" name="Google Shape;913;p35">
            <a:extLst>
              <a:ext uri="{FF2B5EF4-FFF2-40B4-BE49-F238E27FC236}">
                <a16:creationId xmlns:a16="http://schemas.microsoft.com/office/drawing/2014/main" id="{B552C29F-4C9A-71EB-CC96-EFE251527590}"/>
              </a:ext>
            </a:extLst>
          </p:cNvPr>
          <p:cNvSpPr txBox="1"/>
          <p:nvPr/>
        </p:nvSpPr>
        <p:spPr>
          <a:xfrm>
            <a:off x="923932" y="4368824"/>
            <a:ext cx="6181655" cy="596377"/>
          </a:xfrm>
          <a:prstGeom prst="roundRect">
            <a:avLst/>
          </a:prstGeom>
          <a:ln>
            <a:no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altLang="zh-CN" sz="1200" i="0"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Source:</a:t>
            </a:r>
            <a:endParaRPr kumimoji="0" lang="en-US" altLang="zh-CN" sz="1200" i="0"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Roboto"/>
              <a:hlinkClick r:id="rId6" action="ppaction://hlinkfile">
                <a:extLst>
                  <a:ext uri="{A12FA001-AC4F-418D-AE19-62706E023703}">
                    <ahyp:hlinkClr xmlns:ahyp="http://schemas.microsoft.com/office/drawing/2018/hyperlinkcolor" val="tx"/>
                  </a:ext>
                </a:extLst>
              </a:hlinkClick>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altLang="zh-CN" sz="120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hlinkClick r:id="rId6" action="ppaction://hlinkfile">
                  <a:extLst>
                    <a:ext uri="{A12FA001-AC4F-418D-AE19-62706E023703}">
                      <ahyp:hlinkClr xmlns:ahyp="http://schemas.microsoft.com/office/drawing/2018/hyperlinkcolor" val="tx"/>
                    </a:ext>
                  </a:extLst>
                </a:hlinkClick>
              </a:rPr>
              <a:t>Analysis of LinkedIn's SG&amp;A expenses by Simply Wall St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altLang="zh-CN" sz="1200" i="0" u="none" strike="noStrike" kern="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sym typeface="Roboto"/>
                <a:hlinkClick r:id="rId7" action="ppaction://hlinkfile"/>
              </a:rPr>
              <a:t>Analysis of LinkedIn's sales and marketing expenses by Zacks Investment Research</a:t>
            </a:r>
            <a:endParaRPr kumimoji="0" lang="en-US" altLang="zh-CN" sz="1200" i="0" u="none" strike="noStrike" kern="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049700" y="97260"/>
            <a:ext cx="1950889" cy="499915"/>
          </a:xfrm>
          <a:prstGeom prst="rect">
            <a:avLst/>
          </a:prstGeom>
        </p:spPr>
      </p:pic>
      <p:graphicFrame>
        <p:nvGraphicFramePr>
          <p:cNvPr id="4" name="表格 4"/>
          <p:cNvGraphicFramePr>
            <a:graphicFrameLocks noGrp="1"/>
          </p:cNvGraphicFramePr>
          <p:nvPr>
            <p:extLst>
              <p:ext uri="{D42A27DB-BD31-4B8C-83A1-F6EECF244321}">
                <p14:modId xmlns:p14="http://schemas.microsoft.com/office/powerpoint/2010/main" val="1968741978"/>
              </p:ext>
            </p:extLst>
          </p:nvPr>
        </p:nvGraphicFramePr>
        <p:xfrm>
          <a:off x="723900" y="1556976"/>
          <a:ext cx="7658099" cy="1112480"/>
        </p:xfrm>
        <a:graphic>
          <a:graphicData uri="http://schemas.openxmlformats.org/drawingml/2006/table">
            <a:tbl>
              <a:tblPr firstRow="1" bandRow="1">
                <a:tableStyleId>{3B4B98B0-60AC-42C2-AFA5-B58CD77FA1E5}</a:tableStyleId>
              </a:tblPr>
              <a:tblGrid>
                <a:gridCol w="1689935">
                  <a:extLst>
                    <a:ext uri="{9D8B030D-6E8A-4147-A177-3AD203B41FA5}">
                      <a16:colId xmlns:a16="http://schemas.microsoft.com/office/drawing/2014/main" val="20000"/>
                    </a:ext>
                  </a:extLst>
                </a:gridCol>
                <a:gridCol w="857296">
                  <a:extLst>
                    <a:ext uri="{9D8B030D-6E8A-4147-A177-3AD203B41FA5}">
                      <a16:colId xmlns:a16="http://schemas.microsoft.com/office/drawing/2014/main" val="20001"/>
                    </a:ext>
                  </a:extLst>
                </a:gridCol>
                <a:gridCol w="847893">
                  <a:extLst>
                    <a:ext uri="{9D8B030D-6E8A-4147-A177-3AD203B41FA5}">
                      <a16:colId xmlns:a16="http://schemas.microsoft.com/office/drawing/2014/main" val="20002"/>
                    </a:ext>
                  </a:extLst>
                </a:gridCol>
                <a:gridCol w="852595">
                  <a:extLst>
                    <a:ext uri="{9D8B030D-6E8A-4147-A177-3AD203B41FA5}">
                      <a16:colId xmlns:a16="http://schemas.microsoft.com/office/drawing/2014/main" val="20003"/>
                    </a:ext>
                  </a:extLst>
                </a:gridCol>
                <a:gridCol w="852595">
                  <a:extLst>
                    <a:ext uri="{9D8B030D-6E8A-4147-A177-3AD203B41FA5}">
                      <a16:colId xmlns:a16="http://schemas.microsoft.com/office/drawing/2014/main" val="20004"/>
                    </a:ext>
                  </a:extLst>
                </a:gridCol>
                <a:gridCol w="852595">
                  <a:extLst>
                    <a:ext uri="{9D8B030D-6E8A-4147-A177-3AD203B41FA5}">
                      <a16:colId xmlns:a16="http://schemas.microsoft.com/office/drawing/2014/main" val="20005"/>
                    </a:ext>
                  </a:extLst>
                </a:gridCol>
                <a:gridCol w="852595">
                  <a:extLst>
                    <a:ext uri="{9D8B030D-6E8A-4147-A177-3AD203B41FA5}">
                      <a16:colId xmlns:a16="http://schemas.microsoft.com/office/drawing/2014/main" val="20006"/>
                    </a:ext>
                  </a:extLst>
                </a:gridCol>
                <a:gridCol w="852595">
                  <a:extLst>
                    <a:ext uri="{9D8B030D-6E8A-4147-A177-3AD203B41FA5}">
                      <a16:colId xmlns:a16="http://schemas.microsoft.com/office/drawing/2014/main" val="20007"/>
                    </a:ext>
                  </a:extLst>
                </a:gridCol>
              </a:tblGrid>
              <a:tr h="370840">
                <a:tc>
                  <a:txBody>
                    <a:bodyPr/>
                    <a:lstStyle/>
                    <a:p>
                      <a:pPr marR="0" algn="ctr" rtl="0">
                        <a:lnSpc>
                          <a:spcPct val="100000"/>
                        </a:lnSpc>
                        <a:spcBef>
                          <a:spcPts val="0"/>
                        </a:spcBef>
                        <a:spcAft>
                          <a:spcPts val="0"/>
                        </a:spcAft>
                        <a:buClr>
                          <a:srgbClr val="000000"/>
                        </a:buClr>
                        <a:buFont typeface="Arial" panose="020B0604020202020204"/>
                      </a:pPr>
                      <a:r>
                        <a:rPr lang="en-US" altLang="zh-CN" sz="9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panose="020B0604020202020204"/>
                        </a:rPr>
                        <a:t>Year (Historical Performance)</a:t>
                      </a:r>
                      <a:endParaRPr lang="zh-CN" alt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2010</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2011</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a:solidFill>
                            <a:schemeClr val="tx1"/>
                          </a:solidFill>
                          <a:latin typeface="Calibri" panose="020F0502020204030204" pitchFamily="34" charset="0"/>
                          <a:cs typeface="Calibri" panose="020F0502020204030204" pitchFamily="34" charset="0"/>
                          <a:sym typeface="Arial" panose="020B0604020202020204"/>
                        </a:rPr>
                        <a:t>Dec. 31, 2012</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2013</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2014</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2015</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Trend</a:t>
                      </a:r>
                    </a:p>
                  </a:txBody>
                  <a:tcPr anchor="ctr"/>
                </a:tc>
                <a:extLst>
                  <a:ext uri="{0D108BD9-81ED-4DB2-BD59-A6C34878D82A}">
                    <a16:rowId xmlns:a16="http://schemas.microsoft.com/office/drawing/2014/main" val="10000"/>
                  </a:ext>
                </a:extLst>
              </a:tr>
              <a:tr h="370800">
                <a:tc>
                  <a:txBody>
                    <a:bodyPr/>
                    <a:lstStyle/>
                    <a:p>
                      <a:pPr marR="0" algn="ctr" rtl="0">
                        <a:lnSpc>
                          <a:spcPct val="100000"/>
                        </a:lnSpc>
                        <a:spcBef>
                          <a:spcPts val="0"/>
                        </a:spcBef>
                        <a:spcAft>
                          <a:spcPts val="0"/>
                        </a:spcAft>
                        <a:buClr>
                          <a:srgbClr val="000000"/>
                        </a:buClr>
                        <a:buFont typeface="Arial" panose="020B0604020202020204"/>
                      </a:pPr>
                      <a:r>
                        <a:rPr lang="en-US" altLang="zh-CN" sz="900" b="1" i="0" u="none" strike="noStrike" cap="none" dirty="0">
                          <a:solidFill>
                            <a:schemeClr val="tx1"/>
                          </a:solidFill>
                          <a:latin typeface="Calibri" panose="020F0502020204030204" pitchFamily="34" charset="0"/>
                          <a:ea typeface="+mn-ea"/>
                          <a:cs typeface="Calibri" panose="020F0502020204030204" pitchFamily="34" charset="0"/>
                          <a:sym typeface="Arial" panose="020B0604020202020204"/>
                        </a:rPr>
                        <a:t>D&amp;A ($ thousand)</a:t>
                      </a:r>
                      <a:endParaRPr lang="zh-CN" alt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t"/>
                      <a:r>
                        <a:rPr lang="en-US" altLang="zh-CN" sz="1000">
                          <a:solidFill>
                            <a:srgbClr val="000000"/>
                          </a:solidFill>
                          <a:effectLst/>
                          <a:latin typeface="Calibri" panose="020F0502020204030204" pitchFamily="34" charset="0"/>
                        </a:rPr>
                        <a:t>19,551</a:t>
                      </a:r>
                    </a:p>
                  </a:txBody>
                  <a:tcPr anchor="ctr"/>
                </a:tc>
                <a:tc>
                  <a:txBody>
                    <a:bodyPr/>
                    <a:lstStyle/>
                    <a:p>
                      <a:pPr algn="ctr" fontAlgn="t"/>
                      <a:r>
                        <a:rPr lang="en-US" altLang="zh-CN" sz="1000" dirty="0">
                          <a:solidFill>
                            <a:srgbClr val="000000"/>
                          </a:solidFill>
                          <a:effectLst/>
                          <a:latin typeface="Calibri" panose="020F0502020204030204" pitchFamily="34" charset="0"/>
                        </a:rPr>
                        <a:t>43,100</a:t>
                      </a:r>
                    </a:p>
                  </a:txBody>
                  <a:tcPr anchor="ctr"/>
                </a:tc>
                <a:tc>
                  <a:txBody>
                    <a:bodyPr/>
                    <a:lstStyle/>
                    <a:p>
                      <a:pPr algn="ctr" fontAlgn="t"/>
                      <a:r>
                        <a:rPr lang="en-US" altLang="zh-CN" sz="1000">
                          <a:solidFill>
                            <a:srgbClr val="000000"/>
                          </a:solidFill>
                          <a:effectLst/>
                          <a:latin typeface="Calibri" panose="020F0502020204030204" pitchFamily="34" charset="0"/>
                        </a:rPr>
                        <a:t>79,849</a:t>
                      </a:r>
                    </a:p>
                  </a:txBody>
                  <a:tcPr anchor="ctr"/>
                </a:tc>
                <a:tc>
                  <a:txBody>
                    <a:bodyPr/>
                    <a:lstStyle/>
                    <a:p>
                      <a:pPr algn="ctr" fontAlgn="t"/>
                      <a:r>
                        <a:rPr lang="en-US" altLang="zh-CN" sz="1000">
                          <a:solidFill>
                            <a:srgbClr val="000000"/>
                          </a:solidFill>
                          <a:effectLst/>
                          <a:latin typeface="Calibri" panose="020F0502020204030204" pitchFamily="34" charset="0"/>
                        </a:rPr>
                        <a:t>134,516</a:t>
                      </a:r>
                    </a:p>
                  </a:txBody>
                  <a:tcPr anchor="ctr"/>
                </a:tc>
                <a:tc>
                  <a:txBody>
                    <a:bodyPr/>
                    <a:lstStyle/>
                    <a:p>
                      <a:pPr algn="ctr" fontAlgn="t"/>
                      <a:r>
                        <a:rPr lang="en-US" altLang="zh-CN" sz="1000">
                          <a:solidFill>
                            <a:srgbClr val="000000"/>
                          </a:solidFill>
                          <a:effectLst/>
                          <a:latin typeface="Calibri" panose="020F0502020204030204" pitchFamily="34" charset="0"/>
                        </a:rPr>
                        <a:t>236,946</a:t>
                      </a:r>
                    </a:p>
                  </a:txBody>
                  <a:tcPr anchor="ctr"/>
                </a:tc>
                <a:tc>
                  <a:txBody>
                    <a:bodyPr/>
                    <a:lstStyle/>
                    <a:p>
                      <a:pPr algn="ctr" fontAlgn="t"/>
                      <a:r>
                        <a:rPr lang="en-US" altLang="zh-CN" sz="1000" dirty="0">
                          <a:solidFill>
                            <a:srgbClr val="000000"/>
                          </a:solidFill>
                          <a:effectLst/>
                          <a:latin typeface="Calibri" panose="020F0502020204030204" pitchFamily="34" charset="0"/>
                        </a:rPr>
                        <a:t>420,472</a:t>
                      </a:r>
                    </a:p>
                  </a:txBody>
                  <a:tcPr anchor="ctr"/>
                </a:tc>
                <a:tc>
                  <a:txBody>
                    <a:bodyPr/>
                    <a:lstStyle/>
                    <a:p>
                      <a:pPr algn="ctr" fontAlgn="t"/>
                      <a:r>
                        <a:rPr lang="en-US" altLang="zh-CN" sz="1000" dirty="0">
                          <a:solidFill>
                            <a:srgbClr val="000000"/>
                          </a:solidFill>
                          <a:effectLst/>
                          <a:latin typeface="Calibri" panose="020F0502020204030204" pitchFamily="34" charset="0"/>
                        </a:rPr>
                        <a:t>N/A</a:t>
                      </a:r>
                    </a:p>
                  </a:txBody>
                  <a:tcPr anchor="ctr"/>
                </a:tc>
                <a:extLst>
                  <a:ext uri="{0D108BD9-81ED-4DB2-BD59-A6C34878D82A}">
                    <a16:rowId xmlns:a16="http://schemas.microsoft.com/office/drawing/2014/main" val="10001"/>
                  </a:ext>
                </a:extLst>
              </a:tr>
              <a:tr h="370840">
                <a:tc>
                  <a:txBody>
                    <a:bodyPr/>
                    <a:lstStyle/>
                    <a:p>
                      <a:pPr marR="0" algn="ctr" rtl="0" fontAlgn="t">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 of Total Revenues</a:t>
                      </a:r>
                    </a:p>
                  </a:txBody>
                  <a:tcPr anchor="ctr"/>
                </a:tc>
                <a:tc>
                  <a:txBody>
                    <a:bodyPr/>
                    <a:lstStyle/>
                    <a:p>
                      <a:pPr algn="ctr"/>
                      <a:r>
                        <a:rPr lang="en-US" altLang="zh-CN" sz="1000" b="1">
                          <a:solidFill>
                            <a:srgbClr val="C00000"/>
                          </a:solidFill>
                          <a:effectLst/>
                          <a:latin typeface="Calibri" panose="020F0502020204030204" pitchFamily="34" charset="0"/>
                        </a:rPr>
                        <a:t>8.04%</a:t>
                      </a:r>
                    </a:p>
                  </a:txBody>
                  <a:tcPr anchor="ctr"/>
                </a:tc>
                <a:tc>
                  <a:txBody>
                    <a:bodyPr/>
                    <a:lstStyle/>
                    <a:p>
                      <a:pPr algn="ctr"/>
                      <a:r>
                        <a:rPr lang="en-US" altLang="zh-CN" sz="1000" b="1">
                          <a:solidFill>
                            <a:srgbClr val="C00000"/>
                          </a:solidFill>
                          <a:effectLst/>
                          <a:latin typeface="Calibri" panose="020F0502020204030204" pitchFamily="34" charset="0"/>
                        </a:rPr>
                        <a:t>8.25%</a:t>
                      </a:r>
                    </a:p>
                  </a:txBody>
                  <a:tcPr anchor="ctr">
                    <a:noFill/>
                  </a:tcPr>
                </a:tc>
                <a:tc>
                  <a:txBody>
                    <a:bodyPr/>
                    <a:lstStyle/>
                    <a:p>
                      <a:pPr algn="ctr"/>
                      <a:r>
                        <a:rPr lang="en-US" altLang="zh-CN" sz="1000" b="1" dirty="0">
                          <a:solidFill>
                            <a:srgbClr val="C00000"/>
                          </a:solidFill>
                          <a:effectLst/>
                          <a:latin typeface="Calibri" panose="020F0502020204030204" pitchFamily="34" charset="0"/>
                        </a:rPr>
                        <a:t>8.21%</a:t>
                      </a:r>
                    </a:p>
                  </a:txBody>
                  <a:tcPr anchor="ctr"/>
                </a:tc>
                <a:tc>
                  <a:txBody>
                    <a:bodyPr/>
                    <a:lstStyle/>
                    <a:p>
                      <a:pPr algn="ctr"/>
                      <a:r>
                        <a:rPr lang="en-US" altLang="zh-CN" sz="1000" b="1">
                          <a:solidFill>
                            <a:srgbClr val="C00000"/>
                          </a:solidFill>
                          <a:effectLst/>
                          <a:latin typeface="Calibri" panose="020F0502020204030204" pitchFamily="34" charset="0"/>
                        </a:rPr>
                        <a:t>8.80%</a:t>
                      </a:r>
                    </a:p>
                  </a:txBody>
                  <a:tcPr anchor="ctr"/>
                </a:tc>
                <a:tc>
                  <a:txBody>
                    <a:bodyPr/>
                    <a:lstStyle/>
                    <a:p>
                      <a:pPr algn="ctr"/>
                      <a:r>
                        <a:rPr lang="en-US" altLang="zh-CN" sz="1000" b="1">
                          <a:solidFill>
                            <a:srgbClr val="C00000"/>
                          </a:solidFill>
                          <a:effectLst/>
                          <a:latin typeface="Calibri" panose="020F0502020204030204" pitchFamily="34" charset="0"/>
                        </a:rPr>
                        <a:t>10.68%</a:t>
                      </a:r>
                    </a:p>
                  </a:txBody>
                  <a:tcPr anchor="ctr"/>
                </a:tc>
                <a:tc>
                  <a:txBody>
                    <a:bodyPr/>
                    <a:lstStyle/>
                    <a:p>
                      <a:pPr algn="ctr"/>
                      <a:r>
                        <a:rPr lang="en-US" altLang="zh-CN" sz="1000" b="1" dirty="0">
                          <a:solidFill>
                            <a:srgbClr val="C00000"/>
                          </a:solidFill>
                          <a:effectLst/>
                          <a:latin typeface="Calibri" panose="020F0502020204030204" pitchFamily="34" charset="0"/>
                        </a:rPr>
                        <a:t>14.06%</a:t>
                      </a:r>
                    </a:p>
                  </a:txBody>
                  <a:tcPr anchor="ctr"/>
                </a:tc>
                <a:tc>
                  <a:txBody>
                    <a:bodyPr/>
                    <a:lstStyle/>
                    <a:p>
                      <a:pPr algn="ctr"/>
                      <a:endParaRPr lang="en-US" altLang="zh-CN" sz="1000" b="1" dirty="0">
                        <a:solidFill>
                          <a:srgbClr val="C00000"/>
                        </a:solidFill>
                        <a:effectLst/>
                        <a:latin typeface="Calibri" panose="020F0502020204030204" pitchFamily="34" charset="0"/>
                      </a:endParaRPr>
                    </a:p>
                  </a:txBody>
                  <a:tcPr anchor="ctr"/>
                </a:tc>
                <a:extLst>
                  <a:ext uri="{0D108BD9-81ED-4DB2-BD59-A6C34878D82A}">
                    <a16:rowId xmlns:a16="http://schemas.microsoft.com/office/drawing/2014/main" val="10002"/>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893827456"/>
              </p:ext>
            </p:extLst>
          </p:nvPr>
        </p:nvGraphicFramePr>
        <p:xfrm>
          <a:off x="1189392" y="2985621"/>
          <a:ext cx="6240107" cy="1112480"/>
        </p:xfrm>
        <a:graphic>
          <a:graphicData uri="http://schemas.openxmlformats.org/drawingml/2006/table">
            <a:tbl>
              <a:tblPr firstRow="1" bandRow="1">
                <a:tableStyleId>{3B4B98B0-60AC-42C2-AFA5-B58CD77FA1E5}</a:tableStyleId>
              </a:tblPr>
              <a:tblGrid>
                <a:gridCol w="1771467">
                  <a:extLst>
                    <a:ext uri="{9D8B030D-6E8A-4147-A177-3AD203B41FA5}">
                      <a16:colId xmlns:a16="http://schemas.microsoft.com/office/drawing/2014/main" val="20000"/>
                    </a:ext>
                  </a:extLst>
                </a:gridCol>
                <a:gridCol w="893728">
                  <a:extLst>
                    <a:ext uri="{9D8B030D-6E8A-4147-A177-3AD203B41FA5}">
                      <a16:colId xmlns:a16="http://schemas.microsoft.com/office/drawing/2014/main" val="20001"/>
                    </a:ext>
                  </a:extLst>
                </a:gridCol>
                <a:gridCol w="893728">
                  <a:extLst>
                    <a:ext uri="{9D8B030D-6E8A-4147-A177-3AD203B41FA5}">
                      <a16:colId xmlns:a16="http://schemas.microsoft.com/office/drawing/2014/main" val="20002"/>
                    </a:ext>
                  </a:extLst>
                </a:gridCol>
                <a:gridCol w="893728">
                  <a:extLst>
                    <a:ext uri="{9D8B030D-6E8A-4147-A177-3AD203B41FA5}">
                      <a16:colId xmlns:a16="http://schemas.microsoft.com/office/drawing/2014/main" val="20003"/>
                    </a:ext>
                  </a:extLst>
                </a:gridCol>
                <a:gridCol w="893728">
                  <a:extLst>
                    <a:ext uri="{9D8B030D-6E8A-4147-A177-3AD203B41FA5}">
                      <a16:colId xmlns:a16="http://schemas.microsoft.com/office/drawing/2014/main" val="20004"/>
                    </a:ext>
                  </a:extLst>
                </a:gridCol>
                <a:gridCol w="893728">
                  <a:extLst>
                    <a:ext uri="{9D8B030D-6E8A-4147-A177-3AD203B41FA5}">
                      <a16:colId xmlns:a16="http://schemas.microsoft.com/office/drawing/2014/main" val="20005"/>
                    </a:ext>
                  </a:extLst>
                </a:gridCol>
              </a:tblGrid>
              <a:tr h="370840">
                <a:tc>
                  <a:txBody>
                    <a:bodyPr/>
                    <a:lstStyle/>
                    <a:p>
                      <a:pPr marR="0" algn="ctr" rtl="0">
                        <a:lnSpc>
                          <a:spcPct val="100000"/>
                        </a:lnSpc>
                        <a:spcBef>
                          <a:spcPts val="0"/>
                        </a:spcBef>
                        <a:spcAft>
                          <a:spcPts val="0"/>
                        </a:spcAft>
                        <a:buClr>
                          <a:srgbClr val="000000"/>
                        </a:buClr>
                        <a:buFont typeface="Arial" panose="020B0604020202020204"/>
                      </a:pPr>
                      <a:r>
                        <a:rPr lang="en-US" altLang="zh-CN" sz="9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panose="020B0604020202020204"/>
                        </a:rPr>
                        <a:t>Year (Predicted Performance)</a:t>
                      </a:r>
                      <a:endParaRPr lang="zh-CN" alt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2016</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2017</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2018</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2019</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2020</a:t>
                      </a:r>
                    </a:p>
                  </a:txBody>
                  <a:tcPr anchor="ctr"/>
                </a:tc>
                <a:extLst>
                  <a:ext uri="{0D108BD9-81ED-4DB2-BD59-A6C34878D82A}">
                    <a16:rowId xmlns:a16="http://schemas.microsoft.com/office/drawing/2014/main" val="10000"/>
                  </a:ext>
                </a:extLst>
              </a:tr>
              <a:tr h="370800">
                <a:tc>
                  <a:txBody>
                    <a:bodyPr/>
                    <a:lstStyle/>
                    <a:p>
                      <a:pPr marR="0" algn="ctr" rtl="0">
                        <a:lnSpc>
                          <a:spcPct val="100000"/>
                        </a:lnSpc>
                        <a:spcBef>
                          <a:spcPts val="0"/>
                        </a:spcBef>
                        <a:spcAft>
                          <a:spcPts val="0"/>
                        </a:spcAft>
                        <a:buClr>
                          <a:srgbClr val="000000"/>
                        </a:buClr>
                        <a:buFont typeface="Arial" panose="020B0604020202020204"/>
                      </a:pPr>
                      <a:r>
                        <a:rPr lang="en-US" altLang="zh-CN" sz="900" b="1" i="0" u="none" strike="noStrike" cap="none" dirty="0">
                          <a:solidFill>
                            <a:schemeClr val="tx1"/>
                          </a:solidFill>
                          <a:latin typeface="Calibri" panose="020F0502020204030204" pitchFamily="34" charset="0"/>
                          <a:ea typeface="+mn-ea"/>
                          <a:cs typeface="Calibri" panose="020F0502020204030204" pitchFamily="34" charset="0"/>
                          <a:sym typeface="Arial" panose="020B0604020202020204"/>
                        </a:rPr>
                        <a:t>D&amp;A ($ thousand)</a:t>
                      </a:r>
                      <a:endParaRPr lang="zh-CN" alt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b"/>
                      <a:r>
                        <a:rPr lang="en-US" altLang="zh-CN" sz="1000">
                          <a:solidFill>
                            <a:srgbClr val="000000"/>
                          </a:solidFill>
                          <a:effectLst/>
                          <a:latin typeface="Calibri" panose="020F0502020204030204" pitchFamily="34" charset="0"/>
                        </a:rPr>
                        <a:t>377,300</a:t>
                      </a:r>
                    </a:p>
                  </a:txBody>
                  <a:tcPr anchor="ctr"/>
                </a:tc>
                <a:tc>
                  <a:txBody>
                    <a:bodyPr/>
                    <a:lstStyle/>
                    <a:p>
                      <a:pPr algn="ctr" fontAlgn="b"/>
                      <a:r>
                        <a:rPr lang="en-US" altLang="zh-CN" sz="1000">
                          <a:solidFill>
                            <a:srgbClr val="000000"/>
                          </a:solidFill>
                          <a:effectLst/>
                          <a:latin typeface="Calibri" panose="020F0502020204030204" pitchFamily="34" charset="0"/>
                        </a:rPr>
                        <a:t>425,672</a:t>
                      </a:r>
                    </a:p>
                  </a:txBody>
                  <a:tcPr anchor="ctr"/>
                </a:tc>
                <a:tc>
                  <a:txBody>
                    <a:bodyPr/>
                    <a:lstStyle/>
                    <a:p>
                      <a:pPr algn="ctr" fontAlgn="b"/>
                      <a:r>
                        <a:rPr lang="en-US" altLang="zh-CN" sz="1000">
                          <a:solidFill>
                            <a:srgbClr val="000000"/>
                          </a:solidFill>
                          <a:effectLst/>
                          <a:latin typeface="Calibri" panose="020F0502020204030204" pitchFamily="34" charset="0"/>
                        </a:rPr>
                        <a:t>517,650</a:t>
                      </a:r>
                    </a:p>
                  </a:txBody>
                  <a:tcPr anchor="ctr"/>
                </a:tc>
                <a:tc>
                  <a:txBody>
                    <a:bodyPr/>
                    <a:lstStyle/>
                    <a:p>
                      <a:pPr algn="ctr" fontAlgn="b"/>
                      <a:r>
                        <a:rPr lang="en-US" altLang="zh-CN" sz="1000">
                          <a:solidFill>
                            <a:srgbClr val="000000"/>
                          </a:solidFill>
                          <a:effectLst/>
                          <a:latin typeface="Calibri" panose="020F0502020204030204" pitchFamily="34" charset="0"/>
                        </a:rPr>
                        <a:t>584,013</a:t>
                      </a:r>
                    </a:p>
                  </a:txBody>
                  <a:tcPr anchor="ctr"/>
                </a:tc>
                <a:tc>
                  <a:txBody>
                    <a:bodyPr/>
                    <a:lstStyle/>
                    <a:p>
                      <a:pPr algn="ctr" fontAlgn="b"/>
                      <a:r>
                        <a:rPr lang="en-US" altLang="zh-CN" sz="1000" dirty="0">
                          <a:solidFill>
                            <a:srgbClr val="000000"/>
                          </a:solidFill>
                          <a:effectLst/>
                          <a:latin typeface="Calibri" panose="020F0502020204030204" pitchFamily="34" charset="0"/>
                        </a:rPr>
                        <a:t>658,884</a:t>
                      </a:r>
                    </a:p>
                  </a:txBody>
                  <a:tcPr anchor="ctr"/>
                </a:tc>
                <a:extLst>
                  <a:ext uri="{0D108BD9-81ED-4DB2-BD59-A6C34878D82A}">
                    <a16:rowId xmlns:a16="http://schemas.microsoft.com/office/drawing/2014/main" val="10001"/>
                  </a:ext>
                </a:extLst>
              </a:tr>
              <a:tr h="370840">
                <a:tc>
                  <a:txBody>
                    <a:bodyPr/>
                    <a:lstStyle/>
                    <a:p>
                      <a:pPr marR="0" algn="ctr" rtl="0" fontAlgn="t">
                        <a:lnSpc>
                          <a:spcPct val="100000"/>
                        </a:lnSpc>
                        <a:spcBef>
                          <a:spcPts val="0"/>
                        </a:spcBef>
                        <a:spcAft>
                          <a:spcPts val="0"/>
                        </a:spcAft>
                        <a:buClr>
                          <a:srgbClr val="000000"/>
                        </a:buClr>
                        <a:buFont typeface="Arial" panose="020B0604020202020204"/>
                      </a:pPr>
                      <a:r>
                        <a:rPr lang="en-US" altLang="zh-CN"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 of Total Revenues</a:t>
                      </a:r>
                    </a:p>
                  </a:txBody>
                  <a:tcPr anchor="ctr"/>
                </a:tc>
                <a:tc>
                  <a:txBody>
                    <a:bodyPr/>
                    <a:lstStyle/>
                    <a:p>
                      <a:pPr algn="ctr" fontAlgn="b"/>
                      <a:r>
                        <a:rPr lang="en-US" altLang="zh-CN" sz="1000" b="1">
                          <a:solidFill>
                            <a:srgbClr val="C00000"/>
                          </a:solidFill>
                          <a:effectLst/>
                          <a:latin typeface="Calibri" panose="020F0502020204030204" pitchFamily="34" charset="0"/>
                        </a:rPr>
                        <a:t>9.67%</a:t>
                      </a:r>
                    </a:p>
                  </a:txBody>
                  <a:tcPr anchor="ctr"/>
                </a:tc>
                <a:tc>
                  <a:txBody>
                    <a:bodyPr/>
                    <a:lstStyle/>
                    <a:p>
                      <a:pPr algn="ctr" fontAlgn="b"/>
                      <a:r>
                        <a:rPr lang="en-US" altLang="zh-CN" sz="1000" b="1">
                          <a:solidFill>
                            <a:srgbClr val="C00000"/>
                          </a:solidFill>
                          <a:effectLst/>
                          <a:latin typeface="Calibri" panose="020F0502020204030204" pitchFamily="34" charset="0"/>
                        </a:rPr>
                        <a:t>9.67%</a:t>
                      </a:r>
                    </a:p>
                  </a:txBody>
                  <a:tcPr anchor="ctr">
                    <a:noFill/>
                  </a:tcPr>
                </a:tc>
                <a:tc>
                  <a:txBody>
                    <a:bodyPr/>
                    <a:lstStyle/>
                    <a:p>
                      <a:pPr algn="ctr" fontAlgn="b"/>
                      <a:r>
                        <a:rPr lang="en-US" altLang="zh-CN" sz="1000" b="1">
                          <a:solidFill>
                            <a:srgbClr val="C00000"/>
                          </a:solidFill>
                          <a:effectLst/>
                          <a:latin typeface="Calibri" panose="020F0502020204030204" pitchFamily="34" charset="0"/>
                        </a:rPr>
                        <a:t>9.67%</a:t>
                      </a:r>
                    </a:p>
                  </a:txBody>
                  <a:tcPr anchor="ctr"/>
                </a:tc>
                <a:tc>
                  <a:txBody>
                    <a:bodyPr/>
                    <a:lstStyle/>
                    <a:p>
                      <a:pPr algn="ctr" fontAlgn="b"/>
                      <a:r>
                        <a:rPr lang="en-US" altLang="zh-CN" sz="1000" b="1">
                          <a:solidFill>
                            <a:srgbClr val="C00000"/>
                          </a:solidFill>
                          <a:effectLst/>
                          <a:latin typeface="Calibri" panose="020F0502020204030204" pitchFamily="34" charset="0"/>
                        </a:rPr>
                        <a:t>9.67%</a:t>
                      </a:r>
                    </a:p>
                  </a:txBody>
                  <a:tcPr anchor="ctr"/>
                </a:tc>
                <a:tc>
                  <a:txBody>
                    <a:bodyPr/>
                    <a:lstStyle/>
                    <a:p>
                      <a:pPr algn="ctr" fontAlgn="b"/>
                      <a:r>
                        <a:rPr lang="en-US" altLang="zh-CN" sz="1000" b="1" dirty="0">
                          <a:solidFill>
                            <a:srgbClr val="C00000"/>
                          </a:solidFill>
                          <a:effectLst/>
                          <a:latin typeface="Calibri" panose="020F0502020204030204" pitchFamily="34" charset="0"/>
                        </a:rPr>
                        <a:t>9.67%</a:t>
                      </a:r>
                    </a:p>
                  </a:txBody>
                  <a:tcPr anchor="ctr"/>
                </a:tc>
                <a:extLst>
                  <a:ext uri="{0D108BD9-81ED-4DB2-BD59-A6C34878D82A}">
                    <a16:rowId xmlns:a16="http://schemas.microsoft.com/office/drawing/2014/main" val="10002"/>
                  </a:ext>
                </a:extLst>
              </a:tr>
            </a:tbl>
          </a:graphicData>
        </a:graphic>
      </p:graphicFrame>
      <p:sp>
        <p:nvSpPr>
          <p:cNvPr id="8" name="Google Shape;912;p35"/>
          <p:cNvSpPr txBox="1"/>
          <p:nvPr/>
        </p:nvSpPr>
        <p:spPr>
          <a:xfrm>
            <a:off x="457200" y="925288"/>
            <a:ext cx="8010470" cy="489275"/>
          </a:xfrm>
          <a:prstGeom prst="rect">
            <a:avLst/>
          </a:prstGeom>
          <a:solidFill>
            <a:schemeClr val="accent1">
              <a:lumMod val="40000"/>
              <a:lumOff val="6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Depreciation and Amortization</a:t>
            </a:r>
          </a:p>
        </p:txBody>
      </p:sp>
      <p:pic>
        <p:nvPicPr>
          <p:cNvPr id="3" name="图片 2"/>
          <p:cNvPicPr>
            <a:picLocks noChangeAspect="1"/>
          </p:cNvPicPr>
          <p:nvPr/>
        </p:nvPicPr>
        <p:blipFill>
          <a:blip r:embed="rId4"/>
          <a:stretch>
            <a:fillRect/>
          </a:stretch>
        </p:blipFill>
        <p:spPr>
          <a:xfrm>
            <a:off x="7531099" y="2316364"/>
            <a:ext cx="800101" cy="303144"/>
          </a:xfrm>
          <a:prstGeom prst="rect">
            <a:avLst/>
          </a:prstGeom>
        </p:spPr>
      </p:pic>
      <p:sp>
        <p:nvSpPr>
          <p:cNvPr id="9" name="Google Shape;992;p38">
            <a:extLst>
              <a:ext uri="{FF2B5EF4-FFF2-40B4-BE49-F238E27FC236}">
                <a16:creationId xmlns:a16="http://schemas.microsoft.com/office/drawing/2014/main" id="{D0F579C1-DC82-B482-C2E4-4AA9C313E61C}"/>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a:t>
            </a:r>
            <a:r>
              <a:rPr lang="en-US" altLang="zh-CN" dirty="0">
                <a:solidFill>
                  <a:schemeClr val="accent1">
                    <a:lumMod val="75000"/>
                  </a:schemeClr>
                </a:solidFill>
              </a:rPr>
              <a:t>tep1: </a:t>
            </a:r>
            <a:r>
              <a:rPr lang="en-US" dirty="0">
                <a:solidFill>
                  <a:schemeClr val="accent1">
                    <a:lumMod val="75000"/>
                  </a:schemeClr>
                </a:solidFill>
              </a:rPr>
              <a:t>Project Free Cash Flows</a:t>
            </a:r>
            <a:endParaRPr dirty="0">
              <a:solidFill>
                <a:schemeClr val="accent1">
                  <a:lumMod val="75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049700" y="97260"/>
            <a:ext cx="1950889" cy="499915"/>
          </a:xfrm>
          <a:prstGeom prst="rect">
            <a:avLst/>
          </a:prstGeom>
        </p:spPr>
      </p:pic>
      <p:graphicFrame>
        <p:nvGraphicFramePr>
          <p:cNvPr id="4" name="表格 4"/>
          <p:cNvGraphicFramePr>
            <a:graphicFrameLocks noGrp="1"/>
          </p:cNvGraphicFramePr>
          <p:nvPr>
            <p:extLst>
              <p:ext uri="{D42A27DB-BD31-4B8C-83A1-F6EECF244321}">
                <p14:modId xmlns:p14="http://schemas.microsoft.com/office/powerpoint/2010/main" val="53450289"/>
              </p:ext>
            </p:extLst>
          </p:nvPr>
        </p:nvGraphicFramePr>
        <p:xfrm>
          <a:off x="708284" y="1514645"/>
          <a:ext cx="7727432" cy="1452924"/>
        </p:xfrm>
        <a:graphic>
          <a:graphicData uri="http://schemas.openxmlformats.org/drawingml/2006/table">
            <a:tbl>
              <a:tblPr firstRow="1" bandRow="1">
                <a:tableStyleId>{3B4B98B0-60AC-42C2-AFA5-B58CD77FA1E5}</a:tableStyleId>
              </a:tblPr>
              <a:tblGrid>
                <a:gridCol w="1759268">
                  <a:extLst>
                    <a:ext uri="{9D8B030D-6E8A-4147-A177-3AD203B41FA5}">
                      <a16:colId xmlns:a16="http://schemas.microsoft.com/office/drawing/2014/main" val="20000"/>
                    </a:ext>
                  </a:extLst>
                </a:gridCol>
                <a:gridCol w="857296">
                  <a:extLst>
                    <a:ext uri="{9D8B030D-6E8A-4147-A177-3AD203B41FA5}">
                      <a16:colId xmlns:a16="http://schemas.microsoft.com/office/drawing/2014/main" val="20001"/>
                    </a:ext>
                  </a:extLst>
                </a:gridCol>
                <a:gridCol w="847893">
                  <a:extLst>
                    <a:ext uri="{9D8B030D-6E8A-4147-A177-3AD203B41FA5}">
                      <a16:colId xmlns:a16="http://schemas.microsoft.com/office/drawing/2014/main" val="20002"/>
                    </a:ext>
                  </a:extLst>
                </a:gridCol>
                <a:gridCol w="852595">
                  <a:extLst>
                    <a:ext uri="{9D8B030D-6E8A-4147-A177-3AD203B41FA5}">
                      <a16:colId xmlns:a16="http://schemas.microsoft.com/office/drawing/2014/main" val="20003"/>
                    </a:ext>
                  </a:extLst>
                </a:gridCol>
                <a:gridCol w="852595">
                  <a:extLst>
                    <a:ext uri="{9D8B030D-6E8A-4147-A177-3AD203B41FA5}">
                      <a16:colId xmlns:a16="http://schemas.microsoft.com/office/drawing/2014/main" val="20004"/>
                    </a:ext>
                  </a:extLst>
                </a:gridCol>
                <a:gridCol w="852595">
                  <a:extLst>
                    <a:ext uri="{9D8B030D-6E8A-4147-A177-3AD203B41FA5}">
                      <a16:colId xmlns:a16="http://schemas.microsoft.com/office/drawing/2014/main" val="20005"/>
                    </a:ext>
                  </a:extLst>
                </a:gridCol>
                <a:gridCol w="852595">
                  <a:extLst>
                    <a:ext uri="{9D8B030D-6E8A-4147-A177-3AD203B41FA5}">
                      <a16:colId xmlns:a16="http://schemas.microsoft.com/office/drawing/2014/main" val="20006"/>
                    </a:ext>
                  </a:extLst>
                </a:gridCol>
                <a:gridCol w="852595">
                  <a:extLst>
                    <a:ext uri="{9D8B030D-6E8A-4147-A177-3AD203B41FA5}">
                      <a16:colId xmlns:a16="http://schemas.microsoft.com/office/drawing/2014/main" val="20007"/>
                    </a:ext>
                  </a:extLst>
                </a:gridCol>
              </a:tblGrid>
              <a:tr h="288000">
                <a:tc>
                  <a:txBody>
                    <a:bodyPr/>
                    <a:lstStyle/>
                    <a:p>
                      <a:pPr marR="0" algn="ctr" rtl="0">
                        <a:lnSpc>
                          <a:spcPct val="100000"/>
                        </a:lnSpc>
                        <a:spcBef>
                          <a:spcPts val="0"/>
                        </a:spcBef>
                        <a:spcAft>
                          <a:spcPts val="0"/>
                        </a:spcAft>
                        <a:buClr>
                          <a:srgbClr val="000000"/>
                        </a:buClr>
                        <a:buFont typeface="Arial" panose="020B0604020202020204"/>
                      </a:pPr>
                      <a:r>
                        <a:rPr lang="en-US" altLang="zh-CN" sz="1000" b="1" u="none" strike="noStrike" cap="none" dirty="0">
                          <a:solidFill>
                            <a:schemeClr val="tx1"/>
                          </a:solidFill>
                          <a:latin typeface="Calibri" panose="020F0502020204030204" pitchFamily="34" charset="0"/>
                          <a:cs typeface="Calibri" panose="020F0502020204030204" pitchFamily="34" charset="0"/>
                          <a:sym typeface="Arial" panose="020B0604020202020204"/>
                        </a:rPr>
                        <a:t>Year (Historical Performance)</a:t>
                      </a:r>
                      <a:endParaRPr lang="zh-CN" alt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2010</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2011</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2012</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2013</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2014</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2015</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Trend</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extLst>
                  <a:ext uri="{0D108BD9-81ED-4DB2-BD59-A6C34878D82A}">
                    <a16:rowId xmlns:a16="http://schemas.microsoft.com/office/drawing/2014/main" val="10000"/>
                  </a:ext>
                </a:extLst>
              </a:tr>
              <a:tr h="288000">
                <a:tc>
                  <a:txBody>
                    <a:bodyPr/>
                    <a:lstStyle/>
                    <a:p>
                      <a:pPr marR="0" algn="ctr" rtl="0">
                        <a:lnSpc>
                          <a:spcPct val="100000"/>
                        </a:lnSpc>
                        <a:spcBef>
                          <a:spcPts val="0"/>
                        </a:spcBef>
                        <a:spcAft>
                          <a:spcPts val="0"/>
                        </a:spcAft>
                        <a:buClr>
                          <a:srgbClr val="000000"/>
                        </a:buClr>
                        <a:buFont typeface="Arial" panose="020B0604020202020204"/>
                      </a:pPr>
                      <a:r>
                        <a:rPr lang="en-US" altLang="zh-CN" sz="1000" b="1" u="none" strike="noStrike" cap="none" dirty="0">
                          <a:solidFill>
                            <a:schemeClr val="tx1"/>
                          </a:solidFill>
                          <a:latin typeface="Calibri" panose="020F0502020204030204" pitchFamily="34" charset="0"/>
                          <a:cs typeface="Calibri" panose="020F0502020204030204" pitchFamily="34" charset="0"/>
                          <a:sym typeface="Arial" panose="020B0604020202020204"/>
                        </a:rPr>
                        <a:t>EBIT ($ thousand)</a:t>
                      </a:r>
                      <a:endParaRPr lang="zh-CN" alt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19,576</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25,845</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56,862</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47,812</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36,135</a:t>
                      </a:r>
                    </a:p>
                  </a:txBody>
                  <a:tcPr anchor="ctr"/>
                </a:tc>
                <a:tc>
                  <a:txBody>
                    <a:bodyPr/>
                    <a:lstStyle/>
                    <a:p>
                      <a:pPr algn="ctr" fontAlgn="b"/>
                      <a:r>
                        <a:rPr lang="en-US" altLang="zh-CN" sz="1000">
                          <a:solidFill>
                            <a:srgbClr val="000000"/>
                          </a:solidFill>
                          <a:effectLst/>
                          <a:latin typeface="Calibri" panose="020F0502020204030204" pitchFamily="34" charset="0"/>
                          <a:cs typeface="Calibri" panose="020F0502020204030204" pitchFamily="34" charset="0"/>
                        </a:rPr>
                        <a:t>(150,942)</a:t>
                      </a:r>
                    </a:p>
                  </a:txBody>
                  <a:tcPr anchor="ctr"/>
                </a:tc>
                <a:tc>
                  <a:txBody>
                    <a:bodyPr/>
                    <a:lstStyle/>
                    <a:p>
                      <a:pPr algn="ctr" fontAlgn="t"/>
                      <a:r>
                        <a:rPr lang="en-US" altLang="zh-CN" sz="1000" dirty="0">
                          <a:solidFill>
                            <a:srgbClr val="000000"/>
                          </a:solidFill>
                          <a:effectLst/>
                          <a:latin typeface="Calibri" panose="020F0502020204030204" pitchFamily="34" charset="0"/>
                          <a:cs typeface="Calibri" panose="020F0502020204030204" pitchFamily="34" charset="0"/>
                        </a:rPr>
                        <a:t>N/A</a:t>
                      </a:r>
                    </a:p>
                  </a:txBody>
                  <a:tcPr anchor="ctr"/>
                </a:tc>
                <a:extLst>
                  <a:ext uri="{0D108BD9-81ED-4DB2-BD59-A6C34878D82A}">
                    <a16:rowId xmlns:a16="http://schemas.microsoft.com/office/drawing/2014/main" val="10001"/>
                  </a:ext>
                </a:extLst>
              </a:tr>
              <a:tr h="288000">
                <a:tc>
                  <a:txBody>
                    <a:bodyPr/>
                    <a:lstStyle/>
                    <a:p>
                      <a:pPr marR="0" algn="ctr" rtl="0" fontAlgn="t">
                        <a:lnSpc>
                          <a:spcPct val="100000"/>
                        </a:lnSpc>
                        <a:spcBef>
                          <a:spcPts val="0"/>
                        </a:spcBef>
                        <a:spcAft>
                          <a:spcPts val="0"/>
                        </a:spcAft>
                        <a:buClr>
                          <a:srgbClr val="000000"/>
                        </a:buClr>
                        <a:buFont typeface="Arial" panose="020B0604020202020204"/>
                      </a:pPr>
                      <a:r>
                        <a:rPr lang="en-US" sz="1000" b="1" u="none" strike="noStrike" cap="none" dirty="0">
                          <a:solidFill>
                            <a:srgbClr val="C00000"/>
                          </a:solidFill>
                          <a:latin typeface="Calibri" panose="020F0502020204030204" pitchFamily="34" charset="0"/>
                          <a:cs typeface="Calibri" panose="020F0502020204030204" pitchFamily="34" charset="0"/>
                          <a:sym typeface="Arial" panose="020B0604020202020204"/>
                        </a:rPr>
                        <a:t>Income Taxes Expense</a:t>
                      </a:r>
                      <a:endParaRPr lang="en-US" sz="1000" b="1" i="0" u="none" strike="noStrike" cap="none" dirty="0">
                        <a:solidFill>
                          <a:srgbClr val="C00000"/>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t"/>
                      <a:r>
                        <a:rPr lang="en-US" altLang="zh-CN" sz="1000">
                          <a:solidFill>
                            <a:srgbClr val="000000"/>
                          </a:solidFill>
                          <a:effectLst/>
                          <a:latin typeface="Calibri" panose="020F0502020204030204" pitchFamily="34" charset="0"/>
                          <a:cs typeface="Calibri" panose="020F0502020204030204" pitchFamily="34" charset="0"/>
                        </a:rPr>
                        <a:t>3,581</a:t>
                      </a:r>
                    </a:p>
                  </a:txBody>
                  <a:tcPr anchor="ctr"/>
                </a:tc>
                <a:tc>
                  <a:txBody>
                    <a:bodyPr/>
                    <a:lstStyle/>
                    <a:p>
                      <a:pPr algn="ctr" fontAlgn="t"/>
                      <a:r>
                        <a:rPr lang="en-US" altLang="zh-CN" sz="1000">
                          <a:solidFill>
                            <a:srgbClr val="000000"/>
                          </a:solidFill>
                          <a:effectLst/>
                          <a:latin typeface="Calibri" panose="020F0502020204030204" pitchFamily="34" charset="0"/>
                          <a:cs typeface="Calibri" panose="020F0502020204030204" pitchFamily="34" charset="0"/>
                        </a:rPr>
                        <a:t>11,030</a:t>
                      </a:r>
                    </a:p>
                  </a:txBody>
                  <a:tcPr anchor="ctr"/>
                </a:tc>
                <a:tc>
                  <a:txBody>
                    <a:bodyPr/>
                    <a:lstStyle/>
                    <a:p>
                      <a:pPr algn="ctr" fontAlgn="t"/>
                      <a:r>
                        <a:rPr lang="en-US" altLang="zh-CN" sz="1000" dirty="0">
                          <a:solidFill>
                            <a:srgbClr val="000000"/>
                          </a:solidFill>
                          <a:effectLst/>
                          <a:latin typeface="Calibri" panose="020F0502020204030204" pitchFamily="34" charset="0"/>
                          <a:cs typeface="Calibri" panose="020F0502020204030204" pitchFamily="34" charset="0"/>
                        </a:rPr>
                        <a:t>35,504</a:t>
                      </a:r>
                    </a:p>
                  </a:txBody>
                  <a:tcPr anchor="ctr"/>
                </a:tc>
                <a:tc>
                  <a:txBody>
                    <a:bodyPr/>
                    <a:lstStyle/>
                    <a:p>
                      <a:pPr algn="ctr" fontAlgn="t"/>
                      <a:r>
                        <a:rPr lang="en-US" altLang="zh-CN" sz="1000" dirty="0">
                          <a:solidFill>
                            <a:srgbClr val="000000"/>
                          </a:solidFill>
                          <a:effectLst/>
                          <a:latin typeface="Calibri" panose="020F0502020204030204" pitchFamily="34" charset="0"/>
                          <a:cs typeface="Calibri" panose="020F0502020204030204" pitchFamily="34" charset="0"/>
                        </a:rPr>
                        <a:t>22,459</a:t>
                      </a:r>
                    </a:p>
                  </a:txBody>
                  <a:tcPr anchor="ctr"/>
                </a:tc>
                <a:tc>
                  <a:txBody>
                    <a:bodyPr/>
                    <a:lstStyle/>
                    <a:p>
                      <a:pPr algn="ctr" fontAlgn="t"/>
                      <a:r>
                        <a:rPr lang="en-US" altLang="zh-CN" sz="1000">
                          <a:solidFill>
                            <a:srgbClr val="000000"/>
                          </a:solidFill>
                          <a:effectLst/>
                          <a:latin typeface="Calibri" panose="020F0502020204030204" pitchFamily="34" charset="0"/>
                          <a:cs typeface="Calibri" panose="020F0502020204030204" pitchFamily="34" charset="0"/>
                        </a:rPr>
                        <a:t>46,525</a:t>
                      </a:r>
                    </a:p>
                  </a:txBody>
                  <a:tcPr anchor="ctr"/>
                </a:tc>
                <a:tc>
                  <a:txBody>
                    <a:bodyPr/>
                    <a:lstStyle/>
                    <a:p>
                      <a:pPr algn="ctr" fontAlgn="t"/>
                      <a:r>
                        <a:rPr lang="en-US" altLang="zh-CN" sz="1000">
                          <a:solidFill>
                            <a:srgbClr val="000000"/>
                          </a:solidFill>
                          <a:effectLst/>
                          <a:latin typeface="Calibri" panose="020F0502020204030204" pitchFamily="34" charset="0"/>
                          <a:cs typeface="Calibri" panose="020F0502020204030204" pitchFamily="34" charset="0"/>
                        </a:rPr>
                        <a:t>(49,969)</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altLang="zh-CN" sz="1000" dirty="0">
                          <a:solidFill>
                            <a:srgbClr val="000000"/>
                          </a:solidFill>
                          <a:effectLst/>
                          <a:latin typeface="Calibri" panose="020F0502020204030204" pitchFamily="34" charset="0"/>
                          <a:cs typeface="Calibri" panose="020F0502020204030204" pitchFamily="34" charset="0"/>
                        </a:rPr>
                        <a:t>N/A</a:t>
                      </a:r>
                    </a:p>
                  </a:txBody>
                  <a:tcPr anchor="ctr"/>
                </a:tc>
                <a:extLst>
                  <a:ext uri="{0D108BD9-81ED-4DB2-BD59-A6C34878D82A}">
                    <a16:rowId xmlns:a16="http://schemas.microsoft.com/office/drawing/2014/main" val="10002"/>
                  </a:ext>
                </a:extLst>
              </a:tr>
              <a:tr h="288000">
                <a:tc>
                  <a:txBody>
                    <a:bodyPr/>
                    <a:lstStyle/>
                    <a:p>
                      <a:pPr marR="0" algn="ctr" rtl="0" fontAlgn="t">
                        <a:lnSpc>
                          <a:spcPct val="100000"/>
                        </a:lnSpc>
                        <a:spcBef>
                          <a:spcPts val="0"/>
                        </a:spcBef>
                        <a:spcAft>
                          <a:spcPts val="0"/>
                        </a:spcAft>
                        <a:buClr>
                          <a:srgbClr val="000000"/>
                        </a:buClr>
                        <a:buFont typeface="Arial" panose="020B0604020202020204"/>
                      </a:pPr>
                      <a:r>
                        <a:rPr lang="en-US" sz="1000" b="1" u="none" strike="noStrike" cap="none" dirty="0">
                          <a:solidFill>
                            <a:schemeClr val="tx1"/>
                          </a:solidFill>
                          <a:latin typeface="Calibri" panose="020F0502020204030204" pitchFamily="34" charset="0"/>
                          <a:cs typeface="Calibri" panose="020F0502020204030204" pitchFamily="34" charset="0"/>
                          <a:sym typeface="Arial" panose="020B0604020202020204"/>
                        </a:rPr>
                        <a:t>% of EBIT</a:t>
                      </a:r>
                      <a:endParaRPr 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t"/>
                      <a:r>
                        <a:rPr lang="en-US" altLang="zh-CN" sz="1000" dirty="0">
                          <a:solidFill>
                            <a:srgbClr val="000000"/>
                          </a:solidFill>
                          <a:effectLst/>
                          <a:latin typeface="Calibri" panose="020F0502020204030204" pitchFamily="34" charset="0"/>
                          <a:cs typeface="Calibri" panose="020F0502020204030204" pitchFamily="34" charset="0"/>
                        </a:rPr>
                        <a:t>18.29%</a:t>
                      </a:r>
                    </a:p>
                  </a:txBody>
                  <a:tcPr anchor="ctr"/>
                </a:tc>
                <a:tc>
                  <a:txBody>
                    <a:bodyPr/>
                    <a:lstStyle/>
                    <a:p>
                      <a:pPr algn="ctr" fontAlgn="t"/>
                      <a:r>
                        <a:rPr lang="en-US" altLang="zh-CN" sz="1000" dirty="0">
                          <a:solidFill>
                            <a:srgbClr val="000000"/>
                          </a:solidFill>
                          <a:effectLst/>
                          <a:latin typeface="Calibri" panose="020F0502020204030204" pitchFamily="34" charset="0"/>
                          <a:cs typeface="Calibri" panose="020F0502020204030204" pitchFamily="34" charset="0"/>
                        </a:rPr>
                        <a:t>42.68%</a:t>
                      </a:r>
                    </a:p>
                  </a:txBody>
                  <a:tcPr anchor="ctr"/>
                </a:tc>
                <a:tc>
                  <a:txBody>
                    <a:bodyPr/>
                    <a:lstStyle/>
                    <a:p>
                      <a:pPr algn="ctr" fontAlgn="t"/>
                      <a:r>
                        <a:rPr lang="en-US" altLang="zh-CN" sz="1000" dirty="0">
                          <a:solidFill>
                            <a:srgbClr val="000000"/>
                          </a:solidFill>
                          <a:effectLst/>
                          <a:latin typeface="Calibri" panose="020F0502020204030204" pitchFamily="34" charset="0"/>
                          <a:cs typeface="Calibri" panose="020F0502020204030204" pitchFamily="34" charset="0"/>
                        </a:rPr>
                        <a:t>62.44%</a:t>
                      </a:r>
                    </a:p>
                  </a:txBody>
                  <a:tcPr anchor="ctr"/>
                </a:tc>
                <a:tc>
                  <a:txBody>
                    <a:bodyPr/>
                    <a:lstStyle/>
                    <a:p>
                      <a:pPr algn="ctr" fontAlgn="t"/>
                      <a:r>
                        <a:rPr lang="en-US" altLang="zh-CN" sz="1000" dirty="0">
                          <a:solidFill>
                            <a:srgbClr val="000000"/>
                          </a:solidFill>
                          <a:effectLst/>
                          <a:latin typeface="Calibri" panose="020F0502020204030204" pitchFamily="34" charset="0"/>
                          <a:cs typeface="Calibri" panose="020F0502020204030204" pitchFamily="34" charset="0"/>
                        </a:rPr>
                        <a:t>46.97%</a:t>
                      </a:r>
                    </a:p>
                  </a:txBody>
                  <a:tcPr anchor="ctr"/>
                </a:tc>
                <a:tc>
                  <a:txBody>
                    <a:bodyPr/>
                    <a:lstStyle/>
                    <a:p>
                      <a:pPr algn="ctr" fontAlgn="t"/>
                      <a:r>
                        <a:rPr lang="en-US" altLang="zh-CN" sz="1000">
                          <a:solidFill>
                            <a:srgbClr val="000000"/>
                          </a:solidFill>
                          <a:effectLst/>
                          <a:latin typeface="Calibri" panose="020F0502020204030204" pitchFamily="34" charset="0"/>
                          <a:cs typeface="Calibri" panose="020F0502020204030204" pitchFamily="34" charset="0"/>
                        </a:rPr>
                        <a:t>128.75%</a:t>
                      </a:r>
                    </a:p>
                  </a:txBody>
                  <a:tcPr anchor="ctr"/>
                </a:tc>
                <a:tc>
                  <a:txBody>
                    <a:bodyPr/>
                    <a:lstStyle/>
                    <a:p>
                      <a:pPr algn="ctr" fontAlgn="t"/>
                      <a:r>
                        <a:rPr lang="en-US" altLang="zh-CN" sz="1000">
                          <a:solidFill>
                            <a:srgbClr val="000000"/>
                          </a:solidFill>
                          <a:effectLst/>
                          <a:latin typeface="Calibri" panose="020F0502020204030204" pitchFamily="34" charset="0"/>
                          <a:cs typeface="Calibri" panose="020F0502020204030204" pitchFamily="34" charset="0"/>
                        </a:rPr>
                        <a:t>33.10%</a:t>
                      </a:r>
                    </a:p>
                  </a:txBody>
                  <a:tcPr anchor="ctr"/>
                </a:tc>
                <a:tc>
                  <a:txBody>
                    <a:bodyPr/>
                    <a:lstStyle/>
                    <a:p>
                      <a:pPr algn="ctr"/>
                      <a:endParaRPr lang="en-US" altLang="zh-CN" sz="1000" b="1" dirty="0">
                        <a:solidFill>
                          <a:srgbClr val="C00000"/>
                        </a:solidFill>
                        <a:effectLst/>
                        <a:latin typeface="Calibri" panose="020F0502020204030204" pitchFamily="34" charset="0"/>
                      </a:endParaRPr>
                    </a:p>
                  </a:txBody>
                  <a:tcPr anchor="ctr"/>
                </a:tc>
                <a:extLst>
                  <a:ext uri="{0D108BD9-81ED-4DB2-BD59-A6C34878D82A}">
                    <a16:rowId xmlns:a16="http://schemas.microsoft.com/office/drawing/2014/main" val="10003"/>
                  </a:ext>
                </a:extLst>
              </a:tr>
              <a:tr h="300924">
                <a:tc>
                  <a:txBody>
                    <a:bodyPr/>
                    <a:lstStyle/>
                    <a:p>
                      <a:pPr marR="0" algn="ctr" rtl="0" fontAlgn="t">
                        <a:lnSpc>
                          <a:spcPct val="100000"/>
                        </a:lnSpc>
                        <a:spcBef>
                          <a:spcPts val="0"/>
                        </a:spcBef>
                        <a:spcAft>
                          <a:spcPts val="0"/>
                        </a:spcAft>
                        <a:buClr>
                          <a:srgbClr val="000000"/>
                        </a:buClr>
                        <a:buFont typeface="Arial" panose="020B0604020202020204"/>
                      </a:pPr>
                      <a:r>
                        <a:rPr lang="en-US" sz="1000" b="1" u="none" strike="noStrike" cap="none" dirty="0">
                          <a:solidFill>
                            <a:schemeClr val="tx1"/>
                          </a:solidFill>
                          <a:latin typeface="Calibri" panose="020F0502020204030204" pitchFamily="34" charset="0"/>
                          <a:cs typeface="Calibri" panose="020F0502020204030204" pitchFamily="34" charset="0"/>
                          <a:sym typeface="Arial" panose="020B0604020202020204"/>
                        </a:rPr>
                        <a:t>EBIAT</a:t>
                      </a:r>
                      <a:endParaRPr lang="en-US" sz="10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b"/>
                      <a:r>
                        <a:rPr lang="en-US" altLang="zh-CN" sz="1000">
                          <a:solidFill>
                            <a:srgbClr val="000000"/>
                          </a:solidFill>
                          <a:effectLst/>
                          <a:latin typeface="Calibri" panose="020F0502020204030204" pitchFamily="34" charset="0"/>
                          <a:cs typeface="Calibri" panose="020F0502020204030204" pitchFamily="34" charset="0"/>
                        </a:rPr>
                        <a:t>15,995</a:t>
                      </a:r>
                    </a:p>
                  </a:txBody>
                  <a:tcPr anchor="ctr"/>
                </a:tc>
                <a:tc>
                  <a:txBody>
                    <a:bodyPr/>
                    <a:lstStyle/>
                    <a:p>
                      <a:pPr algn="ctr" fontAlgn="b"/>
                      <a:r>
                        <a:rPr lang="en-US" altLang="zh-CN" sz="1000">
                          <a:solidFill>
                            <a:srgbClr val="000000"/>
                          </a:solidFill>
                          <a:effectLst/>
                          <a:latin typeface="Calibri" panose="020F0502020204030204" pitchFamily="34" charset="0"/>
                          <a:cs typeface="Calibri" panose="020F0502020204030204" pitchFamily="34" charset="0"/>
                        </a:rPr>
                        <a:t>14,815</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21,358</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25,353</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(10,390)</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(100,973)</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altLang="zh-CN" sz="1000" dirty="0">
                          <a:solidFill>
                            <a:srgbClr val="000000"/>
                          </a:solidFill>
                          <a:effectLst/>
                          <a:latin typeface="Calibri" panose="020F0502020204030204" pitchFamily="34" charset="0"/>
                          <a:cs typeface="Calibri" panose="020F0502020204030204" pitchFamily="34" charset="0"/>
                        </a:rPr>
                        <a:t>N/A</a:t>
                      </a:r>
                    </a:p>
                  </a:txBody>
                  <a:tcPr anchor="ctr"/>
                </a:tc>
                <a:extLst>
                  <a:ext uri="{0D108BD9-81ED-4DB2-BD59-A6C34878D82A}">
                    <a16:rowId xmlns:a16="http://schemas.microsoft.com/office/drawing/2014/main" val="10004"/>
                  </a:ext>
                </a:extLst>
              </a:tr>
            </a:tbl>
          </a:graphicData>
        </a:graphic>
      </p:graphicFrame>
      <p:sp>
        <p:nvSpPr>
          <p:cNvPr id="8" name="Google Shape;912;p35"/>
          <p:cNvSpPr txBox="1"/>
          <p:nvPr/>
        </p:nvSpPr>
        <p:spPr>
          <a:xfrm>
            <a:off x="457200" y="925288"/>
            <a:ext cx="8010470" cy="489275"/>
          </a:xfrm>
          <a:prstGeom prst="rect">
            <a:avLst/>
          </a:prstGeom>
          <a:solidFill>
            <a:schemeClr val="accent1">
              <a:lumMod val="40000"/>
              <a:lumOff val="6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Income Ta</a:t>
            </a:r>
            <a:r>
              <a:rPr kumimoji="0" lang="en-US" sz="1800" b="1" i="0" u="none" strike="noStrike" kern="0" cap="none" spc="0" normalizeH="0" baseline="0" noProof="0" dirty="0" err="1">
                <a:ln>
                  <a:noFill/>
                </a:ln>
                <a:solidFill>
                  <a:srgbClr val="FFFFFF"/>
                </a:solidFill>
                <a:effectLst/>
                <a:uLnTx/>
                <a:uFillTx/>
                <a:latin typeface="Fira Sans Extra Condensed"/>
                <a:ea typeface="Fira Sans Extra Condensed"/>
                <a:cs typeface="Fira Sans Extra Condensed"/>
                <a:sym typeface="Fira Sans Extra Condensed"/>
              </a:rPr>
              <a:t>xes</a:t>
            </a:r>
            <a:endPar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pic>
        <p:nvPicPr>
          <p:cNvPr id="6" name="图片 5"/>
          <p:cNvPicPr>
            <a:picLocks noChangeAspect="1"/>
          </p:cNvPicPr>
          <p:nvPr/>
        </p:nvPicPr>
        <p:blipFill>
          <a:blip r:embed="rId4"/>
          <a:stretch>
            <a:fillRect/>
          </a:stretch>
        </p:blipFill>
        <p:spPr>
          <a:xfrm>
            <a:off x="7591074" y="2384774"/>
            <a:ext cx="845035" cy="276557"/>
          </a:xfrm>
          <a:prstGeom prst="rect">
            <a:avLst/>
          </a:prstGeom>
        </p:spPr>
      </p:pic>
      <p:sp>
        <p:nvSpPr>
          <p:cNvPr id="7" name="Google Shape;1004;p39"/>
          <p:cNvSpPr txBox="1"/>
          <p:nvPr/>
        </p:nvSpPr>
        <p:spPr>
          <a:xfrm>
            <a:off x="432852" y="3119077"/>
            <a:ext cx="8278296" cy="1452923"/>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200" b="1" i="0" u="none" strike="noStrike" kern="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Explanation for Income Taxes Expense </a:t>
            </a:r>
            <a:r>
              <a:rPr kumimoji="0" lang="en-US" altLang="zh-CN" sz="1200" b="1" i="0" u="none" strike="noStrike" kern="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mn-cs"/>
                <a:sym typeface="Arial" panose="020B0604020202020204"/>
              </a:rPr>
              <a:t>≈ Provision for Income Taxes (adjustment of taxes credit or deferred taxes = 0)</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altLang="zh-CN" b="1" i="0" u="none" strike="noStrike" kern="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sym typeface="Arial" panose="020B0604020202020204"/>
              </a:rPr>
              <a:t>1.  Provision for Income Taxes (PIT) refers to an </a:t>
            </a:r>
            <a:r>
              <a:rPr kumimoji="0" lang="en-US" altLang="zh-CN" b="1" i="0" u="none" strike="noStrike" kern="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mn-cs"/>
                <a:sym typeface="Arial" panose="020B0604020202020204"/>
              </a:rPr>
              <a:t>estimated</a:t>
            </a:r>
            <a:r>
              <a:rPr kumimoji="0" lang="en-US" altLang="zh-CN" b="1" i="0" u="none" strike="noStrike" kern="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sym typeface="Arial" panose="020B0604020202020204"/>
              </a:rPr>
              <a:t> amount of taxes that a company will owe for a particular period. Income Taxes Expense (ITE) is the </a:t>
            </a:r>
            <a:r>
              <a:rPr kumimoji="0" lang="en-US" altLang="zh-CN" b="1" i="0" u="none" strike="noStrike" kern="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mn-cs"/>
                <a:sym typeface="Arial" panose="020B0604020202020204"/>
              </a:rPr>
              <a:t>actual</a:t>
            </a:r>
            <a:r>
              <a:rPr kumimoji="0" lang="en-US" altLang="zh-CN" b="1" i="0" u="none" strike="noStrike" kern="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sym typeface="Arial" panose="020B0604020202020204"/>
              </a:rPr>
              <a:t> amount of taxes that a company pays during a particular period.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altLang="zh-CN" b="1"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Roboto"/>
              </a:rPr>
              <a:t>2.  Generally accepted accounting principles (GAAP) require companies to use PIT in financial statements to reflect the estimated tax expense for the period. </a:t>
            </a:r>
          </a:p>
        </p:txBody>
      </p:sp>
      <p:sp>
        <p:nvSpPr>
          <p:cNvPr id="9" name="Google Shape;992;p38">
            <a:extLst>
              <a:ext uri="{FF2B5EF4-FFF2-40B4-BE49-F238E27FC236}">
                <a16:creationId xmlns:a16="http://schemas.microsoft.com/office/drawing/2014/main" id="{006F95AD-DB5A-4E94-5793-5A9F5D60F05C}"/>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a:t>
            </a:r>
            <a:r>
              <a:rPr lang="en-US" altLang="zh-CN" dirty="0">
                <a:solidFill>
                  <a:schemeClr val="accent1">
                    <a:lumMod val="75000"/>
                  </a:schemeClr>
                </a:solidFill>
              </a:rPr>
              <a:t>tep1: </a:t>
            </a:r>
            <a:r>
              <a:rPr lang="en-US" dirty="0">
                <a:solidFill>
                  <a:schemeClr val="accent1">
                    <a:lumMod val="75000"/>
                  </a:schemeClr>
                </a:solidFill>
              </a:rPr>
              <a:t>Project Free Cash Flows</a:t>
            </a:r>
            <a:endParaRPr dirty="0">
              <a:solidFill>
                <a:schemeClr val="accent1">
                  <a:lumMod val="75000"/>
                </a:schemeClr>
              </a:solidFill>
            </a:endParaRPr>
          </a:p>
        </p:txBody>
      </p:sp>
      <p:sp>
        <p:nvSpPr>
          <p:cNvPr id="5" name="文本框 4">
            <a:extLst>
              <a:ext uri="{FF2B5EF4-FFF2-40B4-BE49-F238E27FC236}">
                <a16:creationId xmlns:a16="http://schemas.microsoft.com/office/drawing/2014/main" id="{D20C2CF8-1E06-98D0-E9F6-D7A6D5FB6CDF}"/>
              </a:ext>
            </a:extLst>
          </p:cNvPr>
          <p:cNvSpPr txBox="1"/>
          <p:nvPr/>
        </p:nvSpPr>
        <p:spPr>
          <a:xfrm>
            <a:off x="1155174" y="4731610"/>
            <a:ext cx="6614521" cy="27699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altLang="zh-CN" sz="1200"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Source:</a:t>
            </a:r>
            <a:r>
              <a:rPr lang="en-US" altLang="zh-CN" sz="1200" dirty="0">
                <a:solidFill>
                  <a:schemeClr val="tx1"/>
                </a:solidFill>
                <a:latin typeface="Calibri" panose="020F0502020204030204" pitchFamily="34" charset="0"/>
                <a:ea typeface="Calibri" panose="020F0502020204030204" pitchFamily="34" charset="0"/>
                <a:cs typeface="Calibri" panose="020F0502020204030204" pitchFamily="34" charset="0"/>
                <a:sym typeface="Roboto"/>
              </a:rPr>
              <a:t> </a:t>
            </a:r>
            <a:r>
              <a:rPr kumimoji="0" lang="en-US" altLang="zh-CN" sz="1200" i="0" u="none" strike="noStrike" kern="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sym typeface="Roboto"/>
                <a:hlinkClick r:id="rId5" action="ppaction://hlinkfile">
                  <a:extLst>
                    <a:ext uri="{A12FA001-AC4F-418D-AE19-62706E023703}">
                      <ahyp:hlinkClr xmlns:ahyp="http://schemas.microsoft.com/office/drawing/2018/hyperlinkcolor" val="tx"/>
                    </a:ext>
                  </a:extLst>
                </a:hlinkClick>
              </a:rPr>
              <a:t>An overview of LinkedIn's tax provision and deferred tax assets and liabilities by MarketWatch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7049700" y="97260"/>
            <a:ext cx="1950889" cy="499915"/>
          </a:xfrm>
          <a:prstGeom prst="rect">
            <a:avLst/>
          </a:prstGeom>
        </p:spPr>
      </p:pic>
      <p:graphicFrame>
        <p:nvGraphicFramePr>
          <p:cNvPr id="4" name="表格 4"/>
          <p:cNvGraphicFramePr>
            <a:graphicFrameLocks noGrp="1"/>
          </p:cNvGraphicFramePr>
          <p:nvPr>
            <p:custDataLst>
              <p:tags r:id="rId1"/>
            </p:custDataLst>
            <p:extLst>
              <p:ext uri="{D42A27DB-BD31-4B8C-83A1-F6EECF244321}">
                <p14:modId xmlns:p14="http://schemas.microsoft.com/office/powerpoint/2010/main" val="3967024414"/>
              </p:ext>
            </p:extLst>
          </p:nvPr>
        </p:nvGraphicFramePr>
        <p:xfrm>
          <a:off x="723900" y="1556341"/>
          <a:ext cx="7658099" cy="1453214"/>
        </p:xfrm>
        <a:graphic>
          <a:graphicData uri="http://schemas.openxmlformats.org/drawingml/2006/table">
            <a:tbl>
              <a:tblPr firstRow="1" bandRow="1">
                <a:tableStyleId>{3B4B98B0-60AC-42C2-AFA5-B58CD77FA1E5}</a:tableStyleId>
              </a:tblPr>
              <a:tblGrid>
                <a:gridCol w="1689935">
                  <a:extLst>
                    <a:ext uri="{9D8B030D-6E8A-4147-A177-3AD203B41FA5}">
                      <a16:colId xmlns:a16="http://schemas.microsoft.com/office/drawing/2014/main" val="20000"/>
                    </a:ext>
                  </a:extLst>
                </a:gridCol>
                <a:gridCol w="857296">
                  <a:extLst>
                    <a:ext uri="{9D8B030D-6E8A-4147-A177-3AD203B41FA5}">
                      <a16:colId xmlns:a16="http://schemas.microsoft.com/office/drawing/2014/main" val="20001"/>
                    </a:ext>
                  </a:extLst>
                </a:gridCol>
                <a:gridCol w="847893">
                  <a:extLst>
                    <a:ext uri="{9D8B030D-6E8A-4147-A177-3AD203B41FA5}">
                      <a16:colId xmlns:a16="http://schemas.microsoft.com/office/drawing/2014/main" val="20002"/>
                    </a:ext>
                  </a:extLst>
                </a:gridCol>
                <a:gridCol w="852595">
                  <a:extLst>
                    <a:ext uri="{9D8B030D-6E8A-4147-A177-3AD203B41FA5}">
                      <a16:colId xmlns:a16="http://schemas.microsoft.com/office/drawing/2014/main" val="20003"/>
                    </a:ext>
                  </a:extLst>
                </a:gridCol>
                <a:gridCol w="852595">
                  <a:extLst>
                    <a:ext uri="{9D8B030D-6E8A-4147-A177-3AD203B41FA5}">
                      <a16:colId xmlns:a16="http://schemas.microsoft.com/office/drawing/2014/main" val="20004"/>
                    </a:ext>
                  </a:extLst>
                </a:gridCol>
                <a:gridCol w="852595">
                  <a:extLst>
                    <a:ext uri="{9D8B030D-6E8A-4147-A177-3AD203B41FA5}">
                      <a16:colId xmlns:a16="http://schemas.microsoft.com/office/drawing/2014/main" val="20005"/>
                    </a:ext>
                  </a:extLst>
                </a:gridCol>
                <a:gridCol w="852595">
                  <a:extLst>
                    <a:ext uri="{9D8B030D-6E8A-4147-A177-3AD203B41FA5}">
                      <a16:colId xmlns:a16="http://schemas.microsoft.com/office/drawing/2014/main" val="20006"/>
                    </a:ext>
                  </a:extLst>
                </a:gridCol>
                <a:gridCol w="852595">
                  <a:extLst>
                    <a:ext uri="{9D8B030D-6E8A-4147-A177-3AD203B41FA5}">
                      <a16:colId xmlns:a16="http://schemas.microsoft.com/office/drawing/2014/main" val="20007"/>
                    </a:ext>
                  </a:extLst>
                </a:gridCol>
              </a:tblGrid>
              <a:tr h="288290">
                <a:tc>
                  <a:txBody>
                    <a:bodyPr/>
                    <a:lstStyle/>
                    <a:p>
                      <a:pPr marR="0" algn="ctr" rtl="0">
                        <a:lnSpc>
                          <a:spcPct val="100000"/>
                        </a:lnSpc>
                        <a:spcBef>
                          <a:spcPts val="0"/>
                        </a:spcBef>
                        <a:spcAft>
                          <a:spcPts val="0"/>
                        </a:spcAft>
                        <a:buClr>
                          <a:srgbClr val="000000"/>
                        </a:buClr>
                        <a:buFont typeface="Arial" panose="020B0604020202020204"/>
                      </a:pPr>
                      <a:r>
                        <a:rPr lang="en-US" altLang="zh-CN"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Year (Historical Performance)</a:t>
                      </a:r>
                      <a:endParaRPr lang="zh-CN" alt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2010</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2011</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2012</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2013</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2014</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2015</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Trend</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extLst>
                  <a:ext uri="{0D108BD9-81ED-4DB2-BD59-A6C34878D82A}">
                    <a16:rowId xmlns:a16="http://schemas.microsoft.com/office/drawing/2014/main" val="10000"/>
                  </a:ext>
                </a:extLst>
              </a:tr>
              <a:tr h="288000">
                <a:tc>
                  <a:txBody>
                    <a:bodyPr/>
                    <a:lstStyle/>
                    <a:p>
                      <a:pPr marR="0" algn="ctr" rtl="0">
                        <a:lnSpc>
                          <a:spcPct val="100000"/>
                        </a:lnSpc>
                        <a:spcBef>
                          <a:spcPts val="0"/>
                        </a:spcBef>
                        <a:spcAft>
                          <a:spcPts val="0"/>
                        </a:spcAft>
                        <a:buClr>
                          <a:srgbClr val="000000"/>
                        </a:buClr>
                        <a:buFont typeface="Arial" panose="020B0604020202020204"/>
                      </a:pPr>
                      <a:r>
                        <a:rPr lang="en-US" altLang="zh-CN"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EBIT ($ thousand)</a:t>
                      </a:r>
                      <a:endParaRPr lang="zh-CN" alt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19,576</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25,845</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56,862</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47,812</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36,135</a:t>
                      </a:r>
                    </a:p>
                  </a:txBody>
                  <a:tcPr anchor="ctr"/>
                </a:tc>
                <a:tc>
                  <a:txBody>
                    <a:bodyPr/>
                    <a:lstStyle/>
                    <a:p>
                      <a:pPr algn="ctr" fontAlgn="b"/>
                      <a:r>
                        <a:rPr lang="en-US" altLang="zh-CN" sz="1000">
                          <a:solidFill>
                            <a:srgbClr val="000000"/>
                          </a:solidFill>
                          <a:effectLst/>
                          <a:latin typeface="Calibri" panose="020F0502020204030204" pitchFamily="34" charset="0"/>
                          <a:cs typeface="Calibri" panose="020F0502020204030204" pitchFamily="34" charset="0"/>
                        </a:rPr>
                        <a:t>(150,942)</a:t>
                      </a:r>
                    </a:p>
                  </a:txBody>
                  <a:tcPr anchor="ctr"/>
                </a:tc>
                <a:tc>
                  <a:txBody>
                    <a:bodyPr/>
                    <a:lstStyle/>
                    <a:p>
                      <a:pPr algn="ctr" fontAlgn="t"/>
                      <a:r>
                        <a:rPr lang="en-US" altLang="zh-CN" sz="1000" dirty="0">
                          <a:solidFill>
                            <a:srgbClr val="000000"/>
                          </a:solidFill>
                          <a:effectLst/>
                          <a:latin typeface="Calibri" panose="020F0502020204030204" pitchFamily="34" charset="0"/>
                          <a:cs typeface="Calibri" panose="020F0502020204030204" pitchFamily="34" charset="0"/>
                        </a:rPr>
                        <a:t>N/A</a:t>
                      </a:r>
                    </a:p>
                  </a:txBody>
                  <a:tcPr anchor="ctr"/>
                </a:tc>
                <a:extLst>
                  <a:ext uri="{0D108BD9-81ED-4DB2-BD59-A6C34878D82A}">
                    <a16:rowId xmlns:a16="http://schemas.microsoft.com/office/drawing/2014/main" val="10001"/>
                  </a:ext>
                </a:extLst>
              </a:tr>
              <a:tr h="288000">
                <a:tc>
                  <a:txBody>
                    <a:bodyPr/>
                    <a:lstStyle/>
                    <a:p>
                      <a:pPr marR="0" algn="ctr" rtl="0" fontAlgn="t">
                        <a:lnSpc>
                          <a:spcPct val="100000"/>
                        </a:lnSpc>
                        <a:spcBef>
                          <a:spcPts val="0"/>
                        </a:spcBef>
                        <a:spcAft>
                          <a:spcPts val="0"/>
                        </a:spcAft>
                        <a:buClr>
                          <a:srgbClr val="000000"/>
                        </a:buClr>
                        <a:buFont typeface="Arial" panose="020B0604020202020204"/>
                      </a:pPr>
                      <a:r>
                        <a:rPr lang="en-US" sz="900" b="1" u="none" strike="noStrike" cap="none" dirty="0">
                          <a:solidFill>
                            <a:srgbClr val="C00000"/>
                          </a:solidFill>
                          <a:latin typeface="Calibri" panose="020F0502020204030204" pitchFamily="34" charset="0"/>
                          <a:cs typeface="Calibri" panose="020F0502020204030204" pitchFamily="34" charset="0"/>
                          <a:sym typeface="Arial" panose="020B0604020202020204"/>
                        </a:rPr>
                        <a:t>Income Taxes Expense</a:t>
                      </a:r>
                      <a:endParaRPr lang="en-US" sz="900" b="1" i="0" u="none" strike="noStrike" cap="none" dirty="0">
                        <a:solidFill>
                          <a:srgbClr val="C00000"/>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t"/>
                      <a:r>
                        <a:rPr lang="en-US" altLang="zh-CN" sz="1000">
                          <a:solidFill>
                            <a:srgbClr val="000000"/>
                          </a:solidFill>
                          <a:effectLst/>
                          <a:latin typeface="Calibri" panose="020F0502020204030204" pitchFamily="34" charset="0"/>
                          <a:cs typeface="Calibri" panose="020F0502020204030204" pitchFamily="34" charset="0"/>
                        </a:rPr>
                        <a:t>3,581</a:t>
                      </a:r>
                    </a:p>
                  </a:txBody>
                  <a:tcPr anchor="ctr"/>
                </a:tc>
                <a:tc>
                  <a:txBody>
                    <a:bodyPr/>
                    <a:lstStyle/>
                    <a:p>
                      <a:pPr algn="ctr" fontAlgn="t"/>
                      <a:r>
                        <a:rPr lang="en-US" altLang="zh-CN" sz="1000">
                          <a:solidFill>
                            <a:srgbClr val="000000"/>
                          </a:solidFill>
                          <a:effectLst/>
                          <a:latin typeface="Calibri" panose="020F0502020204030204" pitchFamily="34" charset="0"/>
                          <a:cs typeface="Calibri" panose="020F0502020204030204" pitchFamily="34" charset="0"/>
                        </a:rPr>
                        <a:t>11,030</a:t>
                      </a:r>
                    </a:p>
                  </a:txBody>
                  <a:tcPr anchor="ctr"/>
                </a:tc>
                <a:tc>
                  <a:txBody>
                    <a:bodyPr/>
                    <a:lstStyle/>
                    <a:p>
                      <a:pPr algn="ctr" fontAlgn="t"/>
                      <a:r>
                        <a:rPr lang="en-US" altLang="zh-CN" sz="1000" dirty="0">
                          <a:solidFill>
                            <a:srgbClr val="000000"/>
                          </a:solidFill>
                          <a:effectLst/>
                          <a:latin typeface="Calibri" panose="020F0502020204030204" pitchFamily="34" charset="0"/>
                          <a:cs typeface="Calibri" panose="020F0502020204030204" pitchFamily="34" charset="0"/>
                        </a:rPr>
                        <a:t>35,504</a:t>
                      </a:r>
                    </a:p>
                  </a:txBody>
                  <a:tcPr anchor="ctr"/>
                </a:tc>
                <a:tc>
                  <a:txBody>
                    <a:bodyPr/>
                    <a:lstStyle/>
                    <a:p>
                      <a:pPr algn="ctr" fontAlgn="t"/>
                      <a:r>
                        <a:rPr lang="en-US" altLang="zh-CN" sz="1000" dirty="0">
                          <a:solidFill>
                            <a:srgbClr val="000000"/>
                          </a:solidFill>
                          <a:effectLst/>
                          <a:latin typeface="Calibri" panose="020F0502020204030204" pitchFamily="34" charset="0"/>
                          <a:cs typeface="Calibri" panose="020F0502020204030204" pitchFamily="34" charset="0"/>
                        </a:rPr>
                        <a:t>22,459</a:t>
                      </a:r>
                    </a:p>
                  </a:txBody>
                  <a:tcPr anchor="ctr"/>
                </a:tc>
                <a:tc>
                  <a:txBody>
                    <a:bodyPr/>
                    <a:lstStyle/>
                    <a:p>
                      <a:pPr algn="ctr" fontAlgn="t"/>
                      <a:r>
                        <a:rPr lang="en-US" altLang="zh-CN" sz="1000">
                          <a:solidFill>
                            <a:srgbClr val="000000"/>
                          </a:solidFill>
                          <a:effectLst/>
                          <a:latin typeface="Calibri" panose="020F0502020204030204" pitchFamily="34" charset="0"/>
                          <a:cs typeface="Calibri" panose="020F0502020204030204" pitchFamily="34" charset="0"/>
                        </a:rPr>
                        <a:t>46,525</a:t>
                      </a:r>
                    </a:p>
                  </a:txBody>
                  <a:tcPr anchor="ctr"/>
                </a:tc>
                <a:tc>
                  <a:txBody>
                    <a:bodyPr/>
                    <a:lstStyle/>
                    <a:p>
                      <a:pPr algn="ctr" fontAlgn="t"/>
                      <a:r>
                        <a:rPr lang="en-US" altLang="zh-CN" sz="1000">
                          <a:solidFill>
                            <a:srgbClr val="000000"/>
                          </a:solidFill>
                          <a:effectLst/>
                          <a:latin typeface="Calibri" panose="020F0502020204030204" pitchFamily="34" charset="0"/>
                          <a:cs typeface="Calibri" panose="020F0502020204030204" pitchFamily="34" charset="0"/>
                        </a:rPr>
                        <a:t>(49,969)</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altLang="zh-CN" sz="1000" dirty="0">
                          <a:solidFill>
                            <a:srgbClr val="000000"/>
                          </a:solidFill>
                          <a:effectLst/>
                          <a:latin typeface="Calibri" panose="020F0502020204030204" pitchFamily="34" charset="0"/>
                          <a:cs typeface="Calibri" panose="020F0502020204030204" pitchFamily="34" charset="0"/>
                        </a:rPr>
                        <a:t>N/A</a:t>
                      </a:r>
                    </a:p>
                  </a:txBody>
                  <a:tcPr anchor="ctr"/>
                </a:tc>
                <a:extLst>
                  <a:ext uri="{0D108BD9-81ED-4DB2-BD59-A6C34878D82A}">
                    <a16:rowId xmlns:a16="http://schemas.microsoft.com/office/drawing/2014/main" val="10002"/>
                  </a:ext>
                </a:extLst>
              </a:tr>
              <a:tr h="288000">
                <a:tc>
                  <a:txBody>
                    <a:bodyPr/>
                    <a:lstStyle/>
                    <a:p>
                      <a:pPr marR="0" algn="ctr" rtl="0" fontAlgn="t">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 of EBIT</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t"/>
                      <a:r>
                        <a:rPr lang="en-US" altLang="zh-CN" sz="1000" dirty="0">
                          <a:solidFill>
                            <a:srgbClr val="000000"/>
                          </a:solidFill>
                          <a:effectLst/>
                          <a:latin typeface="Calibri" panose="020F0502020204030204" pitchFamily="34" charset="0"/>
                          <a:cs typeface="Calibri" panose="020F0502020204030204" pitchFamily="34" charset="0"/>
                        </a:rPr>
                        <a:t>18.29%</a:t>
                      </a:r>
                    </a:p>
                  </a:txBody>
                  <a:tcPr anchor="ctr"/>
                </a:tc>
                <a:tc>
                  <a:txBody>
                    <a:bodyPr/>
                    <a:lstStyle/>
                    <a:p>
                      <a:pPr algn="ctr" fontAlgn="t"/>
                      <a:r>
                        <a:rPr lang="en-US" altLang="zh-CN" sz="1000" dirty="0">
                          <a:solidFill>
                            <a:srgbClr val="000000"/>
                          </a:solidFill>
                          <a:effectLst/>
                          <a:latin typeface="Calibri" panose="020F0502020204030204" pitchFamily="34" charset="0"/>
                          <a:cs typeface="Calibri" panose="020F0502020204030204" pitchFamily="34" charset="0"/>
                        </a:rPr>
                        <a:t>42.68%</a:t>
                      </a:r>
                    </a:p>
                  </a:txBody>
                  <a:tcPr anchor="ctr"/>
                </a:tc>
                <a:tc>
                  <a:txBody>
                    <a:bodyPr/>
                    <a:lstStyle/>
                    <a:p>
                      <a:pPr algn="ctr" fontAlgn="t"/>
                      <a:r>
                        <a:rPr lang="en-US" altLang="zh-CN" sz="1000" dirty="0">
                          <a:solidFill>
                            <a:srgbClr val="000000"/>
                          </a:solidFill>
                          <a:effectLst/>
                          <a:latin typeface="Calibri" panose="020F0502020204030204" pitchFamily="34" charset="0"/>
                          <a:cs typeface="Calibri" panose="020F0502020204030204" pitchFamily="34" charset="0"/>
                        </a:rPr>
                        <a:t>62.44%</a:t>
                      </a:r>
                    </a:p>
                  </a:txBody>
                  <a:tcPr anchor="ctr"/>
                </a:tc>
                <a:tc>
                  <a:txBody>
                    <a:bodyPr/>
                    <a:lstStyle/>
                    <a:p>
                      <a:pPr algn="ctr" fontAlgn="t"/>
                      <a:r>
                        <a:rPr lang="en-US" altLang="zh-CN" sz="1000" dirty="0">
                          <a:solidFill>
                            <a:srgbClr val="000000"/>
                          </a:solidFill>
                          <a:effectLst/>
                          <a:latin typeface="Calibri" panose="020F0502020204030204" pitchFamily="34" charset="0"/>
                          <a:cs typeface="Calibri" panose="020F0502020204030204" pitchFamily="34" charset="0"/>
                        </a:rPr>
                        <a:t>46.97%</a:t>
                      </a:r>
                    </a:p>
                  </a:txBody>
                  <a:tcPr anchor="ctr"/>
                </a:tc>
                <a:tc>
                  <a:txBody>
                    <a:bodyPr/>
                    <a:lstStyle/>
                    <a:p>
                      <a:pPr algn="ctr" fontAlgn="t"/>
                      <a:r>
                        <a:rPr lang="en-US" altLang="zh-CN" sz="1000">
                          <a:solidFill>
                            <a:srgbClr val="000000"/>
                          </a:solidFill>
                          <a:effectLst/>
                          <a:latin typeface="Calibri" panose="020F0502020204030204" pitchFamily="34" charset="0"/>
                          <a:cs typeface="Calibri" panose="020F0502020204030204" pitchFamily="34" charset="0"/>
                        </a:rPr>
                        <a:t>128.75%</a:t>
                      </a:r>
                    </a:p>
                  </a:txBody>
                  <a:tcPr anchor="ctr"/>
                </a:tc>
                <a:tc>
                  <a:txBody>
                    <a:bodyPr/>
                    <a:lstStyle/>
                    <a:p>
                      <a:pPr algn="ctr" fontAlgn="t"/>
                      <a:r>
                        <a:rPr lang="en-US" altLang="zh-CN" sz="1000">
                          <a:solidFill>
                            <a:srgbClr val="000000"/>
                          </a:solidFill>
                          <a:effectLst/>
                          <a:latin typeface="Calibri" panose="020F0502020204030204" pitchFamily="34" charset="0"/>
                          <a:cs typeface="Calibri" panose="020F0502020204030204" pitchFamily="34" charset="0"/>
                        </a:rPr>
                        <a:t>33.10%</a:t>
                      </a:r>
                    </a:p>
                  </a:txBody>
                  <a:tcPr anchor="ctr"/>
                </a:tc>
                <a:tc>
                  <a:txBody>
                    <a:bodyPr/>
                    <a:lstStyle/>
                    <a:p>
                      <a:pPr algn="ctr"/>
                      <a:endParaRPr lang="en-US" altLang="zh-CN" sz="1000" b="1" dirty="0">
                        <a:solidFill>
                          <a:srgbClr val="C00000"/>
                        </a:solidFill>
                        <a:effectLst/>
                        <a:latin typeface="Calibri" panose="020F0502020204030204" pitchFamily="34" charset="0"/>
                      </a:endParaRPr>
                    </a:p>
                  </a:txBody>
                  <a:tcPr anchor="ctr"/>
                </a:tc>
                <a:extLst>
                  <a:ext uri="{0D108BD9-81ED-4DB2-BD59-A6C34878D82A}">
                    <a16:rowId xmlns:a16="http://schemas.microsoft.com/office/drawing/2014/main" val="10003"/>
                  </a:ext>
                </a:extLst>
              </a:tr>
              <a:tr h="300924">
                <a:tc>
                  <a:txBody>
                    <a:bodyPr/>
                    <a:lstStyle/>
                    <a:p>
                      <a:pPr marR="0" algn="ctr" rtl="0" fontAlgn="t">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EBIAT</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b"/>
                      <a:r>
                        <a:rPr lang="en-US" altLang="zh-CN" sz="1000">
                          <a:solidFill>
                            <a:srgbClr val="000000"/>
                          </a:solidFill>
                          <a:effectLst/>
                          <a:latin typeface="Calibri" panose="020F0502020204030204" pitchFamily="34" charset="0"/>
                          <a:cs typeface="Calibri" panose="020F0502020204030204" pitchFamily="34" charset="0"/>
                        </a:rPr>
                        <a:t>15,995</a:t>
                      </a:r>
                    </a:p>
                  </a:txBody>
                  <a:tcPr anchor="ctr"/>
                </a:tc>
                <a:tc>
                  <a:txBody>
                    <a:bodyPr/>
                    <a:lstStyle/>
                    <a:p>
                      <a:pPr algn="ctr" fontAlgn="b"/>
                      <a:r>
                        <a:rPr lang="en-US" altLang="zh-CN" sz="1000">
                          <a:solidFill>
                            <a:srgbClr val="000000"/>
                          </a:solidFill>
                          <a:effectLst/>
                          <a:latin typeface="Calibri" panose="020F0502020204030204" pitchFamily="34" charset="0"/>
                          <a:cs typeface="Calibri" panose="020F0502020204030204" pitchFamily="34" charset="0"/>
                        </a:rPr>
                        <a:t>14,815</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21,358</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25,353</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(10,390)</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(100,973)</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altLang="zh-CN" sz="1000" dirty="0">
                          <a:solidFill>
                            <a:srgbClr val="000000"/>
                          </a:solidFill>
                          <a:effectLst/>
                          <a:latin typeface="Calibri" panose="020F0502020204030204" pitchFamily="34" charset="0"/>
                          <a:cs typeface="Calibri" panose="020F0502020204030204" pitchFamily="34" charset="0"/>
                        </a:rPr>
                        <a:t>N/A</a:t>
                      </a:r>
                    </a:p>
                  </a:txBody>
                  <a:tcPr anchor="ctr"/>
                </a:tc>
                <a:extLst>
                  <a:ext uri="{0D108BD9-81ED-4DB2-BD59-A6C34878D82A}">
                    <a16:rowId xmlns:a16="http://schemas.microsoft.com/office/drawing/2014/main" val="10004"/>
                  </a:ext>
                </a:extLst>
              </a:tr>
            </a:tbl>
          </a:graphicData>
        </a:graphic>
      </p:graphicFrame>
      <p:sp>
        <p:nvSpPr>
          <p:cNvPr id="8" name="Google Shape;912;p35"/>
          <p:cNvSpPr txBox="1"/>
          <p:nvPr/>
        </p:nvSpPr>
        <p:spPr>
          <a:xfrm>
            <a:off x="457200" y="925288"/>
            <a:ext cx="8010470" cy="489275"/>
          </a:xfrm>
          <a:prstGeom prst="rect">
            <a:avLst/>
          </a:prstGeom>
          <a:solidFill>
            <a:schemeClr val="accent1">
              <a:lumMod val="40000"/>
              <a:lumOff val="6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Income Ta</a:t>
            </a:r>
            <a:r>
              <a:rPr kumimoji="0" lang="en-US" sz="1800" b="1" i="0" u="none" strike="noStrike" kern="0" cap="none" spc="0" normalizeH="0" baseline="0" noProof="0" dirty="0" err="1">
                <a:ln>
                  <a:noFill/>
                </a:ln>
                <a:solidFill>
                  <a:srgbClr val="FFFFFF"/>
                </a:solidFill>
                <a:effectLst/>
                <a:uLnTx/>
                <a:uFillTx/>
                <a:latin typeface="Fira Sans Extra Condensed"/>
                <a:ea typeface="Fira Sans Extra Condensed"/>
                <a:cs typeface="Fira Sans Extra Condensed"/>
                <a:sym typeface="Fira Sans Extra Condensed"/>
              </a:rPr>
              <a:t>xes</a:t>
            </a:r>
            <a:endPar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pic>
        <p:nvPicPr>
          <p:cNvPr id="6" name="图片 5"/>
          <p:cNvPicPr>
            <a:picLocks noChangeAspect="1"/>
          </p:cNvPicPr>
          <p:nvPr/>
        </p:nvPicPr>
        <p:blipFill>
          <a:blip r:embed="rId5"/>
          <a:stretch>
            <a:fillRect/>
          </a:stretch>
        </p:blipFill>
        <p:spPr>
          <a:xfrm>
            <a:off x="7536964" y="2433471"/>
            <a:ext cx="845035" cy="276557"/>
          </a:xfrm>
          <a:prstGeom prst="rect">
            <a:avLst/>
          </a:prstGeom>
        </p:spPr>
      </p:pic>
      <p:sp>
        <p:nvSpPr>
          <p:cNvPr id="7" name="Google Shape;1004;p39"/>
          <p:cNvSpPr txBox="1"/>
          <p:nvPr/>
        </p:nvSpPr>
        <p:spPr>
          <a:xfrm>
            <a:off x="587056" y="3115793"/>
            <a:ext cx="7969888" cy="1328095"/>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200" b="1" i="0" u="none" strike="noStrike" kern="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Explanation for Income Taxes Expense </a:t>
            </a:r>
            <a:r>
              <a:rPr kumimoji="0" lang="en-US" altLang="zh-CN" sz="1200" b="1" i="0" u="none" strike="noStrike" kern="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mn-cs"/>
                <a:sym typeface="Arial" panose="020B0604020202020204"/>
              </a:rPr>
              <a:t>≈ Provision for Income Taxes (adjustment of taxes credit or deferred taxes = 0)</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altLang="zh-CN" sz="1400" b="1"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Roboto"/>
              </a:rPr>
              <a:t>1.  </a:t>
            </a:r>
            <a:r>
              <a:rPr kumimoji="0" lang="en-US" altLang="zh-CN" sz="1400" b="1" i="0" u="none" strike="noStrike" kern="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First method: </a:t>
            </a:r>
            <a:r>
              <a:rPr kumimoji="0" lang="en-US" altLang="zh-CN" sz="1400" b="1"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Roboto"/>
              </a:rPr>
              <a:t>check whether </a:t>
            </a:r>
            <a:r>
              <a:rPr kumimoji="0" lang="en-US" altLang="zh-CN" sz="1400" b="1" i="0" u="none" strike="noStrike" kern="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sym typeface="+mn-ea"/>
              </a:rPr>
              <a:t>adjustment of taxes credit or deferred taxes = 0</a:t>
            </a:r>
            <a:endParaRPr kumimoji="0" lang="en-US" altLang="zh-CN" sz="1400" b="1"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altLang="zh-CN" sz="1400" b="1"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Roboto"/>
              </a:rPr>
              <a:t>2.  </a:t>
            </a:r>
            <a:r>
              <a:rPr kumimoji="0" lang="en-US" altLang="zh-CN" sz="1400" b="1" i="0" u="none" strike="noStrike" kern="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Second method: </a:t>
            </a:r>
            <a:r>
              <a:rPr kumimoji="0" lang="en-US" altLang="zh-CN" sz="1400" b="1"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Roboto"/>
              </a:rPr>
              <a:t>check whether ITE and PIT have the same formula.</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altLang="zh-CN" sz="1400" b="1"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ITE = EBIT - EBIAT = PIT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altLang="zh-CN" sz="1400" b="1"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Roboto"/>
              </a:rPr>
              <a:t>3.  Corollary: </a:t>
            </a:r>
            <a:r>
              <a:rPr kumimoji="0" lang="en-US" altLang="zh-CN" sz="1400" b="1" i="0" u="none" strike="noStrike" kern="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sym typeface="+mn-ea"/>
              </a:rPr>
              <a:t>adjustment of taxes credit or deferred taxes = 0</a:t>
            </a:r>
            <a:endParaRPr kumimoji="0" lang="en-US" altLang="zh-CN" sz="1400" b="1"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sp>
        <p:nvSpPr>
          <p:cNvPr id="9" name="Google Shape;992;p38">
            <a:extLst>
              <a:ext uri="{FF2B5EF4-FFF2-40B4-BE49-F238E27FC236}">
                <a16:creationId xmlns:a16="http://schemas.microsoft.com/office/drawing/2014/main" id="{21A8E000-DF2D-3426-7622-280A63EAEE9A}"/>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a:t>
            </a:r>
            <a:r>
              <a:rPr lang="en-US" altLang="zh-CN" dirty="0">
                <a:solidFill>
                  <a:schemeClr val="accent1">
                    <a:lumMod val="75000"/>
                  </a:schemeClr>
                </a:solidFill>
              </a:rPr>
              <a:t>tep1: </a:t>
            </a:r>
            <a:r>
              <a:rPr lang="en-US" dirty="0">
                <a:solidFill>
                  <a:schemeClr val="accent1">
                    <a:lumMod val="75000"/>
                  </a:schemeClr>
                </a:solidFill>
              </a:rPr>
              <a:t>Project Free Cash Flows</a:t>
            </a:r>
            <a:endParaRPr dirty="0">
              <a:solidFill>
                <a:schemeClr val="accent1">
                  <a:lumMod val="75000"/>
                </a:scheme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049700" y="97260"/>
            <a:ext cx="1950889" cy="499915"/>
          </a:xfrm>
          <a:prstGeom prst="rect">
            <a:avLst/>
          </a:prstGeom>
        </p:spPr>
      </p:pic>
      <p:graphicFrame>
        <p:nvGraphicFramePr>
          <p:cNvPr id="4" name="表格 4"/>
          <p:cNvGraphicFramePr>
            <a:graphicFrameLocks noGrp="1"/>
          </p:cNvGraphicFramePr>
          <p:nvPr>
            <p:extLst>
              <p:ext uri="{D42A27DB-BD31-4B8C-83A1-F6EECF244321}">
                <p14:modId xmlns:p14="http://schemas.microsoft.com/office/powerpoint/2010/main" val="449459120"/>
              </p:ext>
            </p:extLst>
          </p:nvPr>
        </p:nvGraphicFramePr>
        <p:xfrm>
          <a:off x="723900" y="1556976"/>
          <a:ext cx="7658099" cy="1452924"/>
        </p:xfrm>
        <a:graphic>
          <a:graphicData uri="http://schemas.openxmlformats.org/drawingml/2006/table">
            <a:tbl>
              <a:tblPr firstRow="1" bandRow="1">
                <a:tableStyleId>{3B4B98B0-60AC-42C2-AFA5-B58CD77FA1E5}</a:tableStyleId>
              </a:tblPr>
              <a:tblGrid>
                <a:gridCol w="1689935">
                  <a:extLst>
                    <a:ext uri="{9D8B030D-6E8A-4147-A177-3AD203B41FA5}">
                      <a16:colId xmlns:a16="http://schemas.microsoft.com/office/drawing/2014/main" val="20000"/>
                    </a:ext>
                  </a:extLst>
                </a:gridCol>
                <a:gridCol w="857296">
                  <a:extLst>
                    <a:ext uri="{9D8B030D-6E8A-4147-A177-3AD203B41FA5}">
                      <a16:colId xmlns:a16="http://schemas.microsoft.com/office/drawing/2014/main" val="20001"/>
                    </a:ext>
                  </a:extLst>
                </a:gridCol>
                <a:gridCol w="847893">
                  <a:extLst>
                    <a:ext uri="{9D8B030D-6E8A-4147-A177-3AD203B41FA5}">
                      <a16:colId xmlns:a16="http://schemas.microsoft.com/office/drawing/2014/main" val="20002"/>
                    </a:ext>
                  </a:extLst>
                </a:gridCol>
                <a:gridCol w="852595">
                  <a:extLst>
                    <a:ext uri="{9D8B030D-6E8A-4147-A177-3AD203B41FA5}">
                      <a16:colId xmlns:a16="http://schemas.microsoft.com/office/drawing/2014/main" val="20003"/>
                    </a:ext>
                  </a:extLst>
                </a:gridCol>
                <a:gridCol w="852595">
                  <a:extLst>
                    <a:ext uri="{9D8B030D-6E8A-4147-A177-3AD203B41FA5}">
                      <a16:colId xmlns:a16="http://schemas.microsoft.com/office/drawing/2014/main" val="20004"/>
                    </a:ext>
                  </a:extLst>
                </a:gridCol>
                <a:gridCol w="852595">
                  <a:extLst>
                    <a:ext uri="{9D8B030D-6E8A-4147-A177-3AD203B41FA5}">
                      <a16:colId xmlns:a16="http://schemas.microsoft.com/office/drawing/2014/main" val="20005"/>
                    </a:ext>
                  </a:extLst>
                </a:gridCol>
                <a:gridCol w="852595">
                  <a:extLst>
                    <a:ext uri="{9D8B030D-6E8A-4147-A177-3AD203B41FA5}">
                      <a16:colId xmlns:a16="http://schemas.microsoft.com/office/drawing/2014/main" val="20006"/>
                    </a:ext>
                  </a:extLst>
                </a:gridCol>
                <a:gridCol w="852595">
                  <a:extLst>
                    <a:ext uri="{9D8B030D-6E8A-4147-A177-3AD203B41FA5}">
                      <a16:colId xmlns:a16="http://schemas.microsoft.com/office/drawing/2014/main" val="20007"/>
                    </a:ext>
                  </a:extLst>
                </a:gridCol>
              </a:tblGrid>
              <a:tr h="288000">
                <a:tc>
                  <a:txBody>
                    <a:bodyPr/>
                    <a:lstStyle/>
                    <a:p>
                      <a:pPr marR="0" algn="ctr" rtl="0">
                        <a:lnSpc>
                          <a:spcPct val="100000"/>
                        </a:lnSpc>
                        <a:spcBef>
                          <a:spcPts val="0"/>
                        </a:spcBef>
                        <a:spcAft>
                          <a:spcPts val="0"/>
                        </a:spcAft>
                        <a:buClr>
                          <a:srgbClr val="000000"/>
                        </a:buClr>
                        <a:buFont typeface="Arial" panose="020B0604020202020204"/>
                      </a:pPr>
                      <a:r>
                        <a:rPr lang="en-US" altLang="zh-CN"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Year (Historical Performance)</a:t>
                      </a:r>
                      <a:endParaRPr lang="zh-CN" alt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2010</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2011</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2012</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2013</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2014</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2015</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Trend</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extLst>
                  <a:ext uri="{0D108BD9-81ED-4DB2-BD59-A6C34878D82A}">
                    <a16:rowId xmlns:a16="http://schemas.microsoft.com/office/drawing/2014/main" val="10000"/>
                  </a:ext>
                </a:extLst>
              </a:tr>
              <a:tr h="288000">
                <a:tc>
                  <a:txBody>
                    <a:bodyPr/>
                    <a:lstStyle/>
                    <a:p>
                      <a:pPr marR="0" algn="ctr" rtl="0">
                        <a:lnSpc>
                          <a:spcPct val="100000"/>
                        </a:lnSpc>
                        <a:spcBef>
                          <a:spcPts val="0"/>
                        </a:spcBef>
                        <a:spcAft>
                          <a:spcPts val="0"/>
                        </a:spcAft>
                        <a:buClr>
                          <a:srgbClr val="000000"/>
                        </a:buClr>
                        <a:buFont typeface="Arial" panose="020B0604020202020204"/>
                      </a:pPr>
                      <a:r>
                        <a:rPr lang="en-US" altLang="zh-CN"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EBIT ($ thousand)</a:t>
                      </a:r>
                      <a:endParaRPr lang="zh-CN" alt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19,576</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25,845</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56,862</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47,812</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36,135</a:t>
                      </a:r>
                    </a:p>
                  </a:txBody>
                  <a:tcPr anchor="ctr"/>
                </a:tc>
                <a:tc>
                  <a:txBody>
                    <a:bodyPr/>
                    <a:lstStyle/>
                    <a:p>
                      <a:pPr algn="ctr" fontAlgn="b"/>
                      <a:r>
                        <a:rPr lang="en-US" altLang="zh-CN" sz="1000">
                          <a:solidFill>
                            <a:srgbClr val="000000"/>
                          </a:solidFill>
                          <a:effectLst/>
                          <a:latin typeface="Calibri" panose="020F0502020204030204" pitchFamily="34" charset="0"/>
                          <a:cs typeface="Calibri" panose="020F0502020204030204" pitchFamily="34" charset="0"/>
                        </a:rPr>
                        <a:t>(150,942)</a:t>
                      </a:r>
                    </a:p>
                  </a:txBody>
                  <a:tcPr anchor="ctr"/>
                </a:tc>
                <a:tc>
                  <a:txBody>
                    <a:bodyPr/>
                    <a:lstStyle/>
                    <a:p>
                      <a:pPr algn="ctr" fontAlgn="t"/>
                      <a:r>
                        <a:rPr lang="en-US" altLang="zh-CN" sz="1000" dirty="0">
                          <a:solidFill>
                            <a:srgbClr val="000000"/>
                          </a:solidFill>
                          <a:effectLst/>
                          <a:latin typeface="Calibri" panose="020F0502020204030204" pitchFamily="34" charset="0"/>
                          <a:cs typeface="Calibri" panose="020F0502020204030204" pitchFamily="34" charset="0"/>
                        </a:rPr>
                        <a:t>N/A</a:t>
                      </a:r>
                    </a:p>
                  </a:txBody>
                  <a:tcPr anchor="ctr"/>
                </a:tc>
                <a:extLst>
                  <a:ext uri="{0D108BD9-81ED-4DB2-BD59-A6C34878D82A}">
                    <a16:rowId xmlns:a16="http://schemas.microsoft.com/office/drawing/2014/main" val="10001"/>
                  </a:ext>
                </a:extLst>
              </a:tr>
              <a:tr h="288000">
                <a:tc>
                  <a:txBody>
                    <a:bodyPr/>
                    <a:lstStyle/>
                    <a:p>
                      <a:pPr marR="0" algn="ctr" rtl="0" fontAlgn="t">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Income Taxes Expense</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t"/>
                      <a:r>
                        <a:rPr lang="en-US" altLang="zh-CN" sz="1000">
                          <a:solidFill>
                            <a:srgbClr val="000000"/>
                          </a:solidFill>
                          <a:effectLst/>
                          <a:latin typeface="Calibri" panose="020F0502020204030204" pitchFamily="34" charset="0"/>
                          <a:cs typeface="Calibri" panose="020F0502020204030204" pitchFamily="34" charset="0"/>
                        </a:rPr>
                        <a:t>3,581</a:t>
                      </a:r>
                    </a:p>
                  </a:txBody>
                  <a:tcPr anchor="ctr"/>
                </a:tc>
                <a:tc>
                  <a:txBody>
                    <a:bodyPr/>
                    <a:lstStyle/>
                    <a:p>
                      <a:pPr algn="ctr" fontAlgn="t"/>
                      <a:r>
                        <a:rPr lang="en-US" altLang="zh-CN" sz="1000">
                          <a:solidFill>
                            <a:srgbClr val="000000"/>
                          </a:solidFill>
                          <a:effectLst/>
                          <a:latin typeface="Calibri" panose="020F0502020204030204" pitchFamily="34" charset="0"/>
                          <a:cs typeface="Calibri" panose="020F0502020204030204" pitchFamily="34" charset="0"/>
                        </a:rPr>
                        <a:t>11,030</a:t>
                      </a:r>
                    </a:p>
                  </a:txBody>
                  <a:tcPr anchor="ctr"/>
                </a:tc>
                <a:tc>
                  <a:txBody>
                    <a:bodyPr/>
                    <a:lstStyle/>
                    <a:p>
                      <a:pPr algn="ctr" fontAlgn="t"/>
                      <a:r>
                        <a:rPr lang="en-US" altLang="zh-CN" sz="1000" dirty="0">
                          <a:solidFill>
                            <a:srgbClr val="000000"/>
                          </a:solidFill>
                          <a:effectLst/>
                          <a:latin typeface="Calibri" panose="020F0502020204030204" pitchFamily="34" charset="0"/>
                          <a:cs typeface="Calibri" panose="020F0502020204030204" pitchFamily="34" charset="0"/>
                        </a:rPr>
                        <a:t>35,504</a:t>
                      </a:r>
                    </a:p>
                  </a:txBody>
                  <a:tcPr anchor="ctr"/>
                </a:tc>
                <a:tc>
                  <a:txBody>
                    <a:bodyPr/>
                    <a:lstStyle/>
                    <a:p>
                      <a:pPr algn="ctr" fontAlgn="t"/>
                      <a:r>
                        <a:rPr lang="en-US" altLang="zh-CN" sz="1000" dirty="0">
                          <a:solidFill>
                            <a:srgbClr val="000000"/>
                          </a:solidFill>
                          <a:effectLst/>
                          <a:latin typeface="Calibri" panose="020F0502020204030204" pitchFamily="34" charset="0"/>
                          <a:cs typeface="Calibri" panose="020F0502020204030204" pitchFamily="34" charset="0"/>
                        </a:rPr>
                        <a:t>22,459</a:t>
                      </a:r>
                    </a:p>
                  </a:txBody>
                  <a:tcPr anchor="ctr"/>
                </a:tc>
                <a:tc>
                  <a:txBody>
                    <a:bodyPr/>
                    <a:lstStyle/>
                    <a:p>
                      <a:pPr algn="ctr" fontAlgn="t"/>
                      <a:r>
                        <a:rPr lang="en-US" altLang="zh-CN" sz="1000">
                          <a:solidFill>
                            <a:srgbClr val="000000"/>
                          </a:solidFill>
                          <a:effectLst/>
                          <a:latin typeface="Calibri" panose="020F0502020204030204" pitchFamily="34" charset="0"/>
                          <a:cs typeface="Calibri" panose="020F0502020204030204" pitchFamily="34" charset="0"/>
                        </a:rPr>
                        <a:t>46,525</a:t>
                      </a:r>
                    </a:p>
                  </a:txBody>
                  <a:tcPr anchor="ctr"/>
                </a:tc>
                <a:tc>
                  <a:txBody>
                    <a:bodyPr/>
                    <a:lstStyle/>
                    <a:p>
                      <a:pPr algn="ctr" fontAlgn="t"/>
                      <a:r>
                        <a:rPr lang="en-US" altLang="zh-CN" sz="1000">
                          <a:solidFill>
                            <a:srgbClr val="000000"/>
                          </a:solidFill>
                          <a:effectLst/>
                          <a:latin typeface="Calibri" panose="020F0502020204030204" pitchFamily="34" charset="0"/>
                          <a:cs typeface="Calibri" panose="020F0502020204030204" pitchFamily="34" charset="0"/>
                        </a:rPr>
                        <a:t>(49,969)</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altLang="zh-CN" sz="1000" dirty="0">
                          <a:solidFill>
                            <a:srgbClr val="000000"/>
                          </a:solidFill>
                          <a:effectLst/>
                          <a:latin typeface="Calibri" panose="020F0502020204030204" pitchFamily="34" charset="0"/>
                          <a:cs typeface="Calibri" panose="020F0502020204030204" pitchFamily="34" charset="0"/>
                        </a:rPr>
                        <a:t>N/A</a:t>
                      </a:r>
                    </a:p>
                  </a:txBody>
                  <a:tcPr anchor="ctr"/>
                </a:tc>
                <a:extLst>
                  <a:ext uri="{0D108BD9-81ED-4DB2-BD59-A6C34878D82A}">
                    <a16:rowId xmlns:a16="http://schemas.microsoft.com/office/drawing/2014/main" val="10002"/>
                  </a:ext>
                </a:extLst>
              </a:tr>
              <a:tr h="288000">
                <a:tc>
                  <a:txBody>
                    <a:bodyPr/>
                    <a:lstStyle/>
                    <a:p>
                      <a:pPr marR="0" algn="ctr" rtl="0" fontAlgn="t">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 of EBIT</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t"/>
                      <a:r>
                        <a:rPr lang="en-US" altLang="zh-CN" sz="1000" b="1" dirty="0">
                          <a:solidFill>
                            <a:srgbClr val="C00000"/>
                          </a:solidFill>
                          <a:effectLst/>
                          <a:latin typeface="Calibri" panose="020F0502020204030204" pitchFamily="34" charset="0"/>
                          <a:cs typeface="Calibri" panose="020F0502020204030204" pitchFamily="34" charset="0"/>
                        </a:rPr>
                        <a:t>18.29%</a:t>
                      </a:r>
                    </a:p>
                  </a:txBody>
                  <a:tcPr anchor="ctr"/>
                </a:tc>
                <a:tc>
                  <a:txBody>
                    <a:bodyPr/>
                    <a:lstStyle/>
                    <a:p>
                      <a:pPr algn="ctr" fontAlgn="t"/>
                      <a:r>
                        <a:rPr lang="en-US" altLang="zh-CN" sz="1000" b="1" dirty="0">
                          <a:solidFill>
                            <a:srgbClr val="C00000"/>
                          </a:solidFill>
                          <a:effectLst/>
                          <a:latin typeface="Calibri" panose="020F0502020204030204" pitchFamily="34" charset="0"/>
                          <a:cs typeface="Calibri" panose="020F0502020204030204" pitchFamily="34" charset="0"/>
                        </a:rPr>
                        <a:t>42.68%</a:t>
                      </a:r>
                    </a:p>
                  </a:txBody>
                  <a:tcPr anchor="ctr"/>
                </a:tc>
                <a:tc>
                  <a:txBody>
                    <a:bodyPr/>
                    <a:lstStyle/>
                    <a:p>
                      <a:pPr algn="ctr" fontAlgn="t"/>
                      <a:r>
                        <a:rPr lang="en-US" altLang="zh-CN" sz="1000" b="1" dirty="0">
                          <a:solidFill>
                            <a:srgbClr val="C00000"/>
                          </a:solidFill>
                          <a:effectLst/>
                          <a:latin typeface="Calibri" panose="020F0502020204030204" pitchFamily="34" charset="0"/>
                          <a:cs typeface="Calibri" panose="020F0502020204030204" pitchFamily="34" charset="0"/>
                        </a:rPr>
                        <a:t>62.44%</a:t>
                      </a:r>
                    </a:p>
                  </a:txBody>
                  <a:tcPr anchor="ctr"/>
                </a:tc>
                <a:tc>
                  <a:txBody>
                    <a:bodyPr/>
                    <a:lstStyle/>
                    <a:p>
                      <a:pPr algn="ctr" fontAlgn="t"/>
                      <a:r>
                        <a:rPr lang="en-US" altLang="zh-CN" sz="1000" b="1" dirty="0">
                          <a:solidFill>
                            <a:srgbClr val="C00000"/>
                          </a:solidFill>
                          <a:effectLst/>
                          <a:latin typeface="Calibri" panose="020F0502020204030204" pitchFamily="34" charset="0"/>
                          <a:cs typeface="Calibri" panose="020F0502020204030204" pitchFamily="34" charset="0"/>
                        </a:rPr>
                        <a:t>46.97%</a:t>
                      </a:r>
                    </a:p>
                  </a:txBody>
                  <a:tcPr anchor="ctr"/>
                </a:tc>
                <a:tc>
                  <a:txBody>
                    <a:bodyPr/>
                    <a:lstStyle/>
                    <a:p>
                      <a:pPr algn="ctr" fontAlgn="t"/>
                      <a:r>
                        <a:rPr lang="en-US" altLang="zh-CN" sz="1000" b="1">
                          <a:solidFill>
                            <a:srgbClr val="C00000"/>
                          </a:solidFill>
                          <a:effectLst/>
                          <a:latin typeface="Calibri" panose="020F0502020204030204" pitchFamily="34" charset="0"/>
                          <a:cs typeface="Calibri" panose="020F0502020204030204" pitchFamily="34" charset="0"/>
                        </a:rPr>
                        <a:t>128.75%</a:t>
                      </a:r>
                    </a:p>
                  </a:txBody>
                  <a:tcPr anchor="ctr"/>
                </a:tc>
                <a:tc>
                  <a:txBody>
                    <a:bodyPr/>
                    <a:lstStyle/>
                    <a:p>
                      <a:pPr algn="ctr" fontAlgn="t"/>
                      <a:r>
                        <a:rPr lang="en-US" altLang="zh-CN" sz="1000" b="1" dirty="0">
                          <a:solidFill>
                            <a:srgbClr val="C00000"/>
                          </a:solidFill>
                          <a:effectLst/>
                          <a:latin typeface="Calibri" panose="020F0502020204030204" pitchFamily="34" charset="0"/>
                          <a:cs typeface="Calibri" panose="020F0502020204030204" pitchFamily="34" charset="0"/>
                        </a:rPr>
                        <a:t>33.10%</a:t>
                      </a:r>
                    </a:p>
                  </a:txBody>
                  <a:tcPr anchor="ctr"/>
                </a:tc>
                <a:tc>
                  <a:txBody>
                    <a:bodyPr/>
                    <a:lstStyle/>
                    <a:p>
                      <a:pPr algn="ctr"/>
                      <a:endParaRPr lang="en-US" altLang="zh-CN" sz="1000" b="1" dirty="0">
                        <a:solidFill>
                          <a:srgbClr val="C00000"/>
                        </a:solidFill>
                        <a:effectLst/>
                        <a:latin typeface="Calibri" panose="020F0502020204030204" pitchFamily="34" charset="0"/>
                      </a:endParaRPr>
                    </a:p>
                  </a:txBody>
                  <a:tcPr anchor="ctr"/>
                </a:tc>
                <a:extLst>
                  <a:ext uri="{0D108BD9-81ED-4DB2-BD59-A6C34878D82A}">
                    <a16:rowId xmlns:a16="http://schemas.microsoft.com/office/drawing/2014/main" val="10003"/>
                  </a:ext>
                </a:extLst>
              </a:tr>
              <a:tr h="300924">
                <a:tc>
                  <a:txBody>
                    <a:bodyPr/>
                    <a:lstStyle/>
                    <a:p>
                      <a:pPr marR="0" algn="ctr" rtl="0" fontAlgn="t">
                        <a:lnSpc>
                          <a:spcPct val="100000"/>
                        </a:lnSpc>
                        <a:spcBef>
                          <a:spcPts val="0"/>
                        </a:spcBef>
                        <a:spcAft>
                          <a:spcPts val="0"/>
                        </a:spcAft>
                        <a:buClr>
                          <a:srgbClr val="000000"/>
                        </a:buClr>
                        <a:buFont typeface="Arial" panose="020B0604020202020204"/>
                      </a:pPr>
                      <a:r>
                        <a:rPr lang="en-US" sz="900" b="1" u="none" strike="noStrike" cap="none" dirty="0">
                          <a:solidFill>
                            <a:schemeClr val="tx1"/>
                          </a:solidFill>
                          <a:latin typeface="Calibri" panose="020F0502020204030204" pitchFamily="34" charset="0"/>
                          <a:cs typeface="Calibri" panose="020F0502020204030204" pitchFamily="34" charset="0"/>
                          <a:sym typeface="Arial" panose="020B0604020202020204"/>
                        </a:rPr>
                        <a:t>EBIAT</a:t>
                      </a:r>
                      <a:endPar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b"/>
                      <a:r>
                        <a:rPr lang="en-US" altLang="zh-CN" sz="1000">
                          <a:solidFill>
                            <a:srgbClr val="000000"/>
                          </a:solidFill>
                          <a:effectLst/>
                          <a:latin typeface="Calibri" panose="020F0502020204030204" pitchFamily="34" charset="0"/>
                          <a:cs typeface="Calibri" panose="020F0502020204030204" pitchFamily="34" charset="0"/>
                        </a:rPr>
                        <a:t>15,995</a:t>
                      </a:r>
                    </a:p>
                  </a:txBody>
                  <a:tcPr anchor="ctr"/>
                </a:tc>
                <a:tc>
                  <a:txBody>
                    <a:bodyPr/>
                    <a:lstStyle/>
                    <a:p>
                      <a:pPr algn="ctr" fontAlgn="b"/>
                      <a:r>
                        <a:rPr lang="en-US" altLang="zh-CN" sz="1000">
                          <a:solidFill>
                            <a:srgbClr val="000000"/>
                          </a:solidFill>
                          <a:effectLst/>
                          <a:latin typeface="Calibri" panose="020F0502020204030204" pitchFamily="34" charset="0"/>
                          <a:cs typeface="Calibri" panose="020F0502020204030204" pitchFamily="34" charset="0"/>
                        </a:rPr>
                        <a:t>14,815</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21,358</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25,353</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(10,390)</a:t>
                      </a:r>
                    </a:p>
                  </a:txBody>
                  <a:tcPr anchor="ctr"/>
                </a:tc>
                <a:tc>
                  <a:txBody>
                    <a:bodyPr/>
                    <a:lstStyle/>
                    <a:p>
                      <a:pPr algn="ctr" fontAlgn="b"/>
                      <a:r>
                        <a:rPr lang="en-US" altLang="zh-CN" sz="1000" dirty="0">
                          <a:solidFill>
                            <a:srgbClr val="000000"/>
                          </a:solidFill>
                          <a:effectLst/>
                          <a:latin typeface="Calibri" panose="020F0502020204030204" pitchFamily="34" charset="0"/>
                          <a:cs typeface="Calibri" panose="020F0502020204030204" pitchFamily="34" charset="0"/>
                        </a:rPr>
                        <a:t>(100,973)</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altLang="zh-CN" sz="1000" dirty="0">
                          <a:solidFill>
                            <a:srgbClr val="000000"/>
                          </a:solidFill>
                          <a:effectLst/>
                          <a:latin typeface="Calibri" panose="020F0502020204030204" pitchFamily="34" charset="0"/>
                          <a:cs typeface="Calibri" panose="020F0502020204030204" pitchFamily="34" charset="0"/>
                        </a:rPr>
                        <a:t>N/A</a:t>
                      </a:r>
                    </a:p>
                  </a:txBody>
                  <a:tcPr anchor="ctr"/>
                </a:tc>
                <a:extLst>
                  <a:ext uri="{0D108BD9-81ED-4DB2-BD59-A6C34878D82A}">
                    <a16:rowId xmlns:a16="http://schemas.microsoft.com/office/drawing/2014/main" val="10004"/>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326686845"/>
              </p:ext>
            </p:extLst>
          </p:nvPr>
        </p:nvGraphicFramePr>
        <p:xfrm>
          <a:off x="723900" y="3292025"/>
          <a:ext cx="6240107" cy="1440000"/>
        </p:xfrm>
        <a:graphic>
          <a:graphicData uri="http://schemas.openxmlformats.org/drawingml/2006/table">
            <a:tbl>
              <a:tblPr firstRow="1" bandRow="1">
                <a:tableStyleId>{3B4B98B0-60AC-42C2-AFA5-B58CD77FA1E5}</a:tableStyleId>
              </a:tblPr>
              <a:tblGrid>
                <a:gridCol w="1771467">
                  <a:extLst>
                    <a:ext uri="{9D8B030D-6E8A-4147-A177-3AD203B41FA5}">
                      <a16:colId xmlns:a16="http://schemas.microsoft.com/office/drawing/2014/main" val="20000"/>
                    </a:ext>
                  </a:extLst>
                </a:gridCol>
                <a:gridCol w="893728">
                  <a:extLst>
                    <a:ext uri="{9D8B030D-6E8A-4147-A177-3AD203B41FA5}">
                      <a16:colId xmlns:a16="http://schemas.microsoft.com/office/drawing/2014/main" val="20001"/>
                    </a:ext>
                  </a:extLst>
                </a:gridCol>
                <a:gridCol w="893728">
                  <a:extLst>
                    <a:ext uri="{9D8B030D-6E8A-4147-A177-3AD203B41FA5}">
                      <a16:colId xmlns:a16="http://schemas.microsoft.com/office/drawing/2014/main" val="20002"/>
                    </a:ext>
                  </a:extLst>
                </a:gridCol>
                <a:gridCol w="893728">
                  <a:extLst>
                    <a:ext uri="{9D8B030D-6E8A-4147-A177-3AD203B41FA5}">
                      <a16:colId xmlns:a16="http://schemas.microsoft.com/office/drawing/2014/main" val="20003"/>
                    </a:ext>
                  </a:extLst>
                </a:gridCol>
                <a:gridCol w="893728">
                  <a:extLst>
                    <a:ext uri="{9D8B030D-6E8A-4147-A177-3AD203B41FA5}">
                      <a16:colId xmlns:a16="http://schemas.microsoft.com/office/drawing/2014/main" val="20004"/>
                    </a:ext>
                  </a:extLst>
                </a:gridCol>
                <a:gridCol w="893728">
                  <a:extLst>
                    <a:ext uri="{9D8B030D-6E8A-4147-A177-3AD203B41FA5}">
                      <a16:colId xmlns:a16="http://schemas.microsoft.com/office/drawing/2014/main" val="20005"/>
                    </a:ext>
                  </a:extLst>
                </a:gridCol>
              </a:tblGrid>
              <a:tr h="288000">
                <a:tc>
                  <a:txBody>
                    <a:bodyPr/>
                    <a:lstStyle/>
                    <a:p>
                      <a:pPr marR="0" algn="ctr" rtl="0">
                        <a:lnSpc>
                          <a:spcPct val="100000"/>
                        </a:lnSpc>
                        <a:spcBef>
                          <a:spcPts val="0"/>
                        </a:spcBef>
                        <a:spcAft>
                          <a:spcPts val="0"/>
                        </a:spcAft>
                        <a:buClr>
                          <a:srgbClr val="000000"/>
                        </a:buClr>
                        <a:buFont typeface="Arial" panose="020B0604020202020204"/>
                      </a:pPr>
                      <a:r>
                        <a:rPr lang="en-US" altLang="zh-CN" sz="9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panose="020B0604020202020204"/>
                        </a:rPr>
                        <a:t>Year (Predicted Performance)</a:t>
                      </a:r>
                      <a:endParaRPr lang="zh-CN" alt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2016</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2017</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2018</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2019</a:t>
                      </a:r>
                    </a:p>
                  </a:txBody>
                  <a:tcPr anchor="ctr"/>
                </a:tc>
                <a:tc>
                  <a:txBody>
                    <a:bodyPr/>
                    <a:lstStyle/>
                    <a:p>
                      <a:pPr marR="0" algn="ctr" rtl="0">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Dec. 31, 2020</a:t>
                      </a:r>
                    </a:p>
                  </a:txBody>
                  <a:tcPr anchor="ctr"/>
                </a:tc>
                <a:extLst>
                  <a:ext uri="{0D108BD9-81ED-4DB2-BD59-A6C34878D82A}">
                    <a16:rowId xmlns:a16="http://schemas.microsoft.com/office/drawing/2014/main" val="10000"/>
                  </a:ext>
                </a:extLst>
              </a:tr>
              <a:tr h="288000">
                <a:tc>
                  <a:txBody>
                    <a:bodyPr/>
                    <a:lstStyle/>
                    <a:p>
                      <a:pPr marR="0" algn="ctr" rtl="0">
                        <a:lnSpc>
                          <a:spcPct val="100000"/>
                        </a:lnSpc>
                        <a:spcBef>
                          <a:spcPts val="0"/>
                        </a:spcBef>
                        <a:spcAft>
                          <a:spcPts val="0"/>
                        </a:spcAft>
                        <a:buClr>
                          <a:srgbClr val="000000"/>
                        </a:buClr>
                        <a:buFont typeface="Arial" panose="020B0604020202020204"/>
                      </a:pPr>
                      <a:r>
                        <a:rPr lang="en-US" altLang="zh-CN" sz="900" b="1" i="0" u="none" strike="noStrike" cap="none" dirty="0">
                          <a:solidFill>
                            <a:schemeClr val="tx1"/>
                          </a:solidFill>
                          <a:latin typeface="Calibri" panose="020F0502020204030204" pitchFamily="34" charset="0"/>
                          <a:ea typeface="+mn-ea"/>
                          <a:cs typeface="Calibri" panose="020F0502020204030204" pitchFamily="34" charset="0"/>
                          <a:sym typeface="Arial" panose="020B0604020202020204"/>
                        </a:rPr>
                        <a:t>EBIT ($ thousand)</a:t>
                      </a:r>
                      <a:endParaRPr lang="zh-CN" alt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endParaRPr>
                    </a:p>
                  </a:txBody>
                  <a:tcPr anchor="ctr"/>
                </a:tc>
                <a:tc>
                  <a:txBody>
                    <a:bodyPr/>
                    <a:lstStyle/>
                    <a:p>
                      <a:pPr algn="ctr" fontAlgn="b"/>
                      <a:r>
                        <a:rPr lang="en-US" altLang="zh-CN" sz="1000">
                          <a:solidFill>
                            <a:srgbClr val="000000"/>
                          </a:solidFill>
                          <a:effectLst/>
                          <a:latin typeface="Calibri" panose="020F0502020204030204" pitchFamily="34" charset="0"/>
                        </a:rPr>
                        <a:t>120,640</a:t>
                      </a:r>
                    </a:p>
                  </a:txBody>
                  <a:tcPr anchor="ctr"/>
                </a:tc>
                <a:tc>
                  <a:txBody>
                    <a:bodyPr/>
                    <a:lstStyle/>
                    <a:p>
                      <a:pPr algn="ctr" fontAlgn="b"/>
                      <a:r>
                        <a:rPr lang="en-US" altLang="zh-CN" sz="1000">
                          <a:solidFill>
                            <a:srgbClr val="000000"/>
                          </a:solidFill>
                          <a:effectLst/>
                          <a:latin typeface="Calibri" panose="020F0502020204030204" pitchFamily="34" charset="0"/>
                        </a:rPr>
                        <a:t>136,107</a:t>
                      </a:r>
                    </a:p>
                  </a:txBody>
                  <a:tcPr anchor="ctr"/>
                </a:tc>
                <a:tc>
                  <a:txBody>
                    <a:bodyPr/>
                    <a:lstStyle/>
                    <a:p>
                      <a:pPr algn="ctr" fontAlgn="b"/>
                      <a:r>
                        <a:rPr lang="en-US" altLang="zh-CN" sz="1000">
                          <a:solidFill>
                            <a:srgbClr val="000000"/>
                          </a:solidFill>
                          <a:effectLst/>
                          <a:latin typeface="Calibri" panose="020F0502020204030204" pitchFamily="34" charset="0"/>
                        </a:rPr>
                        <a:t>165,517</a:t>
                      </a:r>
                    </a:p>
                  </a:txBody>
                  <a:tcPr anchor="ctr"/>
                </a:tc>
                <a:tc>
                  <a:txBody>
                    <a:bodyPr/>
                    <a:lstStyle/>
                    <a:p>
                      <a:pPr algn="ctr" fontAlgn="b"/>
                      <a:r>
                        <a:rPr lang="en-US" altLang="zh-CN" sz="1000">
                          <a:solidFill>
                            <a:srgbClr val="000000"/>
                          </a:solidFill>
                          <a:effectLst/>
                          <a:latin typeface="Calibri" panose="020F0502020204030204" pitchFamily="34" charset="0"/>
                        </a:rPr>
                        <a:t>186,736</a:t>
                      </a:r>
                    </a:p>
                  </a:txBody>
                  <a:tcPr anchor="ctr"/>
                </a:tc>
                <a:tc>
                  <a:txBody>
                    <a:bodyPr/>
                    <a:lstStyle/>
                    <a:p>
                      <a:pPr algn="ctr" fontAlgn="b"/>
                      <a:r>
                        <a:rPr lang="en-US" altLang="zh-CN" sz="1000">
                          <a:solidFill>
                            <a:srgbClr val="000000"/>
                          </a:solidFill>
                          <a:effectLst/>
                          <a:latin typeface="Calibri" panose="020F0502020204030204" pitchFamily="34" charset="0"/>
                        </a:rPr>
                        <a:t>210,675</a:t>
                      </a:r>
                    </a:p>
                  </a:txBody>
                  <a:tcPr anchor="ctr"/>
                </a:tc>
                <a:extLst>
                  <a:ext uri="{0D108BD9-81ED-4DB2-BD59-A6C34878D82A}">
                    <a16:rowId xmlns:a16="http://schemas.microsoft.com/office/drawing/2014/main" val="10001"/>
                  </a:ext>
                </a:extLst>
              </a:tr>
              <a:tr h="288000">
                <a:tc>
                  <a:txBody>
                    <a:bodyPr/>
                    <a:lstStyle/>
                    <a:p>
                      <a:pPr marR="0" algn="ctr" rtl="0" fontAlgn="t">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Income Taxes Expense</a:t>
                      </a:r>
                    </a:p>
                  </a:txBody>
                  <a:tcPr anchor="ctr"/>
                </a:tc>
                <a:tc>
                  <a:txBody>
                    <a:bodyPr/>
                    <a:lstStyle/>
                    <a:p>
                      <a:pPr algn="ctr" fontAlgn="b"/>
                      <a:r>
                        <a:rPr lang="en-US" altLang="zh-CN" sz="1000" dirty="0">
                          <a:solidFill>
                            <a:srgbClr val="000000"/>
                          </a:solidFill>
                          <a:effectLst/>
                          <a:latin typeface="Calibri" panose="020F0502020204030204" pitchFamily="34" charset="0"/>
                        </a:rPr>
                        <a:t>62,575</a:t>
                      </a:r>
                    </a:p>
                  </a:txBody>
                  <a:tcPr anchor="ctr"/>
                </a:tc>
                <a:tc>
                  <a:txBody>
                    <a:bodyPr/>
                    <a:lstStyle/>
                    <a:p>
                      <a:pPr algn="ctr" fontAlgn="b"/>
                      <a:r>
                        <a:rPr lang="en-US" altLang="zh-CN" sz="1000" dirty="0">
                          <a:solidFill>
                            <a:srgbClr val="000000"/>
                          </a:solidFill>
                          <a:effectLst/>
                          <a:latin typeface="Calibri" panose="020F0502020204030204" pitchFamily="34" charset="0"/>
                        </a:rPr>
                        <a:t>70,599</a:t>
                      </a:r>
                    </a:p>
                  </a:txBody>
                  <a:tcPr anchor="ctr">
                    <a:noFill/>
                  </a:tcPr>
                </a:tc>
                <a:tc>
                  <a:txBody>
                    <a:bodyPr/>
                    <a:lstStyle/>
                    <a:p>
                      <a:pPr algn="ctr" fontAlgn="b"/>
                      <a:r>
                        <a:rPr lang="en-US" altLang="zh-CN" sz="1000" dirty="0">
                          <a:solidFill>
                            <a:srgbClr val="000000"/>
                          </a:solidFill>
                          <a:effectLst/>
                          <a:latin typeface="Calibri" panose="020F0502020204030204" pitchFamily="34" charset="0"/>
                        </a:rPr>
                        <a:t>85,854</a:t>
                      </a:r>
                    </a:p>
                  </a:txBody>
                  <a:tcPr anchor="ctr"/>
                </a:tc>
                <a:tc>
                  <a:txBody>
                    <a:bodyPr/>
                    <a:lstStyle/>
                    <a:p>
                      <a:pPr algn="ctr" fontAlgn="b"/>
                      <a:r>
                        <a:rPr lang="en-US" altLang="zh-CN" sz="1000" dirty="0">
                          <a:solidFill>
                            <a:srgbClr val="000000"/>
                          </a:solidFill>
                          <a:effectLst/>
                          <a:latin typeface="Calibri" panose="020F0502020204030204" pitchFamily="34" charset="0"/>
                        </a:rPr>
                        <a:t>96,860</a:t>
                      </a:r>
                    </a:p>
                  </a:txBody>
                  <a:tcPr anchor="ctr"/>
                </a:tc>
                <a:tc>
                  <a:txBody>
                    <a:bodyPr/>
                    <a:lstStyle/>
                    <a:p>
                      <a:pPr algn="ctr" fontAlgn="b"/>
                      <a:r>
                        <a:rPr lang="en-US" altLang="zh-CN" sz="1000" dirty="0">
                          <a:solidFill>
                            <a:srgbClr val="000000"/>
                          </a:solidFill>
                          <a:effectLst/>
                          <a:latin typeface="Calibri" panose="020F0502020204030204" pitchFamily="34" charset="0"/>
                        </a:rPr>
                        <a:t>109,277</a:t>
                      </a:r>
                    </a:p>
                  </a:txBody>
                  <a:tcPr anchor="ctr"/>
                </a:tc>
                <a:extLst>
                  <a:ext uri="{0D108BD9-81ED-4DB2-BD59-A6C34878D82A}">
                    <a16:rowId xmlns:a16="http://schemas.microsoft.com/office/drawing/2014/main" val="10002"/>
                  </a:ext>
                </a:extLst>
              </a:tr>
              <a:tr h="288000">
                <a:tc>
                  <a:txBody>
                    <a:bodyPr/>
                    <a:lstStyle/>
                    <a:p>
                      <a:pPr marR="0" algn="ctr" rtl="0" fontAlgn="t">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 of EBIT</a:t>
                      </a:r>
                    </a:p>
                  </a:txBody>
                  <a:tcPr anchor="ctr"/>
                </a:tc>
                <a:tc>
                  <a:txBody>
                    <a:bodyPr/>
                    <a:lstStyle/>
                    <a:p>
                      <a:pPr algn="ctr" fontAlgn="b"/>
                      <a:r>
                        <a:rPr lang="en-US" altLang="zh-CN" sz="1000" b="1" dirty="0">
                          <a:solidFill>
                            <a:srgbClr val="C00000"/>
                          </a:solidFill>
                          <a:effectLst/>
                          <a:latin typeface="Calibri" panose="020F0502020204030204" pitchFamily="34" charset="0"/>
                        </a:rPr>
                        <a:t>51.87%</a:t>
                      </a:r>
                    </a:p>
                  </a:txBody>
                  <a:tcPr anchor="ctr"/>
                </a:tc>
                <a:tc>
                  <a:txBody>
                    <a:bodyPr/>
                    <a:lstStyle/>
                    <a:p>
                      <a:pPr algn="ctr" fontAlgn="b"/>
                      <a:r>
                        <a:rPr lang="en-US" altLang="zh-CN" sz="1000" b="1" dirty="0">
                          <a:solidFill>
                            <a:srgbClr val="C00000"/>
                          </a:solidFill>
                          <a:effectLst/>
                          <a:latin typeface="Calibri" panose="020F0502020204030204" pitchFamily="34" charset="0"/>
                        </a:rPr>
                        <a:t>51.87%</a:t>
                      </a:r>
                    </a:p>
                  </a:txBody>
                  <a:tcPr anchor="ctr">
                    <a:solidFill>
                      <a:srgbClr val="D2DAF5"/>
                    </a:solidFill>
                  </a:tcPr>
                </a:tc>
                <a:tc>
                  <a:txBody>
                    <a:bodyPr/>
                    <a:lstStyle/>
                    <a:p>
                      <a:pPr algn="ctr" fontAlgn="b"/>
                      <a:r>
                        <a:rPr lang="en-US" altLang="zh-CN" sz="1000" b="1" dirty="0">
                          <a:solidFill>
                            <a:srgbClr val="C00000"/>
                          </a:solidFill>
                          <a:effectLst/>
                          <a:latin typeface="Calibri" panose="020F0502020204030204" pitchFamily="34" charset="0"/>
                        </a:rPr>
                        <a:t>51.87%</a:t>
                      </a:r>
                    </a:p>
                  </a:txBody>
                  <a:tcPr anchor="ctr"/>
                </a:tc>
                <a:tc>
                  <a:txBody>
                    <a:bodyPr/>
                    <a:lstStyle/>
                    <a:p>
                      <a:pPr algn="ctr" fontAlgn="b"/>
                      <a:r>
                        <a:rPr lang="en-US" altLang="zh-CN" sz="1000" b="1" dirty="0">
                          <a:solidFill>
                            <a:srgbClr val="C00000"/>
                          </a:solidFill>
                          <a:effectLst/>
                          <a:latin typeface="Calibri" panose="020F0502020204030204" pitchFamily="34" charset="0"/>
                        </a:rPr>
                        <a:t>51.87%</a:t>
                      </a:r>
                    </a:p>
                  </a:txBody>
                  <a:tcPr anchor="ctr"/>
                </a:tc>
                <a:tc>
                  <a:txBody>
                    <a:bodyPr/>
                    <a:lstStyle/>
                    <a:p>
                      <a:pPr algn="ctr" fontAlgn="b"/>
                      <a:r>
                        <a:rPr lang="en-US" altLang="zh-CN" sz="1000" b="1" dirty="0">
                          <a:solidFill>
                            <a:srgbClr val="C00000"/>
                          </a:solidFill>
                          <a:effectLst/>
                          <a:latin typeface="Calibri" panose="020F0502020204030204" pitchFamily="34" charset="0"/>
                        </a:rPr>
                        <a:t>51.87%</a:t>
                      </a:r>
                    </a:p>
                  </a:txBody>
                  <a:tcPr anchor="ctr"/>
                </a:tc>
                <a:extLst>
                  <a:ext uri="{0D108BD9-81ED-4DB2-BD59-A6C34878D82A}">
                    <a16:rowId xmlns:a16="http://schemas.microsoft.com/office/drawing/2014/main" val="10003"/>
                  </a:ext>
                </a:extLst>
              </a:tr>
              <a:tr h="288000">
                <a:tc>
                  <a:txBody>
                    <a:bodyPr/>
                    <a:lstStyle/>
                    <a:p>
                      <a:pPr marR="0" algn="ctr" rtl="0" fontAlgn="t">
                        <a:lnSpc>
                          <a:spcPct val="100000"/>
                        </a:lnSpc>
                        <a:spcBef>
                          <a:spcPts val="0"/>
                        </a:spcBef>
                        <a:spcAft>
                          <a:spcPts val="0"/>
                        </a:spcAft>
                        <a:buClr>
                          <a:srgbClr val="000000"/>
                        </a:buClr>
                        <a:buFont typeface="Arial" panose="020B0604020202020204"/>
                      </a:pPr>
                      <a:r>
                        <a:rPr lang="en-US" sz="900" b="1" i="0" u="none" strike="noStrike" cap="none" dirty="0">
                          <a:solidFill>
                            <a:schemeClr val="tx1"/>
                          </a:solidFill>
                          <a:latin typeface="Calibri" panose="020F0502020204030204" pitchFamily="34" charset="0"/>
                          <a:cs typeface="Calibri" panose="020F0502020204030204" pitchFamily="34" charset="0"/>
                          <a:sym typeface="Arial" panose="020B0604020202020204"/>
                        </a:rPr>
                        <a:t>EBIAT</a:t>
                      </a:r>
                    </a:p>
                  </a:txBody>
                  <a:tcPr anchor="ctr"/>
                </a:tc>
                <a:tc>
                  <a:txBody>
                    <a:bodyPr/>
                    <a:lstStyle/>
                    <a:p>
                      <a:pPr algn="ctr" fontAlgn="b"/>
                      <a:r>
                        <a:rPr lang="en-US" altLang="zh-CN" sz="1000" dirty="0">
                          <a:solidFill>
                            <a:srgbClr val="000000"/>
                          </a:solidFill>
                          <a:effectLst/>
                          <a:latin typeface="Calibri" panose="020F0502020204030204" pitchFamily="34" charset="0"/>
                        </a:rPr>
                        <a:t>58,065</a:t>
                      </a:r>
                    </a:p>
                  </a:txBody>
                  <a:tcPr anchor="ctr"/>
                </a:tc>
                <a:tc>
                  <a:txBody>
                    <a:bodyPr/>
                    <a:lstStyle/>
                    <a:p>
                      <a:pPr algn="ctr" fontAlgn="b"/>
                      <a:r>
                        <a:rPr lang="en-US" altLang="zh-CN" sz="1000" dirty="0">
                          <a:solidFill>
                            <a:srgbClr val="000000"/>
                          </a:solidFill>
                          <a:effectLst/>
                          <a:latin typeface="Calibri" panose="020F0502020204030204" pitchFamily="34" charset="0"/>
                        </a:rPr>
                        <a:t>65,508</a:t>
                      </a:r>
                    </a:p>
                  </a:txBody>
                  <a:tcPr anchor="ctr">
                    <a:noFill/>
                  </a:tcPr>
                </a:tc>
                <a:tc>
                  <a:txBody>
                    <a:bodyPr/>
                    <a:lstStyle/>
                    <a:p>
                      <a:pPr algn="ctr" fontAlgn="b"/>
                      <a:r>
                        <a:rPr lang="en-US" altLang="zh-CN" sz="1000" dirty="0">
                          <a:solidFill>
                            <a:srgbClr val="000000"/>
                          </a:solidFill>
                          <a:effectLst/>
                          <a:latin typeface="Calibri" panose="020F0502020204030204" pitchFamily="34" charset="0"/>
                        </a:rPr>
                        <a:t>79,663</a:t>
                      </a:r>
                    </a:p>
                  </a:txBody>
                  <a:tcPr anchor="ctr"/>
                </a:tc>
                <a:tc>
                  <a:txBody>
                    <a:bodyPr/>
                    <a:lstStyle/>
                    <a:p>
                      <a:pPr algn="ctr" fontAlgn="b"/>
                      <a:r>
                        <a:rPr lang="en-US" altLang="zh-CN" sz="1000" dirty="0">
                          <a:solidFill>
                            <a:srgbClr val="000000"/>
                          </a:solidFill>
                          <a:effectLst/>
                          <a:latin typeface="Calibri" panose="020F0502020204030204" pitchFamily="34" charset="0"/>
                        </a:rPr>
                        <a:t>89,876</a:t>
                      </a:r>
                    </a:p>
                  </a:txBody>
                  <a:tcPr anchor="ctr"/>
                </a:tc>
                <a:tc>
                  <a:txBody>
                    <a:bodyPr/>
                    <a:lstStyle/>
                    <a:p>
                      <a:pPr algn="ctr" fontAlgn="b"/>
                      <a:r>
                        <a:rPr lang="en-US" altLang="zh-CN" sz="1000" dirty="0">
                          <a:solidFill>
                            <a:srgbClr val="000000"/>
                          </a:solidFill>
                          <a:effectLst/>
                          <a:latin typeface="Calibri" panose="020F0502020204030204" pitchFamily="34" charset="0"/>
                        </a:rPr>
                        <a:t>101,398</a:t>
                      </a:r>
                    </a:p>
                  </a:txBody>
                  <a:tcPr anchor="ctr"/>
                </a:tc>
                <a:extLst>
                  <a:ext uri="{0D108BD9-81ED-4DB2-BD59-A6C34878D82A}">
                    <a16:rowId xmlns:a16="http://schemas.microsoft.com/office/drawing/2014/main" val="10004"/>
                  </a:ext>
                </a:extLst>
              </a:tr>
            </a:tbl>
          </a:graphicData>
        </a:graphic>
      </p:graphicFrame>
      <p:sp>
        <p:nvSpPr>
          <p:cNvPr id="8" name="Google Shape;912;p35"/>
          <p:cNvSpPr txBox="1"/>
          <p:nvPr/>
        </p:nvSpPr>
        <p:spPr>
          <a:xfrm>
            <a:off x="457200" y="925288"/>
            <a:ext cx="8010470" cy="489275"/>
          </a:xfrm>
          <a:prstGeom prst="rect">
            <a:avLst/>
          </a:prstGeom>
          <a:solidFill>
            <a:schemeClr val="accent1">
              <a:lumMod val="40000"/>
              <a:lumOff val="6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Income Ta</a:t>
            </a:r>
            <a:r>
              <a:rPr kumimoji="0" lang="en-US" sz="1800" b="1" i="0" u="none" strike="noStrike" kern="0" cap="none" spc="0" normalizeH="0" baseline="0" noProof="0" dirty="0" err="1">
                <a:ln>
                  <a:noFill/>
                </a:ln>
                <a:solidFill>
                  <a:srgbClr val="FFFFFF"/>
                </a:solidFill>
                <a:effectLst/>
                <a:uLnTx/>
                <a:uFillTx/>
                <a:latin typeface="Fira Sans Extra Condensed"/>
                <a:ea typeface="Fira Sans Extra Condensed"/>
                <a:cs typeface="Fira Sans Extra Condensed"/>
                <a:sym typeface="Fira Sans Extra Condensed"/>
              </a:rPr>
              <a:t>xes</a:t>
            </a:r>
            <a:endPar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pic>
        <p:nvPicPr>
          <p:cNvPr id="6" name="图片 5"/>
          <p:cNvPicPr>
            <a:picLocks noChangeAspect="1"/>
          </p:cNvPicPr>
          <p:nvPr/>
        </p:nvPicPr>
        <p:blipFill>
          <a:blip r:embed="rId4"/>
          <a:stretch>
            <a:fillRect/>
          </a:stretch>
        </p:blipFill>
        <p:spPr>
          <a:xfrm>
            <a:off x="7536964" y="2433471"/>
            <a:ext cx="845035" cy="276557"/>
          </a:xfrm>
          <a:prstGeom prst="rect">
            <a:avLst/>
          </a:prstGeom>
        </p:spPr>
      </p:pic>
      <p:sp>
        <p:nvSpPr>
          <p:cNvPr id="9" name="Google Shape;992;p38">
            <a:extLst>
              <a:ext uri="{FF2B5EF4-FFF2-40B4-BE49-F238E27FC236}">
                <a16:creationId xmlns:a16="http://schemas.microsoft.com/office/drawing/2014/main" id="{9C1408D9-7C54-B4FC-CB3E-37ABB4EC1AB5}"/>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a:t>
            </a:r>
            <a:r>
              <a:rPr lang="en-US" altLang="zh-CN" dirty="0">
                <a:solidFill>
                  <a:schemeClr val="accent1">
                    <a:lumMod val="75000"/>
                  </a:schemeClr>
                </a:solidFill>
              </a:rPr>
              <a:t>tep1: </a:t>
            </a:r>
            <a:r>
              <a:rPr lang="en-US" dirty="0">
                <a:solidFill>
                  <a:schemeClr val="accent1">
                    <a:lumMod val="75000"/>
                  </a:schemeClr>
                </a:solidFill>
              </a:rPr>
              <a:t>Project Free Cash Flows</a:t>
            </a:r>
            <a:endParaRPr dirty="0">
              <a:solidFill>
                <a:schemeClr val="accent1">
                  <a:lumMod val="7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3"/>
          <p:cNvSpPr txBox="1">
            <a:spLocks noGrp="1"/>
          </p:cNvSpPr>
          <p:nvPr>
            <p:ph type="ctrTitle"/>
          </p:nvPr>
        </p:nvSpPr>
        <p:spPr>
          <a:xfrm>
            <a:off x="456876" y="1205319"/>
            <a:ext cx="4410300" cy="170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Microsoft</a:t>
            </a:r>
            <a:br>
              <a:rPr lang="en-US" dirty="0"/>
            </a:br>
            <a:r>
              <a:rPr lang="en-US" dirty="0"/>
              <a:t>Acquired</a:t>
            </a:r>
            <a:br>
              <a:rPr lang="en-US" dirty="0"/>
            </a:br>
            <a:r>
              <a:rPr lang="en-US" dirty="0"/>
              <a:t>LinkedIn</a:t>
            </a:r>
            <a:endParaRPr dirty="0"/>
          </a:p>
        </p:txBody>
      </p:sp>
      <p:sp>
        <p:nvSpPr>
          <p:cNvPr id="538" name="Google Shape;538;p43"/>
          <p:cNvSpPr txBox="1">
            <a:spLocks noGrp="1"/>
          </p:cNvSpPr>
          <p:nvPr>
            <p:ph type="subTitle" idx="1"/>
          </p:nvPr>
        </p:nvSpPr>
        <p:spPr>
          <a:xfrm>
            <a:off x="510736" y="2891508"/>
            <a:ext cx="4410300" cy="4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L2G2</a:t>
            </a:r>
          </a:p>
          <a:p>
            <a:pPr marL="0" lvl="0" indent="0" algn="l" rtl="0">
              <a:spcBef>
                <a:spcPts val="0"/>
              </a:spcBef>
              <a:spcAft>
                <a:spcPts val="0"/>
              </a:spcAft>
              <a:buNone/>
            </a:pPr>
            <a:r>
              <a:rPr lang="en" dirty="0"/>
              <a:t>120020209 Wenqian Shangguan</a:t>
            </a:r>
          </a:p>
          <a:p>
            <a:pPr marL="0" lvl="0" indent="0" algn="l" rtl="0">
              <a:spcBef>
                <a:spcPts val="0"/>
              </a:spcBef>
              <a:spcAft>
                <a:spcPts val="0"/>
              </a:spcAft>
              <a:buNone/>
            </a:pPr>
            <a:r>
              <a:rPr lang="en" dirty="0"/>
              <a:t>120020421 M</a:t>
            </a:r>
            <a:r>
              <a:rPr lang="en-US" altLang="zh-CN" dirty="0" err="1"/>
              <a:t>ingxi</a:t>
            </a:r>
            <a:r>
              <a:rPr lang="en-US" altLang="zh-CN" dirty="0"/>
              <a:t> Tang</a:t>
            </a:r>
          </a:p>
          <a:p>
            <a:pPr marL="0" lvl="0" indent="0" algn="l" rtl="0">
              <a:spcBef>
                <a:spcPts val="0"/>
              </a:spcBef>
              <a:spcAft>
                <a:spcPts val="0"/>
              </a:spcAft>
              <a:buNone/>
            </a:pPr>
            <a:r>
              <a:rPr lang="en-US" dirty="0"/>
              <a:t>120090189 Mao Zheng</a:t>
            </a:r>
          </a:p>
          <a:p>
            <a:pPr marL="0" lvl="0" indent="0" algn="l" rtl="0">
              <a:spcBef>
                <a:spcPts val="0"/>
              </a:spcBef>
              <a:spcAft>
                <a:spcPts val="0"/>
              </a:spcAft>
              <a:buNone/>
            </a:pPr>
            <a:r>
              <a:rPr lang="en-US" dirty="0"/>
              <a:t>120090471 </a:t>
            </a:r>
            <a:r>
              <a:rPr lang="en-US" dirty="0" err="1"/>
              <a:t>Yujie</a:t>
            </a:r>
            <a:r>
              <a:rPr lang="en-US" dirty="0"/>
              <a:t> Xiao</a:t>
            </a:r>
          </a:p>
          <a:p>
            <a:pPr marL="0" lvl="0" indent="0" algn="l" rtl="0">
              <a:spcBef>
                <a:spcPts val="0"/>
              </a:spcBef>
              <a:spcAft>
                <a:spcPts val="0"/>
              </a:spcAft>
              <a:buNone/>
            </a:pPr>
            <a:r>
              <a:rPr lang="en-US" dirty="0"/>
              <a:t>120090613 </a:t>
            </a:r>
            <a:r>
              <a:rPr lang="en-US" dirty="0" err="1"/>
              <a:t>Yichen</a:t>
            </a:r>
            <a:r>
              <a:rPr lang="en-US" dirty="0"/>
              <a:t> Zhang</a:t>
            </a:r>
          </a:p>
          <a:p>
            <a:pPr marL="0" lvl="0" indent="0" algn="l" rtl="0">
              <a:spcBef>
                <a:spcPts val="0"/>
              </a:spcBef>
              <a:spcAft>
                <a:spcPts val="0"/>
              </a:spcAft>
              <a:buNone/>
            </a:pPr>
            <a:r>
              <a:rPr lang="en-US" dirty="0"/>
              <a:t>120090888 </a:t>
            </a:r>
            <a:r>
              <a:rPr lang="en-US" dirty="0" err="1"/>
              <a:t>Weiyuan</a:t>
            </a:r>
            <a:r>
              <a:rPr lang="en-US" dirty="0"/>
              <a:t> Xu</a:t>
            </a:r>
          </a:p>
          <a:p>
            <a:pPr marL="0" lvl="0" indent="0" algn="l" rtl="0">
              <a:spcBef>
                <a:spcPts val="0"/>
              </a:spcBef>
              <a:spcAft>
                <a:spcPts val="0"/>
              </a:spcAft>
              <a:buNone/>
            </a:pPr>
            <a:r>
              <a:rPr lang="en-US" dirty="0"/>
              <a:t>121090230 </a:t>
            </a:r>
            <a:r>
              <a:rPr lang="en-US" dirty="0" err="1"/>
              <a:t>Feihong</a:t>
            </a:r>
            <a:r>
              <a:rPr lang="en-US" dirty="0"/>
              <a:t> Jiang</a:t>
            </a:r>
          </a:p>
          <a:p>
            <a:pPr marL="0" lvl="0" indent="0" algn="l" rtl="0">
              <a:spcBef>
                <a:spcPts val="0"/>
              </a:spcBef>
              <a:spcAft>
                <a:spcPts val="0"/>
              </a:spcAft>
              <a:buNone/>
            </a:pPr>
            <a:endParaRPr dirty="0"/>
          </a:p>
        </p:txBody>
      </p:sp>
      <p:sp>
        <p:nvSpPr>
          <p:cNvPr id="539" name="Google Shape;539;p43"/>
          <p:cNvSpPr/>
          <p:nvPr/>
        </p:nvSpPr>
        <p:spPr>
          <a:xfrm>
            <a:off x="8744835" y="1740294"/>
            <a:ext cx="125548" cy="125309"/>
          </a:xfrm>
          <a:custGeom>
            <a:avLst/>
            <a:gdLst/>
            <a:ahLst/>
            <a:cxnLst/>
            <a:rect l="l" t="t" r="r" b="b"/>
            <a:pathLst>
              <a:path w="13770" h="13740" extrusionOk="0">
                <a:moveTo>
                  <a:pt x="6870" y="0"/>
                </a:moveTo>
                <a:cubicBezTo>
                  <a:pt x="3101" y="0"/>
                  <a:pt x="1" y="3070"/>
                  <a:pt x="1" y="6870"/>
                </a:cubicBezTo>
                <a:cubicBezTo>
                  <a:pt x="1" y="10669"/>
                  <a:pt x="3101" y="13739"/>
                  <a:pt x="6870" y="13739"/>
                </a:cubicBezTo>
                <a:cubicBezTo>
                  <a:pt x="10670" y="13739"/>
                  <a:pt x="13770" y="10669"/>
                  <a:pt x="13770" y="6870"/>
                </a:cubicBezTo>
                <a:cubicBezTo>
                  <a:pt x="13770" y="3070"/>
                  <a:pt x="10670" y="0"/>
                  <a:pt x="687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40" name="Google Shape;540;p43"/>
          <p:cNvGrpSpPr/>
          <p:nvPr/>
        </p:nvGrpSpPr>
        <p:grpSpPr>
          <a:xfrm>
            <a:off x="3985938" y="1810951"/>
            <a:ext cx="4984663" cy="2847244"/>
            <a:chOff x="911375" y="1466875"/>
            <a:chExt cx="5837525" cy="3334400"/>
          </a:xfrm>
        </p:grpSpPr>
        <p:sp>
          <p:nvSpPr>
            <p:cNvPr id="541" name="Google Shape;541;p43"/>
            <p:cNvSpPr/>
            <p:nvPr/>
          </p:nvSpPr>
          <p:spPr>
            <a:xfrm>
              <a:off x="2808825" y="1520075"/>
              <a:ext cx="3212100" cy="2152025"/>
            </a:xfrm>
            <a:custGeom>
              <a:avLst/>
              <a:gdLst/>
              <a:ahLst/>
              <a:cxnLst/>
              <a:rect l="l" t="t" r="r" b="b"/>
              <a:pathLst>
                <a:path w="128484" h="86081" extrusionOk="0">
                  <a:moveTo>
                    <a:pt x="1" y="0"/>
                  </a:moveTo>
                  <a:lnTo>
                    <a:pt x="1" y="86081"/>
                  </a:lnTo>
                  <a:lnTo>
                    <a:pt x="128483" y="86081"/>
                  </a:lnTo>
                  <a:lnTo>
                    <a:pt x="128483" y="0"/>
                  </a:lnTo>
                  <a:close/>
                </a:path>
              </a:pathLst>
            </a:custGeom>
            <a:solidFill>
              <a:srgbClr val="F0F0F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2" name="Google Shape;542;p43"/>
            <p:cNvSpPr/>
            <p:nvPr/>
          </p:nvSpPr>
          <p:spPr>
            <a:xfrm>
              <a:off x="2808825" y="1520075"/>
              <a:ext cx="3212100" cy="215075"/>
            </a:xfrm>
            <a:custGeom>
              <a:avLst/>
              <a:gdLst/>
              <a:ahLst/>
              <a:cxnLst/>
              <a:rect l="l" t="t" r="r" b="b"/>
              <a:pathLst>
                <a:path w="128484" h="8603" extrusionOk="0">
                  <a:moveTo>
                    <a:pt x="1" y="0"/>
                  </a:moveTo>
                  <a:lnTo>
                    <a:pt x="1" y="8602"/>
                  </a:lnTo>
                  <a:lnTo>
                    <a:pt x="128483" y="8602"/>
                  </a:lnTo>
                  <a:lnTo>
                    <a:pt x="128483" y="0"/>
                  </a:lnTo>
                  <a:close/>
                </a:path>
              </a:pathLst>
            </a:custGeom>
            <a:solidFill>
              <a:srgbClr val="E6E6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3" name="Google Shape;543;p43"/>
            <p:cNvSpPr/>
            <p:nvPr/>
          </p:nvSpPr>
          <p:spPr>
            <a:xfrm>
              <a:off x="2886350" y="1603625"/>
              <a:ext cx="62625" cy="51950"/>
            </a:xfrm>
            <a:custGeom>
              <a:avLst/>
              <a:gdLst/>
              <a:ahLst/>
              <a:cxnLst/>
              <a:rect l="l" t="t" r="r" b="b"/>
              <a:pathLst>
                <a:path w="2505" h="2078" extrusionOk="0">
                  <a:moveTo>
                    <a:pt x="1456" y="0"/>
                  </a:moveTo>
                  <a:cubicBezTo>
                    <a:pt x="1437" y="0"/>
                    <a:pt x="1418" y="1"/>
                    <a:pt x="1398" y="2"/>
                  </a:cubicBezTo>
                  <a:cubicBezTo>
                    <a:pt x="456" y="2"/>
                    <a:pt x="0" y="1157"/>
                    <a:pt x="699" y="1795"/>
                  </a:cubicBezTo>
                  <a:cubicBezTo>
                    <a:pt x="913" y="1990"/>
                    <a:pt x="1167" y="2078"/>
                    <a:pt x="1414" y="2078"/>
                  </a:cubicBezTo>
                  <a:cubicBezTo>
                    <a:pt x="1975" y="2078"/>
                    <a:pt x="2504" y="1629"/>
                    <a:pt x="2462" y="974"/>
                  </a:cubicBezTo>
                  <a:cubicBezTo>
                    <a:pt x="2433" y="416"/>
                    <a:pt x="2006" y="0"/>
                    <a:pt x="145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4" name="Google Shape;544;p43"/>
            <p:cNvSpPr/>
            <p:nvPr/>
          </p:nvSpPr>
          <p:spPr>
            <a:xfrm>
              <a:off x="2970675" y="1603625"/>
              <a:ext cx="61875" cy="51950"/>
            </a:xfrm>
            <a:custGeom>
              <a:avLst/>
              <a:gdLst/>
              <a:ahLst/>
              <a:cxnLst/>
              <a:rect l="l" t="t" r="r" b="b"/>
              <a:pathLst>
                <a:path w="2475" h="2078" extrusionOk="0">
                  <a:moveTo>
                    <a:pt x="1454" y="0"/>
                  </a:moveTo>
                  <a:cubicBezTo>
                    <a:pt x="1436" y="0"/>
                    <a:pt x="1418" y="1"/>
                    <a:pt x="1399" y="2"/>
                  </a:cubicBezTo>
                  <a:cubicBezTo>
                    <a:pt x="457" y="2"/>
                    <a:pt x="1" y="1157"/>
                    <a:pt x="670" y="1795"/>
                  </a:cubicBezTo>
                  <a:cubicBezTo>
                    <a:pt x="883" y="1990"/>
                    <a:pt x="1137" y="2078"/>
                    <a:pt x="1384" y="2078"/>
                  </a:cubicBezTo>
                  <a:cubicBezTo>
                    <a:pt x="1946" y="2078"/>
                    <a:pt x="2475" y="1629"/>
                    <a:pt x="2433" y="974"/>
                  </a:cubicBezTo>
                  <a:cubicBezTo>
                    <a:pt x="2403" y="416"/>
                    <a:pt x="1977" y="0"/>
                    <a:pt x="145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5" name="Google Shape;545;p43"/>
            <p:cNvSpPr/>
            <p:nvPr/>
          </p:nvSpPr>
          <p:spPr>
            <a:xfrm>
              <a:off x="3054275" y="1603625"/>
              <a:ext cx="61875" cy="51950"/>
            </a:xfrm>
            <a:custGeom>
              <a:avLst/>
              <a:gdLst/>
              <a:ahLst/>
              <a:cxnLst/>
              <a:rect l="l" t="t" r="r" b="b"/>
              <a:pathLst>
                <a:path w="2475" h="2078" extrusionOk="0">
                  <a:moveTo>
                    <a:pt x="1454" y="0"/>
                  </a:moveTo>
                  <a:cubicBezTo>
                    <a:pt x="1435" y="0"/>
                    <a:pt x="1417" y="1"/>
                    <a:pt x="1399" y="2"/>
                  </a:cubicBezTo>
                  <a:cubicBezTo>
                    <a:pt x="456" y="2"/>
                    <a:pt x="0" y="1157"/>
                    <a:pt x="700" y="1795"/>
                  </a:cubicBezTo>
                  <a:cubicBezTo>
                    <a:pt x="904" y="1990"/>
                    <a:pt x="1151" y="2078"/>
                    <a:pt x="1394" y="2078"/>
                  </a:cubicBezTo>
                  <a:cubicBezTo>
                    <a:pt x="1945" y="2078"/>
                    <a:pt x="2474" y="1629"/>
                    <a:pt x="2432" y="974"/>
                  </a:cubicBezTo>
                  <a:cubicBezTo>
                    <a:pt x="2403" y="416"/>
                    <a:pt x="1976" y="0"/>
                    <a:pt x="145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6" name="Google Shape;546;p43"/>
            <p:cNvSpPr/>
            <p:nvPr/>
          </p:nvSpPr>
          <p:spPr>
            <a:xfrm>
              <a:off x="6158425" y="1466875"/>
              <a:ext cx="351875" cy="369325"/>
            </a:xfrm>
            <a:custGeom>
              <a:avLst/>
              <a:gdLst/>
              <a:ahLst/>
              <a:cxnLst/>
              <a:rect l="l" t="t" r="r" b="b"/>
              <a:pathLst>
                <a:path w="14075" h="14773" extrusionOk="0">
                  <a:moveTo>
                    <a:pt x="7053" y="1"/>
                  </a:moveTo>
                  <a:cubicBezTo>
                    <a:pt x="5016" y="1"/>
                    <a:pt x="3344" y="1764"/>
                    <a:pt x="3344" y="3952"/>
                  </a:cubicBezTo>
                  <a:cubicBezTo>
                    <a:pt x="3314" y="5533"/>
                    <a:pt x="4226" y="6992"/>
                    <a:pt x="5715" y="7630"/>
                  </a:cubicBezTo>
                  <a:cubicBezTo>
                    <a:pt x="1" y="8511"/>
                    <a:pt x="244" y="14712"/>
                    <a:pt x="244" y="14712"/>
                  </a:cubicBezTo>
                  <a:lnTo>
                    <a:pt x="13770" y="14773"/>
                  </a:lnTo>
                  <a:cubicBezTo>
                    <a:pt x="13770" y="14773"/>
                    <a:pt x="14074" y="8511"/>
                    <a:pt x="8390" y="7660"/>
                  </a:cubicBezTo>
                  <a:cubicBezTo>
                    <a:pt x="9849" y="6992"/>
                    <a:pt x="10791" y="5563"/>
                    <a:pt x="10761" y="3982"/>
                  </a:cubicBezTo>
                  <a:cubicBezTo>
                    <a:pt x="10761" y="1794"/>
                    <a:pt x="9120" y="1"/>
                    <a:pt x="7053"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7" name="Google Shape;547;p43"/>
            <p:cNvSpPr/>
            <p:nvPr/>
          </p:nvSpPr>
          <p:spPr>
            <a:xfrm>
              <a:off x="911375" y="4541400"/>
              <a:ext cx="5837525" cy="5325"/>
            </a:xfrm>
            <a:custGeom>
              <a:avLst/>
              <a:gdLst/>
              <a:ahLst/>
              <a:cxnLst/>
              <a:rect l="l" t="t" r="r" b="b"/>
              <a:pathLst>
                <a:path w="233501" h="213" extrusionOk="0">
                  <a:moveTo>
                    <a:pt x="116750" y="0"/>
                  </a:moveTo>
                  <a:cubicBezTo>
                    <a:pt x="52281" y="0"/>
                    <a:pt x="1" y="30"/>
                    <a:pt x="1" y="122"/>
                  </a:cubicBezTo>
                  <a:cubicBezTo>
                    <a:pt x="1" y="182"/>
                    <a:pt x="52281" y="213"/>
                    <a:pt x="116750" y="213"/>
                  </a:cubicBezTo>
                  <a:cubicBezTo>
                    <a:pt x="181250" y="213"/>
                    <a:pt x="233500" y="152"/>
                    <a:pt x="233500" y="122"/>
                  </a:cubicBezTo>
                  <a:cubicBezTo>
                    <a:pt x="233500" y="61"/>
                    <a:pt x="181250" y="0"/>
                    <a:pt x="11675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8" name="Google Shape;548;p43"/>
            <p:cNvSpPr/>
            <p:nvPr/>
          </p:nvSpPr>
          <p:spPr>
            <a:xfrm>
              <a:off x="2101375" y="1686475"/>
              <a:ext cx="3435500" cy="2856450"/>
            </a:xfrm>
            <a:custGeom>
              <a:avLst/>
              <a:gdLst/>
              <a:ahLst/>
              <a:cxnLst/>
              <a:rect l="l" t="t" r="r" b="b"/>
              <a:pathLst>
                <a:path w="137420" h="114258" extrusionOk="0">
                  <a:moveTo>
                    <a:pt x="4043" y="1"/>
                  </a:moveTo>
                  <a:cubicBezTo>
                    <a:pt x="1824" y="1"/>
                    <a:pt x="0" y="1794"/>
                    <a:pt x="0" y="4044"/>
                  </a:cubicBezTo>
                  <a:lnTo>
                    <a:pt x="0" y="95413"/>
                  </a:lnTo>
                  <a:cubicBezTo>
                    <a:pt x="0" y="97632"/>
                    <a:pt x="1824" y="99425"/>
                    <a:pt x="4043" y="99425"/>
                  </a:cubicBezTo>
                  <a:lnTo>
                    <a:pt x="53679" y="99425"/>
                  </a:lnTo>
                  <a:cubicBezTo>
                    <a:pt x="53679" y="99425"/>
                    <a:pt x="56840" y="109212"/>
                    <a:pt x="47053" y="114258"/>
                  </a:cubicBezTo>
                  <a:lnTo>
                    <a:pt x="93467" y="114258"/>
                  </a:lnTo>
                  <a:cubicBezTo>
                    <a:pt x="93467" y="114258"/>
                    <a:pt x="82433" y="110458"/>
                    <a:pt x="85260" y="99425"/>
                  </a:cubicBezTo>
                  <a:lnTo>
                    <a:pt x="133377" y="99425"/>
                  </a:lnTo>
                  <a:cubicBezTo>
                    <a:pt x="135626" y="99425"/>
                    <a:pt x="137419" y="97632"/>
                    <a:pt x="137419" y="95413"/>
                  </a:cubicBezTo>
                  <a:lnTo>
                    <a:pt x="137419" y="4044"/>
                  </a:lnTo>
                  <a:cubicBezTo>
                    <a:pt x="137419" y="1794"/>
                    <a:pt x="135626" y="1"/>
                    <a:pt x="13337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9" name="Google Shape;549;p43"/>
            <p:cNvSpPr/>
            <p:nvPr/>
          </p:nvSpPr>
          <p:spPr>
            <a:xfrm>
              <a:off x="3734975" y="3912725"/>
              <a:ext cx="161625" cy="121325"/>
            </a:xfrm>
            <a:custGeom>
              <a:avLst/>
              <a:gdLst/>
              <a:ahLst/>
              <a:cxnLst/>
              <a:rect l="l" t="t" r="r" b="b"/>
              <a:pathLst>
                <a:path w="6465" h="4853" extrusionOk="0">
                  <a:moveTo>
                    <a:pt x="3236" y="0"/>
                  </a:moveTo>
                  <a:cubicBezTo>
                    <a:pt x="1379" y="0"/>
                    <a:pt x="0" y="2116"/>
                    <a:pt x="1375" y="4083"/>
                  </a:cubicBezTo>
                  <a:cubicBezTo>
                    <a:pt x="1436" y="4144"/>
                    <a:pt x="1496" y="4235"/>
                    <a:pt x="1588" y="4296"/>
                  </a:cubicBezTo>
                  <a:cubicBezTo>
                    <a:pt x="2143" y="4684"/>
                    <a:pt x="2709" y="4852"/>
                    <a:pt x="3235" y="4852"/>
                  </a:cubicBezTo>
                  <a:cubicBezTo>
                    <a:pt x="5098" y="4852"/>
                    <a:pt x="6465" y="2737"/>
                    <a:pt x="5114" y="770"/>
                  </a:cubicBezTo>
                  <a:cubicBezTo>
                    <a:pt x="5053" y="679"/>
                    <a:pt x="4962" y="618"/>
                    <a:pt x="4870" y="557"/>
                  </a:cubicBezTo>
                  <a:cubicBezTo>
                    <a:pt x="4322" y="169"/>
                    <a:pt x="3760" y="0"/>
                    <a:pt x="3236"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0" name="Google Shape;550;p43"/>
            <p:cNvSpPr/>
            <p:nvPr/>
          </p:nvSpPr>
          <p:spPr>
            <a:xfrm>
              <a:off x="2174325" y="1823275"/>
              <a:ext cx="3282750" cy="1947600"/>
            </a:xfrm>
            <a:custGeom>
              <a:avLst/>
              <a:gdLst/>
              <a:ahLst/>
              <a:cxnLst/>
              <a:rect l="l" t="t" r="r" b="b"/>
              <a:pathLst>
                <a:path w="131310" h="77904" extrusionOk="0">
                  <a:moveTo>
                    <a:pt x="1246" y="0"/>
                  </a:moveTo>
                  <a:cubicBezTo>
                    <a:pt x="547" y="0"/>
                    <a:pt x="0" y="547"/>
                    <a:pt x="0" y="1246"/>
                  </a:cubicBezTo>
                  <a:lnTo>
                    <a:pt x="0" y="76658"/>
                  </a:lnTo>
                  <a:cubicBezTo>
                    <a:pt x="0" y="77357"/>
                    <a:pt x="547" y="77904"/>
                    <a:pt x="1246" y="77904"/>
                  </a:cubicBezTo>
                  <a:lnTo>
                    <a:pt x="130063" y="77904"/>
                  </a:lnTo>
                  <a:cubicBezTo>
                    <a:pt x="130763" y="77904"/>
                    <a:pt x="131310" y="77357"/>
                    <a:pt x="131310" y="76658"/>
                  </a:cubicBezTo>
                  <a:lnTo>
                    <a:pt x="131310" y="1246"/>
                  </a:lnTo>
                  <a:cubicBezTo>
                    <a:pt x="131310" y="547"/>
                    <a:pt x="130763" y="0"/>
                    <a:pt x="130063" y="0"/>
                  </a:cubicBezTo>
                  <a:close/>
                </a:path>
              </a:pathLst>
            </a:custGeom>
            <a:solidFill>
              <a:srgbClr val="E6E6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1" name="Google Shape;551;p43"/>
            <p:cNvSpPr/>
            <p:nvPr/>
          </p:nvSpPr>
          <p:spPr>
            <a:xfrm>
              <a:off x="2172057" y="1966892"/>
              <a:ext cx="3282868" cy="1804775"/>
            </a:xfrm>
            <a:custGeom>
              <a:avLst/>
              <a:gdLst/>
              <a:ahLst/>
              <a:cxnLst/>
              <a:rect l="l" t="t" r="r" b="b"/>
              <a:pathLst>
                <a:path w="131341" h="72191" extrusionOk="0">
                  <a:moveTo>
                    <a:pt x="1" y="1"/>
                  </a:moveTo>
                  <a:lnTo>
                    <a:pt x="1" y="72190"/>
                  </a:lnTo>
                  <a:lnTo>
                    <a:pt x="131341" y="72190"/>
                  </a:lnTo>
                  <a:lnTo>
                    <a:pt x="13134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2" name="Google Shape;552;p43"/>
            <p:cNvSpPr/>
            <p:nvPr/>
          </p:nvSpPr>
          <p:spPr>
            <a:xfrm>
              <a:off x="2382525" y="1872650"/>
              <a:ext cx="61575" cy="52275"/>
            </a:xfrm>
            <a:custGeom>
              <a:avLst/>
              <a:gdLst/>
              <a:ahLst/>
              <a:cxnLst/>
              <a:rect l="l" t="t" r="r" b="b"/>
              <a:pathLst>
                <a:path w="2463" h="2091" extrusionOk="0">
                  <a:moveTo>
                    <a:pt x="1399" y="1"/>
                  </a:moveTo>
                  <a:cubicBezTo>
                    <a:pt x="457" y="1"/>
                    <a:pt x="1" y="1125"/>
                    <a:pt x="669" y="1794"/>
                  </a:cubicBezTo>
                  <a:cubicBezTo>
                    <a:pt x="874" y="1999"/>
                    <a:pt x="1131" y="2091"/>
                    <a:pt x="1386" y="2091"/>
                  </a:cubicBezTo>
                  <a:cubicBezTo>
                    <a:pt x="1929" y="2091"/>
                    <a:pt x="2463" y="1675"/>
                    <a:pt x="2463" y="1034"/>
                  </a:cubicBezTo>
                  <a:cubicBezTo>
                    <a:pt x="2463" y="457"/>
                    <a:pt x="1976" y="1"/>
                    <a:pt x="139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3" name="Google Shape;553;p43"/>
            <p:cNvSpPr/>
            <p:nvPr/>
          </p:nvSpPr>
          <p:spPr>
            <a:xfrm>
              <a:off x="2223700" y="1872650"/>
              <a:ext cx="60825" cy="52275"/>
            </a:xfrm>
            <a:custGeom>
              <a:avLst/>
              <a:gdLst/>
              <a:ahLst/>
              <a:cxnLst/>
              <a:rect l="l" t="t" r="r" b="b"/>
              <a:pathLst>
                <a:path w="2433" h="2091" extrusionOk="0">
                  <a:moveTo>
                    <a:pt x="1399" y="1"/>
                  </a:moveTo>
                  <a:cubicBezTo>
                    <a:pt x="457" y="1"/>
                    <a:pt x="1" y="1125"/>
                    <a:pt x="639" y="1794"/>
                  </a:cubicBezTo>
                  <a:cubicBezTo>
                    <a:pt x="853" y="1999"/>
                    <a:pt x="1114" y="2091"/>
                    <a:pt x="1370" y="2091"/>
                  </a:cubicBezTo>
                  <a:cubicBezTo>
                    <a:pt x="1913" y="2091"/>
                    <a:pt x="2433" y="1675"/>
                    <a:pt x="2433" y="1034"/>
                  </a:cubicBezTo>
                  <a:cubicBezTo>
                    <a:pt x="2433" y="457"/>
                    <a:pt x="1977" y="1"/>
                    <a:pt x="139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4" name="Google Shape;554;p43"/>
            <p:cNvSpPr/>
            <p:nvPr/>
          </p:nvSpPr>
          <p:spPr>
            <a:xfrm>
              <a:off x="2299700" y="1872650"/>
              <a:ext cx="61575" cy="52275"/>
            </a:xfrm>
            <a:custGeom>
              <a:avLst/>
              <a:gdLst/>
              <a:ahLst/>
              <a:cxnLst/>
              <a:rect l="l" t="t" r="r" b="b"/>
              <a:pathLst>
                <a:path w="2463" h="2091" extrusionOk="0">
                  <a:moveTo>
                    <a:pt x="1399" y="1"/>
                  </a:moveTo>
                  <a:cubicBezTo>
                    <a:pt x="487" y="1"/>
                    <a:pt x="1" y="1125"/>
                    <a:pt x="669" y="1794"/>
                  </a:cubicBezTo>
                  <a:cubicBezTo>
                    <a:pt x="883" y="1999"/>
                    <a:pt x="1144" y="2091"/>
                    <a:pt x="1400" y="2091"/>
                  </a:cubicBezTo>
                  <a:cubicBezTo>
                    <a:pt x="1943" y="2091"/>
                    <a:pt x="2463" y="1675"/>
                    <a:pt x="2463" y="1034"/>
                  </a:cubicBezTo>
                  <a:cubicBezTo>
                    <a:pt x="2463" y="457"/>
                    <a:pt x="1976" y="1"/>
                    <a:pt x="139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5" name="Google Shape;555;p43"/>
            <p:cNvSpPr/>
            <p:nvPr/>
          </p:nvSpPr>
          <p:spPr>
            <a:xfrm>
              <a:off x="3431175" y="2621900"/>
              <a:ext cx="255350" cy="32700"/>
            </a:xfrm>
            <a:custGeom>
              <a:avLst/>
              <a:gdLst/>
              <a:ahLst/>
              <a:cxnLst/>
              <a:rect l="l" t="t" r="r" b="b"/>
              <a:pathLst>
                <a:path w="10214" h="1308" extrusionOk="0">
                  <a:moveTo>
                    <a:pt x="1" y="1"/>
                  </a:moveTo>
                  <a:lnTo>
                    <a:pt x="1" y="1308"/>
                  </a:lnTo>
                  <a:lnTo>
                    <a:pt x="10214" y="1308"/>
                  </a:lnTo>
                  <a:lnTo>
                    <a:pt x="10214"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6" name="Google Shape;556;p43"/>
            <p:cNvSpPr/>
            <p:nvPr/>
          </p:nvSpPr>
          <p:spPr>
            <a:xfrm>
              <a:off x="3431175" y="2726025"/>
              <a:ext cx="1205975" cy="543325"/>
            </a:xfrm>
            <a:custGeom>
              <a:avLst/>
              <a:gdLst/>
              <a:ahLst/>
              <a:cxnLst/>
              <a:rect l="l" t="t" r="r" b="b"/>
              <a:pathLst>
                <a:path w="48239" h="21733" extrusionOk="0">
                  <a:moveTo>
                    <a:pt x="1" y="0"/>
                  </a:moveTo>
                  <a:lnTo>
                    <a:pt x="1" y="21733"/>
                  </a:lnTo>
                  <a:lnTo>
                    <a:pt x="48239" y="21733"/>
                  </a:lnTo>
                  <a:lnTo>
                    <a:pt x="48239" y="0"/>
                  </a:lnTo>
                  <a:close/>
                </a:path>
              </a:pathLst>
            </a:custGeom>
            <a:solidFill>
              <a:srgbClr val="F5F5F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7" name="Google Shape;557;p43"/>
            <p:cNvSpPr/>
            <p:nvPr/>
          </p:nvSpPr>
          <p:spPr>
            <a:xfrm>
              <a:off x="3474500" y="2879500"/>
              <a:ext cx="1104900" cy="343500"/>
            </a:xfrm>
            <a:custGeom>
              <a:avLst/>
              <a:gdLst/>
              <a:ahLst/>
              <a:cxnLst/>
              <a:rect l="l" t="t" r="r" b="b"/>
              <a:pathLst>
                <a:path w="44196" h="13740" extrusionOk="0">
                  <a:moveTo>
                    <a:pt x="13648" y="1"/>
                  </a:moveTo>
                  <a:lnTo>
                    <a:pt x="0" y="13740"/>
                  </a:lnTo>
                  <a:lnTo>
                    <a:pt x="44196" y="13740"/>
                  </a:lnTo>
                  <a:lnTo>
                    <a:pt x="31885" y="4743"/>
                  </a:lnTo>
                  <a:lnTo>
                    <a:pt x="25502" y="10457"/>
                  </a:lnTo>
                  <a:lnTo>
                    <a:pt x="13648"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8" name="Google Shape;558;p43"/>
            <p:cNvSpPr/>
            <p:nvPr/>
          </p:nvSpPr>
          <p:spPr>
            <a:xfrm>
              <a:off x="4034525" y="2889400"/>
              <a:ext cx="94250" cy="80550"/>
            </a:xfrm>
            <a:custGeom>
              <a:avLst/>
              <a:gdLst/>
              <a:ahLst/>
              <a:cxnLst/>
              <a:rect l="l" t="t" r="r" b="b"/>
              <a:pathLst>
                <a:path w="3770" h="3222" extrusionOk="0">
                  <a:moveTo>
                    <a:pt x="2159" y="0"/>
                  </a:moveTo>
                  <a:cubicBezTo>
                    <a:pt x="730" y="0"/>
                    <a:pt x="1" y="1733"/>
                    <a:pt x="1034" y="2736"/>
                  </a:cubicBezTo>
                  <a:cubicBezTo>
                    <a:pt x="1360" y="3072"/>
                    <a:pt x="1763" y="3221"/>
                    <a:pt x="2159" y="3221"/>
                  </a:cubicBezTo>
                  <a:cubicBezTo>
                    <a:pt x="2981" y="3221"/>
                    <a:pt x="3770" y="2575"/>
                    <a:pt x="3770" y="1611"/>
                  </a:cubicBezTo>
                  <a:cubicBezTo>
                    <a:pt x="3770" y="699"/>
                    <a:pt x="3071" y="0"/>
                    <a:pt x="2159"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9" name="Google Shape;559;p43"/>
            <p:cNvSpPr/>
            <p:nvPr/>
          </p:nvSpPr>
          <p:spPr>
            <a:xfrm>
              <a:off x="3473725" y="2767050"/>
              <a:ext cx="1109475" cy="458225"/>
            </a:xfrm>
            <a:custGeom>
              <a:avLst/>
              <a:gdLst/>
              <a:ahLst/>
              <a:cxnLst/>
              <a:rect l="l" t="t" r="r" b="b"/>
              <a:pathLst>
                <a:path w="44379" h="18329" extrusionOk="0">
                  <a:moveTo>
                    <a:pt x="244" y="0"/>
                  </a:moveTo>
                  <a:lnTo>
                    <a:pt x="1" y="122"/>
                  </a:lnTo>
                  <a:lnTo>
                    <a:pt x="1" y="2584"/>
                  </a:lnTo>
                  <a:lnTo>
                    <a:pt x="1" y="4985"/>
                  </a:lnTo>
                  <a:lnTo>
                    <a:pt x="1" y="9666"/>
                  </a:lnTo>
                  <a:cubicBezTo>
                    <a:pt x="31" y="12706"/>
                    <a:pt x="31" y="15563"/>
                    <a:pt x="31" y="18238"/>
                  </a:cubicBezTo>
                  <a:lnTo>
                    <a:pt x="31" y="18329"/>
                  </a:lnTo>
                  <a:lnTo>
                    <a:pt x="244" y="18329"/>
                  </a:lnTo>
                  <a:lnTo>
                    <a:pt x="32129" y="18268"/>
                  </a:lnTo>
                  <a:lnTo>
                    <a:pt x="40944" y="18268"/>
                  </a:lnTo>
                  <a:lnTo>
                    <a:pt x="31977" y="18238"/>
                  </a:lnTo>
                  <a:lnTo>
                    <a:pt x="458" y="18177"/>
                  </a:lnTo>
                  <a:lnTo>
                    <a:pt x="458" y="18177"/>
                  </a:lnTo>
                  <a:cubicBezTo>
                    <a:pt x="487" y="15558"/>
                    <a:pt x="487" y="12732"/>
                    <a:pt x="487" y="9727"/>
                  </a:cubicBezTo>
                  <a:lnTo>
                    <a:pt x="487" y="5046"/>
                  </a:lnTo>
                  <a:lnTo>
                    <a:pt x="487" y="274"/>
                  </a:lnTo>
                  <a:lnTo>
                    <a:pt x="43924" y="274"/>
                  </a:lnTo>
                  <a:cubicBezTo>
                    <a:pt x="43984" y="5644"/>
                    <a:pt x="44014" y="10140"/>
                    <a:pt x="44044" y="13283"/>
                  </a:cubicBezTo>
                  <a:cubicBezTo>
                    <a:pt x="44075" y="14864"/>
                    <a:pt x="44105" y="16110"/>
                    <a:pt x="44105" y="16992"/>
                  </a:cubicBezTo>
                  <a:cubicBezTo>
                    <a:pt x="44105" y="17387"/>
                    <a:pt x="44105" y="17721"/>
                    <a:pt x="44105" y="17964"/>
                  </a:cubicBezTo>
                  <a:lnTo>
                    <a:pt x="44105" y="18207"/>
                  </a:lnTo>
                  <a:cubicBezTo>
                    <a:pt x="44105" y="18238"/>
                    <a:pt x="44105" y="18268"/>
                    <a:pt x="44105" y="18299"/>
                  </a:cubicBezTo>
                  <a:cubicBezTo>
                    <a:pt x="44135" y="18299"/>
                    <a:pt x="44166" y="18207"/>
                    <a:pt x="44166" y="18147"/>
                  </a:cubicBezTo>
                  <a:lnTo>
                    <a:pt x="44166" y="17903"/>
                  </a:lnTo>
                  <a:cubicBezTo>
                    <a:pt x="44196" y="17660"/>
                    <a:pt x="44196" y="17356"/>
                    <a:pt x="44196" y="16931"/>
                  </a:cubicBezTo>
                  <a:cubicBezTo>
                    <a:pt x="44227" y="16080"/>
                    <a:pt x="44227" y="14833"/>
                    <a:pt x="44257" y="13283"/>
                  </a:cubicBezTo>
                  <a:cubicBezTo>
                    <a:pt x="44287" y="10092"/>
                    <a:pt x="44318" y="5532"/>
                    <a:pt x="44379" y="92"/>
                  </a:cubicBezTo>
                  <a:lnTo>
                    <a:pt x="44379" y="0"/>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0" name="Google Shape;560;p43"/>
            <p:cNvSpPr/>
            <p:nvPr/>
          </p:nvSpPr>
          <p:spPr>
            <a:xfrm>
              <a:off x="3438775" y="3386350"/>
              <a:ext cx="110975" cy="95075"/>
            </a:xfrm>
            <a:custGeom>
              <a:avLst/>
              <a:gdLst/>
              <a:ahLst/>
              <a:cxnLst/>
              <a:rect l="l" t="t" r="r" b="b"/>
              <a:pathLst>
                <a:path w="4439" h="3803" extrusionOk="0">
                  <a:moveTo>
                    <a:pt x="2554" y="1"/>
                  </a:moveTo>
                  <a:cubicBezTo>
                    <a:pt x="852" y="1"/>
                    <a:pt x="1" y="2037"/>
                    <a:pt x="1186" y="3223"/>
                  </a:cubicBezTo>
                  <a:cubicBezTo>
                    <a:pt x="1576" y="3623"/>
                    <a:pt x="2062" y="3803"/>
                    <a:pt x="2538" y="3803"/>
                  </a:cubicBezTo>
                  <a:cubicBezTo>
                    <a:pt x="3509" y="3803"/>
                    <a:pt x="4438" y="3057"/>
                    <a:pt x="4438" y="1916"/>
                  </a:cubicBezTo>
                  <a:cubicBezTo>
                    <a:pt x="4438" y="852"/>
                    <a:pt x="3587" y="1"/>
                    <a:pt x="2554" y="1"/>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1" name="Google Shape;561;p43"/>
            <p:cNvSpPr/>
            <p:nvPr/>
          </p:nvSpPr>
          <p:spPr>
            <a:xfrm>
              <a:off x="3588475" y="3406125"/>
              <a:ext cx="749275" cy="4575"/>
            </a:xfrm>
            <a:custGeom>
              <a:avLst/>
              <a:gdLst/>
              <a:ahLst/>
              <a:cxnLst/>
              <a:rect l="l" t="t" r="r" b="b"/>
              <a:pathLst>
                <a:path w="29971" h="183" extrusionOk="0">
                  <a:moveTo>
                    <a:pt x="14986" y="0"/>
                  </a:moveTo>
                  <a:cubicBezTo>
                    <a:pt x="6688" y="0"/>
                    <a:pt x="1" y="31"/>
                    <a:pt x="1" y="91"/>
                  </a:cubicBezTo>
                  <a:cubicBezTo>
                    <a:pt x="1" y="152"/>
                    <a:pt x="6718" y="182"/>
                    <a:pt x="14986" y="182"/>
                  </a:cubicBezTo>
                  <a:cubicBezTo>
                    <a:pt x="23253" y="182"/>
                    <a:pt x="29971" y="152"/>
                    <a:pt x="29971" y="91"/>
                  </a:cubicBezTo>
                  <a:cubicBezTo>
                    <a:pt x="29971" y="31"/>
                    <a:pt x="23253" y="0"/>
                    <a:pt x="14986" y="0"/>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2" name="Google Shape;562;p43"/>
            <p:cNvSpPr/>
            <p:nvPr/>
          </p:nvSpPr>
          <p:spPr>
            <a:xfrm>
              <a:off x="3588475" y="3440300"/>
              <a:ext cx="749275" cy="4600"/>
            </a:xfrm>
            <a:custGeom>
              <a:avLst/>
              <a:gdLst/>
              <a:ahLst/>
              <a:cxnLst/>
              <a:rect l="l" t="t" r="r" b="b"/>
              <a:pathLst>
                <a:path w="29971" h="184" extrusionOk="0">
                  <a:moveTo>
                    <a:pt x="14986" y="1"/>
                  </a:moveTo>
                  <a:cubicBezTo>
                    <a:pt x="6688" y="1"/>
                    <a:pt x="1" y="31"/>
                    <a:pt x="1" y="92"/>
                  </a:cubicBezTo>
                  <a:cubicBezTo>
                    <a:pt x="1" y="153"/>
                    <a:pt x="6718" y="183"/>
                    <a:pt x="14986" y="183"/>
                  </a:cubicBezTo>
                  <a:cubicBezTo>
                    <a:pt x="23253" y="183"/>
                    <a:pt x="29971" y="153"/>
                    <a:pt x="29971" y="92"/>
                  </a:cubicBezTo>
                  <a:cubicBezTo>
                    <a:pt x="29971" y="31"/>
                    <a:pt x="23253" y="1"/>
                    <a:pt x="14986" y="1"/>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 name="Google Shape;563;p43"/>
            <p:cNvSpPr/>
            <p:nvPr/>
          </p:nvSpPr>
          <p:spPr>
            <a:xfrm>
              <a:off x="3588475" y="3479825"/>
              <a:ext cx="400500" cy="4575"/>
            </a:xfrm>
            <a:custGeom>
              <a:avLst/>
              <a:gdLst/>
              <a:ahLst/>
              <a:cxnLst/>
              <a:rect l="l" t="t" r="r" b="b"/>
              <a:pathLst>
                <a:path w="16020" h="183" extrusionOk="0">
                  <a:moveTo>
                    <a:pt x="7995" y="0"/>
                  </a:moveTo>
                  <a:cubicBezTo>
                    <a:pt x="5776" y="0"/>
                    <a:pt x="3800" y="0"/>
                    <a:pt x="2341" y="31"/>
                  </a:cubicBezTo>
                  <a:lnTo>
                    <a:pt x="609" y="61"/>
                  </a:lnTo>
                  <a:cubicBezTo>
                    <a:pt x="396" y="61"/>
                    <a:pt x="183" y="61"/>
                    <a:pt x="1" y="92"/>
                  </a:cubicBezTo>
                  <a:cubicBezTo>
                    <a:pt x="213" y="122"/>
                    <a:pt x="396" y="122"/>
                    <a:pt x="609" y="122"/>
                  </a:cubicBezTo>
                  <a:lnTo>
                    <a:pt x="2341" y="152"/>
                  </a:lnTo>
                  <a:cubicBezTo>
                    <a:pt x="3800" y="183"/>
                    <a:pt x="5776" y="183"/>
                    <a:pt x="7995" y="183"/>
                  </a:cubicBezTo>
                  <a:cubicBezTo>
                    <a:pt x="10214" y="183"/>
                    <a:pt x="12220" y="152"/>
                    <a:pt x="13679" y="152"/>
                  </a:cubicBezTo>
                  <a:lnTo>
                    <a:pt x="15381" y="122"/>
                  </a:lnTo>
                  <a:cubicBezTo>
                    <a:pt x="15594" y="122"/>
                    <a:pt x="15806" y="122"/>
                    <a:pt x="16019" y="92"/>
                  </a:cubicBezTo>
                  <a:cubicBezTo>
                    <a:pt x="15806" y="61"/>
                    <a:pt x="15594" y="61"/>
                    <a:pt x="15381" y="61"/>
                  </a:cubicBezTo>
                  <a:lnTo>
                    <a:pt x="13679" y="31"/>
                  </a:lnTo>
                  <a:cubicBezTo>
                    <a:pt x="12220" y="0"/>
                    <a:pt x="10214" y="0"/>
                    <a:pt x="7995" y="0"/>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 name="Google Shape;564;p43"/>
            <p:cNvSpPr/>
            <p:nvPr/>
          </p:nvSpPr>
          <p:spPr>
            <a:xfrm>
              <a:off x="3453975" y="3567975"/>
              <a:ext cx="95775" cy="95775"/>
            </a:xfrm>
            <a:custGeom>
              <a:avLst/>
              <a:gdLst/>
              <a:ahLst/>
              <a:cxnLst/>
              <a:rect l="l" t="t" r="r" b="b"/>
              <a:pathLst>
                <a:path w="3831" h="3831" extrusionOk="0">
                  <a:moveTo>
                    <a:pt x="1916" y="0"/>
                  </a:moveTo>
                  <a:cubicBezTo>
                    <a:pt x="852" y="0"/>
                    <a:pt x="1" y="851"/>
                    <a:pt x="1" y="1915"/>
                  </a:cubicBezTo>
                  <a:cubicBezTo>
                    <a:pt x="1" y="2979"/>
                    <a:pt x="852" y="3830"/>
                    <a:pt x="1916" y="3830"/>
                  </a:cubicBezTo>
                  <a:cubicBezTo>
                    <a:pt x="2979" y="3830"/>
                    <a:pt x="3830" y="2979"/>
                    <a:pt x="3830" y="1915"/>
                  </a:cubicBezTo>
                  <a:cubicBezTo>
                    <a:pt x="3830" y="851"/>
                    <a:pt x="2979" y="0"/>
                    <a:pt x="1916" y="0"/>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 name="Google Shape;565;p43"/>
            <p:cNvSpPr/>
            <p:nvPr/>
          </p:nvSpPr>
          <p:spPr>
            <a:xfrm>
              <a:off x="3588475" y="3587725"/>
              <a:ext cx="749275" cy="4600"/>
            </a:xfrm>
            <a:custGeom>
              <a:avLst/>
              <a:gdLst/>
              <a:ahLst/>
              <a:cxnLst/>
              <a:rect l="l" t="t" r="r" b="b"/>
              <a:pathLst>
                <a:path w="29971" h="184" extrusionOk="0">
                  <a:moveTo>
                    <a:pt x="14986" y="1"/>
                  </a:moveTo>
                  <a:cubicBezTo>
                    <a:pt x="6688" y="1"/>
                    <a:pt x="1" y="31"/>
                    <a:pt x="1" y="92"/>
                  </a:cubicBezTo>
                  <a:cubicBezTo>
                    <a:pt x="1" y="153"/>
                    <a:pt x="6718" y="183"/>
                    <a:pt x="14986" y="183"/>
                  </a:cubicBezTo>
                  <a:cubicBezTo>
                    <a:pt x="23253" y="183"/>
                    <a:pt x="29971" y="153"/>
                    <a:pt x="29971" y="92"/>
                  </a:cubicBezTo>
                  <a:cubicBezTo>
                    <a:pt x="29971" y="31"/>
                    <a:pt x="23253" y="1"/>
                    <a:pt x="14986" y="1"/>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 name="Google Shape;566;p43"/>
            <p:cNvSpPr/>
            <p:nvPr/>
          </p:nvSpPr>
          <p:spPr>
            <a:xfrm>
              <a:off x="3588475" y="3621925"/>
              <a:ext cx="749275" cy="4575"/>
            </a:xfrm>
            <a:custGeom>
              <a:avLst/>
              <a:gdLst/>
              <a:ahLst/>
              <a:cxnLst/>
              <a:rect l="l" t="t" r="r" b="b"/>
              <a:pathLst>
                <a:path w="29971" h="183" extrusionOk="0">
                  <a:moveTo>
                    <a:pt x="14986" y="0"/>
                  </a:moveTo>
                  <a:cubicBezTo>
                    <a:pt x="6688" y="0"/>
                    <a:pt x="1" y="31"/>
                    <a:pt x="1" y="92"/>
                  </a:cubicBezTo>
                  <a:cubicBezTo>
                    <a:pt x="1" y="152"/>
                    <a:pt x="6718" y="183"/>
                    <a:pt x="14986" y="183"/>
                  </a:cubicBezTo>
                  <a:cubicBezTo>
                    <a:pt x="23253" y="183"/>
                    <a:pt x="29971" y="152"/>
                    <a:pt x="29971" y="92"/>
                  </a:cubicBezTo>
                  <a:cubicBezTo>
                    <a:pt x="29971" y="31"/>
                    <a:pt x="23253" y="0"/>
                    <a:pt x="14986" y="0"/>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 name="Google Shape;567;p43"/>
            <p:cNvSpPr/>
            <p:nvPr/>
          </p:nvSpPr>
          <p:spPr>
            <a:xfrm>
              <a:off x="3588475" y="3661450"/>
              <a:ext cx="400500" cy="4575"/>
            </a:xfrm>
            <a:custGeom>
              <a:avLst/>
              <a:gdLst/>
              <a:ahLst/>
              <a:cxnLst/>
              <a:rect l="l" t="t" r="r" b="b"/>
              <a:pathLst>
                <a:path w="16020" h="183" extrusionOk="0">
                  <a:moveTo>
                    <a:pt x="7995" y="0"/>
                  </a:moveTo>
                  <a:cubicBezTo>
                    <a:pt x="5776" y="0"/>
                    <a:pt x="3800" y="0"/>
                    <a:pt x="2341" y="30"/>
                  </a:cubicBezTo>
                  <a:lnTo>
                    <a:pt x="609" y="61"/>
                  </a:lnTo>
                  <a:cubicBezTo>
                    <a:pt x="396" y="61"/>
                    <a:pt x="183" y="61"/>
                    <a:pt x="1" y="91"/>
                  </a:cubicBezTo>
                  <a:cubicBezTo>
                    <a:pt x="183" y="122"/>
                    <a:pt x="396" y="122"/>
                    <a:pt x="609" y="122"/>
                  </a:cubicBezTo>
                  <a:lnTo>
                    <a:pt x="2341" y="152"/>
                  </a:lnTo>
                  <a:cubicBezTo>
                    <a:pt x="3800" y="182"/>
                    <a:pt x="5776" y="182"/>
                    <a:pt x="7995" y="182"/>
                  </a:cubicBezTo>
                  <a:cubicBezTo>
                    <a:pt x="10214" y="182"/>
                    <a:pt x="12220" y="152"/>
                    <a:pt x="13679" y="152"/>
                  </a:cubicBezTo>
                  <a:lnTo>
                    <a:pt x="15381" y="122"/>
                  </a:lnTo>
                  <a:cubicBezTo>
                    <a:pt x="15594" y="122"/>
                    <a:pt x="15806" y="122"/>
                    <a:pt x="16019" y="91"/>
                  </a:cubicBezTo>
                  <a:cubicBezTo>
                    <a:pt x="15806" y="61"/>
                    <a:pt x="15594" y="61"/>
                    <a:pt x="15381" y="61"/>
                  </a:cubicBezTo>
                  <a:lnTo>
                    <a:pt x="13679" y="30"/>
                  </a:lnTo>
                  <a:cubicBezTo>
                    <a:pt x="12220" y="0"/>
                    <a:pt x="10214" y="0"/>
                    <a:pt x="7995" y="0"/>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8" name="Google Shape;568;p43"/>
            <p:cNvSpPr/>
            <p:nvPr/>
          </p:nvSpPr>
          <p:spPr>
            <a:xfrm>
              <a:off x="2174325" y="1964600"/>
              <a:ext cx="3282750" cy="538800"/>
            </a:xfrm>
            <a:custGeom>
              <a:avLst/>
              <a:gdLst/>
              <a:ahLst/>
              <a:cxnLst/>
              <a:rect l="l" t="t" r="r" b="b"/>
              <a:pathLst>
                <a:path w="131310" h="21552" extrusionOk="0">
                  <a:moveTo>
                    <a:pt x="0" y="1"/>
                  </a:moveTo>
                  <a:lnTo>
                    <a:pt x="0" y="21551"/>
                  </a:lnTo>
                  <a:lnTo>
                    <a:pt x="131310" y="21551"/>
                  </a:lnTo>
                  <a:lnTo>
                    <a:pt x="131310" y="1"/>
                  </a:lnTo>
                  <a:close/>
                </a:path>
              </a:pathLst>
            </a:custGeom>
            <a:solidFill>
              <a:srgbClr val="455A6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9" name="Google Shape;569;p43"/>
            <p:cNvSpPr/>
            <p:nvPr/>
          </p:nvSpPr>
          <p:spPr>
            <a:xfrm>
              <a:off x="3628750" y="2150775"/>
              <a:ext cx="763725" cy="55500"/>
            </a:xfrm>
            <a:custGeom>
              <a:avLst/>
              <a:gdLst/>
              <a:ahLst/>
              <a:cxnLst/>
              <a:rect l="l" t="t" r="r" b="b"/>
              <a:pathLst>
                <a:path w="30549" h="2220" extrusionOk="0">
                  <a:moveTo>
                    <a:pt x="1" y="1"/>
                  </a:moveTo>
                  <a:lnTo>
                    <a:pt x="1" y="2219"/>
                  </a:lnTo>
                  <a:lnTo>
                    <a:pt x="30548" y="2219"/>
                  </a:lnTo>
                  <a:lnTo>
                    <a:pt x="30548" y="1"/>
                  </a:ln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0" name="Google Shape;570;p43"/>
            <p:cNvSpPr/>
            <p:nvPr/>
          </p:nvSpPr>
          <p:spPr>
            <a:xfrm>
              <a:off x="3256400" y="2305025"/>
              <a:ext cx="1464350" cy="4600"/>
            </a:xfrm>
            <a:custGeom>
              <a:avLst/>
              <a:gdLst/>
              <a:ahLst/>
              <a:cxnLst/>
              <a:rect l="l" t="t" r="r" b="b"/>
              <a:pathLst>
                <a:path w="58574" h="184" extrusionOk="0">
                  <a:moveTo>
                    <a:pt x="29302" y="1"/>
                  </a:moveTo>
                  <a:lnTo>
                    <a:pt x="8147" y="31"/>
                  </a:lnTo>
                  <a:lnTo>
                    <a:pt x="1733" y="62"/>
                  </a:lnTo>
                  <a:lnTo>
                    <a:pt x="1" y="92"/>
                  </a:lnTo>
                  <a:lnTo>
                    <a:pt x="1733" y="123"/>
                  </a:lnTo>
                  <a:lnTo>
                    <a:pt x="8147" y="153"/>
                  </a:lnTo>
                  <a:lnTo>
                    <a:pt x="29302" y="183"/>
                  </a:lnTo>
                  <a:lnTo>
                    <a:pt x="50427" y="153"/>
                  </a:lnTo>
                  <a:lnTo>
                    <a:pt x="56841" y="123"/>
                  </a:lnTo>
                  <a:lnTo>
                    <a:pt x="58573" y="92"/>
                  </a:lnTo>
                  <a:lnTo>
                    <a:pt x="56841" y="62"/>
                  </a:lnTo>
                  <a:lnTo>
                    <a:pt x="50427" y="31"/>
                  </a:lnTo>
                  <a:lnTo>
                    <a:pt x="29302" y="1"/>
                  </a:ln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1" name="Google Shape;571;p43"/>
            <p:cNvSpPr/>
            <p:nvPr/>
          </p:nvSpPr>
          <p:spPr>
            <a:xfrm>
              <a:off x="3607475" y="2364300"/>
              <a:ext cx="807025" cy="3825"/>
            </a:xfrm>
            <a:custGeom>
              <a:avLst/>
              <a:gdLst/>
              <a:ahLst/>
              <a:cxnLst/>
              <a:rect l="l" t="t" r="r" b="b"/>
              <a:pathLst>
                <a:path w="32281" h="153" extrusionOk="0">
                  <a:moveTo>
                    <a:pt x="4712" y="1"/>
                  </a:moveTo>
                  <a:lnTo>
                    <a:pt x="1247" y="62"/>
                  </a:lnTo>
                  <a:lnTo>
                    <a:pt x="1" y="62"/>
                  </a:lnTo>
                  <a:cubicBezTo>
                    <a:pt x="92" y="92"/>
                    <a:pt x="213" y="92"/>
                    <a:pt x="305" y="92"/>
                  </a:cubicBezTo>
                  <a:lnTo>
                    <a:pt x="1247" y="92"/>
                  </a:lnTo>
                  <a:lnTo>
                    <a:pt x="4712" y="122"/>
                  </a:lnTo>
                  <a:lnTo>
                    <a:pt x="16141" y="153"/>
                  </a:lnTo>
                  <a:lnTo>
                    <a:pt x="27569" y="122"/>
                  </a:lnTo>
                  <a:lnTo>
                    <a:pt x="31004" y="92"/>
                  </a:lnTo>
                  <a:lnTo>
                    <a:pt x="31977" y="92"/>
                  </a:lnTo>
                  <a:cubicBezTo>
                    <a:pt x="32068" y="92"/>
                    <a:pt x="32190" y="92"/>
                    <a:pt x="32281" y="62"/>
                  </a:cubicBezTo>
                  <a:lnTo>
                    <a:pt x="31004" y="62"/>
                  </a:lnTo>
                  <a:lnTo>
                    <a:pt x="27569" y="1"/>
                  </a:ln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2" name="Google Shape;572;p43"/>
            <p:cNvSpPr/>
            <p:nvPr/>
          </p:nvSpPr>
          <p:spPr>
            <a:xfrm>
              <a:off x="2319450" y="2228275"/>
              <a:ext cx="643650" cy="550600"/>
            </a:xfrm>
            <a:custGeom>
              <a:avLst/>
              <a:gdLst/>
              <a:ahLst/>
              <a:cxnLst/>
              <a:rect l="l" t="t" r="r" b="b"/>
              <a:pathLst>
                <a:path w="25746" h="22024" extrusionOk="0">
                  <a:moveTo>
                    <a:pt x="14712" y="1"/>
                  </a:moveTo>
                  <a:cubicBezTo>
                    <a:pt x="4895" y="1"/>
                    <a:pt x="1" y="11855"/>
                    <a:pt x="6931" y="18785"/>
                  </a:cubicBezTo>
                  <a:cubicBezTo>
                    <a:pt x="9047" y="20901"/>
                    <a:pt x="11871" y="22023"/>
                    <a:pt x="14738" y="22023"/>
                  </a:cubicBezTo>
                  <a:cubicBezTo>
                    <a:pt x="16154" y="22023"/>
                    <a:pt x="17581" y="21749"/>
                    <a:pt x="18937" y="21187"/>
                  </a:cubicBezTo>
                  <a:cubicBezTo>
                    <a:pt x="23041" y="19485"/>
                    <a:pt x="25746" y="15472"/>
                    <a:pt x="25746" y="11004"/>
                  </a:cubicBezTo>
                  <a:cubicBezTo>
                    <a:pt x="25746" y="4925"/>
                    <a:pt x="20791" y="1"/>
                    <a:pt x="14712"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3" name="Google Shape;573;p43"/>
            <p:cNvSpPr/>
            <p:nvPr/>
          </p:nvSpPr>
          <p:spPr>
            <a:xfrm>
              <a:off x="2386325" y="3100650"/>
              <a:ext cx="631500" cy="5325"/>
            </a:xfrm>
            <a:custGeom>
              <a:avLst/>
              <a:gdLst/>
              <a:ahLst/>
              <a:cxnLst/>
              <a:rect l="l" t="t" r="r" b="b"/>
              <a:pathLst>
                <a:path w="25260" h="213" extrusionOk="0">
                  <a:moveTo>
                    <a:pt x="12615" y="0"/>
                  </a:moveTo>
                  <a:cubicBezTo>
                    <a:pt x="5654" y="0"/>
                    <a:pt x="1" y="61"/>
                    <a:pt x="1" y="122"/>
                  </a:cubicBezTo>
                  <a:cubicBezTo>
                    <a:pt x="1" y="182"/>
                    <a:pt x="5654" y="213"/>
                    <a:pt x="12615" y="213"/>
                  </a:cubicBezTo>
                  <a:cubicBezTo>
                    <a:pt x="19606" y="213"/>
                    <a:pt x="25259" y="182"/>
                    <a:pt x="25259" y="122"/>
                  </a:cubicBezTo>
                  <a:cubicBezTo>
                    <a:pt x="25259" y="61"/>
                    <a:pt x="19606" y="0"/>
                    <a:pt x="1261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4" name="Google Shape;574;p43"/>
            <p:cNvSpPr/>
            <p:nvPr/>
          </p:nvSpPr>
          <p:spPr>
            <a:xfrm>
              <a:off x="2386325" y="3170550"/>
              <a:ext cx="631500" cy="5350"/>
            </a:xfrm>
            <a:custGeom>
              <a:avLst/>
              <a:gdLst/>
              <a:ahLst/>
              <a:cxnLst/>
              <a:rect l="l" t="t" r="r" b="b"/>
              <a:pathLst>
                <a:path w="25260" h="214" extrusionOk="0">
                  <a:moveTo>
                    <a:pt x="12615" y="0"/>
                  </a:moveTo>
                  <a:cubicBezTo>
                    <a:pt x="5654" y="0"/>
                    <a:pt x="1" y="61"/>
                    <a:pt x="1" y="122"/>
                  </a:cubicBezTo>
                  <a:cubicBezTo>
                    <a:pt x="1" y="183"/>
                    <a:pt x="5654" y="213"/>
                    <a:pt x="12615" y="213"/>
                  </a:cubicBezTo>
                  <a:cubicBezTo>
                    <a:pt x="19606" y="213"/>
                    <a:pt x="25259" y="183"/>
                    <a:pt x="25259" y="122"/>
                  </a:cubicBezTo>
                  <a:cubicBezTo>
                    <a:pt x="25259" y="61"/>
                    <a:pt x="19606" y="0"/>
                    <a:pt x="1261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5" name="Google Shape;575;p43"/>
            <p:cNvSpPr/>
            <p:nvPr/>
          </p:nvSpPr>
          <p:spPr>
            <a:xfrm>
              <a:off x="2386325" y="3240450"/>
              <a:ext cx="631500" cy="5350"/>
            </a:xfrm>
            <a:custGeom>
              <a:avLst/>
              <a:gdLst/>
              <a:ahLst/>
              <a:cxnLst/>
              <a:rect l="l" t="t" r="r" b="b"/>
              <a:pathLst>
                <a:path w="25260" h="214" extrusionOk="0">
                  <a:moveTo>
                    <a:pt x="12615" y="1"/>
                  </a:moveTo>
                  <a:cubicBezTo>
                    <a:pt x="5654" y="1"/>
                    <a:pt x="1" y="62"/>
                    <a:pt x="1" y="122"/>
                  </a:cubicBezTo>
                  <a:cubicBezTo>
                    <a:pt x="1" y="183"/>
                    <a:pt x="5654" y="214"/>
                    <a:pt x="12615" y="214"/>
                  </a:cubicBezTo>
                  <a:cubicBezTo>
                    <a:pt x="19606" y="214"/>
                    <a:pt x="25259" y="183"/>
                    <a:pt x="25259" y="122"/>
                  </a:cubicBezTo>
                  <a:cubicBezTo>
                    <a:pt x="25259" y="62"/>
                    <a:pt x="19606" y="1"/>
                    <a:pt x="1261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6" name="Google Shape;576;p43"/>
            <p:cNvSpPr/>
            <p:nvPr/>
          </p:nvSpPr>
          <p:spPr>
            <a:xfrm>
              <a:off x="2382525" y="3311900"/>
              <a:ext cx="366300" cy="5325"/>
            </a:xfrm>
            <a:custGeom>
              <a:avLst/>
              <a:gdLst/>
              <a:ahLst/>
              <a:cxnLst/>
              <a:rect l="l" t="t" r="r" b="b"/>
              <a:pathLst>
                <a:path w="14652" h="213" extrusionOk="0">
                  <a:moveTo>
                    <a:pt x="7326" y="0"/>
                  </a:moveTo>
                  <a:cubicBezTo>
                    <a:pt x="3283" y="0"/>
                    <a:pt x="1" y="61"/>
                    <a:pt x="1" y="91"/>
                  </a:cubicBezTo>
                  <a:cubicBezTo>
                    <a:pt x="1" y="152"/>
                    <a:pt x="3283" y="213"/>
                    <a:pt x="7326" y="213"/>
                  </a:cubicBezTo>
                  <a:cubicBezTo>
                    <a:pt x="11369" y="213"/>
                    <a:pt x="14651" y="182"/>
                    <a:pt x="14651" y="91"/>
                  </a:cubicBezTo>
                  <a:cubicBezTo>
                    <a:pt x="14651" y="61"/>
                    <a:pt x="11369" y="0"/>
                    <a:pt x="732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7" name="Google Shape;577;p43"/>
            <p:cNvSpPr/>
            <p:nvPr/>
          </p:nvSpPr>
          <p:spPr>
            <a:xfrm>
              <a:off x="2385575" y="2960825"/>
              <a:ext cx="435425" cy="31925"/>
            </a:xfrm>
            <a:custGeom>
              <a:avLst/>
              <a:gdLst/>
              <a:ahLst/>
              <a:cxnLst/>
              <a:rect l="l" t="t" r="r" b="b"/>
              <a:pathLst>
                <a:path w="17417" h="1277" extrusionOk="0">
                  <a:moveTo>
                    <a:pt x="0" y="0"/>
                  </a:moveTo>
                  <a:lnTo>
                    <a:pt x="0" y="1277"/>
                  </a:lnTo>
                  <a:lnTo>
                    <a:pt x="17417" y="1277"/>
                  </a:lnTo>
                  <a:lnTo>
                    <a:pt x="17417"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8" name="Google Shape;578;p43"/>
            <p:cNvSpPr/>
            <p:nvPr/>
          </p:nvSpPr>
          <p:spPr>
            <a:xfrm>
              <a:off x="2515500" y="2383300"/>
              <a:ext cx="348825" cy="395550"/>
            </a:xfrm>
            <a:custGeom>
              <a:avLst/>
              <a:gdLst/>
              <a:ahLst/>
              <a:cxnLst/>
              <a:rect l="l" t="t" r="r" b="b"/>
              <a:pathLst>
                <a:path w="13953" h="15822" extrusionOk="0">
                  <a:moveTo>
                    <a:pt x="6971" y="0"/>
                  </a:moveTo>
                  <a:cubicBezTo>
                    <a:pt x="4775" y="0"/>
                    <a:pt x="2979" y="1934"/>
                    <a:pt x="2949" y="4317"/>
                  </a:cubicBezTo>
                  <a:cubicBezTo>
                    <a:pt x="2919" y="6049"/>
                    <a:pt x="3952" y="7660"/>
                    <a:pt x="5533" y="8359"/>
                  </a:cubicBezTo>
                  <a:cubicBezTo>
                    <a:pt x="2037" y="8876"/>
                    <a:pt x="578" y="11277"/>
                    <a:pt x="1" y="13223"/>
                  </a:cubicBezTo>
                  <a:cubicBezTo>
                    <a:pt x="1992" y="14955"/>
                    <a:pt x="4477" y="15822"/>
                    <a:pt x="6965" y="15822"/>
                  </a:cubicBezTo>
                  <a:cubicBezTo>
                    <a:pt x="9454" y="15822"/>
                    <a:pt x="11946" y="14955"/>
                    <a:pt x="13953" y="13223"/>
                  </a:cubicBezTo>
                  <a:cubicBezTo>
                    <a:pt x="13375" y="11247"/>
                    <a:pt x="11946" y="8876"/>
                    <a:pt x="8512" y="8359"/>
                  </a:cubicBezTo>
                  <a:cubicBezTo>
                    <a:pt x="10092" y="7660"/>
                    <a:pt x="11095" y="6080"/>
                    <a:pt x="11065" y="4347"/>
                  </a:cubicBezTo>
                  <a:cubicBezTo>
                    <a:pt x="11065" y="1946"/>
                    <a:pt x="9272" y="1"/>
                    <a:pt x="7022" y="1"/>
                  </a:cubicBezTo>
                  <a:cubicBezTo>
                    <a:pt x="7005" y="0"/>
                    <a:pt x="6988" y="0"/>
                    <a:pt x="6971" y="0"/>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9" name="Google Shape;579;p43"/>
            <p:cNvSpPr/>
            <p:nvPr/>
          </p:nvSpPr>
          <p:spPr>
            <a:xfrm>
              <a:off x="2386325" y="3423600"/>
              <a:ext cx="243950" cy="29650"/>
            </a:xfrm>
            <a:custGeom>
              <a:avLst/>
              <a:gdLst/>
              <a:ahLst/>
              <a:cxnLst/>
              <a:rect l="l" t="t" r="r" b="b"/>
              <a:pathLst>
                <a:path w="9758" h="1186" extrusionOk="0">
                  <a:moveTo>
                    <a:pt x="1" y="0"/>
                  </a:moveTo>
                  <a:lnTo>
                    <a:pt x="1" y="1186"/>
                  </a:lnTo>
                  <a:lnTo>
                    <a:pt x="9758" y="1186"/>
                  </a:lnTo>
                  <a:lnTo>
                    <a:pt x="9758"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0" name="Google Shape;580;p43"/>
            <p:cNvSpPr/>
            <p:nvPr/>
          </p:nvSpPr>
          <p:spPr>
            <a:xfrm>
              <a:off x="5598400" y="1941800"/>
              <a:ext cx="679375" cy="767525"/>
            </a:xfrm>
            <a:custGeom>
              <a:avLst/>
              <a:gdLst/>
              <a:ahLst/>
              <a:cxnLst/>
              <a:rect l="l" t="t" r="r" b="b"/>
              <a:pathLst>
                <a:path w="27175" h="30701" extrusionOk="0">
                  <a:moveTo>
                    <a:pt x="13010" y="1"/>
                  </a:moveTo>
                  <a:lnTo>
                    <a:pt x="12250" y="31"/>
                  </a:lnTo>
                  <a:lnTo>
                    <a:pt x="11186" y="214"/>
                  </a:lnTo>
                  <a:cubicBezTo>
                    <a:pt x="10244" y="366"/>
                    <a:pt x="9301" y="670"/>
                    <a:pt x="8420" y="1034"/>
                  </a:cubicBezTo>
                  <a:cubicBezTo>
                    <a:pt x="7234" y="1551"/>
                    <a:pt x="6140" y="2250"/>
                    <a:pt x="5137" y="3071"/>
                  </a:cubicBezTo>
                  <a:cubicBezTo>
                    <a:pt x="3921" y="4135"/>
                    <a:pt x="2888" y="5381"/>
                    <a:pt x="2098" y="6749"/>
                  </a:cubicBezTo>
                  <a:cubicBezTo>
                    <a:pt x="1155" y="8390"/>
                    <a:pt x="547" y="10183"/>
                    <a:pt x="304" y="12037"/>
                  </a:cubicBezTo>
                  <a:cubicBezTo>
                    <a:pt x="0" y="14135"/>
                    <a:pt x="152" y="16262"/>
                    <a:pt x="760" y="18299"/>
                  </a:cubicBezTo>
                  <a:cubicBezTo>
                    <a:pt x="1451" y="20461"/>
                    <a:pt x="2616" y="22474"/>
                    <a:pt x="4226" y="24105"/>
                  </a:cubicBezTo>
                  <a:lnTo>
                    <a:pt x="4226" y="24105"/>
                  </a:lnTo>
                  <a:lnTo>
                    <a:pt x="2189" y="30366"/>
                  </a:lnTo>
                  <a:lnTo>
                    <a:pt x="2098" y="30700"/>
                  </a:lnTo>
                  <a:lnTo>
                    <a:pt x="2402" y="30518"/>
                  </a:lnTo>
                  <a:lnTo>
                    <a:pt x="8946" y="27201"/>
                  </a:lnTo>
                  <a:lnTo>
                    <a:pt x="8946" y="27201"/>
                  </a:lnTo>
                  <a:lnTo>
                    <a:pt x="9362" y="27357"/>
                  </a:lnTo>
                  <a:cubicBezTo>
                    <a:pt x="10715" y="27844"/>
                    <a:pt x="12164" y="28066"/>
                    <a:pt x="13624" y="28066"/>
                  </a:cubicBezTo>
                  <a:cubicBezTo>
                    <a:pt x="13804" y="28066"/>
                    <a:pt x="13985" y="28063"/>
                    <a:pt x="14165" y="28056"/>
                  </a:cubicBezTo>
                  <a:cubicBezTo>
                    <a:pt x="15745" y="27995"/>
                    <a:pt x="17295" y="27661"/>
                    <a:pt x="18754" y="27023"/>
                  </a:cubicBezTo>
                  <a:cubicBezTo>
                    <a:pt x="21490" y="25807"/>
                    <a:pt x="23770" y="23740"/>
                    <a:pt x="25229" y="21095"/>
                  </a:cubicBezTo>
                  <a:cubicBezTo>
                    <a:pt x="25928" y="19880"/>
                    <a:pt x="26414" y="18603"/>
                    <a:pt x="26718" y="17235"/>
                  </a:cubicBezTo>
                  <a:cubicBezTo>
                    <a:pt x="26809" y="16901"/>
                    <a:pt x="26870" y="16566"/>
                    <a:pt x="26900" y="16262"/>
                  </a:cubicBezTo>
                  <a:cubicBezTo>
                    <a:pt x="26931" y="15928"/>
                    <a:pt x="27022" y="15594"/>
                    <a:pt x="27022" y="15259"/>
                  </a:cubicBezTo>
                  <a:cubicBezTo>
                    <a:pt x="27174" y="13405"/>
                    <a:pt x="26961" y="11521"/>
                    <a:pt x="26445" y="9727"/>
                  </a:cubicBezTo>
                  <a:cubicBezTo>
                    <a:pt x="26110" y="8664"/>
                    <a:pt x="25654" y="7630"/>
                    <a:pt x="25077" y="6657"/>
                  </a:cubicBezTo>
                  <a:cubicBezTo>
                    <a:pt x="24104" y="4986"/>
                    <a:pt x="22767" y="3527"/>
                    <a:pt x="21216" y="2402"/>
                  </a:cubicBezTo>
                  <a:cubicBezTo>
                    <a:pt x="20001" y="1551"/>
                    <a:pt x="18694" y="913"/>
                    <a:pt x="17265" y="518"/>
                  </a:cubicBezTo>
                  <a:lnTo>
                    <a:pt x="16475" y="305"/>
                  </a:lnTo>
                  <a:cubicBezTo>
                    <a:pt x="16232" y="244"/>
                    <a:pt x="15958" y="183"/>
                    <a:pt x="15715" y="153"/>
                  </a:cubicBezTo>
                  <a:cubicBezTo>
                    <a:pt x="15350" y="92"/>
                    <a:pt x="14955" y="62"/>
                    <a:pt x="14560" y="31"/>
                  </a:cubicBezTo>
                  <a:lnTo>
                    <a:pt x="13861" y="1"/>
                  </a:lnTo>
                  <a:lnTo>
                    <a:pt x="13618" y="1"/>
                  </a:lnTo>
                  <a:cubicBezTo>
                    <a:pt x="13678" y="31"/>
                    <a:pt x="13770" y="31"/>
                    <a:pt x="13861" y="31"/>
                  </a:cubicBezTo>
                  <a:lnTo>
                    <a:pt x="14560" y="92"/>
                  </a:lnTo>
                  <a:cubicBezTo>
                    <a:pt x="14955" y="122"/>
                    <a:pt x="15320" y="183"/>
                    <a:pt x="15715" y="244"/>
                  </a:cubicBezTo>
                  <a:cubicBezTo>
                    <a:pt x="15958" y="274"/>
                    <a:pt x="16201" y="335"/>
                    <a:pt x="16414" y="396"/>
                  </a:cubicBezTo>
                  <a:lnTo>
                    <a:pt x="17235" y="609"/>
                  </a:lnTo>
                  <a:cubicBezTo>
                    <a:pt x="18633" y="1034"/>
                    <a:pt x="19909" y="1673"/>
                    <a:pt x="21095" y="2524"/>
                  </a:cubicBezTo>
                  <a:cubicBezTo>
                    <a:pt x="22645" y="3648"/>
                    <a:pt x="23952" y="5077"/>
                    <a:pt x="24894" y="6749"/>
                  </a:cubicBezTo>
                  <a:cubicBezTo>
                    <a:pt x="25441" y="7691"/>
                    <a:pt x="25897" y="8724"/>
                    <a:pt x="26232" y="9788"/>
                  </a:cubicBezTo>
                  <a:cubicBezTo>
                    <a:pt x="26566" y="10943"/>
                    <a:pt x="26779" y="12129"/>
                    <a:pt x="26809" y="13344"/>
                  </a:cubicBezTo>
                  <a:cubicBezTo>
                    <a:pt x="26840" y="13983"/>
                    <a:pt x="26840" y="14621"/>
                    <a:pt x="26779" y="15259"/>
                  </a:cubicBezTo>
                  <a:cubicBezTo>
                    <a:pt x="26779" y="15563"/>
                    <a:pt x="26688" y="15898"/>
                    <a:pt x="26657" y="16202"/>
                  </a:cubicBezTo>
                  <a:cubicBezTo>
                    <a:pt x="26627" y="16536"/>
                    <a:pt x="26566" y="16870"/>
                    <a:pt x="26475" y="17174"/>
                  </a:cubicBezTo>
                  <a:cubicBezTo>
                    <a:pt x="26171" y="18512"/>
                    <a:pt x="25685" y="19788"/>
                    <a:pt x="25016" y="20974"/>
                  </a:cubicBezTo>
                  <a:cubicBezTo>
                    <a:pt x="23557" y="23557"/>
                    <a:pt x="21338" y="25594"/>
                    <a:pt x="18633" y="26779"/>
                  </a:cubicBezTo>
                  <a:cubicBezTo>
                    <a:pt x="17204" y="27387"/>
                    <a:pt x="15684" y="27722"/>
                    <a:pt x="14134" y="27782"/>
                  </a:cubicBezTo>
                  <a:cubicBezTo>
                    <a:pt x="13916" y="27795"/>
                    <a:pt x="13697" y="27801"/>
                    <a:pt x="13478" y="27801"/>
                  </a:cubicBezTo>
                  <a:cubicBezTo>
                    <a:pt x="12111" y="27801"/>
                    <a:pt x="10737" y="27559"/>
                    <a:pt x="9453" y="27114"/>
                  </a:cubicBezTo>
                  <a:lnTo>
                    <a:pt x="8997" y="26931"/>
                  </a:lnTo>
                  <a:lnTo>
                    <a:pt x="8876" y="26931"/>
                  </a:lnTo>
                  <a:lnTo>
                    <a:pt x="2556" y="30164"/>
                  </a:lnTo>
                  <a:lnTo>
                    <a:pt x="2556" y="30164"/>
                  </a:lnTo>
                  <a:cubicBezTo>
                    <a:pt x="3224" y="28079"/>
                    <a:pt x="3889" y="26051"/>
                    <a:pt x="4499" y="24135"/>
                  </a:cubicBezTo>
                  <a:lnTo>
                    <a:pt x="4529" y="24044"/>
                  </a:lnTo>
                  <a:lnTo>
                    <a:pt x="4468" y="23983"/>
                  </a:lnTo>
                  <a:cubicBezTo>
                    <a:pt x="2888" y="22372"/>
                    <a:pt x="1702" y="20396"/>
                    <a:pt x="1034" y="18208"/>
                  </a:cubicBezTo>
                  <a:cubicBezTo>
                    <a:pt x="426" y="16232"/>
                    <a:pt x="243" y="14135"/>
                    <a:pt x="517" y="12068"/>
                  </a:cubicBezTo>
                  <a:cubicBezTo>
                    <a:pt x="943" y="8633"/>
                    <a:pt x="2614" y="5502"/>
                    <a:pt x="5228" y="3223"/>
                  </a:cubicBezTo>
                  <a:cubicBezTo>
                    <a:pt x="6931" y="1733"/>
                    <a:pt x="8997" y="730"/>
                    <a:pt x="11216" y="305"/>
                  </a:cubicBezTo>
                  <a:lnTo>
                    <a:pt x="12250" y="122"/>
                  </a:lnTo>
                  <a:lnTo>
                    <a:pt x="13010" y="62"/>
                  </a:lnTo>
                  <a:lnTo>
                    <a:pt x="13466" y="31"/>
                  </a:lnTo>
                  <a:lnTo>
                    <a:pt x="13618"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1" name="Google Shape;581;p43"/>
            <p:cNvSpPr/>
            <p:nvPr/>
          </p:nvSpPr>
          <p:spPr>
            <a:xfrm>
              <a:off x="5863600" y="2125700"/>
              <a:ext cx="205200" cy="290300"/>
            </a:xfrm>
            <a:custGeom>
              <a:avLst/>
              <a:gdLst/>
              <a:ahLst/>
              <a:cxnLst/>
              <a:rect l="l" t="t" r="r" b="b"/>
              <a:pathLst>
                <a:path w="8208" h="11612" extrusionOk="0">
                  <a:moveTo>
                    <a:pt x="3120" y="0"/>
                  </a:moveTo>
                  <a:cubicBezTo>
                    <a:pt x="3108" y="0"/>
                    <a:pt x="3101" y="1"/>
                    <a:pt x="3101" y="1"/>
                  </a:cubicBezTo>
                  <a:lnTo>
                    <a:pt x="3101" y="1946"/>
                  </a:lnTo>
                  <a:lnTo>
                    <a:pt x="973" y="4864"/>
                  </a:lnTo>
                  <a:lnTo>
                    <a:pt x="31" y="4864"/>
                  </a:lnTo>
                  <a:lnTo>
                    <a:pt x="0" y="10973"/>
                  </a:lnTo>
                  <a:lnTo>
                    <a:pt x="1672" y="10973"/>
                  </a:lnTo>
                  <a:cubicBezTo>
                    <a:pt x="1672" y="10973"/>
                    <a:pt x="5715" y="11612"/>
                    <a:pt x="6505" y="11612"/>
                  </a:cubicBezTo>
                  <a:cubicBezTo>
                    <a:pt x="6627" y="11612"/>
                    <a:pt x="6748" y="11581"/>
                    <a:pt x="6839" y="11551"/>
                  </a:cubicBezTo>
                  <a:cubicBezTo>
                    <a:pt x="7660" y="11308"/>
                    <a:pt x="8207" y="10548"/>
                    <a:pt x="8146" y="9697"/>
                  </a:cubicBezTo>
                  <a:cubicBezTo>
                    <a:pt x="8116" y="7995"/>
                    <a:pt x="8055" y="4833"/>
                    <a:pt x="7842" y="4621"/>
                  </a:cubicBezTo>
                  <a:cubicBezTo>
                    <a:pt x="7599" y="4347"/>
                    <a:pt x="4408" y="4347"/>
                    <a:pt x="4408" y="4347"/>
                  </a:cubicBezTo>
                  <a:cubicBezTo>
                    <a:pt x="4408" y="4347"/>
                    <a:pt x="4388" y="4411"/>
                    <a:pt x="4369" y="4411"/>
                  </a:cubicBezTo>
                  <a:cubicBezTo>
                    <a:pt x="4328" y="4411"/>
                    <a:pt x="4285" y="4135"/>
                    <a:pt x="4408" y="2432"/>
                  </a:cubicBezTo>
                  <a:cubicBezTo>
                    <a:pt x="4578" y="79"/>
                    <a:pt x="3294" y="0"/>
                    <a:pt x="3120" y="0"/>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2" name="Google Shape;582;p43"/>
            <p:cNvSpPr/>
            <p:nvPr/>
          </p:nvSpPr>
          <p:spPr>
            <a:xfrm>
              <a:off x="5795200" y="2234375"/>
              <a:ext cx="55500" cy="165675"/>
            </a:xfrm>
            <a:custGeom>
              <a:avLst/>
              <a:gdLst/>
              <a:ahLst/>
              <a:cxnLst/>
              <a:rect l="l" t="t" r="r" b="b"/>
              <a:pathLst>
                <a:path w="2220" h="6627" extrusionOk="0">
                  <a:moveTo>
                    <a:pt x="1" y="0"/>
                  </a:moveTo>
                  <a:lnTo>
                    <a:pt x="578" y="6626"/>
                  </a:lnTo>
                  <a:lnTo>
                    <a:pt x="2220" y="6626"/>
                  </a:lnTo>
                  <a:lnTo>
                    <a:pt x="2220" y="122"/>
                  </a:lnTo>
                  <a:lnTo>
                    <a:pt x="1" y="0"/>
                  </a:ln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3" name="Google Shape;583;p43"/>
            <p:cNvSpPr/>
            <p:nvPr/>
          </p:nvSpPr>
          <p:spPr>
            <a:xfrm>
              <a:off x="4748825" y="2849875"/>
              <a:ext cx="1576800" cy="746225"/>
            </a:xfrm>
            <a:custGeom>
              <a:avLst/>
              <a:gdLst/>
              <a:ahLst/>
              <a:cxnLst/>
              <a:rect l="l" t="t" r="r" b="b"/>
              <a:pathLst>
                <a:path w="63072" h="29849" extrusionOk="0">
                  <a:moveTo>
                    <a:pt x="2281" y="1"/>
                  </a:moveTo>
                  <a:cubicBezTo>
                    <a:pt x="1034" y="1"/>
                    <a:pt x="1" y="1004"/>
                    <a:pt x="1" y="2280"/>
                  </a:cubicBezTo>
                  <a:lnTo>
                    <a:pt x="1" y="20822"/>
                  </a:lnTo>
                  <a:cubicBezTo>
                    <a:pt x="1" y="22068"/>
                    <a:pt x="1034" y="23101"/>
                    <a:pt x="2281" y="23101"/>
                  </a:cubicBezTo>
                  <a:lnTo>
                    <a:pt x="3618" y="23101"/>
                  </a:lnTo>
                  <a:lnTo>
                    <a:pt x="3618" y="29849"/>
                  </a:lnTo>
                  <a:lnTo>
                    <a:pt x="10244" y="23101"/>
                  </a:lnTo>
                  <a:lnTo>
                    <a:pt x="60792" y="23101"/>
                  </a:lnTo>
                  <a:cubicBezTo>
                    <a:pt x="62039" y="23101"/>
                    <a:pt x="63072" y="22068"/>
                    <a:pt x="63072" y="20822"/>
                  </a:cubicBezTo>
                  <a:lnTo>
                    <a:pt x="63072" y="2280"/>
                  </a:lnTo>
                  <a:cubicBezTo>
                    <a:pt x="63072" y="1004"/>
                    <a:pt x="62039" y="1"/>
                    <a:pt x="60762" y="1"/>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4" name="Google Shape;584;p43"/>
            <p:cNvSpPr/>
            <p:nvPr/>
          </p:nvSpPr>
          <p:spPr>
            <a:xfrm>
              <a:off x="5713150" y="2897025"/>
              <a:ext cx="595550" cy="449075"/>
            </a:xfrm>
            <a:custGeom>
              <a:avLst/>
              <a:gdLst/>
              <a:ahLst/>
              <a:cxnLst/>
              <a:rect l="l" t="t" r="r" b="b"/>
              <a:pathLst>
                <a:path w="23822" h="17963" extrusionOk="0">
                  <a:moveTo>
                    <a:pt x="12148" y="0"/>
                  </a:moveTo>
                  <a:cubicBezTo>
                    <a:pt x="11165" y="0"/>
                    <a:pt x="10148" y="154"/>
                    <a:pt x="9119" y="485"/>
                  </a:cubicBezTo>
                  <a:cubicBezTo>
                    <a:pt x="1185" y="3008"/>
                    <a:pt x="0" y="13738"/>
                    <a:pt x="7143" y="17963"/>
                  </a:cubicBezTo>
                  <a:cubicBezTo>
                    <a:pt x="6687" y="16322"/>
                    <a:pt x="6566" y="14589"/>
                    <a:pt x="6748" y="12887"/>
                  </a:cubicBezTo>
                  <a:cubicBezTo>
                    <a:pt x="6717" y="11823"/>
                    <a:pt x="6748" y="10273"/>
                    <a:pt x="6778" y="8875"/>
                  </a:cubicBezTo>
                  <a:cubicBezTo>
                    <a:pt x="6140" y="7233"/>
                    <a:pt x="6566" y="5379"/>
                    <a:pt x="7842" y="4133"/>
                  </a:cubicBezTo>
                  <a:cubicBezTo>
                    <a:pt x="9342" y="2592"/>
                    <a:pt x="10499" y="2349"/>
                    <a:pt x="11352" y="2349"/>
                  </a:cubicBezTo>
                  <a:cubicBezTo>
                    <a:pt x="11745" y="2349"/>
                    <a:pt x="12073" y="2400"/>
                    <a:pt x="12341" y="2400"/>
                  </a:cubicBezTo>
                  <a:cubicBezTo>
                    <a:pt x="13161" y="2431"/>
                    <a:pt x="17082" y="3343"/>
                    <a:pt x="18177" y="8024"/>
                  </a:cubicBezTo>
                  <a:cubicBezTo>
                    <a:pt x="18237" y="8297"/>
                    <a:pt x="18268" y="8601"/>
                    <a:pt x="18298" y="8905"/>
                  </a:cubicBezTo>
                  <a:cubicBezTo>
                    <a:pt x="18298" y="9148"/>
                    <a:pt x="18329" y="9361"/>
                    <a:pt x="18359" y="9513"/>
                  </a:cubicBezTo>
                  <a:cubicBezTo>
                    <a:pt x="18450" y="11215"/>
                    <a:pt x="19393" y="12735"/>
                    <a:pt x="20912" y="13556"/>
                  </a:cubicBezTo>
                  <a:cubicBezTo>
                    <a:pt x="23822" y="6916"/>
                    <a:pt x="18744" y="0"/>
                    <a:pt x="12148"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5" name="Google Shape;585;p43"/>
            <p:cNvSpPr/>
            <p:nvPr/>
          </p:nvSpPr>
          <p:spPr>
            <a:xfrm>
              <a:off x="5877275" y="3219175"/>
              <a:ext cx="65375" cy="149725"/>
            </a:xfrm>
            <a:custGeom>
              <a:avLst/>
              <a:gdLst/>
              <a:ahLst/>
              <a:cxnLst/>
              <a:rect l="l" t="t" r="r" b="b"/>
              <a:pathLst>
                <a:path w="2615" h="5989" extrusionOk="0">
                  <a:moveTo>
                    <a:pt x="183" y="1"/>
                  </a:moveTo>
                  <a:lnTo>
                    <a:pt x="183" y="1"/>
                  </a:lnTo>
                  <a:cubicBezTo>
                    <a:pt x="1" y="1703"/>
                    <a:pt x="122" y="3436"/>
                    <a:pt x="578" y="5107"/>
                  </a:cubicBezTo>
                  <a:cubicBezTo>
                    <a:pt x="1216" y="5472"/>
                    <a:pt x="1885" y="5776"/>
                    <a:pt x="2615" y="5989"/>
                  </a:cubicBezTo>
                  <a:cubicBezTo>
                    <a:pt x="2584" y="4651"/>
                    <a:pt x="2463" y="2736"/>
                    <a:pt x="2463" y="2736"/>
                  </a:cubicBezTo>
                  <a:cubicBezTo>
                    <a:pt x="2463" y="2736"/>
                    <a:pt x="274" y="2463"/>
                    <a:pt x="183" y="244"/>
                  </a:cubicBezTo>
                  <a:lnTo>
                    <a:pt x="183"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6" name="Google Shape;586;p43"/>
            <p:cNvSpPr/>
            <p:nvPr/>
          </p:nvSpPr>
          <p:spPr>
            <a:xfrm>
              <a:off x="5881075" y="3029200"/>
              <a:ext cx="202925" cy="351100"/>
            </a:xfrm>
            <a:custGeom>
              <a:avLst/>
              <a:gdLst/>
              <a:ahLst/>
              <a:cxnLst/>
              <a:rect l="l" t="t" r="r" b="b"/>
              <a:pathLst>
                <a:path w="8117" h="14044" extrusionOk="0">
                  <a:moveTo>
                    <a:pt x="871" y="3580"/>
                  </a:moveTo>
                  <a:cubicBezTo>
                    <a:pt x="996" y="3580"/>
                    <a:pt x="1116" y="3634"/>
                    <a:pt x="1216" y="3709"/>
                  </a:cubicBezTo>
                  <a:cubicBezTo>
                    <a:pt x="1308" y="3770"/>
                    <a:pt x="1368" y="3831"/>
                    <a:pt x="1338" y="3861"/>
                  </a:cubicBezTo>
                  <a:cubicBezTo>
                    <a:pt x="1338" y="3861"/>
                    <a:pt x="1146" y="3765"/>
                    <a:pt x="890" y="3765"/>
                  </a:cubicBezTo>
                  <a:cubicBezTo>
                    <a:pt x="858" y="3765"/>
                    <a:pt x="825" y="3767"/>
                    <a:pt x="791" y="3770"/>
                  </a:cubicBezTo>
                  <a:cubicBezTo>
                    <a:pt x="510" y="3770"/>
                    <a:pt x="307" y="3925"/>
                    <a:pt x="254" y="3925"/>
                  </a:cubicBezTo>
                  <a:cubicBezTo>
                    <a:pt x="249" y="3925"/>
                    <a:pt x="246" y="3924"/>
                    <a:pt x="244" y="3922"/>
                  </a:cubicBezTo>
                  <a:cubicBezTo>
                    <a:pt x="213" y="3861"/>
                    <a:pt x="274" y="3831"/>
                    <a:pt x="365" y="3740"/>
                  </a:cubicBezTo>
                  <a:cubicBezTo>
                    <a:pt x="487" y="3648"/>
                    <a:pt x="639" y="3588"/>
                    <a:pt x="791" y="3588"/>
                  </a:cubicBezTo>
                  <a:cubicBezTo>
                    <a:pt x="818" y="3582"/>
                    <a:pt x="845" y="3580"/>
                    <a:pt x="871" y="3580"/>
                  </a:cubicBezTo>
                  <a:close/>
                  <a:moveTo>
                    <a:pt x="4104" y="3618"/>
                  </a:moveTo>
                  <a:cubicBezTo>
                    <a:pt x="4256" y="3618"/>
                    <a:pt x="4408" y="3679"/>
                    <a:pt x="4560" y="3770"/>
                  </a:cubicBezTo>
                  <a:cubicBezTo>
                    <a:pt x="4651" y="3831"/>
                    <a:pt x="4681" y="3892"/>
                    <a:pt x="4681" y="3922"/>
                  </a:cubicBezTo>
                  <a:cubicBezTo>
                    <a:pt x="4654" y="3922"/>
                    <a:pt x="4459" y="3826"/>
                    <a:pt x="4203" y="3826"/>
                  </a:cubicBezTo>
                  <a:cubicBezTo>
                    <a:pt x="4171" y="3826"/>
                    <a:pt x="4138" y="3827"/>
                    <a:pt x="4104" y="3831"/>
                  </a:cubicBezTo>
                  <a:cubicBezTo>
                    <a:pt x="3851" y="3831"/>
                    <a:pt x="3651" y="3986"/>
                    <a:pt x="3597" y="3986"/>
                  </a:cubicBezTo>
                  <a:cubicBezTo>
                    <a:pt x="3593" y="3986"/>
                    <a:pt x="3590" y="3985"/>
                    <a:pt x="3587" y="3983"/>
                  </a:cubicBezTo>
                  <a:cubicBezTo>
                    <a:pt x="3526" y="3922"/>
                    <a:pt x="3587" y="3892"/>
                    <a:pt x="3678" y="3800"/>
                  </a:cubicBezTo>
                  <a:cubicBezTo>
                    <a:pt x="3800" y="3709"/>
                    <a:pt x="3952" y="3648"/>
                    <a:pt x="4104" y="3618"/>
                  </a:cubicBezTo>
                  <a:close/>
                  <a:moveTo>
                    <a:pt x="791" y="3952"/>
                  </a:moveTo>
                  <a:cubicBezTo>
                    <a:pt x="943" y="3952"/>
                    <a:pt x="1064" y="4074"/>
                    <a:pt x="1064" y="4226"/>
                  </a:cubicBezTo>
                  <a:cubicBezTo>
                    <a:pt x="1064" y="4408"/>
                    <a:pt x="928" y="4499"/>
                    <a:pt x="791" y="4499"/>
                  </a:cubicBezTo>
                  <a:cubicBezTo>
                    <a:pt x="654" y="4499"/>
                    <a:pt x="517" y="4408"/>
                    <a:pt x="517" y="4226"/>
                  </a:cubicBezTo>
                  <a:cubicBezTo>
                    <a:pt x="517" y="4074"/>
                    <a:pt x="639" y="3952"/>
                    <a:pt x="791" y="3952"/>
                  </a:cubicBezTo>
                  <a:close/>
                  <a:moveTo>
                    <a:pt x="4047" y="4011"/>
                  </a:moveTo>
                  <a:cubicBezTo>
                    <a:pt x="4296" y="4011"/>
                    <a:pt x="4400" y="4325"/>
                    <a:pt x="4225" y="4499"/>
                  </a:cubicBezTo>
                  <a:cubicBezTo>
                    <a:pt x="4170" y="4546"/>
                    <a:pt x="4104" y="4566"/>
                    <a:pt x="4038" y="4566"/>
                  </a:cubicBezTo>
                  <a:cubicBezTo>
                    <a:pt x="3887" y="4566"/>
                    <a:pt x="3739" y="4456"/>
                    <a:pt x="3739" y="4287"/>
                  </a:cubicBezTo>
                  <a:cubicBezTo>
                    <a:pt x="3739" y="4135"/>
                    <a:pt x="3861" y="4013"/>
                    <a:pt x="4013" y="4013"/>
                  </a:cubicBezTo>
                  <a:cubicBezTo>
                    <a:pt x="4024" y="4012"/>
                    <a:pt x="4036" y="4011"/>
                    <a:pt x="4047" y="4011"/>
                  </a:cubicBezTo>
                  <a:close/>
                  <a:moveTo>
                    <a:pt x="2523" y="3861"/>
                  </a:moveTo>
                  <a:lnTo>
                    <a:pt x="2523" y="3861"/>
                  </a:lnTo>
                  <a:cubicBezTo>
                    <a:pt x="2402" y="4439"/>
                    <a:pt x="2250" y="4986"/>
                    <a:pt x="2037" y="5503"/>
                  </a:cubicBezTo>
                  <a:lnTo>
                    <a:pt x="1824" y="6141"/>
                  </a:lnTo>
                  <a:cubicBezTo>
                    <a:pt x="1794" y="6232"/>
                    <a:pt x="1763" y="6293"/>
                    <a:pt x="1794" y="6384"/>
                  </a:cubicBezTo>
                  <a:cubicBezTo>
                    <a:pt x="1794" y="6445"/>
                    <a:pt x="1855" y="6445"/>
                    <a:pt x="1946" y="6445"/>
                  </a:cubicBezTo>
                  <a:cubicBezTo>
                    <a:pt x="2128" y="6475"/>
                    <a:pt x="2280" y="6475"/>
                    <a:pt x="2432" y="6536"/>
                  </a:cubicBezTo>
                  <a:cubicBezTo>
                    <a:pt x="2280" y="6566"/>
                    <a:pt x="2098" y="6566"/>
                    <a:pt x="1946" y="6566"/>
                  </a:cubicBezTo>
                  <a:cubicBezTo>
                    <a:pt x="1915" y="6566"/>
                    <a:pt x="1855" y="6536"/>
                    <a:pt x="1824" y="6536"/>
                  </a:cubicBezTo>
                  <a:cubicBezTo>
                    <a:pt x="1763" y="6536"/>
                    <a:pt x="1703" y="6475"/>
                    <a:pt x="1672" y="6414"/>
                  </a:cubicBezTo>
                  <a:cubicBezTo>
                    <a:pt x="1672" y="6323"/>
                    <a:pt x="1672" y="6202"/>
                    <a:pt x="1733" y="6110"/>
                  </a:cubicBezTo>
                  <a:lnTo>
                    <a:pt x="1915" y="5472"/>
                  </a:lnTo>
                  <a:cubicBezTo>
                    <a:pt x="2098" y="4925"/>
                    <a:pt x="2280" y="4378"/>
                    <a:pt x="2523" y="3861"/>
                  </a:cubicBezTo>
                  <a:close/>
                  <a:moveTo>
                    <a:pt x="3464" y="6800"/>
                  </a:moveTo>
                  <a:cubicBezTo>
                    <a:pt x="3467" y="6800"/>
                    <a:pt x="3449" y="6812"/>
                    <a:pt x="3405" y="6840"/>
                  </a:cubicBezTo>
                  <a:cubicBezTo>
                    <a:pt x="3526" y="7174"/>
                    <a:pt x="3314" y="7539"/>
                    <a:pt x="2979" y="7630"/>
                  </a:cubicBezTo>
                  <a:lnTo>
                    <a:pt x="2949" y="7630"/>
                  </a:lnTo>
                  <a:cubicBezTo>
                    <a:pt x="2844" y="7674"/>
                    <a:pt x="2737" y="7695"/>
                    <a:pt x="2632" y="7695"/>
                  </a:cubicBezTo>
                  <a:cubicBezTo>
                    <a:pt x="2372" y="7695"/>
                    <a:pt x="2128" y="7565"/>
                    <a:pt x="1976" y="7326"/>
                  </a:cubicBezTo>
                  <a:cubicBezTo>
                    <a:pt x="2504" y="7326"/>
                    <a:pt x="3444" y="6800"/>
                    <a:pt x="3464" y="6800"/>
                  </a:cubicBezTo>
                  <a:close/>
                  <a:moveTo>
                    <a:pt x="3952" y="1"/>
                  </a:moveTo>
                  <a:cubicBezTo>
                    <a:pt x="3739" y="518"/>
                    <a:pt x="3374" y="1612"/>
                    <a:pt x="3587" y="2493"/>
                  </a:cubicBezTo>
                  <a:lnTo>
                    <a:pt x="396" y="3284"/>
                  </a:lnTo>
                  <a:lnTo>
                    <a:pt x="61" y="3618"/>
                  </a:lnTo>
                  <a:cubicBezTo>
                    <a:pt x="0" y="5016"/>
                    <a:pt x="0" y="6566"/>
                    <a:pt x="31" y="7630"/>
                  </a:cubicBezTo>
                  <a:lnTo>
                    <a:pt x="31" y="7843"/>
                  </a:lnTo>
                  <a:cubicBezTo>
                    <a:pt x="122" y="10092"/>
                    <a:pt x="2311" y="10366"/>
                    <a:pt x="2311" y="10366"/>
                  </a:cubicBezTo>
                  <a:cubicBezTo>
                    <a:pt x="3344" y="10335"/>
                    <a:pt x="4347" y="10001"/>
                    <a:pt x="5198" y="9393"/>
                  </a:cubicBezTo>
                  <a:lnTo>
                    <a:pt x="5198" y="9393"/>
                  </a:lnTo>
                  <a:cubicBezTo>
                    <a:pt x="5198" y="9393"/>
                    <a:pt x="4548" y="10919"/>
                    <a:pt x="2567" y="10919"/>
                  </a:cubicBezTo>
                  <a:cubicBezTo>
                    <a:pt x="2493" y="10919"/>
                    <a:pt x="2418" y="10917"/>
                    <a:pt x="2341" y="10913"/>
                  </a:cubicBezTo>
                  <a:lnTo>
                    <a:pt x="2311" y="10366"/>
                  </a:lnTo>
                  <a:lnTo>
                    <a:pt x="2311" y="10366"/>
                  </a:lnTo>
                  <a:cubicBezTo>
                    <a:pt x="2311" y="10369"/>
                    <a:pt x="2402" y="12251"/>
                    <a:pt x="2432" y="13618"/>
                  </a:cubicBezTo>
                  <a:cubicBezTo>
                    <a:pt x="3374" y="13892"/>
                    <a:pt x="4347" y="14044"/>
                    <a:pt x="5320" y="14044"/>
                  </a:cubicBezTo>
                  <a:cubicBezTo>
                    <a:pt x="6171" y="14044"/>
                    <a:pt x="6992" y="13952"/>
                    <a:pt x="7782" y="13740"/>
                  </a:cubicBezTo>
                  <a:lnTo>
                    <a:pt x="8116" y="3740"/>
                  </a:lnTo>
                  <a:cubicBezTo>
                    <a:pt x="8116" y="3740"/>
                    <a:pt x="4560" y="3344"/>
                    <a:pt x="3982" y="1"/>
                  </a:cubicBezTo>
                  <a:close/>
                </a:path>
              </a:pathLst>
            </a:custGeom>
            <a:solidFill>
              <a:srgbClr val="E5BA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7" name="Google Shape;587;p43"/>
            <p:cNvSpPr/>
            <p:nvPr/>
          </p:nvSpPr>
          <p:spPr>
            <a:xfrm>
              <a:off x="5891900" y="3127950"/>
              <a:ext cx="16550" cy="14400"/>
            </a:xfrm>
            <a:custGeom>
              <a:avLst/>
              <a:gdLst/>
              <a:ahLst/>
              <a:cxnLst/>
              <a:rect l="l" t="t" r="r" b="b"/>
              <a:pathLst>
                <a:path w="662" h="576" extrusionOk="0">
                  <a:moveTo>
                    <a:pt x="351" y="0"/>
                  </a:moveTo>
                  <a:cubicBezTo>
                    <a:pt x="104" y="0"/>
                    <a:pt x="0" y="286"/>
                    <a:pt x="145" y="489"/>
                  </a:cubicBezTo>
                  <a:cubicBezTo>
                    <a:pt x="205" y="548"/>
                    <a:pt x="277" y="575"/>
                    <a:pt x="348" y="575"/>
                  </a:cubicBezTo>
                  <a:cubicBezTo>
                    <a:pt x="494" y="575"/>
                    <a:pt x="631" y="460"/>
                    <a:pt x="631" y="276"/>
                  </a:cubicBezTo>
                  <a:cubicBezTo>
                    <a:pt x="662" y="124"/>
                    <a:pt x="540" y="2"/>
                    <a:pt x="388" y="2"/>
                  </a:cubicBezTo>
                  <a:cubicBezTo>
                    <a:pt x="375" y="1"/>
                    <a:pt x="363" y="0"/>
                    <a:pt x="35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8" name="Google Shape;588;p43"/>
            <p:cNvSpPr/>
            <p:nvPr/>
          </p:nvSpPr>
          <p:spPr>
            <a:xfrm>
              <a:off x="5887150" y="3118675"/>
              <a:ext cx="28900" cy="8575"/>
            </a:xfrm>
            <a:custGeom>
              <a:avLst/>
              <a:gdLst/>
              <a:ahLst/>
              <a:cxnLst/>
              <a:rect l="l" t="t" r="r" b="b"/>
              <a:pathLst>
                <a:path w="1156" h="343" extrusionOk="0">
                  <a:moveTo>
                    <a:pt x="631" y="1"/>
                  </a:moveTo>
                  <a:cubicBezTo>
                    <a:pt x="603" y="1"/>
                    <a:pt x="575" y="3"/>
                    <a:pt x="548" y="9"/>
                  </a:cubicBezTo>
                  <a:cubicBezTo>
                    <a:pt x="396" y="9"/>
                    <a:pt x="244" y="69"/>
                    <a:pt x="122" y="161"/>
                  </a:cubicBezTo>
                  <a:cubicBezTo>
                    <a:pt x="31" y="252"/>
                    <a:pt x="1" y="313"/>
                    <a:pt x="31" y="343"/>
                  </a:cubicBezTo>
                  <a:cubicBezTo>
                    <a:pt x="31" y="343"/>
                    <a:pt x="274" y="191"/>
                    <a:pt x="578" y="191"/>
                  </a:cubicBezTo>
                  <a:cubicBezTo>
                    <a:pt x="821" y="191"/>
                    <a:pt x="1040" y="287"/>
                    <a:pt x="1108" y="287"/>
                  </a:cubicBezTo>
                  <a:cubicBezTo>
                    <a:pt x="1116" y="287"/>
                    <a:pt x="1122" y="286"/>
                    <a:pt x="1125" y="282"/>
                  </a:cubicBezTo>
                  <a:cubicBezTo>
                    <a:pt x="1156" y="221"/>
                    <a:pt x="1125" y="191"/>
                    <a:pt x="1004" y="130"/>
                  </a:cubicBezTo>
                  <a:cubicBezTo>
                    <a:pt x="904" y="55"/>
                    <a:pt x="762" y="1"/>
                    <a:pt x="63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9" name="Google Shape;589;p43"/>
            <p:cNvSpPr/>
            <p:nvPr/>
          </p:nvSpPr>
          <p:spPr>
            <a:xfrm>
              <a:off x="5972250" y="3129525"/>
              <a:ext cx="16000" cy="13700"/>
            </a:xfrm>
            <a:custGeom>
              <a:avLst/>
              <a:gdLst/>
              <a:ahLst/>
              <a:cxnLst/>
              <a:rect l="l" t="t" r="r" b="b"/>
              <a:pathLst>
                <a:path w="640" h="548" extrusionOk="0">
                  <a:moveTo>
                    <a:pt x="366" y="0"/>
                  </a:moveTo>
                  <a:cubicBezTo>
                    <a:pt x="1" y="0"/>
                    <a:pt x="1" y="547"/>
                    <a:pt x="366" y="547"/>
                  </a:cubicBezTo>
                  <a:cubicBezTo>
                    <a:pt x="518" y="547"/>
                    <a:pt x="639" y="426"/>
                    <a:pt x="639" y="274"/>
                  </a:cubicBezTo>
                  <a:cubicBezTo>
                    <a:pt x="639" y="122"/>
                    <a:pt x="518" y="0"/>
                    <a:pt x="36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0" name="Google Shape;590;p43"/>
            <p:cNvSpPr/>
            <p:nvPr/>
          </p:nvSpPr>
          <p:spPr>
            <a:xfrm>
              <a:off x="5969975" y="3119625"/>
              <a:ext cx="28900" cy="8500"/>
            </a:xfrm>
            <a:custGeom>
              <a:avLst/>
              <a:gdLst/>
              <a:ahLst/>
              <a:cxnLst/>
              <a:rect l="l" t="t" r="r" b="b"/>
              <a:pathLst>
                <a:path w="1156" h="340" extrusionOk="0">
                  <a:moveTo>
                    <a:pt x="548" y="1"/>
                  </a:moveTo>
                  <a:cubicBezTo>
                    <a:pt x="396" y="31"/>
                    <a:pt x="244" y="92"/>
                    <a:pt x="122" y="183"/>
                  </a:cubicBezTo>
                  <a:cubicBezTo>
                    <a:pt x="31" y="244"/>
                    <a:pt x="1" y="335"/>
                    <a:pt x="31" y="335"/>
                  </a:cubicBezTo>
                  <a:cubicBezTo>
                    <a:pt x="31" y="338"/>
                    <a:pt x="33" y="339"/>
                    <a:pt x="37" y="339"/>
                  </a:cubicBezTo>
                  <a:cubicBezTo>
                    <a:pt x="75" y="339"/>
                    <a:pt x="299" y="211"/>
                    <a:pt x="548" y="183"/>
                  </a:cubicBezTo>
                  <a:cubicBezTo>
                    <a:pt x="824" y="183"/>
                    <a:pt x="1050" y="309"/>
                    <a:pt x="1112" y="309"/>
                  </a:cubicBezTo>
                  <a:cubicBezTo>
                    <a:pt x="1118" y="309"/>
                    <a:pt x="1123" y="308"/>
                    <a:pt x="1125" y="305"/>
                  </a:cubicBezTo>
                  <a:cubicBezTo>
                    <a:pt x="1156" y="244"/>
                    <a:pt x="1095" y="214"/>
                    <a:pt x="1004" y="153"/>
                  </a:cubicBezTo>
                  <a:cubicBezTo>
                    <a:pt x="852" y="62"/>
                    <a:pt x="700" y="1"/>
                    <a:pt x="54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1" name="Google Shape;591;p43"/>
            <p:cNvSpPr/>
            <p:nvPr/>
          </p:nvSpPr>
          <p:spPr>
            <a:xfrm>
              <a:off x="5922875" y="3125725"/>
              <a:ext cx="22050" cy="67450"/>
            </a:xfrm>
            <a:custGeom>
              <a:avLst/>
              <a:gdLst/>
              <a:ahLst/>
              <a:cxnLst/>
              <a:rect l="l" t="t" r="r" b="b"/>
              <a:pathLst>
                <a:path w="882" h="2698" extrusionOk="0">
                  <a:moveTo>
                    <a:pt x="882" y="0"/>
                  </a:moveTo>
                  <a:lnTo>
                    <a:pt x="882" y="0"/>
                  </a:lnTo>
                  <a:cubicBezTo>
                    <a:pt x="639" y="517"/>
                    <a:pt x="426" y="1064"/>
                    <a:pt x="274" y="1611"/>
                  </a:cubicBezTo>
                  <a:lnTo>
                    <a:pt x="61" y="2249"/>
                  </a:lnTo>
                  <a:cubicBezTo>
                    <a:pt x="31" y="2341"/>
                    <a:pt x="0" y="2462"/>
                    <a:pt x="31" y="2553"/>
                  </a:cubicBezTo>
                  <a:cubicBezTo>
                    <a:pt x="61" y="2614"/>
                    <a:pt x="91" y="2675"/>
                    <a:pt x="152" y="2675"/>
                  </a:cubicBezTo>
                  <a:lnTo>
                    <a:pt x="274" y="2675"/>
                  </a:lnTo>
                  <a:cubicBezTo>
                    <a:pt x="365" y="2690"/>
                    <a:pt x="449" y="2698"/>
                    <a:pt x="532" y="2698"/>
                  </a:cubicBezTo>
                  <a:cubicBezTo>
                    <a:pt x="616" y="2698"/>
                    <a:pt x="699" y="2690"/>
                    <a:pt x="791" y="2675"/>
                  </a:cubicBezTo>
                  <a:cubicBezTo>
                    <a:pt x="608" y="2614"/>
                    <a:pt x="456" y="2614"/>
                    <a:pt x="304" y="2614"/>
                  </a:cubicBezTo>
                  <a:cubicBezTo>
                    <a:pt x="213" y="2614"/>
                    <a:pt x="152" y="2584"/>
                    <a:pt x="122" y="2523"/>
                  </a:cubicBezTo>
                  <a:cubicBezTo>
                    <a:pt x="122" y="2432"/>
                    <a:pt x="152" y="2371"/>
                    <a:pt x="183" y="2280"/>
                  </a:cubicBezTo>
                  <a:lnTo>
                    <a:pt x="395" y="1642"/>
                  </a:lnTo>
                  <a:cubicBezTo>
                    <a:pt x="608" y="1125"/>
                    <a:pt x="760" y="578"/>
                    <a:pt x="88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2" name="Google Shape;592;p43"/>
            <p:cNvSpPr/>
            <p:nvPr/>
          </p:nvSpPr>
          <p:spPr>
            <a:xfrm>
              <a:off x="5930475" y="3199175"/>
              <a:ext cx="38775" cy="22400"/>
            </a:xfrm>
            <a:custGeom>
              <a:avLst/>
              <a:gdLst/>
              <a:ahLst/>
              <a:cxnLst/>
              <a:rect l="l" t="t" r="r" b="b"/>
              <a:pathLst>
                <a:path w="1551" h="896" extrusionOk="0">
                  <a:moveTo>
                    <a:pt x="1508" y="1"/>
                  </a:moveTo>
                  <a:cubicBezTo>
                    <a:pt x="1468" y="1"/>
                    <a:pt x="528" y="527"/>
                    <a:pt x="0" y="527"/>
                  </a:cubicBezTo>
                  <a:cubicBezTo>
                    <a:pt x="152" y="766"/>
                    <a:pt x="412" y="896"/>
                    <a:pt x="681" y="896"/>
                  </a:cubicBezTo>
                  <a:cubicBezTo>
                    <a:pt x="789" y="896"/>
                    <a:pt x="899" y="875"/>
                    <a:pt x="1003" y="831"/>
                  </a:cubicBezTo>
                  <a:cubicBezTo>
                    <a:pt x="1338" y="740"/>
                    <a:pt x="1550" y="406"/>
                    <a:pt x="1459" y="41"/>
                  </a:cubicBezTo>
                  <a:cubicBezTo>
                    <a:pt x="1499" y="13"/>
                    <a:pt x="1514" y="1"/>
                    <a:pt x="150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3" name="Google Shape;593;p43"/>
            <p:cNvSpPr/>
            <p:nvPr/>
          </p:nvSpPr>
          <p:spPr>
            <a:xfrm>
              <a:off x="5938825" y="3264025"/>
              <a:ext cx="72225" cy="37425"/>
            </a:xfrm>
            <a:custGeom>
              <a:avLst/>
              <a:gdLst/>
              <a:ahLst/>
              <a:cxnLst/>
              <a:rect l="l" t="t" r="r" b="b"/>
              <a:pathLst>
                <a:path w="2889" h="1497" extrusionOk="0">
                  <a:moveTo>
                    <a:pt x="2888" y="0"/>
                  </a:moveTo>
                  <a:lnTo>
                    <a:pt x="2888" y="0"/>
                  </a:lnTo>
                  <a:cubicBezTo>
                    <a:pt x="2037" y="578"/>
                    <a:pt x="1034" y="912"/>
                    <a:pt x="1" y="942"/>
                  </a:cubicBezTo>
                  <a:lnTo>
                    <a:pt x="31" y="1490"/>
                  </a:lnTo>
                  <a:cubicBezTo>
                    <a:pt x="111" y="1494"/>
                    <a:pt x="188" y="1496"/>
                    <a:pt x="264" y="1496"/>
                  </a:cubicBezTo>
                  <a:cubicBezTo>
                    <a:pt x="2267" y="1496"/>
                    <a:pt x="2888" y="0"/>
                    <a:pt x="2888" y="0"/>
                  </a:cubicBezTo>
                  <a:close/>
                </a:path>
              </a:pathLst>
            </a:custGeom>
            <a:solidFill>
              <a:srgbClr val="D7877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4" name="Google Shape;594;p43"/>
            <p:cNvSpPr/>
            <p:nvPr/>
          </p:nvSpPr>
          <p:spPr>
            <a:xfrm>
              <a:off x="5866625" y="2955750"/>
              <a:ext cx="368575" cy="416950"/>
            </a:xfrm>
            <a:custGeom>
              <a:avLst/>
              <a:gdLst/>
              <a:ahLst/>
              <a:cxnLst/>
              <a:rect l="l" t="t" r="r" b="b"/>
              <a:pathLst>
                <a:path w="14743" h="16678" extrusionOk="0">
                  <a:moveTo>
                    <a:pt x="5210" y="0"/>
                  </a:moveTo>
                  <a:cubicBezTo>
                    <a:pt x="4358" y="0"/>
                    <a:pt x="3172" y="243"/>
                    <a:pt x="1673" y="1784"/>
                  </a:cubicBezTo>
                  <a:cubicBezTo>
                    <a:pt x="396" y="3030"/>
                    <a:pt x="1" y="4884"/>
                    <a:pt x="609" y="6526"/>
                  </a:cubicBezTo>
                  <a:lnTo>
                    <a:pt x="974" y="6222"/>
                  </a:lnTo>
                  <a:lnTo>
                    <a:pt x="4165" y="5431"/>
                  </a:lnTo>
                  <a:cubicBezTo>
                    <a:pt x="3922" y="4550"/>
                    <a:pt x="4317" y="3456"/>
                    <a:pt x="4560" y="2969"/>
                  </a:cubicBezTo>
                  <a:lnTo>
                    <a:pt x="4560" y="2939"/>
                  </a:lnTo>
                  <a:cubicBezTo>
                    <a:pt x="5138" y="6282"/>
                    <a:pt x="8725" y="6678"/>
                    <a:pt x="8725" y="6678"/>
                  </a:cubicBezTo>
                  <a:lnTo>
                    <a:pt x="8360" y="16678"/>
                  </a:lnTo>
                  <a:cubicBezTo>
                    <a:pt x="8512" y="16617"/>
                    <a:pt x="8633" y="16587"/>
                    <a:pt x="8755" y="16556"/>
                  </a:cubicBezTo>
                  <a:cubicBezTo>
                    <a:pt x="11430" y="15735"/>
                    <a:pt x="13618" y="13790"/>
                    <a:pt x="14743" y="11237"/>
                  </a:cubicBezTo>
                  <a:cubicBezTo>
                    <a:pt x="13254" y="10416"/>
                    <a:pt x="12281" y="8866"/>
                    <a:pt x="12190" y="7194"/>
                  </a:cubicBezTo>
                  <a:cubicBezTo>
                    <a:pt x="12190" y="7012"/>
                    <a:pt x="12159" y="6799"/>
                    <a:pt x="12129" y="6556"/>
                  </a:cubicBezTo>
                  <a:cubicBezTo>
                    <a:pt x="12129" y="6282"/>
                    <a:pt x="12068" y="5978"/>
                    <a:pt x="12007" y="5675"/>
                  </a:cubicBezTo>
                  <a:cubicBezTo>
                    <a:pt x="10913" y="994"/>
                    <a:pt x="6962" y="82"/>
                    <a:pt x="6171" y="51"/>
                  </a:cubicBezTo>
                  <a:cubicBezTo>
                    <a:pt x="5923" y="51"/>
                    <a:pt x="5601" y="0"/>
                    <a:pt x="521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5" name="Google Shape;595;p43"/>
            <p:cNvSpPr/>
            <p:nvPr/>
          </p:nvSpPr>
          <p:spPr>
            <a:xfrm>
              <a:off x="4927400" y="3020100"/>
              <a:ext cx="758400" cy="41800"/>
            </a:xfrm>
            <a:custGeom>
              <a:avLst/>
              <a:gdLst/>
              <a:ahLst/>
              <a:cxnLst/>
              <a:rect l="l" t="t" r="r" b="b"/>
              <a:pathLst>
                <a:path w="30336" h="1672" extrusionOk="0">
                  <a:moveTo>
                    <a:pt x="1" y="0"/>
                  </a:moveTo>
                  <a:lnTo>
                    <a:pt x="1" y="1672"/>
                  </a:lnTo>
                  <a:lnTo>
                    <a:pt x="30336" y="1672"/>
                  </a:lnTo>
                  <a:lnTo>
                    <a:pt x="30336" y="0"/>
                  </a:ln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6" name="Google Shape;596;p43"/>
            <p:cNvSpPr/>
            <p:nvPr/>
          </p:nvSpPr>
          <p:spPr>
            <a:xfrm>
              <a:off x="4927400" y="3127225"/>
              <a:ext cx="758400" cy="41825"/>
            </a:xfrm>
            <a:custGeom>
              <a:avLst/>
              <a:gdLst/>
              <a:ahLst/>
              <a:cxnLst/>
              <a:rect l="l" t="t" r="r" b="b"/>
              <a:pathLst>
                <a:path w="30336" h="1673" extrusionOk="0">
                  <a:moveTo>
                    <a:pt x="1" y="1"/>
                  </a:moveTo>
                  <a:lnTo>
                    <a:pt x="1" y="1673"/>
                  </a:lnTo>
                  <a:lnTo>
                    <a:pt x="30336" y="1673"/>
                  </a:lnTo>
                  <a:lnTo>
                    <a:pt x="30336" y="1"/>
                  </a:ln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7" name="Google Shape;597;p43"/>
            <p:cNvSpPr/>
            <p:nvPr/>
          </p:nvSpPr>
          <p:spPr>
            <a:xfrm>
              <a:off x="4927400" y="3232100"/>
              <a:ext cx="375425" cy="41825"/>
            </a:xfrm>
            <a:custGeom>
              <a:avLst/>
              <a:gdLst/>
              <a:ahLst/>
              <a:cxnLst/>
              <a:rect l="l" t="t" r="r" b="b"/>
              <a:pathLst>
                <a:path w="15017" h="1673" extrusionOk="0">
                  <a:moveTo>
                    <a:pt x="1" y="1"/>
                  </a:moveTo>
                  <a:lnTo>
                    <a:pt x="1" y="1672"/>
                  </a:lnTo>
                  <a:lnTo>
                    <a:pt x="15016" y="1672"/>
                  </a:lnTo>
                  <a:lnTo>
                    <a:pt x="15016" y="1"/>
                  </a:ln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8" name="Google Shape;598;p43"/>
            <p:cNvSpPr/>
            <p:nvPr/>
          </p:nvSpPr>
          <p:spPr>
            <a:xfrm>
              <a:off x="6011025" y="4375725"/>
              <a:ext cx="335900" cy="164175"/>
            </a:xfrm>
            <a:custGeom>
              <a:avLst/>
              <a:gdLst/>
              <a:ahLst/>
              <a:cxnLst/>
              <a:rect l="l" t="t" r="r" b="b"/>
              <a:pathLst>
                <a:path w="13436" h="6567" extrusionOk="0">
                  <a:moveTo>
                    <a:pt x="6748" y="1"/>
                  </a:moveTo>
                  <a:lnTo>
                    <a:pt x="0" y="1277"/>
                  </a:lnTo>
                  <a:lnTo>
                    <a:pt x="973" y="6566"/>
                  </a:lnTo>
                  <a:lnTo>
                    <a:pt x="1398" y="6506"/>
                  </a:lnTo>
                  <a:cubicBezTo>
                    <a:pt x="3283" y="6262"/>
                    <a:pt x="10943" y="5107"/>
                    <a:pt x="12128" y="4499"/>
                  </a:cubicBezTo>
                  <a:cubicBezTo>
                    <a:pt x="13435" y="3800"/>
                    <a:pt x="7447" y="3588"/>
                    <a:pt x="7447" y="3588"/>
                  </a:cubicBezTo>
                  <a:lnTo>
                    <a:pt x="6748" y="1"/>
                  </a:ln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9" name="Google Shape;599;p43"/>
            <p:cNvSpPr/>
            <p:nvPr/>
          </p:nvSpPr>
          <p:spPr>
            <a:xfrm>
              <a:off x="6026225" y="4487875"/>
              <a:ext cx="69925" cy="49750"/>
            </a:xfrm>
            <a:custGeom>
              <a:avLst/>
              <a:gdLst/>
              <a:ahLst/>
              <a:cxnLst/>
              <a:rect l="l" t="t" r="r" b="b"/>
              <a:pathLst>
                <a:path w="2797" h="1990" extrusionOk="0">
                  <a:moveTo>
                    <a:pt x="549" y="1"/>
                  </a:moveTo>
                  <a:cubicBezTo>
                    <a:pt x="363" y="1"/>
                    <a:pt x="178" y="25"/>
                    <a:pt x="0" y="74"/>
                  </a:cubicBezTo>
                  <a:lnTo>
                    <a:pt x="365" y="1989"/>
                  </a:lnTo>
                  <a:lnTo>
                    <a:pt x="2796" y="1564"/>
                  </a:lnTo>
                  <a:cubicBezTo>
                    <a:pt x="2584" y="986"/>
                    <a:pt x="2189" y="530"/>
                    <a:pt x="1672" y="287"/>
                  </a:cubicBezTo>
                  <a:cubicBezTo>
                    <a:pt x="1323" y="103"/>
                    <a:pt x="934" y="1"/>
                    <a:pt x="549" y="1"/>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0" name="Google Shape;600;p43"/>
            <p:cNvSpPr/>
            <p:nvPr/>
          </p:nvSpPr>
          <p:spPr>
            <a:xfrm>
              <a:off x="6035325" y="4470725"/>
              <a:ext cx="288800" cy="69175"/>
            </a:xfrm>
            <a:custGeom>
              <a:avLst/>
              <a:gdLst/>
              <a:ahLst/>
              <a:cxnLst/>
              <a:rect l="l" t="t" r="r" b="b"/>
              <a:pathLst>
                <a:path w="11552" h="2767" extrusionOk="0">
                  <a:moveTo>
                    <a:pt x="9423" y="0"/>
                  </a:moveTo>
                  <a:cubicBezTo>
                    <a:pt x="9028" y="91"/>
                    <a:pt x="8998" y="973"/>
                    <a:pt x="8998" y="973"/>
                  </a:cubicBezTo>
                  <a:lnTo>
                    <a:pt x="1" y="2614"/>
                  </a:lnTo>
                  <a:lnTo>
                    <a:pt x="1" y="2766"/>
                  </a:lnTo>
                  <a:cubicBezTo>
                    <a:pt x="3466" y="2402"/>
                    <a:pt x="11156" y="943"/>
                    <a:pt x="11369" y="578"/>
                  </a:cubicBezTo>
                  <a:cubicBezTo>
                    <a:pt x="11551" y="213"/>
                    <a:pt x="9423" y="0"/>
                    <a:pt x="9423" y="0"/>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1" name="Google Shape;601;p43"/>
            <p:cNvSpPr/>
            <p:nvPr/>
          </p:nvSpPr>
          <p:spPr>
            <a:xfrm>
              <a:off x="6035325" y="4482875"/>
              <a:ext cx="280425" cy="53225"/>
            </a:xfrm>
            <a:custGeom>
              <a:avLst/>
              <a:gdLst/>
              <a:ahLst/>
              <a:cxnLst/>
              <a:rect l="l" t="t" r="r" b="b"/>
              <a:pathLst>
                <a:path w="11217" h="2129" extrusionOk="0">
                  <a:moveTo>
                    <a:pt x="11217" y="1"/>
                  </a:moveTo>
                  <a:lnTo>
                    <a:pt x="10882" y="61"/>
                  </a:lnTo>
                  <a:lnTo>
                    <a:pt x="9667" y="335"/>
                  </a:lnTo>
                  <a:cubicBezTo>
                    <a:pt x="8633" y="548"/>
                    <a:pt x="7205" y="821"/>
                    <a:pt x="5624" y="1125"/>
                  </a:cubicBezTo>
                  <a:cubicBezTo>
                    <a:pt x="4043" y="1429"/>
                    <a:pt x="2615" y="1672"/>
                    <a:pt x="1551" y="1855"/>
                  </a:cubicBezTo>
                  <a:lnTo>
                    <a:pt x="335" y="2068"/>
                  </a:lnTo>
                  <a:lnTo>
                    <a:pt x="1" y="2128"/>
                  </a:lnTo>
                  <a:lnTo>
                    <a:pt x="335" y="2098"/>
                  </a:lnTo>
                  <a:lnTo>
                    <a:pt x="1581" y="1916"/>
                  </a:lnTo>
                  <a:cubicBezTo>
                    <a:pt x="2615" y="1733"/>
                    <a:pt x="4043" y="1520"/>
                    <a:pt x="5624" y="1216"/>
                  </a:cubicBezTo>
                  <a:cubicBezTo>
                    <a:pt x="7205" y="913"/>
                    <a:pt x="8633" y="609"/>
                    <a:pt x="9667" y="396"/>
                  </a:cubicBezTo>
                  <a:lnTo>
                    <a:pt x="10882" y="92"/>
                  </a:lnTo>
                  <a:lnTo>
                    <a:pt x="11217"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2" name="Google Shape;602;p43"/>
            <p:cNvSpPr/>
            <p:nvPr/>
          </p:nvSpPr>
          <p:spPr>
            <a:xfrm>
              <a:off x="6258750" y="4468450"/>
              <a:ext cx="12925" cy="29650"/>
            </a:xfrm>
            <a:custGeom>
              <a:avLst/>
              <a:gdLst/>
              <a:ahLst/>
              <a:cxnLst/>
              <a:rect l="l" t="t" r="r" b="b"/>
              <a:pathLst>
                <a:path w="517" h="1186" extrusionOk="0">
                  <a:moveTo>
                    <a:pt x="517" y="0"/>
                  </a:moveTo>
                  <a:lnTo>
                    <a:pt x="517" y="0"/>
                  </a:lnTo>
                  <a:cubicBezTo>
                    <a:pt x="304" y="122"/>
                    <a:pt x="152" y="304"/>
                    <a:pt x="91" y="517"/>
                  </a:cubicBezTo>
                  <a:cubicBezTo>
                    <a:pt x="0" y="730"/>
                    <a:pt x="0" y="973"/>
                    <a:pt x="61" y="1186"/>
                  </a:cubicBezTo>
                  <a:cubicBezTo>
                    <a:pt x="91" y="973"/>
                    <a:pt x="122" y="760"/>
                    <a:pt x="183" y="547"/>
                  </a:cubicBezTo>
                  <a:cubicBezTo>
                    <a:pt x="274" y="365"/>
                    <a:pt x="365" y="182"/>
                    <a:pt x="5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3" name="Google Shape;603;p43"/>
            <p:cNvSpPr/>
            <p:nvPr/>
          </p:nvSpPr>
          <p:spPr>
            <a:xfrm>
              <a:off x="6206300" y="4466150"/>
              <a:ext cx="6875" cy="16000"/>
            </a:xfrm>
            <a:custGeom>
              <a:avLst/>
              <a:gdLst/>
              <a:ahLst/>
              <a:cxnLst/>
              <a:rect l="l" t="t" r="r" b="b"/>
              <a:pathLst>
                <a:path w="275" h="640" extrusionOk="0">
                  <a:moveTo>
                    <a:pt x="244" y="1"/>
                  </a:moveTo>
                  <a:lnTo>
                    <a:pt x="244" y="1"/>
                  </a:lnTo>
                  <a:cubicBezTo>
                    <a:pt x="153" y="92"/>
                    <a:pt x="92" y="183"/>
                    <a:pt x="62" y="305"/>
                  </a:cubicBezTo>
                  <a:cubicBezTo>
                    <a:pt x="31" y="396"/>
                    <a:pt x="1" y="518"/>
                    <a:pt x="1" y="639"/>
                  </a:cubicBezTo>
                  <a:cubicBezTo>
                    <a:pt x="1" y="639"/>
                    <a:pt x="92" y="518"/>
                    <a:pt x="153" y="335"/>
                  </a:cubicBezTo>
                  <a:cubicBezTo>
                    <a:pt x="214" y="153"/>
                    <a:pt x="274" y="31"/>
                    <a:pt x="24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4" name="Google Shape;604;p43"/>
            <p:cNvSpPr/>
            <p:nvPr/>
          </p:nvSpPr>
          <p:spPr>
            <a:xfrm>
              <a:off x="6190350" y="4466025"/>
              <a:ext cx="9900" cy="11550"/>
            </a:xfrm>
            <a:custGeom>
              <a:avLst/>
              <a:gdLst/>
              <a:ahLst/>
              <a:cxnLst/>
              <a:rect l="l" t="t" r="r" b="b"/>
              <a:pathLst>
                <a:path w="396" h="462" extrusionOk="0">
                  <a:moveTo>
                    <a:pt x="361" y="0"/>
                  </a:moveTo>
                  <a:cubicBezTo>
                    <a:pt x="341" y="0"/>
                    <a:pt x="258" y="83"/>
                    <a:pt x="153" y="188"/>
                  </a:cubicBezTo>
                  <a:cubicBezTo>
                    <a:pt x="61" y="340"/>
                    <a:pt x="1" y="431"/>
                    <a:pt x="31" y="462"/>
                  </a:cubicBezTo>
                  <a:cubicBezTo>
                    <a:pt x="31" y="462"/>
                    <a:pt x="153" y="371"/>
                    <a:pt x="244" y="249"/>
                  </a:cubicBezTo>
                  <a:cubicBezTo>
                    <a:pt x="335" y="128"/>
                    <a:pt x="396" y="6"/>
                    <a:pt x="365" y="6"/>
                  </a:cubicBezTo>
                  <a:cubicBezTo>
                    <a:pt x="365" y="2"/>
                    <a:pt x="364" y="0"/>
                    <a:pt x="36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5" name="Google Shape;605;p43"/>
            <p:cNvSpPr/>
            <p:nvPr/>
          </p:nvSpPr>
          <p:spPr>
            <a:xfrm>
              <a:off x="6179725" y="4459575"/>
              <a:ext cx="17500" cy="3875"/>
            </a:xfrm>
            <a:custGeom>
              <a:avLst/>
              <a:gdLst/>
              <a:ahLst/>
              <a:cxnLst/>
              <a:rect l="l" t="t" r="r" b="b"/>
              <a:pathLst>
                <a:path w="700" h="155" extrusionOk="0">
                  <a:moveTo>
                    <a:pt x="537" y="1"/>
                  </a:moveTo>
                  <a:cubicBezTo>
                    <a:pt x="457" y="1"/>
                    <a:pt x="375" y="16"/>
                    <a:pt x="304" y="51"/>
                  </a:cubicBezTo>
                  <a:cubicBezTo>
                    <a:pt x="182" y="51"/>
                    <a:pt x="91" y="82"/>
                    <a:pt x="0" y="142"/>
                  </a:cubicBezTo>
                  <a:cubicBezTo>
                    <a:pt x="27" y="151"/>
                    <a:pt x="56" y="155"/>
                    <a:pt x="87" y="155"/>
                  </a:cubicBezTo>
                  <a:cubicBezTo>
                    <a:pt x="162" y="155"/>
                    <a:pt x="248" y="133"/>
                    <a:pt x="334" y="112"/>
                  </a:cubicBezTo>
                  <a:cubicBezTo>
                    <a:pt x="456" y="112"/>
                    <a:pt x="578" y="82"/>
                    <a:pt x="699" y="21"/>
                  </a:cubicBezTo>
                  <a:cubicBezTo>
                    <a:pt x="649" y="8"/>
                    <a:pt x="593" y="1"/>
                    <a:pt x="53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6" name="Google Shape;606;p43"/>
            <p:cNvSpPr/>
            <p:nvPr/>
          </p:nvSpPr>
          <p:spPr>
            <a:xfrm>
              <a:off x="6174400" y="4450200"/>
              <a:ext cx="19775" cy="3600"/>
            </a:xfrm>
            <a:custGeom>
              <a:avLst/>
              <a:gdLst/>
              <a:ahLst/>
              <a:cxnLst/>
              <a:rect l="l" t="t" r="r" b="b"/>
              <a:pathLst>
                <a:path w="791" h="144" extrusionOk="0">
                  <a:moveTo>
                    <a:pt x="791" y="1"/>
                  </a:moveTo>
                  <a:cubicBezTo>
                    <a:pt x="669" y="1"/>
                    <a:pt x="517" y="31"/>
                    <a:pt x="395" y="61"/>
                  </a:cubicBezTo>
                  <a:cubicBezTo>
                    <a:pt x="274" y="61"/>
                    <a:pt x="122" y="61"/>
                    <a:pt x="0" y="92"/>
                  </a:cubicBezTo>
                  <a:cubicBezTo>
                    <a:pt x="103" y="126"/>
                    <a:pt x="205" y="143"/>
                    <a:pt x="306" y="143"/>
                  </a:cubicBezTo>
                  <a:cubicBezTo>
                    <a:pt x="475" y="143"/>
                    <a:pt x="639" y="96"/>
                    <a:pt x="79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7" name="Google Shape;607;p43"/>
            <p:cNvSpPr/>
            <p:nvPr/>
          </p:nvSpPr>
          <p:spPr>
            <a:xfrm>
              <a:off x="6208600" y="4446575"/>
              <a:ext cx="30400" cy="21900"/>
            </a:xfrm>
            <a:custGeom>
              <a:avLst/>
              <a:gdLst/>
              <a:ahLst/>
              <a:cxnLst/>
              <a:rect l="l" t="t" r="r" b="b"/>
              <a:pathLst>
                <a:path w="1216" h="876" extrusionOk="0">
                  <a:moveTo>
                    <a:pt x="871" y="84"/>
                  </a:moveTo>
                  <a:cubicBezTo>
                    <a:pt x="935" y="84"/>
                    <a:pt x="999" y="94"/>
                    <a:pt x="1064" y="115"/>
                  </a:cubicBezTo>
                  <a:cubicBezTo>
                    <a:pt x="1155" y="146"/>
                    <a:pt x="1125" y="237"/>
                    <a:pt x="1064" y="298"/>
                  </a:cubicBezTo>
                  <a:cubicBezTo>
                    <a:pt x="1003" y="328"/>
                    <a:pt x="942" y="389"/>
                    <a:pt x="851" y="450"/>
                  </a:cubicBezTo>
                  <a:cubicBezTo>
                    <a:pt x="699" y="510"/>
                    <a:pt x="578" y="571"/>
                    <a:pt x="426" y="632"/>
                  </a:cubicBezTo>
                  <a:cubicBezTo>
                    <a:pt x="304" y="693"/>
                    <a:pt x="197" y="731"/>
                    <a:pt x="121" y="754"/>
                  </a:cubicBezTo>
                  <a:lnTo>
                    <a:pt x="121" y="754"/>
                  </a:lnTo>
                  <a:cubicBezTo>
                    <a:pt x="144" y="661"/>
                    <a:pt x="171" y="563"/>
                    <a:pt x="213" y="480"/>
                  </a:cubicBezTo>
                  <a:cubicBezTo>
                    <a:pt x="304" y="358"/>
                    <a:pt x="395" y="237"/>
                    <a:pt x="547" y="176"/>
                  </a:cubicBezTo>
                  <a:cubicBezTo>
                    <a:pt x="645" y="117"/>
                    <a:pt x="756" y="84"/>
                    <a:pt x="871" y="84"/>
                  </a:cubicBezTo>
                  <a:close/>
                  <a:moveTo>
                    <a:pt x="920" y="1"/>
                  </a:moveTo>
                  <a:cubicBezTo>
                    <a:pt x="600" y="1"/>
                    <a:pt x="308" y="173"/>
                    <a:pt x="182" y="450"/>
                  </a:cubicBezTo>
                  <a:cubicBezTo>
                    <a:pt x="125" y="535"/>
                    <a:pt x="95" y="648"/>
                    <a:pt x="92" y="762"/>
                  </a:cubicBezTo>
                  <a:lnTo>
                    <a:pt x="92" y="762"/>
                  </a:lnTo>
                  <a:cubicBezTo>
                    <a:pt x="34" y="778"/>
                    <a:pt x="0" y="784"/>
                    <a:pt x="0" y="784"/>
                  </a:cubicBezTo>
                  <a:cubicBezTo>
                    <a:pt x="30" y="784"/>
                    <a:pt x="61" y="783"/>
                    <a:pt x="91" y="780"/>
                  </a:cubicBezTo>
                  <a:lnTo>
                    <a:pt x="91" y="780"/>
                  </a:lnTo>
                  <a:cubicBezTo>
                    <a:pt x="91" y="782"/>
                    <a:pt x="91" y="783"/>
                    <a:pt x="91" y="784"/>
                  </a:cubicBezTo>
                  <a:cubicBezTo>
                    <a:pt x="91" y="814"/>
                    <a:pt x="91" y="845"/>
                    <a:pt x="91" y="875"/>
                  </a:cubicBezTo>
                  <a:cubicBezTo>
                    <a:pt x="99" y="844"/>
                    <a:pt x="107" y="812"/>
                    <a:pt x="115" y="778"/>
                  </a:cubicBezTo>
                  <a:lnTo>
                    <a:pt x="115" y="778"/>
                  </a:lnTo>
                  <a:cubicBezTo>
                    <a:pt x="228" y="767"/>
                    <a:pt x="342" y="738"/>
                    <a:pt x="456" y="693"/>
                  </a:cubicBezTo>
                  <a:cubicBezTo>
                    <a:pt x="608" y="662"/>
                    <a:pt x="760" y="602"/>
                    <a:pt x="882" y="510"/>
                  </a:cubicBezTo>
                  <a:cubicBezTo>
                    <a:pt x="973" y="480"/>
                    <a:pt x="1064" y="419"/>
                    <a:pt x="1125" y="358"/>
                  </a:cubicBezTo>
                  <a:cubicBezTo>
                    <a:pt x="1185" y="328"/>
                    <a:pt x="1216" y="267"/>
                    <a:pt x="1216" y="206"/>
                  </a:cubicBezTo>
                  <a:cubicBezTo>
                    <a:pt x="1216" y="146"/>
                    <a:pt x="1185" y="54"/>
                    <a:pt x="1125" y="24"/>
                  </a:cubicBezTo>
                  <a:cubicBezTo>
                    <a:pt x="1056" y="8"/>
                    <a:pt x="988" y="1"/>
                    <a:pt x="9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8" name="Google Shape;608;p43"/>
            <p:cNvSpPr/>
            <p:nvPr/>
          </p:nvSpPr>
          <p:spPr>
            <a:xfrm>
              <a:off x="6194150" y="4446975"/>
              <a:ext cx="18275" cy="19200"/>
            </a:xfrm>
            <a:custGeom>
              <a:avLst/>
              <a:gdLst/>
              <a:ahLst/>
              <a:cxnLst/>
              <a:rect l="l" t="t" r="r" b="b"/>
              <a:pathLst>
                <a:path w="731" h="768" extrusionOk="0">
                  <a:moveTo>
                    <a:pt x="200" y="0"/>
                  </a:moveTo>
                  <a:cubicBezTo>
                    <a:pt x="174" y="0"/>
                    <a:pt x="148" y="3"/>
                    <a:pt x="122" y="8"/>
                  </a:cubicBezTo>
                  <a:cubicBezTo>
                    <a:pt x="31" y="38"/>
                    <a:pt x="1" y="160"/>
                    <a:pt x="31" y="251"/>
                  </a:cubicBezTo>
                  <a:cubicBezTo>
                    <a:pt x="61" y="312"/>
                    <a:pt x="92" y="373"/>
                    <a:pt x="153" y="434"/>
                  </a:cubicBezTo>
                  <a:cubicBezTo>
                    <a:pt x="213" y="494"/>
                    <a:pt x="304" y="586"/>
                    <a:pt x="396" y="646"/>
                  </a:cubicBezTo>
                  <a:cubicBezTo>
                    <a:pt x="487" y="707"/>
                    <a:pt x="578" y="738"/>
                    <a:pt x="669" y="768"/>
                  </a:cubicBezTo>
                  <a:cubicBezTo>
                    <a:pt x="669" y="768"/>
                    <a:pt x="578" y="707"/>
                    <a:pt x="426" y="586"/>
                  </a:cubicBezTo>
                  <a:cubicBezTo>
                    <a:pt x="335" y="525"/>
                    <a:pt x="274" y="464"/>
                    <a:pt x="183" y="373"/>
                  </a:cubicBezTo>
                  <a:cubicBezTo>
                    <a:pt x="122" y="282"/>
                    <a:pt x="61" y="130"/>
                    <a:pt x="153" y="99"/>
                  </a:cubicBezTo>
                  <a:cubicBezTo>
                    <a:pt x="174" y="94"/>
                    <a:pt x="196" y="91"/>
                    <a:pt x="217" y="91"/>
                  </a:cubicBezTo>
                  <a:cubicBezTo>
                    <a:pt x="316" y="91"/>
                    <a:pt x="412" y="146"/>
                    <a:pt x="487" y="221"/>
                  </a:cubicBezTo>
                  <a:cubicBezTo>
                    <a:pt x="548" y="282"/>
                    <a:pt x="608" y="373"/>
                    <a:pt x="669" y="494"/>
                  </a:cubicBezTo>
                  <a:cubicBezTo>
                    <a:pt x="669" y="586"/>
                    <a:pt x="700" y="677"/>
                    <a:pt x="700" y="768"/>
                  </a:cubicBezTo>
                  <a:cubicBezTo>
                    <a:pt x="730" y="677"/>
                    <a:pt x="730" y="555"/>
                    <a:pt x="700" y="464"/>
                  </a:cubicBezTo>
                  <a:cubicBezTo>
                    <a:pt x="669" y="342"/>
                    <a:pt x="608" y="251"/>
                    <a:pt x="517" y="160"/>
                  </a:cubicBezTo>
                  <a:cubicBezTo>
                    <a:pt x="442" y="59"/>
                    <a:pt x="324" y="0"/>
                    <a:pt x="20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9" name="Google Shape;609;p43"/>
            <p:cNvSpPr/>
            <p:nvPr/>
          </p:nvSpPr>
          <p:spPr>
            <a:xfrm>
              <a:off x="6026975" y="4485625"/>
              <a:ext cx="69175" cy="39900"/>
            </a:xfrm>
            <a:custGeom>
              <a:avLst/>
              <a:gdLst/>
              <a:ahLst/>
              <a:cxnLst/>
              <a:rect l="l" t="t" r="r" b="b"/>
              <a:pathLst>
                <a:path w="2767" h="1596" extrusionOk="0">
                  <a:moveTo>
                    <a:pt x="745" y="0"/>
                  </a:moveTo>
                  <a:cubicBezTo>
                    <a:pt x="670" y="0"/>
                    <a:pt x="593" y="4"/>
                    <a:pt x="517" y="12"/>
                  </a:cubicBezTo>
                  <a:cubicBezTo>
                    <a:pt x="365" y="43"/>
                    <a:pt x="244" y="43"/>
                    <a:pt x="122" y="103"/>
                  </a:cubicBezTo>
                  <a:cubicBezTo>
                    <a:pt x="92" y="103"/>
                    <a:pt x="31" y="134"/>
                    <a:pt x="0" y="164"/>
                  </a:cubicBezTo>
                  <a:cubicBezTo>
                    <a:pt x="0" y="164"/>
                    <a:pt x="183" y="103"/>
                    <a:pt x="517" y="73"/>
                  </a:cubicBezTo>
                  <a:cubicBezTo>
                    <a:pt x="567" y="69"/>
                    <a:pt x="618" y="67"/>
                    <a:pt x="668" y="67"/>
                  </a:cubicBezTo>
                  <a:cubicBezTo>
                    <a:pt x="1012" y="67"/>
                    <a:pt x="1354" y="157"/>
                    <a:pt x="1672" y="316"/>
                  </a:cubicBezTo>
                  <a:cubicBezTo>
                    <a:pt x="2037" y="499"/>
                    <a:pt x="2341" y="803"/>
                    <a:pt x="2554" y="1137"/>
                  </a:cubicBezTo>
                  <a:cubicBezTo>
                    <a:pt x="2696" y="1393"/>
                    <a:pt x="2732" y="1596"/>
                    <a:pt x="2761" y="1596"/>
                  </a:cubicBezTo>
                  <a:cubicBezTo>
                    <a:pt x="2763" y="1596"/>
                    <a:pt x="2765" y="1595"/>
                    <a:pt x="2766" y="1593"/>
                  </a:cubicBezTo>
                  <a:cubicBezTo>
                    <a:pt x="2766" y="1562"/>
                    <a:pt x="2736" y="1502"/>
                    <a:pt x="2736" y="1471"/>
                  </a:cubicBezTo>
                  <a:cubicBezTo>
                    <a:pt x="2706" y="1350"/>
                    <a:pt x="2645" y="1228"/>
                    <a:pt x="2584" y="1106"/>
                  </a:cubicBezTo>
                  <a:cubicBezTo>
                    <a:pt x="2224" y="415"/>
                    <a:pt x="1512" y="0"/>
                    <a:pt x="74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0" name="Google Shape;610;p43"/>
            <p:cNvSpPr/>
            <p:nvPr/>
          </p:nvSpPr>
          <p:spPr>
            <a:xfrm>
              <a:off x="6031525" y="4416000"/>
              <a:ext cx="12200" cy="69175"/>
            </a:xfrm>
            <a:custGeom>
              <a:avLst/>
              <a:gdLst/>
              <a:ahLst/>
              <a:cxnLst/>
              <a:rect l="l" t="t" r="r" b="b"/>
              <a:pathLst>
                <a:path w="488" h="2767" extrusionOk="0">
                  <a:moveTo>
                    <a:pt x="1" y="1"/>
                  </a:moveTo>
                  <a:lnTo>
                    <a:pt x="1" y="1"/>
                  </a:lnTo>
                  <a:cubicBezTo>
                    <a:pt x="31" y="457"/>
                    <a:pt x="92" y="943"/>
                    <a:pt x="183" y="1399"/>
                  </a:cubicBezTo>
                  <a:cubicBezTo>
                    <a:pt x="274" y="1855"/>
                    <a:pt x="366" y="2311"/>
                    <a:pt x="487" y="2767"/>
                  </a:cubicBezTo>
                  <a:cubicBezTo>
                    <a:pt x="426" y="2311"/>
                    <a:pt x="366" y="1855"/>
                    <a:pt x="274" y="1369"/>
                  </a:cubicBezTo>
                  <a:cubicBezTo>
                    <a:pt x="214" y="913"/>
                    <a:pt x="122" y="457"/>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1" name="Google Shape;611;p43"/>
            <p:cNvSpPr/>
            <p:nvPr/>
          </p:nvSpPr>
          <p:spPr>
            <a:xfrm>
              <a:off x="6114350" y="4497200"/>
              <a:ext cx="49425" cy="9250"/>
            </a:xfrm>
            <a:custGeom>
              <a:avLst/>
              <a:gdLst/>
              <a:ahLst/>
              <a:cxnLst/>
              <a:rect l="l" t="t" r="r" b="b"/>
              <a:pathLst>
                <a:path w="1977" h="370" extrusionOk="0">
                  <a:moveTo>
                    <a:pt x="1962" y="0"/>
                  </a:moveTo>
                  <a:cubicBezTo>
                    <a:pt x="1884" y="0"/>
                    <a:pt x="1493" y="106"/>
                    <a:pt x="1004" y="188"/>
                  </a:cubicBezTo>
                  <a:cubicBezTo>
                    <a:pt x="457" y="279"/>
                    <a:pt x="1" y="340"/>
                    <a:pt x="1" y="370"/>
                  </a:cubicBezTo>
                  <a:cubicBezTo>
                    <a:pt x="335" y="370"/>
                    <a:pt x="670" y="340"/>
                    <a:pt x="1004" y="279"/>
                  </a:cubicBezTo>
                  <a:cubicBezTo>
                    <a:pt x="1338" y="218"/>
                    <a:pt x="1673" y="127"/>
                    <a:pt x="1977" y="5"/>
                  </a:cubicBezTo>
                  <a:cubicBezTo>
                    <a:pt x="1977" y="2"/>
                    <a:pt x="1972" y="0"/>
                    <a:pt x="196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2" name="Google Shape;612;p43"/>
            <p:cNvSpPr/>
            <p:nvPr/>
          </p:nvSpPr>
          <p:spPr>
            <a:xfrm>
              <a:off x="6081675" y="4512325"/>
              <a:ext cx="6875" cy="9325"/>
            </a:xfrm>
            <a:custGeom>
              <a:avLst/>
              <a:gdLst/>
              <a:ahLst/>
              <a:cxnLst/>
              <a:rect l="l" t="t" r="r" b="b"/>
              <a:pathLst>
                <a:path w="275" h="373" extrusionOk="0">
                  <a:moveTo>
                    <a:pt x="11" y="0"/>
                  </a:moveTo>
                  <a:cubicBezTo>
                    <a:pt x="5" y="0"/>
                    <a:pt x="1" y="3"/>
                    <a:pt x="1" y="8"/>
                  </a:cubicBezTo>
                  <a:cubicBezTo>
                    <a:pt x="1" y="38"/>
                    <a:pt x="31" y="99"/>
                    <a:pt x="92" y="190"/>
                  </a:cubicBezTo>
                  <a:cubicBezTo>
                    <a:pt x="183" y="282"/>
                    <a:pt x="214" y="373"/>
                    <a:pt x="244" y="373"/>
                  </a:cubicBezTo>
                  <a:cubicBezTo>
                    <a:pt x="275" y="342"/>
                    <a:pt x="244" y="251"/>
                    <a:pt x="183" y="130"/>
                  </a:cubicBezTo>
                  <a:cubicBezTo>
                    <a:pt x="133" y="55"/>
                    <a:pt x="42" y="0"/>
                    <a:pt x="1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3" name="Google Shape;613;p43"/>
            <p:cNvSpPr/>
            <p:nvPr/>
          </p:nvSpPr>
          <p:spPr>
            <a:xfrm>
              <a:off x="6065725" y="4499300"/>
              <a:ext cx="8375" cy="5650"/>
            </a:xfrm>
            <a:custGeom>
              <a:avLst/>
              <a:gdLst/>
              <a:ahLst/>
              <a:cxnLst/>
              <a:rect l="l" t="t" r="r" b="b"/>
              <a:pathLst>
                <a:path w="335" h="226" extrusionOk="0">
                  <a:moveTo>
                    <a:pt x="32" y="0"/>
                  </a:moveTo>
                  <a:cubicBezTo>
                    <a:pt x="19" y="0"/>
                    <a:pt x="9" y="4"/>
                    <a:pt x="1" y="12"/>
                  </a:cubicBezTo>
                  <a:cubicBezTo>
                    <a:pt x="1" y="12"/>
                    <a:pt x="61" y="73"/>
                    <a:pt x="153" y="134"/>
                  </a:cubicBezTo>
                  <a:cubicBezTo>
                    <a:pt x="213" y="195"/>
                    <a:pt x="305" y="225"/>
                    <a:pt x="305" y="225"/>
                  </a:cubicBezTo>
                  <a:cubicBezTo>
                    <a:pt x="335" y="195"/>
                    <a:pt x="274" y="134"/>
                    <a:pt x="183" y="73"/>
                  </a:cubicBezTo>
                  <a:cubicBezTo>
                    <a:pt x="116" y="29"/>
                    <a:pt x="66" y="0"/>
                    <a:pt x="3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4" name="Google Shape;614;p43"/>
            <p:cNvSpPr/>
            <p:nvPr/>
          </p:nvSpPr>
          <p:spPr>
            <a:xfrm>
              <a:off x="6046725" y="4494075"/>
              <a:ext cx="10675" cy="3275"/>
            </a:xfrm>
            <a:custGeom>
              <a:avLst/>
              <a:gdLst/>
              <a:ahLst/>
              <a:cxnLst/>
              <a:rect l="l" t="t" r="r" b="b"/>
              <a:pathLst>
                <a:path w="427" h="131" extrusionOk="0">
                  <a:moveTo>
                    <a:pt x="148" y="0"/>
                  </a:moveTo>
                  <a:cubicBezTo>
                    <a:pt x="60" y="0"/>
                    <a:pt x="1" y="45"/>
                    <a:pt x="1" y="69"/>
                  </a:cubicBezTo>
                  <a:cubicBezTo>
                    <a:pt x="1" y="79"/>
                    <a:pt x="11" y="83"/>
                    <a:pt x="29" y="83"/>
                  </a:cubicBezTo>
                  <a:cubicBezTo>
                    <a:pt x="65" y="83"/>
                    <a:pt x="132" y="69"/>
                    <a:pt x="214" y="69"/>
                  </a:cubicBezTo>
                  <a:cubicBezTo>
                    <a:pt x="305" y="100"/>
                    <a:pt x="396" y="130"/>
                    <a:pt x="396" y="130"/>
                  </a:cubicBezTo>
                  <a:cubicBezTo>
                    <a:pt x="426" y="100"/>
                    <a:pt x="366" y="9"/>
                    <a:pt x="214" y="9"/>
                  </a:cubicBezTo>
                  <a:cubicBezTo>
                    <a:pt x="190" y="3"/>
                    <a:pt x="168" y="0"/>
                    <a:pt x="14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5" name="Google Shape;615;p43"/>
            <p:cNvSpPr/>
            <p:nvPr/>
          </p:nvSpPr>
          <p:spPr>
            <a:xfrm>
              <a:off x="6033825" y="4493950"/>
              <a:ext cx="5325" cy="2625"/>
            </a:xfrm>
            <a:custGeom>
              <a:avLst/>
              <a:gdLst/>
              <a:ahLst/>
              <a:cxnLst/>
              <a:rect l="l" t="t" r="r" b="b"/>
              <a:pathLst>
                <a:path w="213" h="105" extrusionOk="0">
                  <a:moveTo>
                    <a:pt x="59" y="1"/>
                  </a:moveTo>
                  <a:cubicBezTo>
                    <a:pt x="30" y="1"/>
                    <a:pt x="0" y="22"/>
                    <a:pt x="0" y="44"/>
                  </a:cubicBezTo>
                  <a:cubicBezTo>
                    <a:pt x="0" y="44"/>
                    <a:pt x="30" y="74"/>
                    <a:pt x="91" y="105"/>
                  </a:cubicBezTo>
                  <a:cubicBezTo>
                    <a:pt x="152" y="105"/>
                    <a:pt x="213" y="105"/>
                    <a:pt x="213" y="74"/>
                  </a:cubicBezTo>
                  <a:cubicBezTo>
                    <a:pt x="213" y="44"/>
                    <a:pt x="152" y="14"/>
                    <a:pt x="91" y="14"/>
                  </a:cubicBezTo>
                  <a:cubicBezTo>
                    <a:pt x="82" y="5"/>
                    <a:pt x="71" y="1"/>
                    <a:pt x="5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6" name="Google Shape;616;p43"/>
            <p:cNvSpPr/>
            <p:nvPr/>
          </p:nvSpPr>
          <p:spPr>
            <a:xfrm>
              <a:off x="5467700" y="3769200"/>
              <a:ext cx="737125" cy="709150"/>
            </a:xfrm>
            <a:custGeom>
              <a:avLst/>
              <a:gdLst/>
              <a:ahLst/>
              <a:cxnLst/>
              <a:rect l="l" t="t" r="r" b="b"/>
              <a:pathLst>
                <a:path w="29485" h="28366" extrusionOk="0">
                  <a:moveTo>
                    <a:pt x="18528" y="0"/>
                  </a:moveTo>
                  <a:cubicBezTo>
                    <a:pt x="18249" y="0"/>
                    <a:pt x="18086" y="37"/>
                    <a:pt x="18086" y="37"/>
                  </a:cubicBezTo>
                  <a:cubicBezTo>
                    <a:pt x="9332" y="219"/>
                    <a:pt x="0" y="21131"/>
                    <a:pt x="0" y="21131"/>
                  </a:cubicBezTo>
                  <a:lnTo>
                    <a:pt x="13101" y="22499"/>
                  </a:lnTo>
                  <a:lnTo>
                    <a:pt x="17295" y="12924"/>
                  </a:lnTo>
                  <a:lnTo>
                    <a:pt x="20609" y="28365"/>
                  </a:lnTo>
                  <a:lnTo>
                    <a:pt x="29484" y="26845"/>
                  </a:lnTo>
                  <a:cubicBezTo>
                    <a:pt x="29484" y="26845"/>
                    <a:pt x="26141" y="14414"/>
                    <a:pt x="25137" y="9216"/>
                  </a:cubicBezTo>
                  <a:cubicBezTo>
                    <a:pt x="23516" y="758"/>
                    <a:pt x="19805" y="0"/>
                    <a:pt x="1852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7" name="Google Shape;617;p43"/>
            <p:cNvSpPr/>
            <p:nvPr/>
          </p:nvSpPr>
          <p:spPr>
            <a:xfrm>
              <a:off x="5967700" y="4412200"/>
              <a:ext cx="247750" cy="75250"/>
            </a:xfrm>
            <a:custGeom>
              <a:avLst/>
              <a:gdLst/>
              <a:ahLst/>
              <a:cxnLst/>
              <a:rect l="l" t="t" r="r" b="b"/>
              <a:pathLst>
                <a:path w="9910" h="3010" extrusionOk="0">
                  <a:moveTo>
                    <a:pt x="9697" y="1"/>
                  </a:moveTo>
                  <a:lnTo>
                    <a:pt x="1" y="1885"/>
                  </a:lnTo>
                  <a:lnTo>
                    <a:pt x="274" y="3010"/>
                  </a:lnTo>
                  <a:lnTo>
                    <a:pt x="9910" y="1186"/>
                  </a:lnTo>
                  <a:lnTo>
                    <a:pt x="9697" y="1"/>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8" name="Google Shape;618;p43"/>
            <p:cNvSpPr/>
            <p:nvPr/>
          </p:nvSpPr>
          <p:spPr>
            <a:xfrm>
              <a:off x="5802325" y="3982800"/>
              <a:ext cx="17975" cy="7000"/>
            </a:xfrm>
            <a:custGeom>
              <a:avLst/>
              <a:gdLst/>
              <a:ahLst/>
              <a:cxnLst/>
              <a:rect l="l" t="t" r="r" b="b"/>
              <a:pathLst>
                <a:path w="719" h="280" extrusionOk="0">
                  <a:moveTo>
                    <a:pt x="657" y="1"/>
                  </a:moveTo>
                  <a:cubicBezTo>
                    <a:pt x="594" y="1"/>
                    <a:pt x="486" y="27"/>
                    <a:pt x="354" y="64"/>
                  </a:cubicBezTo>
                  <a:cubicBezTo>
                    <a:pt x="141" y="125"/>
                    <a:pt x="20" y="155"/>
                    <a:pt x="20" y="216"/>
                  </a:cubicBezTo>
                  <a:cubicBezTo>
                    <a:pt x="1" y="254"/>
                    <a:pt x="63" y="280"/>
                    <a:pt x="164" y="280"/>
                  </a:cubicBezTo>
                  <a:cubicBezTo>
                    <a:pt x="226" y="280"/>
                    <a:pt x="303" y="270"/>
                    <a:pt x="384" y="247"/>
                  </a:cubicBezTo>
                  <a:cubicBezTo>
                    <a:pt x="597" y="186"/>
                    <a:pt x="719" y="95"/>
                    <a:pt x="719" y="34"/>
                  </a:cubicBezTo>
                  <a:cubicBezTo>
                    <a:pt x="719" y="11"/>
                    <a:pt x="697" y="1"/>
                    <a:pt x="65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9" name="Google Shape;619;p43"/>
            <p:cNvSpPr/>
            <p:nvPr/>
          </p:nvSpPr>
          <p:spPr>
            <a:xfrm>
              <a:off x="5856750" y="3967925"/>
              <a:ext cx="38025" cy="6675"/>
            </a:xfrm>
            <a:custGeom>
              <a:avLst/>
              <a:gdLst/>
              <a:ahLst/>
              <a:cxnLst/>
              <a:rect l="l" t="t" r="r" b="b"/>
              <a:pathLst>
                <a:path w="1521" h="267" extrusionOk="0">
                  <a:moveTo>
                    <a:pt x="1013" y="1"/>
                  </a:moveTo>
                  <a:cubicBezTo>
                    <a:pt x="925" y="1"/>
                    <a:pt x="829" y="7"/>
                    <a:pt x="730" y="21"/>
                  </a:cubicBezTo>
                  <a:cubicBezTo>
                    <a:pt x="305" y="51"/>
                    <a:pt x="1" y="173"/>
                    <a:pt x="1" y="234"/>
                  </a:cubicBezTo>
                  <a:cubicBezTo>
                    <a:pt x="1" y="257"/>
                    <a:pt x="50" y="267"/>
                    <a:pt x="134" y="267"/>
                  </a:cubicBezTo>
                  <a:cubicBezTo>
                    <a:pt x="270" y="267"/>
                    <a:pt x="498" y="241"/>
                    <a:pt x="761" y="203"/>
                  </a:cubicBezTo>
                  <a:cubicBezTo>
                    <a:pt x="1004" y="203"/>
                    <a:pt x="1277" y="173"/>
                    <a:pt x="1521" y="112"/>
                  </a:cubicBezTo>
                  <a:cubicBezTo>
                    <a:pt x="1521" y="65"/>
                    <a:pt x="1306" y="1"/>
                    <a:pt x="1013"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0" name="Google Shape;620;p43"/>
            <p:cNvSpPr/>
            <p:nvPr/>
          </p:nvSpPr>
          <p:spPr>
            <a:xfrm>
              <a:off x="5922875" y="3991175"/>
              <a:ext cx="14450" cy="35800"/>
            </a:xfrm>
            <a:custGeom>
              <a:avLst/>
              <a:gdLst/>
              <a:ahLst/>
              <a:cxnLst/>
              <a:rect l="l" t="t" r="r" b="b"/>
              <a:pathLst>
                <a:path w="578" h="1432" extrusionOk="0">
                  <a:moveTo>
                    <a:pt x="40" y="1"/>
                  </a:moveTo>
                  <a:cubicBezTo>
                    <a:pt x="36" y="1"/>
                    <a:pt x="33" y="1"/>
                    <a:pt x="31" y="3"/>
                  </a:cubicBezTo>
                  <a:cubicBezTo>
                    <a:pt x="0" y="246"/>
                    <a:pt x="61" y="519"/>
                    <a:pt x="183" y="763"/>
                  </a:cubicBezTo>
                  <a:cubicBezTo>
                    <a:pt x="304" y="1158"/>
                    <a:pt x="456" y="1431"/>
                    <a:pt x="517" y="1431"/>
                  </a:cubicBezTo>
                  <a:cubicBezTo>
                    <a:pt x="578" y="1431"/>
                    <a:pt x="517" y="1067"/>
                    <a:pt x="365" y="671"/>
                  </a:cubicBezTo>
                  <a:cubicBezTo>
                    <a:pt x="249" y="295"/>
                    <a:pt x="105" y="1"/>
                    <a:pt x="4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1" name="Google Shape;621;p43"/>
            <p:cNvSpPr/>
            <p:nvPr/>
          </p:nvSpPr>
          <p:spPr>
            <a:xfrm>
              <a:off x="5944900" y="4063425"/>
              <a:ext cx="12200" cy="36500"/>
            </a:xfrm>
            <a:custGeom>
              <a:avLst/>
              <a:gdLst/>
              <a:ahLst/>
              <a:cxnLst/>
              <a:rect l="l" t="t" r="r" b="b"/>
              <a:pathLst>
                <a:path w="488" h="1460" extrusionOk="0">
                  <a:moveTo>
                    <a:pt x="62" y="0"/>
                  </a:moveTo>
                  <a:cubicBezTo>
                    <a:pt x="1" y="0"/>
                    <a:pt x="62" y="365"/>
                    <a:pt x="153" y="760"/>
                  </a:cubicBezTo>
                  <a:cubicBezTo>
                    <a:pt x="274" y="1155"/>
                    <a:pt x="396" y="1459"/>
                    <a:pt x="457" y="1459"/>
                  </a:cubicBezTo>
                  <a:cubicBezTo>
                    <a:pt x="487" y="1459"/>
                    <a:pt x="457" y="1095"/>
                    <a:pt x="365" y="699"/>
                  </a:cubicBezTo>
                  <a:cubicBezTo>
                    <a:pt x="244" y="304"/>
                    <a:pt x="122" y="0"/>
                    <a:pt x="6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2" name="Google Shape;622;p43"/>
            <p:cNvSpPr/>
            <p:nvPr/>
          </p:nvSpPr>
          <p:spPr>
            <a:xfrm>
              <a:off x="5963900" y="4137125"/>
              <a:ext cx="11425" cy="36500"/>
            </a:xfrm>
            <a:custGeom>
              <a:avLst/>
              <a:gdLst/>
              <a:ahLst/>
              <a:cxnLst/>
              <a:rect l="l" t="t" r="r" b="b"/>
              <a:pathLst>
                <a:path w="457" h="1460" extrusionOk="0">
                  <a:moveTo>
                    <a:pt x="61" y="1"/>
                  </a:moveTo>
                  <a:cubicBezTo>
                    <a:pt x="1" y="1"/>
                    <a:pt x="31" y="335"/>
                    <a:pt x="153" y="761"/>
                  </a:cubicBezTo>
                  <a:cubicBezTo>
                    <a:pt x="244" y="1156"/>
                    <a:pt x="365" y="1460"/>
                    <a:pt x="426" y="1460"/>
                  </a:cubicBezTo>
                  <a:cubicBezTo>
                    <a:pt x="457" y="1186"/>
                    <a:pt x="426" y="943"/>
                    <a:pt x="335" y="700"/>
                  </a:cubicBezTo>
                  <a:cubicBezTo>
                    <a:pt x="244" y="305"/>
                    <a:pt x="122" y="1"/>
                    <a:pt x="6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3" name="Google Shape;623;p43"/>
            <p:cNvSpPr/>
            <p:nvPr/>
          </p:nvSpPr>
          <p:spPr>
            <a:xfrm>
              <a:off x="5982150" y="4210075"/>
              <a:ext cx="11425" cy="37250"/>
            </a:xfrm>
            <a:custGeom>
              <a:avLst/>
              <a:gdLst/>
              <a:ahLst/>
              <a:cxnLst/>
              <a:rect l="l" t="t" r="r" b="b"/>
              <a:pathLst>
                <a:path w="457" h="1490" extrusionOk="0">
                  <a:moveTo>
                    <a:pt x="31" y="1"/>
                  </a:moveTo>
                  <a:cubicBezTo>
                    <a:pt x="0" y="1"/>
                    <a:pt x="31" y="365"/>
                    <a:pt x="122" y="761"/>
                  </a:cubicBezTo>
                  <a:cubicBezTo>
                    <a:pt x="213" y="1186"/>
                    <a:pt x="334" y="1490"/>
                    <a:pt x="395" y="1490"/>
                  </a:cubicBezTo>
                  <a:cubicBezTo>
                    <a:pt x="456" y="1460"/>
                    <a:pt x="426" y="1125"/>
                    <a:pt x="304" y="730"/>
                  </a:cubicBezTo>
                  <a:cubicBezTo>
                    <a:pt x="213" y="305"/>
                    <a:pt x="91" y="1"/>
                    <a:pt x="3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4" name="Google Shape;624;p43"/>
            <p:cNvSpPr/>
            <p:nvPr/>
          </p:nvSpPr>
          <p:spPr>
            <a:xfrm>
              <a:off x="5999625" y="4283800"/>
              <a:ext cx="11425" cy="37250"/>
            </a:xfrm>
            <a:custGeom>
              <a:avLst/>
              <a:gdLst/>
              <a:ahLst/>
              <a:cxnLst/>
              <a:rect l="l" t="t" r="r" b="b"/>
              <a:pathLst>
                <a:path w="457" h="1490" extrusionOk="0">
                  <a:moveTo>
                    <a:pt x="31" y="0"/>
                  </a:moveTo>
                  <a:cubicBezTo>
                    <a:pt x="0" y="0"/>
                    <a:pt x="31" y="365"/>
                    <a:pt x="122" y="760"/>
                  </a:cubicBezTo>
                  <a:cubicBezTo>
                    <a:pt x="213" y="1185"/>
                    <a:pt x="335" y="1489"/>
                    <a:pt x="395" y="1489"/>
                  </a:cubicBezTo>
                  <a:cubicBezTo>
                    <a:pt x="456" y="1489"/>
                    <a:pt x="395" y="1125"/>
                    <a:pt x="304" y="729"/>
                  </a:cubicBezTo>
                  <a:cubicBezTo>
                    <a:pt x="213" y="334"/>
                    <a:pt x="91" y="0"/>
                    <a:pt x="3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5" name="Google Shape;625;p43"/>
            <p:cNvSpPr/>
            <p:nvPr/>
          </p:nvSpPr>
          <p:spPr>
            <a:xfrm>
              <a:off x="6016325" y="4358250"/>
              <a:ext cx="11425" cy="36500"/>
            </a:xfrm>
            <a:custGeom>
              <a:avLst/>
              <a:gdLst/>
              <a:ahLst/>
              <a:cxnLst/>
              <a:rect l="l" t="t" r="r" b="b"/>
              <a:pathLst>
                <a:path w="457" h="1460" extrusionOk="0">
                  <a:moveTo>
                    <a:pt x="62" y="1"/>
                  </a:moveTo>
                  <a:cubicBezTo>
                    <a:pt x="1" y="1"/>
                    <a:pt x="31" y="335"/>
                    <a:pt x="123" y="761"/>
                  </a:cubicBezTo>
                  <a:cubicBezTo>
                    <a:pt x="214" y="1156"/>
                    <a:pt x="335" y="1460"/>
                    <a:pt x="396" y="1460"/>
                  </a:cubicBezTo>
                  <a:cubicBezTo>
                    <a:pt x="457" y="1460"/>
                    <a:pt x="426" y="1125"/>
                    <a:pt x="335" y="700"/>
                  </a:cubicBezTo>
                  <a:cubicBezTo>
                    <a:pt x="214" y="305"/>
                    <a:pt x="92" y="1"/>
                    <a:pt x="6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6" name="Google Shape;626;p43"/>
            <p:cNvSpPr/>
            <p:nvPr/>
          </p:nvSpPr>
          <p:spPr>
            <a:xfrm>
              <a:off x="6033050" y="4432725"/>
              <a:ext cx="6875" cy="18275"/>
            </a:xfrm>
            <a:custGeom>
              <a:avLst/>
              <a:gdLst/>
              <a:ahLst/>
              <a:cxnLst/>
              <a:rect l="l" t="t" r="r" b="b"/>
              <a:pathLst>
                <a:path w="275" h="731" extrusionOk="0">
                  <a:moveTo>
                    <a:pt x="31" y="1"/>
                  </a:moveTo>
                  <a:cubicBezTo>
                    <a:pt x="1" y="1"/>
                    <a:pt x="1" y="153"/>
                    <a:pt x="31" y="365"/>
                  </a:cubicBezTo>
                  <a:cubicBezTo>
                    <a:pt x="92" y="578"/>
                    <a:pt x="153" y="730"/>
                    <a:pt x="213" y="730"/>
                  </a:cubicBezTo>
                  <a:cubicBezTo>
                    <a:pt x="274" y="730"/>
                    <a:pt x="274" y="548"/>
                    <a:pt x="213" y="335"/>
                  </a:cubicBezTo>
                  <a:cubicBezTo>
                    <a:pt x="183" y="122"/>
                    <a:pt x="61" y="1"/>
                    <a:pt x="3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7" name="Google Shape;627;p43"/>
            <p:cNvSpPr/>
            <p:nvPr/>
          </p:nvSpPr>
          <p:spPr>
            <a:xfrm>
              <a:off x="4980600" y="3576325"/>
              <a:ext cx="654300" cy="693800"/>
            </a:xfrm>
            <a:custGeom>
              <a:avLst/>
              <a:gdLst/>
              <a:ahLst/>
              <a:cxnLst/>
              <a:rect l="l" t="t" r="r" b="b"/>
              <a:pathLst>
                <a:path w="26172" h="27752" extrusionOk="0">
                  <a:moveTo>
                    <a:pt x="4894" y="1"/>
                  </a:moveTo>
                  <a:lnTo>
                    <a:pt x="3709" y="92"/>
                  </a:lnTo>
                  <a:lnTo>
                    <a:pt x="457" y="7448"/>
                  </a:lnTo>
                  <a:lnTo>
                    <a:pt x="2463" y="15472"/>
                  </a:lnTo>
                  <a:cubicBezTo>
                    <a:pt x="3526" y="19211"/>
                    <a:pt x="517" y="23983"/>
                    <a:pt x="1" y="27296"/>
                  </a:cubicBezTo>
                  <a:lnTo>
                    <a:pt x="17296" y="27752"/>
                  </a:lnTo>
                  <a:lnTo>
                    <a:pt x="18147" y="16384"/>
                  </a:lnTo>
                  <a:lnTo>
                    <a:pt x="18724" y="21430"/>
                  </a:lnTo>
                  <a:lnTo>
                    <a:pt x="26171" y="22372"/>
                  </a:lnTo>
                  <a:lnTo>
                    <a:pt x="22159" y="8147"/>
                  </a:lnTo>
                  <a:cubicBezTo>
                    <a:pt x="20048" y="149"/>
                    <a:pt x="13284" y="61"/>
                    <a:pt x="12989" y="61"/>
                  </a:cubicBezTo>
                  <a:cubicBezTo>
                    <a:pt x="12983" y="61"/>
                    <a:pt x="12980" y="62"/>
                    <a:pt x="12980" y="62"/>
                  </a:cubicBezTo>
                  <a:lnTo>
                    <a:pt x="4894" y="1"/>
                  </a:ln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8" name="Google Shape;628;p43"/>
            <p:cNvSpPr/>
            <p:nvPr/>
          </p:nvSpPr>
          <p:spPr>
            <a:xfrm>
              <a:off x="5146250" y="3179675"/>
              <a:ext cx="220400" cy="396675"/>
            </a:xfrm>
            <a:custGeom>
              <a:avLst/>
              <a:gdLst/>
              <a:ahLst/>
              <a:cxnLst/>
              <a:rect l="l" t="t" r="r" b="b"/>
              <a:pathLst>
                <a:path w="8816" h="15867" extrusionOk="0">
                  <a:moveTo>
                    <a:pt x="4195" y="0"/>
                  </a:moveTo>
                  <a:lnTo>
                    <a:pt x="1" y="3769"/>
                  </a:lnTo>
                  <a:lnTo>
                    <a:pt x="62" y="15836"/>
                  </a:lnTo>
                  <a:lnTo>
                    <a:pt x="5928" y="15867"/>
                  </a:lnTo>
                  <a:cubicBezTo>
                    <a:pt x="5806" y="15228"/>
                    <a:pt x="6050" y="12888"/>
                    <a:pt x="6050" y="12888"/>
                  </a:cubicBezTo>
                  <a:cubicBezTo>
                    <a:pt x="6050" y="12888"/>
                    <a:pt x="8512" y="12614"/>
                    <a:pt x="8664" y="10213"/>
                  </a:cubicBezTo>
                  <a:cubicBezTo>
                    <a:pt x="8816" y="7781"/>
                    <a:pt x="8664" y="2189"/>
                    <a:pt x="8664" y="2189"/>
                  </a:cubicBezTo>
                  <a:lnTo>
                    <a:pt x="4195" y="0"/>
                  </a:lnTo>
                  <a:close/>
                </a:path>
              </a:pathLst>
            </a:custGeom>
            <a:solidFill>
              <a:srgbClr val="B7887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9" name="Google Shape;629;p43"/>
            <p:cNvSpPr/>
            <p:nvPr/>
          </p:nvSpPr>
          <p:spPr>
            <a:xfrm>
              <a:off x="5327875" y="3327850"/>
              <a:ext cx="18250" cy="15450"/>
            </a:xfrm>
            <a:custGeom>
              <a:avLst/>
              <a:gdLst/>
              <a:ahLst/>
              <a:cxnLst/>
              <a:rect l="l" t="t" r="r" b="b"/>
              <a:pathLst>
                <a:path w="730" h="618" extrusionOk="0">
                  <a:moveTo>
                    <a:pt x="396" y="0"/>
                  </a:moveTo>
                  <a:cubicBezTo>
                    <a:pt x="122" y="0"/>
                    <a:pt x="0" y="335"/>
                    <a:pt x="183" y="517"/>
                  </a:cubicBezTo>
                  <a:cubicBezTo>
                    <a:pt x="243" y="587"/>
                    <a:pt x="322" y="617"/>
                    <a:pt x="401" y="617"/>
                  </a:cubicBezTo>
                  <a:cubicBezTo>
                    <a:pt x="565" y="617"/>
                    <a:pt x="730" y="488"/>
                    <a:pt x="730" y="304"/>
                  </a:cubicBezTo>
                  <a:cubicBezTo>
                    <a:pt x="700" y="122"/>
                    <a:pt x="578" y="0"/>
                    <a:pt x="39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0" name="Google Shape;630;p43"/>
            <p:cNvSpPr/>
            <p:nvPr/>
          </p:nvSpPr>
          <p:spPr>
            <a:xfrm>
              <a:off x="5325600" y="3320250"/>
              <a:ext cx="32700" cy="9975"/>
            </a:xfrm>
            <a:custGeom>
              <a:avLst/>
              <a:gdLst/>
              <a:ahLst/>
              <a:cxnLst/>
              <a:rect l="l" t="t" r="r" b="b"/>
              <a:pathLst>
                <a:path w="1308" h="399" extrusionOk="0">
                  <a:moveTo>
                    <a:pt x="669" y="0"/>
                  </a:moveTo>
                  <a:cubicBezTo>
                    <a:pt x="487" y="0"/>
                    <a:pt x="335" y="31"/>
                    <a:pt x="183" y="152"/>
                  </a:cubicBezTo>
                  <a:cubicBezTo>
                    <a:pt x="61" y="213"/>
                    <a:pt x="0" y="274"/>
                    <a:pt x="31" y="304"/>
                  </a:cubicBezTo>
                  <a:cubicBezTo>
                    <a:pt x="35" y="313"/>
                    <a:pt x="44" y="317"/>
                    <a:pt x="57" y="317"/>
                  </a:cubicBezTo>
                  <a:cubicBezTo>
                    <a:pt x="126" y="317"/>
                    <a:pt x="314" y="210"/>
                    <a:pt x="562" y="210"/>
                  </a:cubicBezTo>
                  <a:cubicBezTo>
                    <a:pt x="587" y="210"/>
                    <a:pt x="612" y="211"/>
                    <a:pt x="639" y="213"/>
                  </a:cubicBezTo>
                  <a:cubicBezTo>
                    <a:pt x="947" y="241"/>
                    <a:pt x="1178" y="399"/>
                    <a:pt x="1236" y="399"/>
                  </a:cubicBezTo>
                  <a:cubicBezTo>
                    <a:pt x="1241" y="399"/>
                    <a:pt x="1244" y="398"/>
                    <a:pt x="1246" y="396"/>
                  </a:cubicBezTo>
                  <a:cubicBezTo>
                    <a:pt x="1307" y="396"/>
                    <a:pt x="1246" y="304"/>
                    <a:pt x="1155" y="213"/>
                  </a:cubicBezTo>
                  <a:cubicBezTo>
                    <a:pt x="1003" y="92"/>
                    <a:pt x="851" y="31"/>
                    <a:pt x="6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1" name="Google Shape;631;p43"/>
            <p:cNvSpPr/>
            <p:nvPr/>
          </p:nvSpPr>
          <p:spPr>
            <a:xfrm>
              <a:off x="5237450" y="3326325"/>
              <a:ext cx="18250" cy="15450"/>
            </a:xfrm>
            <a:custGeom>
              <a:avLst/>
              <a:gdLst/>
              <a:ahLst/>
              <a:cxnLst/>
              <a:rect l="l" t="t" r="r" b="b"/>
              <a:pathLst>
                <a:path w="730" h="618" extrusionOk="0">
                  <a:moveTo>
                    <a:pt x="426" y="1"/>
                  </a:moveTo>
                  <a:cubicBezTo>
                    <a:pt x="122" y="1"/>
                    <a:pt x="0" y="335"/>
                    <a:pt x="183" y="517"/>
                  </a:cubicBezTo>
                  <a:cubicBezTo>
                    <a:pt x="252" y="587"/>
                    <a:pt x="335" y="618"/>
                    <a:pt x="415" y="618"/>
                  </a:cubicBezTo>
                  <a:cubicBezTo>
                    <a:pt x="579" y="618"/>
                    <a:pt x="730" y="489"/>
                    <a:pt x="730" y="305"/>
                  </a:cubicBezTo>
                  <a:cubicBezTo>
                    <a:pt x="730" y="153"/>
                    <a:pt x="578" y="1"/>
                    <a:pt x="42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2" name="Google Shape;632;p43"/>
            <p:cNvSpPr/>
            <p:nvPr/>
          </p:nvSpPr>
          <p:spPr>
            <a:xfrm>
              <a:off x="5235175" y="3319300"/>
              <a:ext cx="31925" cy="9425"/>
            </a:xfrm>
            <a:custGeom>
              <a:avLst/>
              <a:gdLst/>
              <a:ahLst/>
              <a:cxnLst/>
              <a:rect l="l" t="t" r="r" b="b"/>
              <a:pathLst>
                <a:path w="1277" h="377" extrusionOk="0">
                  <a:moveTo>
                    <a:pt x="575" y="0"/>
                  </a:moveTo>
                  <a:cubicBezTo>
                    <a:pt x="433" y="0"/>
                    <a:pt x="308" y="55"/>
                    <a:pt x="183" y="130"/>
                  </a:cubicBezTo>
                  <a:cubicBezTo>
                    <a:pt x="61" y="190"/>
                    <a:pt x="0" y="251"/>
                    <a:pt x="31" y="312"/>
                  </a:cubicBezTo>
                  <a:cubicBezTo>
                    <a:pt x="36" y="315"/>
                    <a:pt x="43" y="316"/>
                    <a:pt x="52" y="316"/>
                  </a:cubicBezTo>
                  <a:cubicBezTo>
                    <a:pt x="136" y="316"/>
                    <a:pt x="365" y="190"/>
                    <a:pt x="669" y="190"/>
                  </a:cubicBezTo>
                  <a:cubicBezTo>
                    <a:pt x="978" y="218"/>
                    <a:pt x="1183" y="376"/>
                    <a:pt x="1260" y="376"/>
                  </a:cubicBezTo>
                  <a:cubicBezTo>
                    <a:pt x="1267" y="376"/>
                    <a:pt x="1272" y="375"/>
                    <a:pt x="1277" y="373"/>
                  </a:cubicBezTo>
                  <a:cubicBezTo>
                    <a:pt x="1277" y="342"/>
                    <a:pt x="1246" y="282"/>
                    <a:pt x="1155" y="190"/>
                  </a:cubicBezTo>
                  <a:cubicBezTo>
                    <a:pt x="1034" y="69"/>
                    <a:pt x="851" y="8"/>
                    <a:pt x="669" y="8"/>
                  </a:cubicBezTo>
                  <a:cubicBezTo>
                    <a:pt x="637" y="3"/>
                    <a:pt x="605" y="0"/>
                    <a:pt x="57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3" name="Google Shape;633;p43"/>
            <p:cNvSpPr/>
            <p:nvPr/>
          </p:nvSpPr>
          <p:spPr>
            <a:xfrm>
              <a:off x="5294450" y="3325575"/>
              <a:ext cx="22800" cy="73525"/>
            </a:xfrm>
            <a:custGeom>
              <a:avLst/>
              <a:gdLst/>
              <a:ahLst/>
              <a:cxnLst/>
              <a:rect l="l" t="t" r="r" b="b"/>
              <a:pathLst>
                <a:path w="912" h="2941" extrusionOk="0">
                  <a:moveTo>
                    <a:pt x="0" y="0"/>
                  </a:moveTo>
                  <a:lnTo>
                    <a:pt x="0" y="0"/>
                  </a:lnTo>
                  <a:cubicBezTo>
                    <a:pt x="122" y="608"/>
                    <a:pt x="274" y="1216"/>
                    <a:pt x="486" y="1794"/>
                  </a:cubicBezTo>
                  <a:lnTo>
                    <a:pt x="730" y="2493"/>
                  </a:lnTo>
                  <a:cubicBezTo>
                    <a:pt x="760" y="2584"/>
                    <a:pt x="790" y="2675"/>
                    <a:pt x="790" y="2766"/>
                  </a:cubicBezTo>
                  <a:cubicBezTo>
                    <a:pt x="760" y="2827"/>
                    <a:pt x="669" y="2827"/>
                    <a:pt x="578" y="2827"/>
                  </a:cubicBezTo>
                  <a:cubicBezTo>
                    <a:pt x="395" y="2827"/>
                    <a:pt x="213" y="2857"/>
                    <a:pt x="30" y="2918"/>
                  </a:cubicBezTo>
                  <a:cubicBezTo>
                    <a:pt x="122" y="2933"/>
                    <a:pt x="213" y="2941"/>
                    <a:pt x="308" y="2941"/>
                  </a:cubicBezTo>
                  <a:cubicBezTo>
                    <a:pt x="403" y="2941"/>
                    <a:pt x="502" y="2933"/>
                    <a:pt x="608" y="2918"/>
                  </a:cubicBezTo>
                  <a:lnTo>
                    <a:pt x="730" y="2918"/>
                  </a:lnTo>
                  <a:cubicBezTo>
                    <a:pt x="790" y="2918"/>
                    <a:pt x="851" y="2857"/>
                    <a:pt x="881" y="2797"/>
                  </a:cubicBezTo>
                  <a:cubicBezTo>
                    <a:pt x="912" y="2675"/>
                    <a:pt x="912" y="2553"/>
                    <a:pt x="851" y="2462"/>
                  </a:cubicBezTo>
                  <a:lnTo>
                    <a:pt x="638" y="1763"/>
                  </a:lnTo>
                  <a:cubicBezTo>
                    <a:pt x="456" y="1155"/>
                    <a:pt x="243" y="578"/>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4" name="Google Shape;634;p43"/>
            <p:cNvSpPr/>
            <p:nvPr/>
          </p:nvSpPr>
          <p:spPr>
            <a:xfrm>
              <a:off x="5263275" y="3406125"/>
              <a:ext cx="44875" cy="23250"/>
            </a:xfrm>
            <a:custGeom>
              <a:avLst/>
              <a:gdLst/>
              <a:ahLst/>
              <a:cxnLst/>
              <a:rect l="l" t="t" r="r" b="b"/>
              <a:pathLst>
                <a:path w="1795" h="930" extrusionOk="0">
                  <a:moveTo>
                    <a:pt x="183" y="0"/>
                  </a:moveTo>
                  <a:cubicBezTo>
                    <a:pt x="183" y="0"/>
                    <a:pt x="1" y="578"/>
                    <a:pt x="700" y="851"/>
                  </a:cubicBezTo>
                  <a:cubicBezTo>
                    <a:pt x="815" y="904"/>
                    <a:pt x="936" y="929"/>
                    <a:pt x="1055" y="929"/>
                  </a:cubicBezTo>
                  <a:cubicBezTo>
                    <a:pt x="1343" y="929"/>
                    <a:pt x="1622" y="784"/>
                    <a:pt x="1794" y="547"/>
                  </a:cubicBezTo>
                  <a:cubicBezTo>
                    <a:pt x="1217" y="486"/>
                    <a:pt x="669" y="304"/>
                    <a:pt x="1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5" name="Google Shape;635;p43"/>
            <p:cNvSpPr/>
            <p:nvPr/>
          </p:nvSpPr>
          <p:spPr>
            <a:xfrm>
              <a:off x="5217700" y="3474500"/>
              <a:ext cx="79800" cy="41975"/>
            </a:xfrm>
            <a:custGeom>
              <a:avLst/>
              <a:gdLst/>
              <a:ahLst/>
              <a:cxnLst/>
              <a:rect l="l" t="t" r="r" b="b"/>
              <a:pathLst>
                <a:path w="3192" h="1679" extrusionOk="0">
                  <a:moveTo>
                    <a:pt x="0" y="1"/>
                  </a:moveTo>
                  <a:cubicBezTo>
                    <a:pt x="0" y="1"/>
                    <a:pt x="683" y="1678"/>
                    <a:pt x="2927" y="1678"/>
                  </a:cubicBezTo>
                  <a:cubicBezTo>
                    <a:pt x="3004" y="1678"/>
                    <a:pt x="3081" y="1676"/>
                    <a:pt x="3161" y="1672"/>
                  </a:cubicBezTo>
                  <a:lnTo>
                    <a:pt x="3192" y="1095"/>
                  </a:lnTo>
                  <a:cubicBezTo>
                    <a:pt x="2037" y="1034"/>
                    <a:pt x="942" y="669"/>
                    <a:pt x="0" y="1"/>
                  </a:cubicBezTo>
                  <a:close/>
                </a:path>
              </a:pathLst>
            </a:custGeom>
            <a:solidFill>
              <a:srgbClr val="A369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6" name="Google Shape;636;p43"/>
            <p:cNvSpPr/>
            <p:nvPr/>
          </p:nvSpPr>
          <p:spPr>
            <a:xfrm>
              <a:off x="5046725" y="3136250"/>
              <a:ext cx="335875" cy="349675"/>
            </a:xfrm>
            <a:custGeom>
              <a:avLst/>
              <a:gdLst/>
              <a:ahLst/>
              <a:cxnLst/>
              <a:rect l="l" t="t" r="r" b="b"/>
              <a:pathLst>
                <a:path w="13435" h="13987" extrusionOk="0">
                  <a:moveTo>
                    <a:pt x="6866" y="0"/>
                  </a:moveTo>
                  <a:cubicBezTo>
                    <a:pt x="6739" y="0"/>
                    <a:pt x="6647" y="5"/>
                    <a:pt x="6596" y="5"/>
                  </a:cubicBezTo>
                  <a:cubicBezTo>
                    <a:pt x="6596" y="5"/>
                    <a:pt x="6539" y="1"/>
                    <a:pt x="6437" y="1"/>
                  </a:cubicBezTo>
                  <a:cubicBezTo>
                    <a:pt x="5538" y="1"/>
                    <a:pt x="1110" y="295"/>
                    <a:pt x="182" y="6023"/>
                  </a:cubicBezTo>
                  <a:cubicBezTo>
                    <a:pt x="152" y="6236"/>
                    <a:pt x="91" y="6783"/>
                    <a:pt x="61" y="7239"/>
                  </a:cubicBezTo>
                  <a:cubicBezTo>
                    <a:pt x="61" y="7239"/>
                    <a:pt x="61" y="7269"/>
                    <a:pt x="61" y="7482"/>
                  </a:cubicBezTo>
                  <a:cubicBezTo>
                    <a:pt x="30" y="7695"/>
                    <a:pt x="0" y="7847"/>
                    <a:pt x="0" y="7968"/>
                  </a:cubicBezTo>
                  <a:cubicBezTo>
                    <a:pt x="0" y="9549"/>
                    <a:pt x="456" y="13196"/>
                    <a:pt x="4134" y="13987"/>
                  </a:cubicBezTo>
                  <a:lnTo>
                    <a:pt x="4134" y="8637"/>
                  </a:lnTo>
                  <a:lnTo>
                    <a:pt x="4499" y="8667"/>
                  </a:lnTo>
                  <a:cubicBezTo>
                    <a:pt x="4499" y="8667"/>
                    <a:pt x="7538" y="6996"/>
                    <a:pt x="8298" y="3470"/>
                  </a:cubicBezTo>
                  <a:cubicBezTo>
                    <a:pt x="8420" y="4199"/>
                    <a:pt x="8602" y="5689"/>
                    <a:pt x="8328" y="6631"/>
                  </a:cubicBezTo>
                  <a:lnTo>
                    <a:pt x="12645" y="7330"/>
                  </a:lnTo>
                  <a:cubicBezTo>
                    <a:pt x="13070" y="6357"/>
                    <a:pt x="13131" y="5294"/>
                    <a:pt x="12857" y="4290"/>
                  </a:cubicBezTo>
                  <a:lnTo>
                    <a:pt x="12857" y="4290"/>
                  </a:lnTo>
                  <a:cubicBezTo>
                    <a:pt x="13070" y="4868"/>
                    <a:pt x="13222" y="5476"/>
                    <a:pt x="13253" y="6084"/>
                  </a:cubicBezTo>
                  <a:cubicBezTo>
                    <a:pt x="13344" y="6935"/>
                    <a:pt x="13222" y="7452"/>
                    <a:pt x="13253" y="7452"/>
                  </a:cubicBezTo>
                  <a:cubicBezTo>
                    <a:pt x="13313" y="7360"/>
                    <a:pt x="13344" y="7239"/>
                    <a:pt x="13344" y="7117"/>
                  </a:cubicBezTo>
                  <a:cubicBezTo>
                    <a:pt x="13405" y="6783"/>
                    <a:pt x="13435" y="6418"/>
                    <a:pt x="13405" y="6084"/>
                  </a:cubicBezTo>
                  <a:cubicBezTo>
                    <a:pt x="13374" y="4169"/>
                    <a:pt x="12341" y="2376"/>
                    <a:pt x="10699" y="1342"/>
                  </a:cubicBezTo>
                  <a:cubicBezTo>
                    <a:pt x="8957" y="105"/>
                    <a:pt x="7488" y="0"/>
                    <a:pt x="686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7" name="Google Shape;637;p43"/>
            <p:cNvSpPr/>
            <p:nvPr/>
          </p:nvSpPr>
          <p:spPr>
            <a:xfrm>
              <a:off x="4928925" y="3266050"/>
              <a:ext cx="133775" cy="115025"/>
            </a:xfrm>
            <a:custGeom>
              <a:avLst/>
              <a:gdLst/>
              <a:ahLst/>
              <a:cxnLst/>
              <a:rect l="l" t="t" r="r" b="b"/>
              <a:pathLst>
                <a:path w="5351" h="4601" extrusionOk="0">
                  <a:moveTo>
                    <a:pt x="2610" y="1"/>
                  </a:moveTo>
                  <a:cubicBezTo>
                    <a:pt x="1928" y="1"/>
                    <a:pt x="1241" y="233"/>
                    <a:pt x="669" y="709"/>
                  </a:cubicBezTo>
                  <a:cubicBezTo>
                    <a:pt x="426" y="892"/>
                    <a:pt x="213" y="1135"/>
                    <a:pt x="122" y="1439"/>
                  </a:cubicBezTo>
                  <a:cubicBezTo>
                    <a:pt x="1" y="1743"/>
                    <a:pt x="61" y="2047"/>
                    <a:pt x="274" y="2290"/>
                  </a:cubicBezTo>
                  <a:cubicBezTo>
                    <a:pt x="391" y="2424"/>
                    <a:pt x="554" y="2493"/>
                    <a:pt x="718" y="2493"/>
                  </a:cubicBezTo>
                  <a:cubicBezTo>
                    <a:pt x="774" y="2493"/>
                    <a:pt x="831" y="2485"/>
                    <a:pt x="885" y="2468"/>
                  </a:cubicBezTo>
                  <a:lnTo>
                    <a:pt x="885" y="2468"/>
                  </a:lnTo>
                  <a:cubicBezTo>
                    <a:pt x="601" y="2707"/>
                    <a:pt x="545" y="3174"/>
                    <a:pt x="821" y="3475"/>
                  </a:cubicBezTo>
                  <a:cubicBezTo>
                    <a:pt x="963" y="3630"/>
                    <a:pt x="1149" y="3703"/>
                    <a:pt x="1334" y="3703"/>
                  </a:cubicBezTo>
                  <a:cubicBezTo>
                    <a:pt x="1585" y="3703"/>
                    <a:pt x="1836" y="3569"/>
                    <a:pt x="1976" y="3323"/>
                  </a:cubicBezTo>
                  <a:lnTo>
                    <a:pt x="1976" y="3323"/>
                  </a:lnTo>
                  <a:cubicBezTo>
                    <a:pt x="1885" y="3536"/>
                    <a:pt x="1824" y="3779"/>
                    <a:pt x="1855" y="3992"/>
                  </a:cubicBezTo>
                  <a:cubicBezTo>
                    <a:pt x="1855" y="4266"/>
                    <a:pt x="2007" y="4478"/>
                    <a:pt x="2220" y="4570"/>
                  </a:cubicBezTo>
                  <a:cubicBezTo>
                    <a:pt x="2282" y="4591"/>
                    <a:pt x="2347" y="4600"/>
                    <a:pt x="2411" y="4600"/>
                  </a:cubicBezTo>
                  <a:cubicBezTo>
                    <a:pt x="2626" y="4600"/>
                    <a:pt x="2839" y="4490"/>
                    <a:pt x="2979" y="4326"/>
                  </a:cubicBezTo>
                  <a:cubicBezTo>
                    <a:pt x="3162" y="4083"/>
                    <a:pt x="3314" y="3871"/>
                    <a:pt x="3466" y="3597"/>
                  </a:cubicBezTo>
                  <a:cubicBezTo>
                    <a:pt x="3891" y="2989"/>
                    <a:pt x="4590" y="2624"/>
                    <a:pt x="5350" y="2624"/>
                  </a:cubicBezTo>
                  <a:lnTo>
                    <a:pt x="4894" y="1044"/>
                  </a:lnTo>
                  <a:cubicBezTo>
                    <a:pt x="4290" y="355"/>
                    <a:pt x="3453" y="1"/>
                    <a:pt x="261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8" name="Google Shape;638;p43"/>
            <p:cNvSpPr/>
            <p:nvPr/>
          </p:nvSpPr>
          <p:spPr>
            <a:xfrm>
              <a:off x="4959325" y="3243300"/>
              <a:ext cx="90450" cy="48100"/>
            </a:xfrm>
            <a:custGeom>
              <a:avLst/>
              <a:gdLst/>
              <a:ahLst/>
              <a:cxnLst/>
              <a:rect l="l" t="t" r="r" b="b"/>
              <a:pathLst>
                <a:path w="3618" h="1924" extrusionOk="0">
                  <a:moveTo>
                    <a:pt x="496" y="1"/>
                  </a:moveTo>
                  <a:cubicBezTo>
                    <a:pt x="321" y="1"/>
                    <a:pt x="151" y="55"/>
                    <a:pt x="1" y="130"/>
                  </a:cubicBezTo>
                  <a:lnTo>
                    <a:pt x="639" y="130"/>
                  </a:lnTo>
                  <a:cubicBezTo>
                    <a:pt x="1125" y="160"/>
                    <a:pt x="1611" y="282"/>
                    <a:pt x="2067" y="525"/>
                  </a:cubicBezTo>
                  <a:cubicBezTo>
                    <a:pt x="2523" y="738"/>
                    <a:pt x="2918" y="1042"/>
                    <a:pt x="3222" y="1437"/>
                  </a:cubicBezTo>
                  <a:cubicBezTo>
                    <a:pt x="3466" y="1741"/>
                    <a:pt x="3587" y="1923"/>
                    <a:pt x="3618" y="1923"/>
                  </a:cubicBezTo>
                  <a:cubicBezTo>
                    <a:pt x="3557" y="1711"/>
                    <a:pt x="3466" y="1528"/>
                    <a:pt x="3344" y="1346"/>
                  </a:cubicBezTo>
                  <a:cubicBezTo>
                    <a:pt x="2740" y="511"/>
                    <a:pt x="1808" y="4"/>
                    <a:pt x="782" y="4"/>
                  </a:cubicBezTo>
                  <a:cubicBezTo>
                    <a:pt x="724" y="4"/>
                    <a:pt x="667" y="5"/>
                    <a:pt x="608" y="8"/>
                  </a:cubicBezTo>
                  <a:cubicBezTo>
                    <a:pt x="571" y="3"/>
                    <a:pt x="533" y="1"/>
                    <a:pt x="49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9" name="Google Shape;639;p43"/>
            <p:cNvSpPr/>
            <p:nvPr/>
          </p:nvSpPr>
          <p:spPr>
            <a:xfrm>
              <a:off x="5043675" y="3287575"/>
              <a:ext cx="9150" cy="55500"/>
            </a:xfrm>
            <a:custGeom>
              <a:avLst/>
              <a:gdLst/>
              <a:ahLst/>
              <a:cxnLst/>
              <a:rect l="l" t="t" r="r" b="b"/>
              <a:pathLst>
                <a:path w="366" h="2220" extrusionOk="0">
                  <a:moveTo>
                    <a:pt x="365" y="0"/>
                  </a:moveTo>
                  <a:cubicBezTo>
                    <a:pt x="61" y="700"/>
                    <a:pt x="0" y="1490"/>
                    <a:pt x="152" y="2219"/>
                  </a:cubicBezTo>
                  <a:cubicBezTo>
                    <a:pt x="244" y="1855"/>
                    <a:pt x="274" y="1490"/>
                    <a:pt x="274" y="1125"/>
                  </a:cubicBezTo>
                  <a:cubicBezTo>
                    <a:pt x="365" y="760"/>
                    <a:pt x="365" y="396"/>
                    <a:pt x="36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0" name="Google Shape;640;p43"/>
            <p:cNvSpPr/>
            <p:nvPr/>
          </p:nvSpPr>
          <p:spPr>
            <a:xfrm>
              <a:off x="5112825" y="3326225"/>
              <a:ext cx="41050" cy="60050"/>
            </a:xfrm>
            <a:custGeom>
              <a:avLst/>
              <a:gdLst/>
              <a:ahLst/>
              <a:cxnLst/>
              <a:rect l="l" t="t" r="r" b="b"/>
              <a:pathLst>
                <a:path w="1642" h="2402" extrusionOk="0">
                  <a:moveTo>
                    <a:pt x="922" y="1"/>
                  </a:moveTo>
                  <a:cubicBezTo>
                    <a:pt x="766" y="1"/>
                    <a:pt x="608" y="32"/>
                    <a:pt x="456" y="96"/>
                  </a:cubicBezTo>
                  <a:cubicBezTo>
                    <a:pt x="274" y="278"/>
                    <a:pt x="122" y="521"/>
                    <a:pt x="92" y="825"/>
                  </a:cubicBezTo>
                  <a:cubicBezTo>
                    <a:pt x="0" y="1251"/>
                    <a:pt x="92" y="1737"/>
                    <a:pt x="426" y="2102"/>
                  </a:cubicBezTo>
                  <a:cubicBezTo>
                    <a:pt x="606" y="2300"/>
                    <a:pt x="860" y="2402"/>
                    <a:pt x="1120" y="2402"/>
                  </a:cubicBezTo>
                  <a:cubicBezTo>
                    <a:pt x="1299" y="2402"/>
                    <a:pt x="1480" y="2353"/>
                    <a:pt x="1642" y="2254"/>
                  </a:cubicBezTo>
                  <a:lnTo>
                    <a:pt x="1551" y="187"/>
                  </a:lnTo>
                  <a:cubicBezTo>
                    <a:pt x="1356" y="63"/>
                    <a:pt x="1140" y="1"/>
                    <a:pt x="922" y="1"/>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1" name="Google Shape;641;p43"/>
            <p:cNvSpPr/>
            <p:nvPr/>
          </p:nvSpPr>
          <p:spPr>
            <a:xfrm>
              <a:off x="5117375" y="3338600"/>
              <a:ext cx="26625" cy="35350"/>
            </a:xfrm>
            <a:custGeom>
              <a:avLst/>
              <a:gdLst/>
              <a:ahLst/>
              <a:cxnLst/>
              <a:rect l="l" t="t" r="r" b="b"/>
              <a:pathLst>
                <a:path w="1065" h="1414" extrusionOk="0">
                  <a:moveTo>
                    <a:pt x="901" y="0"/>
                  </a:moveTo>
                  <a:cubicBezTo>
                    <a:pt x="854" y="0"/>
                    <a:pt x="796" y="7"/>
                    <a:pt x="730" y="26"/>
                  </a:cubicBezTo>
                  <a:cubicBezTo>
                    <a:pt x="92" y="209"/>
                    <a:pt x="1" y="1060"/>
                    <a:pt x="609" y="1364"/>
                  </a:cubicBezTo>
                  <a:cubicBezTo>
                    <a:pt x="687" y="1403"/>
                    <a:pt x="759" y="1414"/>
                    <a:pt x="814" y="1414"/>
                  </a:cubicBezTo>
                  <a:cubicBezTo>
                    <a:pt x="888" y="1414"/>
                    <a:pt x="930" y="1394"/>
                    <a:pt x="913" y="1394"/>
                  </a:cubicBezTo>
                  <a:cubicBezTo>
                    <a:pt x="913" y="1333"/>
                    <a:pt x="821" y="1333"/>
                    <a:pt x="670" y="1212"/>
                  </a:cubicBezTo>
                  <a:cubicBezTo>
                    <a:pt x="274" y="938"/>
                    <a:pt x="335" y="361"/>
                    <a:pt x="761" y="148"/>
                  </a:cubicBezTo>
                  <a:cubicBezTo>
                    <a:pt x="913" y="87"/>
                    <a:pt x="1034" y="87"/>
                    <a:pt x="1065" y="57"/>
                  </a:cubicBezTo>
                  <a:cubicBezTo>
                    <a:pt x="1065" y="36"/>
                    <a:pt x="1007" y="0"/>
                    <a:pt x="901" y="0"/>
                  </a:cubicBezTo>
                  <a:close/>
                </a:path>
              </a:pathLst>
            </a:custGeom>
            <a:solidFill>
              <a:srgbClr val="A369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2" name="Google Shape;642;p43"/>
            <p:cNvSpPr/>
            <p:nvPr/>
          </p:nvSpPr>
          <p:spPr>
            <a:xfrm>
              <a:off x="5100675" y="3373450"/>
              <a:ext cx="36500" cy="34350"/>
            </a:xfrm>
            <a:custGeom>
              <a:avLst/>
              <a:gdLst/>
              <a:ahLst/>
              <a:cxnLst/>
              <a:rect l="l" t="t" r="r" b="b"/>
              <a:pathLst>
                <a:path w="1460" h="1374" extrusionOk="0">
                  <a:moveTo>
                    <a:pt x="699" y="0"/>
                  </a:moveTo>
                  <a:cubicBezTo>
                    <a:pt x="486" y="0"/>
                    <a:pt x="304" y="91"/>
                    <a:pt x="213" y="243"/>
                  </a:cubicBezTo>
                  <a:cubicBezTo>
                    <a:pt x="61" y="426"/>
                    <a:pt x="0" y="638"/>
                    <a:pt x="61" y="851"/>
                  </a:cubicBezTo>
                  <a:cubicBezTo>
                    <a:pt x="122" y="1094"/>
                    <a:pt x="334" y="1277"/>
                    <a:pt x="578" y="1368"/>
                  </a:cubicBezTo>
                  <a:cubicBezTo>
                    <a:pt x="612" y="1372"/>
                    <a:pt x="646" y="1374"/>
                    <a:pt x="679" y="1374"/>
                  </a:cubicBezTo>
                  <a:cubicBezTo>
                    <a:pt x="911" y="1374"/>
                    <a:pt x="1117" y="1281"/>
                    <a:pt x="1277" y="1094"/>
                  </a:cubicBezTo>
                  <a:cubicBezTo>
                    <a:pt x="1398" y="942"/>
                    <a:pt x="1459" y="730"/>
                    <a:pt x="1398" y="517"/>
                  </a:cubicBezTo>
                  <a:cubicBezTo>
                    <a:pt x="1368" y="395"/>
                    <a:pt x="1338" y="243"/>
                    <a:pt x="1246" y="152"/>
                  </a:cubicBezTo>
                  <a:cubicBezTo>
                    <a:pt x="1186" y="61"/>
                    <a:pt x="1155" y="31"/>
                    <a:pt x="1155" y="30"/>
                  </a:cubicBezTo>
                  <a:lnTo>
                    <a:pt x="1155" y="30"/>
                  </a:lnTo>
                  <a:cubicBezTo>
                    <a:pt x="1246" y="182"/>
                    <a:pt x="1307" y="334"/>
                    <a:pt x="1368" y="517"/>
                  </a:cubicBezTo>
                  <a:cubicBezTo>
                    <a:pt x="1440" y="968"/>
                    <a:pt x="1073" y="1248"/>
                    <a:pt x="718" y="1248"/>
                  </a:cubicBezTo>
                  <a:cubicBezTo>
                    <a:pt x="475" y="1248"/>
                    <a:pt x="238" y="1117"/>
                    <a:pt x="152" y="821"/>
                  </a:cubicBezTo>
                  <a:cubicBezTo>
                    <a:pt x="91" y="638"/>
                    <a:pt x="122" y="426"/>
                    <a:pt x="243" y="274"/>
                  </a:cubicBezTo>
                  <a:cubicBezTo>
                    <a:pt x="365" y="152"/>
                    <a:pt x="517" y="30"/>
                    <a:pt x="699"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3" name="Google Shape;643;p43"/>
            <p:cNvSpPr/>
            <p:nvPr/>
          </p:nvSpPr>
          <p:spPr>
            <a:xfrm>
              <a:off x="4922100" y="3577850"/>
              <a:ext cx="221150" cy="345025"/>
            </a:xfrm>
            <a:custGeom>
              <a:avLst/>
              <a:gdLst/>
              <a:ahLst/>
              <a:cxnLst/>
              <a:rect l="l" t="t" r="r" b="b"/>
              <a:pathLst>
                <a:path w="8846" h="13801" extrusionOk="0">
                  <a:moveTo>
                    <a:pt x="6353" y="1"/>
                  </a:moveTo>
                  <a:cubicBezTo>
                    <a:pt x="6353" y="1"/>
                    <a:pt x="2705" y="61"/>
                    <a:pt x="851" y="4864"/>
                  </a:cubicBezTo>
                  <a:cubicBezTo>
                    <a:pt x="0" y="7143"/>
                    <a:pt x="0" y="9636"/>
                    <a:pt x="821" y="11916"/>
                  </a:cubicBezTo>
                  <a:lnTo>
                    <a:pt x="1490" y="13800"/>
                  </a:lnTo>
                  <a:lnTo>
                    <a:pt x="8845" y="11672"/>
                  </a:lnTo>
                  <a:lnTo>
                    <a:pt x="6353" y="1"/>
                  </a:ln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4" name="Google Shape;644;p43"/>
            <p:cNvSpPr/>
            <p:nvPr/>
          </p:nvSpPr>
          <p:spPr>
            <a:xfrm>
              <a:off x="5408425" y="3752625"/>
              <a:ext cx="52450" cy="307025"/>
            </a:xfrm>
            <a:custGeom>
              <a:avLst/>
              <a:gdLst/>
              <a:ahLst/>
              <a:cxnLst/>
              <a:rect l="l" t="t" r="r" b="b"/>
              <a:pathLst>
                <a:path w="2098" h="12281" extrusionOk="0">
                  <a:moveTo>
                    <a:pt x="0" y="0"/>
                  </a:moveTo>
                  <a:lnTo>
                    <a:pt x="0" y="0"/>
                  </a:lnTo>
                  <a:cubicBezTo>
                    <a:pt x="61" y="152"/>
                    <a:pt x="122" y="335"/>
                    <a:pt x="213" y="456"/>
                  </a:cubicBezTo>
                  <a:lnTo>
                    <a:pt x="851" y="1703"/>
                  </a:lnTo>
                  <a:cubicBezTo>
                    <a:pt x="1155" y="2280"/>
                    <a:pt x="1429" y="2918"/>
                    <a:pt x="1642" y="3557"/>
                  </a:cubicBezTo>
                  <a:cubicBezTo>
                    <a:pt x="1915" y="4347"/>
                    <a:pt x="1946" y="5168"/>
                    <a:pt x="1763" y="5958"/>
                  </a:cubicBezTo>
                  <a:cubicBezTo>
                    <a:pt x="1551" y="6809"/>
                    <a:pt x="1247" y="7630"/>
                    <a:pt x="1064" y="8390"/>
                  </a:cubicBezTo>
                  <a:cubicBezTo>
                    <a:pt x="912" y="9028"/>
                    <a:pt x="791" y="9727"/>
                    <a:pt x="730" y="10396"/>
                  </a:cubicBezTo>
                  <a:cubicBezTo>
                    <a:pt x="699" y="10852"/>
                    <a:pt x="669" y="11308"/>
                    <a:pt x="669" y="11764"/>
                  </a:cubicBezTo>
                  <a:cubicBezTo>
                    <a:pt x="669" y="11946"/>
                    <a:pt x="669" y="12098"/>
                    <a:pt x="699" y="12280"/>
                  </a:cubicBezTo>
                  <a:cubicBezTo>
                    <a:pt x="730" y="12128"/>
                    <a:pt x="760" y="11946"/>
                    <a:pt x="760" y="11764"/>
                  </a:cubicBezTo>
                  <a:cubicBezTo>
                    <a:pt x="760" y="11460"/>
                    <a:pt x="791" y="10973"/>
                    <a:pt x="882" y="10396"/>
                  </a:cubicBezTo>
                  <a:cubicBezTo>
                    <a:pt x="973" y="9727"/>
                    <a:pt x="1095" y="9089"/>
                    <a:pt x="1247" y="8420"/>
                  </a:cubicBezTo>
                  <a:cubicBezTo>
                    <a:pt x="1429" y="7660"/>
                    <a:pt x="1733" y="6870"/>
                    <a:pt x="1946" y="6019"/>
                  </a:cubicBezTo>
                  <a:cubicBezTo>
                    <a:pt x="2067" y="5593"/>
                    <a:pt x="2098" y="5137"/>
                    <a:pt x="2067" y="4712"/>
                  </a:cubicBezTo>
                  <a:cubicBezTo>
                    <a:pt x="2006" y="4286"/>
                    <a:pt x="1946" y="3891"/>
                    <a:pt x="1794" y="3496"/>
                  </a:cubicBezTo>
                  <a:cubicBezTo>
                    <a:pt x="1581" y="2858"/>
                    <a:pt x="1307" y="2219"/>
                    <a:pt x="973" y="1611"/>
                  </a:cubicBezTo>
                  <a:cubicBezTo>
                    <a:pt x="699" y="1125"/>
                    <a:pt x="456" y="700"/>
                    <a:pt x="274" y="426"/>
                  </a:cubicBezTo>
                  <a:cubicBezTo>
                    <a:pt x="213" y="274"/>
                    <a:pt x="122" y="122"/>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5" name="Google Shape;645;p43"/>
            <p:cNvSpPr/>
            <p:nvPr/>
          </p:nvSpPr>
          <p:spPr>
            <a:xfrm>
              <a:off x="5143225" y="3541375"/>
              <a:ext cx="155025" cy="36500"/>
            </a:xfrm>
            <a:custGeom>
              <a:avLst/>
              <a:gdLst/>
              <a:ahLst/>
              <a:cxnLst/>
              <a:rect l="l" t="t" r="r" b="b"/>
              <a:pathLst>
                <a:path w="6201" h="1460" extrusionOk="0">
                  <a:moveTo>
                    <a:pt x="0" y="1"/>
                  </a:moveTo>
                  <a:lnTo>
                    <a:pt x="0" y="1460"/>
                  </a:lnTo>
                  <a:lnTo>
                    <a:pt x="6201" y="1460"/>
                  </a:lnTo>
                  <a:lnTo>
                    <a:pt x="6201" y="1"/>
                  </a:ln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6" name="Google Shape;646;p43"/>
            <p:cNvSpPr/>
            <p:nvPr/>
          </p:nvSpPr>
          <p:spPr>
            <a:xfrm>
              <a:off x="5260250" y="3575575"/>
              <a:ext cx="69925" cy="683150"/>
            </a:xfrm>
            <a:custGeom>
              <a:avLst/>
              <a:gdLst/>
              <a:ahLst/>
              <a:cxnLst/>
              <a:rect l="l" t="t" r="r" b="b"/>
              <a:pathLst>
                <a:path w="2797" h="27326" extrusionOk="0">
                  <a:moveTo>
                    <a:pt x="0" y="0"/>
                  </a:moveTo>
                  <a:cubicBezTo>
                    <a:pt x="0" y="122"/>
                    <a:pt x="0" y="213"/>
                    <a:pt x="31" y="304"/>
                  </a:cubicBezTo>
                  <a:cubicBezTo>
                    <a:pt x="61" y="487"/>
                    <a:pt x="91" y="760"/>
                    <a:pt x="152" y="1095"/>
                  </a:cubicBezTo>
                  <a:cubicBezTo>
                    <a:pt x="243" y="1794"/>
                    <a:pt x="395" y="2766"/>
                    <a:pt x="578" y="3982"/>
                  </a:cubicBezTo>
                  <a:cubicBezTo>
                    <a:pt x="912" y="6444"/>
                    <a:pt x="1338" y="9848"/>
                    <a:pt x="1733" y="13648"/>
                  </a:cubicBezTo>
                  <a:cubicBezTo>
                    <a:pt x="2098" y="17417"/>
                    <a:pt x="2310" y="20852"/>
                    <a:pt x="2493" y="23314"/>
                  </a:cubicBezTo>
                  <a:cubicBezTo>
                    <a:pt x="2553" y="24560"/>
                    <a:pt x="2645" y="25533"/>
                    <a:pt x="2675" y="26262"/>
                  </a:cubicBezTo>
                  <a:cubicBezTo>
                    <a:pt x="2705" y="26596"/>
                    <a:pt x="2705" y="26870"/>
                    <a:pt x="2736" y="27052"/>
                  </a:cubicBezTo>
                  <a:cubicBezTo>
                    <a:pt x="2736" y="27144"/>
                    <a:pt x="2736" y="27235"/>
                    <a:pt x="2766" y="27326"/>
                  </a:cubicBezTo>
                  <a:cubicBezTo>
                    <a:pt x="2797" y="27235"/>
                    <a:pt x="2797" y="27144"/>
                    <a:pt x="2797" y="27052"/>
                  </a:cubicBezTo>
                  <a:cubicBezTo>
                    <a:pt x="2766" y="26840"/>
                    <a:pt x="2766" y="26596"/>
                    <a:pt x="2766" y="26262"/>
                  </a:cubicBezTo>
                  <a:cubicBezTo>
                    <a:pt x="2736" y="25563"/>
                    <a:pt x="2705" y="24560"/>
                    <a:pt x="2645" y="23314"/>
                  </a:cubicBezTo>
                  <a:cubicBezTo>
                    <a:pt x="2523" y="20852"/>
                    <a:pt x="2310" y="17387"/>
                    <a:pt x="1946" y="13618"/>
                  </a:cubicBezTo>
                  <a:cubicBezTo>
                    <a:pt x="1581" y="9848"/>
                    <a:pt x="1094" y="6444"/>
                    <a:pt x="730" y="3982"/>
                  </a:cubicBezTo>
                  <a:cubicBezTo>
                    <a:pt x="517" y="2736"/>
                    <a:pt x="365" y="1763"/>
                    <a:pt x="213" y="1064"/>
                  </a:cubicBezTo>
                  <a:cubicBezTo>
                    <a:pt x="152" y="730"/>
                    <a:pt x="91" y="487"/>
                    <a:pt x="61" y="274"/>
                  </a:cubicBezTo>
                  <a:cubicBezTo>
                    <a:pt x="61" y="183"/>
                    <a:pt x="31" y="92"/>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7" name="Google Shape;647;p43"/>
            <p:cNvSpPr/>
            <p:nvPr/>
          </p:nvSpPr>
          <p:spPr>
            <a:xfrm>
              <a:off x="5142450" y="3541375"/>
              <a:ext cx="117050" cy="63100"/>
            </a:xfrm>
            <a:custGeom>
              <a:avLst/>
              <a:gdLst/>
              <a:ahLst/>
              <a:cxnLst/>
              <a:rect l="l" t="t" r="r" b="b"/>
              <a:pathLst>
                <a:path w="4682" h="2524" extrusionOk="0">
                  <a:moveTo>
                    <a:pt x="4560" y="1"/>
                  </a:moveTo>
                  <a:lnTo>
                    <a:pt x="4560" y="1"/>
                  </a:lnTo>
                  <a:cubicBezTo>
                    <a:pt x="4530" y="1"/>
                    <a:pt x="4591" y="396"/>
                    <a:pt x="4560" y="973"/>
                  </a:cubicBezTo>
                  <a:cubicBezTo>
                    <a:pt x="4530" y="1308"/>
                    <a:pt x="4408" y="1642"/>
                    <a:pt x="4195" y="1885"/>
                  </a:cubicBezTo>
                  <a:cubicBezTo>
                    <a:pt x="3945" y="2163"/>
                    <a:pt x="3592" y="2314"/>
                    <a:pt x="3208" y="2314"/>
                  </a:cubicBezTo>
                  <a:cubicBezTo>
                    <a:pt x="3172" y="2314"/>
                    <a:pt x="3137" y="2313"/>
                    <a:pt x="3101" y="2311"/>
                  </a:cubicBezTo>
                  <a:cubicBezTo>
                    <a:pt x="2341" y="2280"/>
                    <a:pt x="1581" y="2098"/>
                    <a:pt x="882" y="1794"/>
                  </a:cubicBezTo>
                  <a:cubicBezTo>
                    <a:pt x="335" y="1551"/>
                    <a:pt x="1" y="1338"/>
                    <a:pt x="1" y="1338"/>
                  </a:cubicBezTo>
                  <a:lnTo>
                    <a:pt x="1" y="1338"/>
                  </a:lnTo>
                  <a:cubicBezTo>
                    <a:pt x="244" y="1581"/>
                    <a:pt x="518" y="1763"/>
                    <a:pt x="822" y="1915"/>
                  </a:cubicBezTo>
                  <a:cubicBezTo>
                    <a:pt x="1521" y="2280"/>
                    <a:pt x="2281" y="2463"/>
                    <a:pt x="3101" y="2523"/>
                  </a:cubicBezTo>
                  <a:cubicBezTo>
                    <a:pt x="3314" y="2523"/>
                    <a:pt x="3557" y="2463"/>
                    <a:pt x="3770" y="2402"/>
                  </a:cubicBezTo>
                  <a:cubicBezTo>
                    <a:pt x="3983" y="2311"/>
                    <a:pt x="4165" y="2189"/>
                    <a:pt x="4317" y="2007"/>
                  </a:cubicBezTo>
                  <a:cubicBezTo>
                    <a:pt x="4560" y="1733"/>
                    <a:pt x="4682" y="1368"/>
                    <a:pt x="4682" y="1004"/>
                  </a:cubicBezTo>
                  <a:cubicBezTo>
                    <a:pt x="4682" y="760"/>
                    <a:pt x="4682" y="517"/>
                    <a:pt x="4621" y="274"/>
                  </a:cubicBezTo>
                  <a:cubicBezTo>
                    <a:pt x="4621" y="183"/>
                    <a:pt x="4591" y="92"/>
                    <a:pt x="456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8" name="Google Shape;648;p43"/>
            <p:cNvSpPr/>
            <p:nvPr/>
          </p:nvSpPr>
          <p:spPr>
            <a:xfrm>
              <a:off x="5254175" y="3542125"/>
              <a:ext cx="46375" cy="53725"/>
            </a:xfrm>
            <a:custGeom>
              <a:avLst/>
              <a:gdLst/>
              <a:ahLst/>
              <a:cxnLst/>
              <a:rect l="l" t="t" r="r" b="b"/>
              <a:pathLst>
                <a:path w="1855" h="2149" extrusionOk="0">
                  <a:moveTo>
                    <a:pt x="91" y="1"/>
                  </a:moveTo>
                  <a:cubicBezTo>
                    <a:pt x="30" y="153"/>
                    <a:pt x="0" y="366"/>
                    <a:pt x="30" y="548"/>
                  </a:cubicBezTo>
                  <a:cubicBezTo>
                    <a:pt x="0" y="761"/>
                    <a:pt x="0" y="943"/>
                    <a:pt x="30" y="1156"/>
                  </a:cubicBezTo>
                  <a:cubicBezTo>
                    <a:pt x="30" y="1430"/>
                    <a:pt x="122" y="1673"/>
                    <a:pt x="304" y="1885"/>
                  </a:cubicBezTo>
                  <a:cubicBezTo>
                    <a:pt x="426" y="2007"/>
                    <a:pt x="547" y="2068"/>
                    <a:pt x="699" y="2098"/>
                  </a:cubicBezTo>
                  <a:cubicBezTo>
                    <a:pt x="770" y="2134"/>
                    <a:pt x="842" y="2149"/>
                    <a:pt x="919" y="2149"/>
                  </a:cubicBezTo>
                  <a:cubicBezTo>
                    <a:pt x="974" y="2149"/>
                    <a:pt x="1031" y="2141"/>
                    <a:pt x="1094" y="2129"/>
                  </a:cubicBezTo>
                  <a:cubicBezTo>
                    <a:pt x="1307" y="2068"/>
                    <a:pt x="1489" y="1946"/>
                    <a:pt x="1611" y="1764"/>
                  </a:cubicBezTo>
                  <a:cubicBezTo>
                    <a:pt x="1854" y="1460"/>
                    <a:pt x="1824" y="1217"/>
                    <a:pt x="1793" y="1217"/>
                  </a:cubicBezTo>
                  <a:lnTo>
                    <a:pt x="1793" y="1217"/>
                  </a:lnTo>
                  <a:cubicBezTo>
                    <a:pt x="1733" y="1369"/>
                    <a:pt x="1641" y="1521"/>
                    <a:pt x="1520" y="1673"/>
                  </a:cubicBezTo>
                  <a:cubicBezTo>
                    <a:pt x="1398" y="1794"/>
                    <a:pt x="1246" y="1916"/>
                    <a:pt x="1064" y="1946"/>
                  </a:cubicBezTo>
                  <a:cubicBezTo>
                    <a:pt x="1028" y="1955"/>
                    <a:pt x="995" y="1959"/>
                    <a:pt x="964" y="1959"/>
                  </a:cubicBezTo>
                  <a:cubicBezTo>
                    <a:pt x="889" y="1959"/>
                    <a:pt x="824" y="1937"/>
                    <a:pt x="760" y="1916"/>
                  </a:cubicBezTo>
                  <a:cubicBezTo>
                    <a:pt x="638" y="1885"/>
                    <a:pt x="547" y="1825"/>
                    <a:pt x="486" y="1764"/>
                  </a:cubicBezTo>
                  <a:cubicBezTo>
                    <a:pt x="334" y="1581"/>
                    <a:pt x="243" y="1369"/>
                    <a:pt x="243" y="1126"/>
                  </a:cubicBezTo>
                  <a:cubicBezTo>
                    <a:pt x="182" y="913"/>
                    <a:pt x="182" y="700"/>
                    <a:pt x="182" y="548"/>
                  </a:cubicBezTo>
                  <a:cubicBezTo>
                    <a:pt x="182" y="366"/>
                    <a:pt x="152" y="153"/>
                    <a:pt x="9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9" name="Google Shape;649;p43"/>
            <p:cNvSpPr/>
            <p:nvPr/>
          </p:nvSpPr>
          <p:spPr>
            <a:xfrm>
              <a:off x="4987450" y="3641675"/>
              <a:ext cx="34200" cy="31950"/>
            </a:xfrm>
            <a:custGeom>
              <a:avLst/>
              <a:gdLst/>
              <a:ahLst/>
              <a:cxnLst/>
              <a:rect l="l" t="t" r="r" b="b"/>
              <a:pathLst>
                <a:path w="1368" h="1278" extrusionOk="0">
                  <a:moveTo>
                    <a:pt x="31" y="1"/>
                  </a:moveTo>
                  <a:lnTo>
                    <a:pt x="31" y="1"/>
                  </a:lnTo>
                  <a:cubicBezTo>
                    <a:pt x="0" y="31"/>
                    <a:pt x="365" y="214"/>
                    <a:pt x="760" y="578"/>
                  </a:cubicBezTo>
                  <a:cubicBezTo>
                    <a:pt x="1125" y="913"/>
                    <a:pt x="1338" y="1277"/>
                    <a:pt x="1368" y="1277"/>
                  </a:cubicBezTo>
                  <a:cubicBezTo>
                    <a:pt x="1246" y="973"/>
                    <a:pt x="1034" y="730"/>
                    <a:pt x="790" y="517"/>
                  </a:cubicBezTo>
                  <a:cubicBezTo>
                    <a:pt x="578" y="305"/>
                    <a:pt x="304" y="122"/>
                    <a:pt x="3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0" name="Google Shape;650;p43"/>
            <p:cNvSpPr/>
            <p:nvPr/>
          </p:nvSpPr>
          <p:spPr>
            <a:xfrm>
              <a:off x="5007200" y="3631800"/>
              <a:ext cx="4575" cy="27375"/>
            </a:xfrm>
            <a:custGeom>
              <a:avLst/>
              <a:gdLst/>
              <a:ahLst/>
              <a:cxnLst/>
              <a:rect l="l" t="t" r="r" b="b"/>
              <a:pathLst>
                <a:path w="183" h="1095" extrusionOk="0">
                  <a:moveTo>
                    <a:pt x="61" y="1"/>
                  </a:moveTo>
                  <a:cubicBezTo>
                    <a:pt x="0" y="183"/>
                    <a:pt x="0" y="365"/>
                    <a:pt x="31" y="578"/>
                  </a:cubicBezTo>
                  <a:cubicBezTo>
                    <a:pt x="31" y="760"/>
                    <a:pt x="61" y="943"/>
                    <a:pt x="152" y="1095"/>
                  </a:cubicBezTo>
                  <a:cubicBezTo>
                    <a:pt x="183" y="1095"/>
                    <a:pt x="122" y="852"/>
                    <a:pt x="122" y="548"/>
                  </a:cubicBezTo>
                  <a:cubicBezTo>
                    <a:pt x="122" y="365"/>
                    <a:pt x="92" y="183"/>
                    <a:pt x="6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1" name="Google Shape;651;p43"/>
            <p:cNvSpPr/>
            <p:nvPr/>
          </p:nvSpPr>
          <p:spPr>
            <a:xfrm>
              <a:off x="4995050" y="3662950"/>
              <a:ext cx="19000" cy="4150"/>
            </a:xfrm>
            <a:custGeom>
              <a:avLst/>
              <a:gdLst/>
              <a:ahLst/>
              <a:cxnLst/>
              <a:rect l="l" t="t" r="r" b="b"/>
              <a:pathLst>
                <a:path w="760" h="166" extrusionOk="0">
                  <a:moveTo>
                    <a:pt x="760" y="1"/>
                  </a:moveTo>
                  <a:cubicBezTo>
                    <a:pt x="638" y="1"/>
                    <a:pt x="517" y="1"/>
                    <a:pt x="395" y="62"/>
                  </a:cubicBezTo>
                  <a:cubicBezTo>
                    <a:pt x="243" y="62"/>
                    <a:pt x="122" y="92"/>
                    <a:pt x="0" y="153"/>
                  </a:cubicBezTo>
                  <a:cubicBezTo>
                    <a:pt x="45" y="162"/>
                    <a:pt x="87" y="165"/>
                    <a:pt x="127" y="165"/>
                  </a:cubicBezTo>
                  <a:cubicBezTo>
                    <a:pt x="223" y="165"/>
                    <a:pt x="309" y="144"/>
                    <a:pt x="395" y="122"/>
                  </a:cubicBezTo>
                  <a:cubicBezTo>
                    <a:pt x="517" y="122"/>
                    <a:pt x="638" y="62"/>
                    <a:pt x="76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2" name="Google Shape;652;p43"/>
            <p:cNvSpPr/>
            <p:nvPr/>
          </p:nvSpPr>
          <p:spPr>
            <a:xfrm>
              <a:off x="5363600" y="3870400"/>
              <a:ext cx="34975" cy="31200"/>
            </a:xfrm>
            <a:custGeom>
              <a:avLst/>
              <a:gdLst/>
              <a:ahLst/>
              <a:cxnLst/>
              <a:rect l="l" t="t" r="r" b="b"/>
              <a:pathLst>
                <a:path w="1399" h="1248" extrusionOk="0">
                  <a:moveTo>
                    <a:pt x="30" y="1"/>
                  </a:moveTo>
                  <a:cubicBezTo>
                    <a:pt x="0" y="1"/>
                    <a:pt x="395" y="214"/>
                    <a:pt x="760" y="548"/>
                  </a:cubicBezTo>
                  <a:cubicBezTo>
                    <a:pt x="1125" y="913"/>
                    <a:pt x="1368" y="1247"/>
                    <a:pt x="1398" y="1247"/>
                  </a:cubicBezTo>
                  <a:cubicBezTo>
                    <a:pt x="1246" y="973"/>
                    <a:pt x="1064" y="700"/>
                    <a:pt x="821" y="518"/>
                  </a:cubicBezTo>
                  <a:cubicBezTo>
                    <a:pt x="608" y="274"/>
                    <a:pt x="334" y="92"/>
                    <a:pt x="3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3" name="Google Shape;653;p43"/>
            <p:cNvSpPr/>
            <p:nvPr/>
          </p:nvSpPr>
          <p:spPr>
            <a:xfrm>
              <a:off x="5384100" y="3860525"/>
              <a:ext cx="3825" cy="27375"/>
            </a:xfrm>
            <a:custGeom>
              <a:avLst/>
              <a:gdLst/>
              <a:ahLst/>
              <a:cxnLst/>
              <a:rect l="l" t="t" r="r" b="b"/>
              <a:pathLst>
                <a:path w="153" h="1095" extrusionOk="0">
                  <a:moveTo>
                    <a:pt x="31" y="1"/>
                  </a:moveTo>
                  <a:cubicBezTo>
                    <a:pt x="1" y="183"/>
                    <a:pt x="1" y="365"/>
                    <a:pt x="1" y="548"/>
                  </a:cubicBezTo>
                  <a:cubicBezTo>
                    <a:pt x="1" y="730"/>
                    <a:pt x="61" y="913"/>
                    <a:pt x="122" y="1095"/>
                  </a:cubicBezTo>
                  <a:cubicBezTo>
                    <a:pt x="153" y="1095"/>
                    <a:pt x="92" y="852"/>
                    <a:pt x="92" y="548"/>
                  </a:cubicBezTo>
                  <a:cubicBezTo>
                    <a:pt x="92" y="365"/>
                    <a:pt x="92" y="183"/>
                    <a:pt x="3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4" name="Google Shape;654;p43"/>
            <p:cNvSpPr/>
            <p:nvPr/>
          </p:nvSpPr>
          <p:spPr>
            <a:xfrm>
              <a:off x="5371950" y="3891375"/>
              <a:ext cx="19025" cy="4125"/>
            </a:xfrm>
            <a:custGeom>
              <a:avLst/>
              <a:gdLst/>
              <a:ahLst/>
              <a:cxnLst/>
              <a:rect l="l" t="t" r="r" b="b"/>
              <a:pathLst>
                <a:path w="761" h="165" extrusionOk="0">
                  <a:moveTo>
                    <a:pt x="647" y="0"/>
                  </a:moveTo>
                  <a:cubicBezTo>
                    <a:pt x="552" y="0"/>
                    <a:pt x="451" y="22"/>
                    <a:pt x="365" y="43"/>
                  </a:cubicBezTo>
                  <a:cubicBezTo>
                    <a:pt x="244" y="43"/>
                    <a:pt x="122" y="104"/>
                    <a:pt x="0" y="165"/>
                  </a:cubicBezTo>
                  <a:cubicBezTo>
                    <a:pt x="122" y="165"/>
                    <a:pt x="244" y="165"/>
                    <a:pt x="365" y="134"/>
                  </a:cubicBezTo>
                  <a:cubicBezTo>
                    <a:pt x="517" y="104"/>
                    <a:pt x="639" y="74"/>
                    <a:pt x="760" y="13"/>
                  </a:cubicBezTo>
                  <a:cubicBezTo>
                    <a:pt x="725" y="4"/>
                    <a:pt x="686" y="0"/>
                    <a:pt x="6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 name="Google Shape;655;p43"/>
            <p:cNvSpPr/>
            <p:nvPr/>
          </p:nvSpPr>
          <p:spPr>
            <a:xfrm>
              <a:off x="5038350" y="4193350"/>
              <a:ext cx="34225" cy="31200"/>
            </a:xfrm>
            <a:custGeom>
              <a:avLst/>
              <a:gdLst/>
              <a:ahLst/>
              <a:cxnLst/>
              <a:rect l="l" t="t" r="r" b="b"/>
              <a:pathLst>
                <a:path w="1369" h="1248" extrusionOk="0">
                  <a:moveTo>
                    <a:pt x="1" y="1"/>
                  </a:moveTo>
                  <a:cubicBezTo>
                    <a:pt x="1" y="31"/>
                    <a:pt x="365" y="214"/>
                    <a:pt x="730" y="578"/>
                  </a:cubicBezTo>
                  <a:cubicBezTo>
                    <a:pt x="943" y="791"/>
                    <a:pt x="1156" y="1004"/>
                    <a:pt x="1368" y="1247"/>
                  </a:cubicBezTo>
                  <a:cubicBezTo>
                    <a:pt x="1216" y="974"/>
                    <a:pt x="1034" y="700"/>
                    <a:pt x="791" y="518"/>
                  </a:cubicBezTo>
                  <a:cubicBezTo>
                    <a:pt x="578" y="274"/>
                    <a:pt x="305" y="123"/>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 name="Google Shape;656;p43"/>
            <p:cNvSpPr/>
            <p:nvPr/>
          </p:nvSpPr>
          <p:spPr>
            <a:xfrm>
              <a:off x="5058100" y="4183475"/>
              <a:ext cx="3825" cy="27400"/>
            </a:xfrm>
            <a:custGeom>
              <a:avLst/>
              <a:gdLst/>
              <a:ahLst/>
              <a:cxnLst/>
              <a:rect l="l" t="t" r="r" b="b"/>
              <a:pathLst>
                <a:path w="153" h="1096" extrusionOk="0">
                  <a:moveTo>
                    <a:pt x="31" y="1"/>
                  </a:moveTo>
                  <a:cubicBezTo>
                    <a:pt x="1" y="183"/>
                    <a:pt x="1" y="366"/>
                    <a:pt x="31" y="548"/>
                  </a:cubicBezTo>
                  <a:cubicBezTo>
                    <a:pt x="1" y="730"/>
                    <a:pt x="62" y="943"/>
                    <a:pt x="123" y="1095"/>
                  </a:cubicBezTo>
                  <a:cubicBezTo>
                    <a:pt x="153" y="1095"/>
                    <a:pt x="123" y="852"/>
                    <a:pt x="92" y="548"/>
                  </a:cubicBezTo>
                  <a:cubicBezTo>
                    <a:pt x="92" y="366"/>
                    <a:pt x="92" y="183"/>
                    <a:pt x="3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7" name="Google Shape;657;p43"/>
            <p:cNvSpPr/>
            <p:nvPr/>
          </p:nvSpPr>
          <p:spPr>
            <a:xfrm>
              <a:off x="5045950" y="4214650"/>
              <a:ext cx="19025" cy="3800"/>
            </a:xfrm>
            <a:custGeom>
              <a:avLst/>
              <a:gdLst/>
              <a:ahLst/>
              <a:cxnLst/>
              <a:rect l="l" t="t" r="r" b="b"/>
              <a:pathLst>
                <a:path w="761" h="152" extrusionOk="0">
                  <a:moveTo>
                    <a:pt x="761" y="0"/>
                  </a:moveTo>
                  <a:cubicBezTo>
                    <a:pt x="639" y="0"/>
                    <a:pt x="487" y="0"/>
                    <a:pt x="365" y="30"/>
                  </a:cubicBezTo>
                  <a:cubicBezTo>
                    <a:pt x="244" y="61"/>
                    <a:pt x="122" y="91"/>
                    <a:pt x="1" y="152"/>
                  </a:cubicBezTo>
                  <a:cubicBezTo>
                    <a:pt x="122" y="152"/>
                    <a:pt x="244" y="152"/>
                    <a:pt x="365" y="122"/>
                  </a:cubicBezTo>
                  <a:cubicBezTo>
                    <a:pt x="517" y="122"/>
                    <a:pt x="639" y="61"/>
                    <a:pt x="76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8" name="Google Shape;658;p43"/>
            <p:cNvSpPr/>
            <p:nvPr/>
          </p:nvSpPr>
          <p:spPr>
            <a:xfrm>
              <a:off x="5195650" y="3783725"/>
              <a:ext cx="28150" cy="35800"/>
            </a:xfrm>
            <a:custGeom>
              <a:avLst/>
              <a:gdLst/>
              <a:ahLst/>
              <a:cxnLst/>
              <a:rect l="l" t="t" r="r" b="b"/>
              <a:pathLst>
                <a:path w="1126" h="1432" extrusionOk="0">
                  <a:moveTo>
                    <a:pt x="1121" y="1"/>
                  </a:moveTo>
                  <a:cubicBezTo>
                    <a:pt x="1083" y="1"/>
                    <a:pt x="930" y="354"/>
                    <a:pt x="608" y="763"/>
                  </a:cubicBezTo>
                  <a:cubicBezTo>
                    <a:pt x="305" y="1158"/>
                    <a:pt x="1" y="1401"/>
                    <a:pt x="1" y="1431"/>
                  </a:cubicBezTo>
                  <a:cubicBezTo>
                    <a:pt x="517" y="1097"/>
                    <a:pt x="912" y="580"/>
                    <a:pt x="1125" y="3"/>
                  </a:cubicBezTo>
                  <a:cubicBezTo>
                    <a:pt x="1124" y="2"/>
                    <a:pt x="1123" y="1"/>
                    <a:pt x="11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9" name="Google Shape;659;p43"/>
            <p:cNvSpPr/>
            <p:nvPr/>
          </p:nvSpPr>
          <p:spPr>
            <a:xfrm>
              <a:off x="5208575" y="3802275"/>
              <a:ext cx="26625" cy="5300"/>
            </a:xfrm>
            <a:custGeom>
              <a:avLst/>
              <a:gdLst/>
              <a:ahLst/>
              <a:cxnLst/>
              <a:rect l="l" t="t" r="r" b="b"/>
              <a:pathLst>
                <a:path w="1065" h="212" extrusionOk="0">
                  <a:moveTo>
                    <a:pt x="838" y="1"/>
                  </a:moveTo>
                  <a:cubicBezTo>
                    <a:pt x="731" y="1"/>
                    <a:pt x="624" y="15"/>
                    <a:pt x="517" y="51"/>
                  </a:cubicBezTo>
                  <a:cubicBezTo>
                    <a:pt x="335" y="51"/>
                    <a:pt x="152" y="112"/>
                    <a:pt x="0" y="203"/>
                  </a:cubicBezTo>
                  <a:cubicBezTo>
                    <a:pt x="0" y="209"/>
                    <a:pt x="8" y="211"/>
                    <a:pt x="24" y="211"/>
                  </a:cubicBezTo>
                  <a:cubicBezTo>
                    <a:pt x="92" y="211"/>
                    <a:pt x="299" y="161"/>
                    <a:pt x="547" y="112"/>
                  </a:cubicBezTo>
                  <a:cubicBezTo>
                    <a:pt x="730" y="112"/>
                    <a:pt x="912" y="81"/>
                    <a:pt x="1064" y="21"/>
                  </a:cubicBezTo>
                  <a:cubicBezTo>
                    <a:pt x="989" y="8"/>
                    <a:pt x="913" y="1"/>
                    <a:pt x="83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0" name="Google Shape;660;p43"/>
            <p:cNvSpPr/>
            <p:nvPr/>
          </p:nvSpPr>
          <p:spPr>
            <a:xfrm>
              <a:off x="5199450" y="3792900"/>
              <a:ext cx="5350" cy="18250"/>
            </a:xfrm>
            <a:custGeom>
              <a:avLst/>
              <a:gdLst/>
              <a:ahLst/>
              <a:cxnLst/>
              <a:rect l="l" t="t" r="r" b="b"/>
              <a:pathLst>
                <a:path w="214" h="730" extrusionOk="0">
                  <a:moveTo>
                    <a:pt x="1" y="0"/>
                  </a:moveTo>
                  <a:cubicBezTo>
                    <a:pt x="1" y="122"/>
                    <a:pt x="31" y="244"/>
                    <a:pt x="61" y="365"/>
                  </a:cubicBezTo>
                  <a:cubicBezTo>
                    <a:pt x="92" y="487"/>
                    <a:pt x="153" y="608"/>
                    <a:pt x="213" y="730"/>
                  </a:cubicBezTo>
                  <a:cubicBezTo>
                    <a:pt x="213" y="608"/>
                    <a:pt x="183" y="456"/>
                    <a:pt x="153" y="365"/>
                  </a:cubicBezTo>
                  <a:cubicBezTo>
                    <a:pt x="122" y="213"/>
                    <a:pt x="61" y="92"/>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1" name="Google Shape;661;p43"/>
            <p:cNvSpPr/>
            <p:nvPr/>
          </p:nvSpPr>
          <p:spPr>
            <a:xfrm>
              <a:off x="5452500" y="3740925"/>
              <a:ext cx="44850" cy="10300"/>
            </a:xfrm>
            <a:custGeom>
              <a:avLst/>
              <a:gdLst/>
              <a:ahLst/>
              <a:cxnLst/>
              <a:rect l="l" t="t" r="r" b="b"/>
              <a:pathLst>
                <a:path w="1794" h="412" extrusionOk="0">
                  <a:moveTo>
                    <a:pt x="423" y="1"/>
                  </a:moveTo>
                  <a:cubicBezTo>
                    <a:pt x="280" y="1"/>
                    <a:pt x="137" y="16"/>
                    <a:pt x="0" y="43"/>
                  </a:cubicBezTo>
                  <a:cubicBezTo>
                    <a:pt x="0" y="43"/>
                    <a:pt x="395" y="43"/>
                    <a:pt x="912" y="134"/>
                  </a:cubicBezTo>
                  <a:cubicBezTo>
                    <a:pt x="1390" y="247"/>
                    <a:pt x="1738" y="411"/>
                    <a:pt x="1788" y="411"/>
                  </a:cubicBezTo>
                  <a:cubicBezTo>
                    <a:pt x="1792" y="411"/>
                    <a:pt x="1794" y="410"/>
                    <a:pt x="1794" y="408"/>
                  </a:cubicBezTo>
                  <a:cubicBezTo>
                    <a:pt x="1550" y="225"/>
                    <a:pt x="1247" y="134"/>
                    <a:pt x="943" y="73"/>
                  </a:cubicBezTo>
                  <a:cubicBezTo>
                    <a:pt x="775" y="23"/>
                    <a:pt x="599" y="1"/>
                    <a:pt x="4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2" name="Google Shape;662;p43"/>
            <p:cNvSpPr/>
            <p:nvPr/>
          </p:nvSpPr>
          <p:spPr>
            <a:xfrm>
              <a:off x="5465425" y="3723000"/>
              <a:ext cx="15975" cy="22050"/>
            </a:xfrm>
            <a:custGeom>
              <a:avLst/>
              <a:gdLst/>
              <a:ahLst/>
              <a:cxnLst/>
              <a:rect l="l" t="t" r="r" b="b"/>
              <a:pathLst>
                <a:path w="639" h="882" extrusionOk="0">
                  <a:moveTo>
                    <a:pt x="0" y="0"/>
                  </a:moveTo>
                  <a:cubicBezTo>
                    <a:pt x="61" y="152"/>
                    <a:pt x="152" y="334"/>
                    <a:pt x="274" y="486"/>
                  </a:cubicBezTo>
                  <a:cubicBezTo>
                    <a:pt x="334" y="638"/>
                    <a:pt x="486" y="790"/>
                    <a:pt x="638" y="882"/>
                  </a:cubicBezTo>
                  <a:cubicBezTo>
                    <a:pt x="638" y="851"/>
                    <a:pt x="486" y="699"/>
                    <a:pt x="334" y="426"/>
                  </a:cubicBezTo>
                  <a:cubicBezTo>
                    <a:pt x="243" y="274"/>
                    <a:pt x="122" y="122"/>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3" name="Google Shape;663;p43"/>
            <p:cNvSpPr/>
            <p:nvPr/>
          </p:nvSpPr>
          <p:spPr>
            <a:xfrm>
              <a:off x="5471500" y="3746550"/>
              <a:ext cx="14450" cy="12950"/>
            </a:xfrm>
            <a:custGeom>
              <a:avLst/>
              <a:gdLst/>
              <a:ahLst/>
              <a:cxnLst/>
              <a:rect l="l" t="t" r="r" b="b"/>
              <a:pathLst>
                <a:path w="578" h="518" extrusionOk="0">
                  <a:moveTo>
                    <a:pt x="578" y="0"/>
                  </a:moveTo>
                  <a:lnTo>
                    <a:pt x="578" y="0"/>
                  </a:lnTo>
                  <a:cubicBezTo>
                    <a:pt x="456" y="61"/>
                    <a:pt x="365" y="122"/>
                    <a:pt x="274" y="213"/>
                  </a:cubicBezTo>
                  <a:cubicBezTo>
                    <a:pt x="122" y="365"/>
                    <a:pt x="0" y="517"/>
                    <a:pt x="0" y="517"/>
                  </a:cubicBezTo>
                  <a:cubicBezTo>
                    <a:pt x="122" y="456"/>
                    <a:pt x="243" y="395"/>
                    <a:pt x="304" y="274"/>
                  </a:cubicBezTo>
                  <a:cubicBezTo>
                    <a:pt x="487" y="152"/>
                    <a:pt x="578" y="0"/>
                    <a:pt x="5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4" name="Google Shape;664;p43"/>
            <p:cNvSpPr/>
            <p:nvPr/>
          </p:nvSpPr>
          <p:spPr>
            <a:xfrm>
              <a:off x="5159175" y="3645425"/>
              <a:ext cx="28150" cy="35800"/>
            </a:xfrm>
            <a:custGeom>
              <a:avLst/>
              <a:gdLst/>
              <a:ahLst/>
              <a:cxnLst/>
              <a:rect l="l" t="t" r="r" b="b"/>
              <a:pathLst>
                <a:path w="1126" h="1432" extrusionOk="0">
                  <a:moveTo>
                    <a:pt x="1121" y="1"/>
                  </a:moveTo>
                  <a:cubicBezTo>
                    <a:pt x="1083" y="1"/>
                    <a:pt x="931" y="354"/>
                    <a:pt x="639" y="763"/>
                  </a:cubicBezTo>
                  <a:cubicBezTo>
                    <a:pt x="305" y="1158"/>
                    <a:pt x="1" y="1401"/>
                    <a:pt x="1" y="1431"/>
                  </a:cubicBezTo>
                  <a:cubicBezTo>
                    <a:pt x="274" y="1279"/>
                    <a:pt x="517" y="1067"/>
                    <a:pt x="700" y="823"/>
                  </a:cubicBezTo>
                  <a:cubicBezTo>
                    <a:pt x="882" y="580"/>
                    <a:pt x="1034" y="307"/>
                    <a:pt x="1125" y="3"/>
                  </a:cubicBezTo>
                  <a:cubicBezTo>
                    <a:pt x="1124" y="2"/>
                    <a:pt x="1123" y="1"/>
                    <a:pt x="11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5" name="Google Shape;665;p43"/>
            <p:cNvSpPr/>
            <p:nvPr/>
          </p:nvSpPr>
          <p:spPr>
            <a:xfrm>
              <a:off x="5172100" y="3664475"/>
              <a:ext cx="27375" cy="5350"/>
            </a:xfrm>
            <a:custGeom>
              <a:avLst/>
              <a:gdLst/>
              <a:ahLst/>
              <a:cxnLst/>
              <a:rect l="l" t="t" r="r" b="b"/>
              <a:pathLst>
                <a:path w="1095" h="214" extrusionOk="0">
                  <a:moveTo>
                    <a:pt x="1095" y="1"/>
                  </a:moveTo>
                  <a:cubicBezTo>
                    <a:pt x="882" y="1"/>
                    <a:pt x="699" y="1"/>
                    <a:pt x="517" y="31"/>
                  </a:cubicBezTo>
                  <a:cubicBezTo>
                    <a:pt x="335" y="31"/>
                    <a:pt x="152" y="92"/>
                    <a:pt x="0" y="213"/>
                  </a:cubicBezTo>
                  <a:cubicBezTo>
                    <a:pt x="0" y="213"/>
                    <a:pt x="243" y="153"/>
                    <a:pt x="547" y="122"/>
                  </a:cubicBezTo>
                  <a:cubicBezTo>
                    <a:pt x="730" y="92"/>
                    <a:pt x="912" y="61"/>
                    <a:pt x="109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6" name="Google Shape;666;p43"/>
            <p:cNvSpPr/>
            <p:nvPr/>
          </p:nvSpPr>
          <p:spPr>
            <a:xfrm>
              <a:off x="5162975" y="3654600"/>
              <a:ext cx="5350" cy="19025"/>
            </a:xfrm>
            <a:custGeom>
              <a:avLst/>
              <a:gdLst/>
              <a:ahLst/>
              <a:cxnLst/>
              <a:rect l="l" t="t" r="r" b="b"/>
              <a:pathLst>
                <a:path w="214" h="761" extrusionOk="0">
                  <a:moveTo>
                    <a:pt x="1" y="0"/>
                  </a:moveTo>
                  <a:cubicBezTo>
                    <a:pt x="1" y="152"/>
                    <a:pt x="31" y="274"/>
                    <a:pt x="61" y="396"/>
                  </a:cubicBezTo>
                  <a:cubicBezTo>
                    <a:pt x="92" y="517"/>
                    <a:pt x="153" y="639"/>
                    <a:pt x="213" y="760"/>
                  </a:cubicBezTo>
                  <a:cubicBezTo>
                    <a:pt x="213" y="608"/>
                    <a:pt x="213" y="487"/>
                    <a:pt x="153" y="365"/>
                  </a:cubicBezTo>
                  <a:cubicBezTo>
                    <a:pt x="122" y="244"/>
                    <a:pt x="92" y="122"/>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7" name="Google Shape;667;p43"/>
            <p:cNvSpPr/>
            <p:nvPr/>
          </p:nvSpPr>
          <p:spPr>
            <a:xfrm>
              <a:off x="5504925" y="3898525"/>
              <a:ext cx="28150" cy="36500"/>
            </a:xfrm>
            <a:custGeom>
              <a:avLst/>
              <a:gdLst/>
              <a:ahLst/>
              <a:cxnLst/>
              <a:rect l="l" t="t" r="r" b="b"/>
              <a:pathLst>
                <a:path w="1126" h="1460" extrusionOk="0">
                  <a:moveTo>
                    <a:pt x="1125" y="0"/>
                  </a:moveTo>
                  <a:cubicBezTo>
                    <a:pt x="1095" y="0"/>
                    <a:pt x="912" y="365"/>
                    <a:pt x="609" y="791"/>
                  </a:cubicBezTo>
                  <a:cubicBezTo>
                    <a:pt x="305" y="1186"/>
                    <a:pt x="1" y="1429"/>
                    <a:pt x="1" y="1459"/>
                  </a:cubicBezTo>
                  <a:cubicBezTo>
                    <a:pt x="274" y="1307"/>
                    <a:pt x="487" y="1064"/>
                    <a:pt x="669" y="821"/>
                  </a:cubicBezTo>
                  <a:cubicBezTo>
                    <a:pt x="882" y="578"/>
                    <a:pt x="1034" y="304"/>
                    <a:pt x="112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8" name="Google Shape;668;p43"/>
            <p:cNvSpPr/>
            <p:nvPr/>
          </p:nvSpPr>
          <p:spPr>
            <a:xfrm>
              <a:off x="5517075" y="3917775"/>
              <a:ext cx="27400" cy="5250"/>
            </a:xfrm>
            <a:custGeom>
              <a:avLst/>
              <a:gdLst/>
              <a:ahLst/>
              <a:cxnLst/>
              <a:rect l="l" t="t" r="r" b="b"/>
              <a:pathLst>
                <a:path w="1096" h="210" extrusionOk="0">
                  <a:moveTo>
                    <a:pt x="869" y="1"/>
                  </a:moveTo>
                  <a:cubicBezTo>
                    <a:pt x="762" y="1"/>
                    <a:pt x="655" y="16"/>
                    <a:pt x="548" y="51"/>
                  </a:cubicBezTo>
                  <a:cubicBezTo>
                    <a:pt x="366" y="51"/>
                    <a:pt x="183" y="112"/>
                    <a:pt x="1" y="203"/>
                  </a:cubicBezTo>
                  <a:cubicBezTo>
                    <a:pt x="5" y="207"/>
                    <a:pt x="13" y="209"/>
                    <a:pt x="24" y="209"/>
                  </a:cubicBezTo>
                  <a:cubicBezTo>
                    <a:pt x="93" y="209"/>
                    <a:pt x="287" y="138"/>
                    <a:pt x="548" y="112"/>
                  </a:cubicBezTo>
                  <a:cubicBezTo>
                    <a:pt x="730" y="112"/>
                    <a:pt x="913" y="51"/>
                    <a:pt x="1095" y="21"/>
                  </a:cubicBezTo>
                  <a:cubicBezTo>
                    <a:pt x="1020" y="8"/>
                    <a:pt x="944" y="1"/>
                    <a:pt x="86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9" name="Google Shape;669;p43"/>
            <p:cNvSpPr/>
            <p:nvPr/>
          </p:nvSpPr>
          <p:spPr>
            <a:xfrm>
              <a:off x="5508725" y="3908400"/>
              <a:ext cx="5350" cy="18275"/>
            </a:xfrm>
            <a:custGeom>
              <a:avLst/>
              <a:gdLst/>
              <a:ahLst/>
              <a:cxnLst/>
              <a:rect l="l" t="t" r="r" b="b"/>
              <a:pathLst>
                <a:path w="214" h="731" extrusionOk="0">
                  <a:moveTo>
                    <a:pt x="1" y="1"/>
                  </a:moveTo>
                  <a:cubicBezTo>
                    <a:pt x="1" y="122"/>
                    <a:pt x="1" y="244"/>
                    <a:pt x="61" y="365"/>
                  </a:cubicBezTo>
                  <a:cubicBezTo>
                    <a:pt x="92" y="487"/>
                    <a:pt x="122" y="608"/>
                    <a:pt x="213" y="730"/>
                  </a:cubicBezTo>
                  <a:cubicBezTo>
                    <a:pt x="213" y="608"/>
                    <a:pt x="183" y="457"/>
                    <a:pt x="122" y="335"/>
                  </a:cubicBezTo>
                  <a:cubicBezTo>
                    <a:pt x="122" y="213"/>
                    <a:pt x="61" y="92"/>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0" name="Google Shape;670;p43"/>
            <p:cNvSpPr/>
            <p:nvPr/>
          </p:nvSpPr>
          <p:spPr>
            <a:xfrm>
              <a:off x="5343825" y="3643150"/>
              <a:ext cx="28150" cy="36550"/>
            </a:xfrm>
            <a:custGeom>
              <a:avLst/>
              <a:gdLst/>
              <a:ahLst/>
              <a:cxnLst/>
              <a:rect l="l" t="t" r="r" b="b"/>
              <a:pathLst>
                <a:path w="1126" h="1462" extrusionOk="0">
                  <a:moveTo>
                    <a:pt x="1122" y="1"/>
                  </a:moveTo>
                  <a:cubicBezTo>
                    <a:pt x="1084" y="1"/>
                    <a:pt x="932" y="382"/>
                    <a:pt x="639" y="762"/>
                  </a:cubicBezTo>
                  <a:cubicBezTo>
                    <a:pt x="305" y="1188"/>
                    <a:pt x="1" y="1431"/>
                    <a:pt x="1" y="1462"/>
                  </a:cubicBezTo>
                  <a:cubicBezTo>
                    <a:pt x="517" y="1127"/>
                    <a:pt x="913" y="610"/>
                    <a:pt x="1125" y="3"/>
                  </a:cubicBezTo>
                  <a:cubicBezTo>
                    <a:pt x="1124" y="1"/>
                    <a:pt x="1123" y="1"/>
                    <a:pt x="112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1" name="Google Shape;671;p43"/>
            <p:cNvSpPr/>
            <p:nvPr/>
          </p:nvSpPr>
          <p:spPr>
            <a:xfrm>
              <a:off x="5356750" y="3662200"/>
              <a:ext cx="26625" cy="5500"/>
            </a:xfrm>
            <a:custGeom>
              <a:avLst/>
              <a:gdLst/>
              <a:ahLst/>
              <a:cxnLst/>
              <a:rect l="l" t="t" r="r" b="b"/>
              <a:pathLst>
                <a:path w="1065" h="220" extrusionOk="0">
                  <a:moveTo>
                    <a:pt x="1064" y="0"/>
                  </a:moveTo>
                  <a:cubicBezTo>
                    <a:pt x="882" y="0"/>
                    <a:pt x="700" y="0"/>
                    <a:pt x="517" y="31"/>
                  </a:cubicBezTo>
                  <a:cubicBezTo>
                    <a:pt x="335" y="61"/>
                    <a:pt x="152" y="122"/>
                    <a:pt x="0" y="213"/>
                  </a:cubicBezTo>
                  <a:cubicBezTo>
                    <a:pt x="0" y="217"/>
                    <a:pt x="5" y="219"/>
                    <a:pt x="14" y="219"/>
                  </a:cubicBezTo>
                  <a:cubicBezTo>
                    <a:pt x="70" y="219"/>
                    <a:pt x="286" y="148"/>
                    <a:pt x="548" y="122"/>
                  </a:cubicBezTo>
                  <a:cubicBezTo>
                    <a:pt x="730" y="92"/>
                    <a:pt x="912" y="61"/>
                    <a:pt x="106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 name="Google Shape;672;p43"/>
            <p:cNvSpPr/>
            <p:nvPr/>
          </p:nvSpPr>
          <p:spPr>
            <a:xfrm>
              <a:off x="5347625" y="3653075"/>
              <a:ext cx="5350" cy="18275"/>
            </a:xfrm>
            <a:custGeom>
              <a:avLst/>
              <a:gdLst/>
              <a:ahLst/>
              <a:cxnLst/>
              <a:rect l="l" t="t" r="r" b="b"/>
              <a:pathLst>
                <a:path w="214" h="731" extrusionOk="0">
                  <a:moveTo>
                    <a:pt x="1" y="1"/>
                  </a:moveTo>
                  <a:cubicBezTo>
                    <a:pt x="1" y="122"/>
                    <a:pt x="31" y="244"/>
                    <a:pt x="62" y="365"/>
                  </a:cubicBezTo>
                  <a:cubicBezTo>
                    <a:pt x="92" y="487"/>
                    <a:pt x="153" y="609"/>
                    <a:pt x="213" y="730"/>
                  </a:cubicBezTo>
                  <a:cubicBezTo>
                    <a:pt x="213" y="609"/>
                    <a:pt x="183" y="457"/>
                    <a:pt x="153" y="335"/>
                  </a:cubicBezTo>
                  <a:cubicBezTo>
                    <a:pt x="122" y="213"/>
                    <a:pt x="62" y="92"/>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3" name="Google Shape;673;p43"/>
            <p:cNvSpPr/>
            <p:nvPr/>
          </p:nvSpPr>
          <p:spPr>
            <a:xfrm>
              <a:off x="5207050" y="3943925"/>
              <a:ext cx="46375" cy="4175"/>
            </a:xfrm>
            <a:custGeom>
              <a:avLst/>
              <a:gdLst/>
              <a:ahLst/>
              <a:cxnLst/>
              <a:rect l="l" t="t" r="r" b="b"/>
              <a:pathLst>
                <a:path w="1855" h="167" extrusionOk="0">
                  <a:moveTo>
                    <a:pt x="928" y="1"/>
                  </a:moveTo>
                  <a:cubicBezTo>
                    <a:pt x="616" y="1"/>
                    <a:pt x="304" y="54"/>
                    <a:pt x="1" y="160"/>
                  </a:cubicBezTo>
                  <a:cubicBezTo>
                    <a:pt x="5" y="164"/>
                    <a:pt x="17" y="166"/>
                    <a:pt x="35" y="166"/>
                  </a:cubicBezTo>
                  <a:cubicBezTo>
                    <a:pt x="146" y="166"/>
                    <a:pt x="500" y="99"/>
                    <a:pt x="943" y="99"/>
                  </a:cubicBezTo>
                  <a:cubicBezTo>
                    <a:pt x="1360" y="99"/>
                    <a:pt x="1732" y="166"/>
                    <a:pt x="1830" y="166"/>
                  </a:cubicBezTo>
                  <a:cubicBezTo>
                    <a:pt x="1846" y="166"/>
                    <a:pt x="1855" y="164"/>
                    <a:pt x="1855" y="160"/>
                  </a:cubicBezTo>
                  <a:cubicBezTo>
                    <a:pt x="1551" y="54"/>
                    <a:pt x="1239" y="1"/>
                    <a:pt x="92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4" name="Google Shape;674;p43"/>
            <p:cNvSpPr/>
            <p:nvPr/>
          </p:nvSpPr>
          <p:spPr>
            <a:xfrm>
              <a:off x="5214650" y="3927400"/>
              <a:ext cx="21300" cy="18250"/>
            </a:xfrm>
            <a:custGeom>
              <a:avLst/>
              <a:gdLst/>
              <a:ahLst/>
              <a:cxnLst/>
              <a:rect l="l" t="t" r="r" b="b"/>
              <a:pathLst>
                <a:path w="852" h="730" extrusionOk="0">
                  <a:moveTo>
                    <a:pt x="0" y="0"/>
                  </a:moveTo>
                  <a:lnTo>
                    <a:pt x="0" y="0"/>
                  </a:lnTo>
                  <a:cubicBezTo>
                    <a:pt x="122" y="152"/>
                    <a:pt x="244" y="274"/>
                    <a:pt x="396" y="396"/>
                  </a:cubicBezTo>
                  <a:cubicBezTo>
                    <a:pt x="517" y="548"/>
                    <a:pt x="669" y="639"/>
                    <a:pt x="852" y="730"/>
                  </a:cubicBezTo>
                  <a:cubicBezTo>
                    <a:pt x="852" y="700"/>
                    <a:pt x="669" y="548"/>
                    <a:pt x="426" y="335"/>
                  </a:cubicBezTo>
                  <a:cubicBezTo>
                    <a:pt x="304" y="213"/>
                    <a:pt x="152" y="92"/>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5" name="Google Shape;675;p43"/>
            <p:cNvSpPr/>
            <p:nvPr/>
          </p:nvSpPr>
          <p:spPr>
            <a:xfrm>
              <a:off x="5229850" y="3945625"/>
              <a:ext cx="11425" cy="16000"/>
            </a:xfrm>
            <a:custGeom>
              <a:avLst/>
              <a:gdLst/>
              <a:ahLst/>
              <a:cxnLst/>
              <a:rect l="l" t="t" r="r" b="b"/>
              <a:pathLst>
                <a:path w="457" h="640" extrusionOk="0">
                  <a:moveTo>
                    <a:pt x="456" y="1"/>
                  </a:moveTo>
                  <a:cubicBezTo>
                    <a:pt x="426" y="1"/>
                    <a:pt x="304" y="123"/>
                    <a:pt x="183" y="305"/>
                  </a:cubicBezTo>
                  <a:cubicBezTo>
                    <a:pt x="61" y="457"/>
                    <a:pt x="0" y="639"/>
                    <a:pt x="0" y="639"/>
                  </a:cubicBezTo>
                  <a:cubicBezTo>
                    <a:pt x="92" y="548"/>
                    <a:pt x="183" y="457"/>
                    <a:pt x="244" y="335"/>
                  </a:cubicBezTo>
                  <a:cubicBezTo>
                    <a:pt x="335" y="244"/>
                    <a:pt x="396" y="123"/>
                    <a:pt x="45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6" name="Google Shape;676;p43"/>
            <p:cNvSpPr/>
            <p:nvPr/>
          </p:nvSpPr>
          <p:spPr>
            <a:xfrm>
              <a:off x="5307350" y="3787700"/>
              <a:ext cx="12200" cy="11450"/>
            </a:xfrm>
            <a:custGeom>
              <a:avLst/>
              <a:gdLst/>
              <a:ahLst/>
              <a:cxnLst/>
              <a:rect l="l" t="t" r="r" b="b"/>
              <a:pathLst>
                <a:path w="488" h="458" extrusionOk="0">
                  <a:moveTo>
                    <a:pt x="240" y="98"/>
                  </a:moveTo>
                  <a:lnTo>
                    <a:pt x="240" y="98"/>
                  </a:lnTo>
                  <a:cubicBezTo>
                    <a:pt x="250" y="109"/>
                    <a:pt x="262" y="123"/>
                    <a:pt x="274" y="148"/>
                  </a:cubicBezTo>
                  <a:cubicBezTo>
                    <a:pt x="335" y="178"/>
                    <a:pt x="274" y="208"/>
                    <a:pt x="244" y="239"/>
                  </a:cubicBezTo>
                  <a:cubicBezTo>
                    <a:pt x="240" y="243"/>
                    <a:pt x="235" y="245"/>
                    <a:pt x="231" y="245"/>
                  </a:cubicBezTo>
                  <a:cubicBezTo>
                    <a:pt x="206" y="245"/>
                    <a:pt x="183" y="174"/>
                    <a:pt x="183" y="148"/>
                  </a:cubicBezTo>
                  <a:lnTo>
                    <a:pt x="122" y="148"/>
                  </a:lnTo>
                  <a:cubicBezTo>
                    <a:pt x="183" y="148"/>
                    <a:pt x="244" y="148"/>
                    <a:pt x="244" y="117"/>
                  </a:cubicBezTo>
                  <a:cubicBezTo>
                    <a:pt x="244" y="111"/>
                    <a:pt x="243" y="105"/>
                    <a:pt x="240" y="98"/>
                  </a:cubicBezTo>
                  <a:close/>
                  <a:moveTo>
                    <a:pt x="290" y="0"/>
                  </a:moveTo>
                  <a:cubicBezTo>
                    <a:pt x="242" y="0"/>
                    <a:pt x="214" y="36"/>
                    <a:pt x="214" y="56"/>
                  </a:cubicBezTo>
                  <a:cubicBezTo>
                    <a:pt x="214" y="60"/>
                    <a:pt x="214" y="63"/>
                    <a:pt x="215" y="66"/>
                  </a:cubicBezTo>
                  <a:lnTo>
                    <a:pt x="215" y="66"/>
                  </a:lnTo>
                  <a:cubicBezTo>
                    <a:pt x="200" y="52"/>
                    <a:pt x="179" y="39"/>
                    <a:pt x="153" y="26"/>
                  </a:cubicBezTo>
                  <a:lnTo>
                    <a:pt x="122" y="26"/>
                  </a:lnTo>
                  <a:lnTo>
                    <a:pt x="92" y="56"/>
                  </a:lnTo>
                  <a:cubicBezTo>
                    <a:pt x="31" y="117"/>
                    <a:pt x="1" y="208"/>
                    <a:pt x="31" y="269"/>
                  </a:cubicBezTo>
                  <a:cubicBezTo>
                    <a:pt x="58" y="375"/>
                    <a:pt x="130" y="458"/>
                    <a:pt x="228" y="458"/>
                  </a:cubicBezTo>
                  <a:cubicBezTo>
                    <a:pt x="243" y="458"/>
                    <a:pt x="258" y="456"/>
                    <a:pt x="274" y="452"/>
                  </a:cubicBezTo>
                  <a:cubicBezTo>
                    <a:pt x="396" y="421"/>
                    <a:pt x="457" y="330"/>
                    <a:pt x="487" y="239"/>
                  </a:cubicBezTo>
                  <a:cubicBezTo>
                    <a:pt x="487" y="148"/>
                    <a:pt x="457" y="87"/>
                    <a:pt x="365" y="26"/>
                  </a:cubicBezTo>
                  <a:cubicBezTo>
                    <a:pt x="337" y="7"/>
                    <a:pt x="312" y="0"/>
                    <a:pt x="29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7" name="Google Shape;677;p43"/>
            <p:cNvSpPr/>
            <p:nvPr/>
          </p:nvSpPr>
          <p:spPr>
            <a:xfrm>
              <a:off x="5316675" y="3915350"/>
              <a:ext cx="13500" cy="11375"/>
            </a:xfrm>
            <a:custGeom>
              <a:avLst/>
              <a:gdLst/>
              <a:ahLst/>
              <a:cxnLst/>
              <a:rect l="l" t="t" r="r" b="b"/>
              <a:pathLst>
                <a:path w="540" h="455" extrusionOk="0">
                  <a:moveTo>
                    <a:pt x="277" y="88"/>
                  </a:moveTo>
                  <a:cubicBezTo>
                    <a:pt x="294" y="100"/>
                    <a:pt x="310" y="115"/>
                    <a:pt x="327" y="148"/>
                  </a:cubicBezTo>
                  <a:cubicBezTo>
                    <a:pt x="357" y="209"/>
                    <a:pt x="327" y="209"/>
                    <a:pt x="296" y="239"/>
                  </a:cubicBezTo>
                  <a:cubicBezTo>
                    <a:pt x="288" y="244"/>
                    <a:pt x="281" y="245"/>
                    <a:pt x="274" y="245"/>
                  </a:cubicBezTo>
                  <a:cubicBezTo>
                    <a:pt x="241" y="245"/>
                    <a:pt x="236" y="192"/>
                    <a:pt x="236" y="160"/>
                  </a:cubicBezTo>
                  <a:lnTo>
                    <a:pt x="236" y="160"/>
                  </a:lnTo>
                  <a:cubicBezTo>
                    <a:pt x="271" y="157"/>
                    <a:pt x="296" y="138"/>
                    <a:pt x="296" y="118"/>
                  </a:cubicBezTo>
                  <a:cubicBezTo>
                    <a:pt x="296" y="118"/>
                    <a:pt x="290" y="105"/>
                    <a:pt x="277" y="88"/>
                  </a:cubicBezTo>
                  <a:close/>
                  <a:moveTo>
                    <a:pt x="322" y="1"/>
                  </a:moveTo>
                  <a:cubicBezTo>
                    <a:pt x="273" y="1"/>
                    <a:pt x="245" y="27"/>
                    <a:pt x="237" y="47"/>
                  </a:cubicBezTo>
                  <a:lnTo>
                    <a:pt x="237" y="47"/>
                  </a:lnTo>
                  <a:cubicBezTo>
                    <a:pt x="228" y="40"/>
                    <a:pt x="217" y="32"/>
                    <a:pt x="205" y="27"/>
                  </a:cubicBezTo>
                  <a:lnTo>
                    <a:pt x="175" y="27"/>
                  </a:lnTo>
                  <a:lnTo>
                    <a:pt x="144" y="57"/>
                  </a:lnTo>
                  <a:cubicBezTo>
                    <a:pt x="0" y="201"/>
                    <a:pt x="102" y="454"/>
                    <a:pt x="294" y="454"/>
                  </a:cubicBezTo>
                  <a:cubicBezTo>
                    <a:pt x="305" y="454"/>
                    <a:pt x="316" y="454"/>
                    <a:pt x="327" y="452"/>
                  </a:cubicBezTo>
                  <a:cubicBezTo>
                    <a:pt x="418" y="422"/>
                    <a:pt x="509" y="330"/>
                    <a:pt x="540" y="239"/>
                  </a:cubicBezTo>
                  <a:cubicBezTo>
                    <a:pt x="540" y="148"/>
                    <a:pt x="479" y="87"/>
                    <a:pt x="418" y="27"/>
                  </a:cubicBezTo>
                  <a:cubicBezTo>
                    <a:pt x="380" y="8"/>
                    <a:pt x="348" y="1"/>
                    <a:pt x="32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8" name="Google Shape;678;p43"/>
            <p:cNvSpPr/>
            <p:nvPr/>
          </p:nvSpPr>
          <p:spPr>
            <a:xfrm>
              <a:off x="5326350" y="4028575"/>
              <a:ext cx="12175" cy="10750"/>
            </a:xfrm>
            <a:custGeom>
              <a:avLst/>
              <a:gdLst/>
              <a:ahLst/>
              <a:cxnLst/>
              <a:rect l="l" t="t" r="r" b="b"/>
              <a:pathLst>
                <a:path w="487" h="430" extrusionOk="0">
                  <a:moveTo>
                    <a:pt x="300" y="0"/>
                  </a:moveTo>
                  <a:cubicBezTo>
                    <a:pt x="242" y="0"/>
                    <a:pt x="213" y="36"/>
                    <a:pt x="213" y="57"/>
                  </a:cubicBezTo>
                  <a:cubicBezTo>
                    <a:pt x="213" y="87"/>
                    <a:pt x="274" y="57"/>
                    <a:pt x="305" y="118"/>
                  </a:cubicBezTo>
                  <a:cubicBezTo>
                    <a:pt x="335" y="178"/>
                    <a:pt x="274" y="209"/>
                    <a:pt x="244" y="239"/>
                  </a:cubicBezTo>
                  <a:cubicBezTo>
                    <a:pt x="217" y="239"/>
                    <a:pt x="190" y="192"/>
                    <a:pt x="184" y="139"/>
                  </a:cubicBezTo>
                  <a:lnTo>
                    <a:pt x="184" y="139"/>
                  </a:lnTo>
                  <a:cubicBezTo>
                    <a:pt x="219" y="130"/>
                    <a:pt x="244" y="118"/>
                    <a:pt x="244" y="118"/>
                  </a:cubicBezTo>
                  <a:cubicBezTo>
                    <a:pt x="244" y="87"/>
                    <a:pt x="213" y="57"/>
                    <a:pt x="153" y="26"/>
                  </a:cubicBezTo>
                  <a:lnTo>
                    <a:pt x="122" y="26"/>
                  </a:lnTo>
                  <a:lnTo>
                    <a:pt x="92" y="57"/>
                  </a:lnTo>
                  <a:cubicBezTo>
                    <a:pt x="31" y="87"/>
                    <a:pt x="1" y="178"/>
                    <a:pt x="31" y="270"/>
                  </a:cubicBezTo>
                  <a:cubicBezTo>
                    <a:pt x="56" y="370"/>
                    <a:pt x="144" y="429"/>
                    <a:pt x="225" y="429"/>
                  </a:cubicBezTo>
                  <a:cubicBezTo>
                    <a:pt x="242" y="429"/>
                    <a:pt x="259" y="427"/>
                    <a:pt x="274" y="422"/>
                  </a:cubicBezTo>
                  <a:cubicBezTo>
                    <a:pt x="396" y="422"/>
                    <a:pt x="457" y="330"/>
                    <a:pt x="487" y="239"/>
                  </a:cubicBezTo>
                  <a:cubicBezTo>
                    <a:pt x="487" y="148"/>
                    <a:pt x="457" y="57"/>
                    <a:pt x="396" y="26"/>
                  </a:cubicBezTo>
                  <a:cubicBezTo>
                    <a:pt x="358" y="8"/>
                    <a:pt x="326" y="0"/>
                    <a:pt x="30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9" name="Google Shape;679;p43"/>
            <p:cNvSpPr/>
            <p:nvPr/>
          </p:nvSpPr>
          <p:spPr>
            <a:xfrm>
              <a:off x="5288350" y="3668375"/>
              <a:ext cx="12200" cy="11325"/>
            </a:xfrm>
            <a:custGeom>
              <a:avLst/>
              <a:gdLst/>
              <a:ahLst/>
              <a:cxnLst/>
              <a:rect l="l" t="t" r="r" b="b"/>
              <a:pathLst>
                <a:path w="488" h="453" extrusionOk="0">
                  <a:moveTo>
                    <a:pt x="235" y="89"/>
                  </a:moveTo>
                  <a:cubicBezTo>
                    <a:pt x="246" y="96"/>
                    <a:pt x="260" y="104"/>
                    <a:pt x="274" y="118"/>
                  </a:cubicBezTo>
                  <a:cubicBezTo>
                    <a:pt x="305" y="179"/>
                    <a:pt x="274" y="209"/>
                    <a:pt x="244" y="240"/>
                  </a:cubicBezTo>
                  <a:cubicBezTo>
                    <a:pt x="240" y="244"/>
                    <a:pt x="236" y="246"/>
                    <a:pt x="232" y="246"/>
                  </a:cubicBezTo>
                  <a:cubicBezTo>
                    <a:pt x="210" y="246"/>
                    <a:pt x="191" y="195"/>
                    <a:pt x="185" y="147"/>
                  </a:cubicBezTo>
                  <a:lnTo>
                    <a:pt x="185" y="147"/>
                  </a:lnTo>
                  <a:cubicBezTo>
                    <a:pt x="219" y="145"/>
                    <a:pt x="244" y="138"/>
                    <a:pt x="244" y="118"/>
                  </a:cubicBezTo>
                  <a:cubicBezTo>
                    <a:pt x="244" y="109"/>
                    <a:pt x="241" y="99"/>
                    <a:pt x="235" y="89"/>
                  </a:cubicBezTo>
                  <a:close/>
                  <a:moveTo>
                    <a:pt x="290" y="1"/>
                  </a:moveTo>
                  <a:cubicBezTo>
                    <a:pt x="243" y="1"/>
                    <a:pt x="214" y="36"/>
                    <a:pt x="214" y="57"/>
                  </a:cubicBezTo>
                  <a:cubicBezTo>
                    <a:pt x="214" y="61"/>
                    <a:pt x="214" y="64"/>
                    <a:pt x="215" y="66"/>
                  </a:cubicBezTo>
                  <a:lnTo>
                    <a:pt x="215" y="66"/>
                  </a:lnTo>
                  <a:cubicBezTo>
                    <a:pt x="200" y="53"/>
                    <a:pt x="179" y="40"/>
                    <a:pt x="153" y="27"/>
                  </a:cubicBezTo>
                  <a:lnTo>
                    <a:pt x="122" y="27"/>
                  </a:lnTo>
                  <a:lnTo>
                    <a:pt x="92" y="57"/>
                  </a:lnTo>
                  <a:cubicBezTo>
                    <a:pt x="31" y="118"/>
                    <a:pt x="1" y="209"/>
                    <a:pt x="31" y="270"/>
                  </a:cubicBezTo>
                  <a:cubicBezTo>
                    <a:pt x="31" y="392"/>
                    <a:pt x="153" y="453"/>
                    <a:pt x="274" y="453"/>
                  </a:cubicBezTo>
                  <a:cubicBezTo>
                    <a:pt x="396" y="422"/>
                    <a:pt x="457" y="331"/>
                    <a:pt x="487" y="240"/>
                  </a:cubicBezTo>
                  <a:cubicBezTo>
                    <a:pt x="487" y="149"/>
                    <a:pt x="457" y="88"/>
                    <a:pt x="366" y="27"/>
                  </a:cubicBezTo>
                  <a:cubicBezTo>
                    <a:pt x="337" y="8"/>
                    <a:pt x="312" y="1"/>
                    <a:pt x="29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0" name="Google Shape;680;p43"/>
            <p:cNvSpPr/>
            <p:nvPr/>
          </p:nvSpPr>
          <p:spPr>
            <a:xfrm>
              <a:off x="4883325" y="4245950"/>
              <a:ext cx="1067675" cy="289550"/>
            </a:xfrm>
            <a:custGeom>
              <a:avLst/>
              <a:gdLst/>
              <a:ahLst/>
              <a:cxnLst/>
              <a:rect l="l" t="t" r="r" b="b"/>
              <a:pathLst>
                <a:path w="42707" h="11582" extrusionOk="0">
                  <a:moveTo>
                    <a:pt x="22951" y="1"/>
                  </a:moveTo>
                  <a:cubicBezTo>
                    <a:pt x="14071" y="1"/>
                    <a:pt x="3831" y="177"/>
                    <a:pt x="3831" y="177"/>
                  </a:cubicBezTo>
                  <a:cubicBezTo>
                    <a:pt x="3831" y="177"/>
                    <a:pt x="1" y="10754"/>
                    <a:pt x="9302" y="11180"/>
                  </a:cubicBezTo>
                  <a:cubicBezTo>
                    <a:pt x="15405" y="11469"/>
                    <a:pt x="22976" y="11530"/>
                    <a:pt x="28261" y="11530"/>
                  </a:cubicBezTo>
                  <a:cubicBezTo>
                    <a:pt x="30189" y="11530"/>
                    <a:pt x="31813" y="11522"/>
                    <a:pt x="32950" y="11514"/>
                  </a:cubicBezTo>
                  <a:cubicBezTo>
                    <a:pt x="33837" y="11514"/>
                    <a:pt x="34650" y="11582"/>
                    <a:pt x="35443" y="11582"/>
                  </a:cubicBezTo>
                  <a:cubicBezTo>
                    <a:pt x="36415" y="11582"/>
                    <a:pt x="37355" y="11480"/>
                    <a:pt x="38360" y="11028"/>
                  </a:cubicBezTo>
                  <a:cubicBezTo>
                    <a:pt x="40336" y="10146"/>
                    <a:pt x="42342" y="8687"/>
                    <a:pt x="42494" y="6377"/>
                  </a:cubicBezTo>
                  <a:cubicBezTo>
                    <a:pt x="42707" y="3368"/>
                    <a:pt x="40731" y="572"/>
                    <a:pt x="33801" y="177"/>
                  </a:cubicBezTo>
                  <a:cubicBezTo>
                    <a:pt x="31491" y="45"/>
                    <a:pt x="27391" y="1"/>
                    <a:pt x="2295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1" name="Google Shape;681;p43"/>
            <p:cNvSpPr/>
            <p:nvPr/>
          </p:nvSpPr>
          <p:spPr>
            <a:xfrm>
              <a:off x="5020125" y="4249500"/>
              <a:ext cx="8375" cy="17700"/>
            </a:xfrm>
            <a:custGeom>
              <a:avLst/>
              <a:gdLst/>
              <a:ahLst/>
              <a:cxnLst/>
              <a:rect l="l" t="t" r="r" b="b"/>
              <a:pathLst>
                <a:path w="335" h="708" extrusionOk="0">
                  <a:moveTo>
                    <a:pt x="266" y="1"/>
                  </a:moveTo>
                  <a:cubicBezTo>
                    <a:pt x="230" y="1"/>
                    <a:pt x="145" y="170"/>
                    <a:pt x="61" y="339"/>
                  </a:cubicBezTo>
                  <a:cubicBezTo>
                    <a:pt x="0" y="521"/>
                    <a:pt x="0" y="703"/>
                    <a:pt x="31" y="703"/>
                  </a:cubicBezTo>
                  <a:cubicBezTo>
                    <a:pt x="36" y="706"/>
                    <a:pt x="41" y="707"/>
                    <a:pt x="47" y="707"/>
                  </a:cubicBezTo>
                  <a:cubicBezTo>
                    <a:pt x="107" y="707"/>
                    <a:pt x="188" y="566"/>
                    <a:pt x="243" y="399"/>
                  </a:cubicBezTo>
                  <a:cubicBezTo>
                    <a:pt x="335" y="187"/>
                    <a:pt x="335" y="35"/>
                    <a:pt x="274" y="4"/>
                  </a:cubicBezTo>
                  <a:cubicBezTo>
                    <a:pt x="271" y="2"/>
                    <a:pt x="269" y="1"/>
                    <a:pt x="266"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2" name="Google Shape;682;p43"/>
            <p:cNvSpPr/>
            <p:nvPr/>
          </p:nvSpPr>
          <p:spPr>
            <a:xfrm>
              <a:off x="5005675" y="4304300"/>
              <a:ext cx="6875" cy="38025"/>
            </a:xfrm>
            <a:custGeom>
              <a:avLst/>
              <a:gdLst/>
              <a:ahLst/>
              <a:cxnLst/>
              <a:rect l="l" t="t" r="r" b="b"/>
              <a:pathLst>
                <a:path w="275" h="1521" extrusionOk="0">
                  <a:moveTo>
                    <a:pt x="213" y="1"/>
                  </a:moveTo>
                  <a:cubicBezTo>
                    <a:pt x="92" y="244"/>
                    <a:pt x="1" y="517"/>
                    <a:pt x="31" y="761"/>
                  </a:cubicBezTo>
                  <a:cubicBezTo>
                    <a:pt x="1" y="1186"/>
                    <a:pt x="61" y="1520"/>
                    <a:pt x="122" y="1520"/>
                  </a:cubicBezTo>
                  <a:cubicBezTo>
                    <a:pt x="213" y="1277"/>
                    <a:pt x="244" y="1034"/>
                    <a:pt x="213" y="761"/>
                  </a:cubicBezTo>
                  <a:cubicBezTo>
                    <a:pt x="244" y="365"/>
                    <a:pt x="274" y="1"/>
                    <a:pt x="213"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3" name="Google Shape;683;p43"/>
            <p:cNvSpPr/>
            <p:nvPr/>
          </p:nvSpPr>
          <p:spPr>
            <a:xfrm>
              <a:off x="5016325" y="4379525"/>
              <a:ext cx="25100" cy="31275"/>
            </a:xfrm>
            <a:custGeom>
              <a:avLst/>
              <a:gdLst/>
              <a:ahLst/>
              <a:cxnLst/>
              <a:rect l="l" t="t" r="r" b="b"/>
              <a:pathLst>
                <a:path w="1004" h="1251" extrusionOk="0">
                  <a:moveTo>
                    <a:pt x="61" y="1"/>
                  </a:moveTo>
                  <a:cubicBezTo>
                    <a:pt x="0" y="31"/>
                    <a:pt x="122" y="366"/>
                    <a:pt x="365" y="730"/>
                  </a:cubicBezTo>
                  <a:cubicBezTo>
                    <a:pt x="591" y="1069"/>
                    <a:pt x="869" y="1250"/>
                    <a:pt x="932" y="1250"/>
                  </a:cubicBezTo>
                  <a:cubicBezTo>
                    <a:pt x="937" y="1250"/>
                    <a:pt x="940" y="1249"/>
                    <a:pt x="942" y="1247"/>
                  </a:cubicBezTo>
                  <a:cubicBezTo>
                    <a:pt x="1003" y="1217"/>
                    <a:pt x="760" y="943"/>
                    <a:pt x="517" y="609"/>
                  </a:cubicBezTo>
                  <a:cubicBezTo>
                    <a:pt x="274" y="274"/>
                    <a:pt x="122" y="1"/>
                    <a:pt x="6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4" name="Google Shape;684;p43"/>
            <p:cNvSpPr/>
            <p:nvPr/>
          </p:nvSpPr>
          <p:spPr>
            <a:xfrm>
              <a:off x="5073300" y="4428725"/>
              <a:ext cx="38025" cy="10125"/>
            </a:xfrm>
            <a:custGeom>
              <a:avLst/>
              <a:gdLst/>
              <a:ahLst/>
              <a:cxnLst/>
              <a:rect l="l" t="t" r="r" b="b"/>
              <a:pathLst>
                <a:path w="1521" h="405" extrusionOk="0">
                  <a:moveTo>
                    <a:pt x="163" y="1"/>
                  </a:moveTo>
                  <a:cubicBezTo>
                    <a:pt x="118" y="1"/>
                    <a:pt x="74" y="3"/>
                    <a:pt x="31" y="9"/>
                  </a:cubicBezTo>
                  <a:cubicBezTo>
                    <a:pt x="1" y="69"/>
                    <a:pt x="335" y="221"/>
                    <a:pt x="761" y="313"/>
                  </a:cubicBezTo>
                  <a:cubicBezTo>
                    <a:pt x="1016" y="371"/>
                    <a:pt x="1258" y="405"/>
                    <a:pt x="1398" y="405"/>
                  </a:cubicBezTo>
                  <a:cubicBezTo>
                    <a:pt x="1475" y="405"/>
                    <a:pt x="1521" y="395"/>
                    <a:pt x="1521" y="373"/>
                  </a:cubicBezTo>
                  <a:cubicBezTo>
                    <a:pt x="1521" y="313"/>
                    <a:pt x="1186" y="221"/>
                    <a:pt x="791" y="130"/>
                  </a:cubicBezTo>
                  <a:cubicBezTo>
                    <a:pt x="591" y="55"/>
                    <a:pt x="370" y="1"/>
                    <a:pt x="163"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5" name="Google Shape;685;p43"/>
            <p:cNvSpPr/>
            <p:nvPr/>
          </p:nvSpPr>
          <p:spPr>
            <a:xfrm>
              <a:off x="5149300" y="4440325"/>
              <a:ext cx="38025" cy="5350"/>
            </a:xfrm>
            <a:custGeom>
              <a:avLst/>
              <a:gdLst/>
              <a:ahLst/>
              <a:cxnLst/>
              <a:rect l="l" t="t" r="r" b="b"/>
              <a:pathLst>
                <a:path w="1521" h="214" extrusionOk="0">
                  <a:moveTo>
                    <a:pt x="760" y="0"/>
                  </a:moveTo>
                  <a:cubicBezTo>
                    <a:pt x="365" y="0"/>
                    <a:pt x="0" y="31"/>
                    <a:pt x="0" y="92"/>
                  </a:cubicBezTo>
                  <a:cubicBezTo>
                    <a:pt x="0" y="152"/>
                    <a:pt x="365" y="213"/>
                    <a:pt x="760" y="213"/>
                  </a:cubicBezTo>
                  <a:cubicBezTo>
                    <a:pt x="1186" y="213"/>
                    <a:pt x="1520" y="183"/>
                    <a:pt x="1520" y="122"/>
                  </a:cubicBezTo>
                  <a:cubicBezTo>
                    <a:pt x="1277" y="31"/>
                    <a:pt x="1034" y="0"/>
                    <a:pt x="76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6" name="Google Shape;686;p43"/>
            <p:cNvSpPr/>
            <p:nvPr/>
          </p:nvSpPr>
          <p:spPr>
            <a:xfrm>
              <a:off x="5226050" y="4441275"/>
              <a:ext cx="38025" cy="5150"/>
            </a:xfrm>
            <a:custGeom>
              <a:avLst/>
              <a:gdLst/>
              <a:ahLst/>
              <a:cxnLst/>
              <a:rect l="l" t="t" r="r" b="b"/>
              <a:pathLst>
                <a:path w="1521" h="206" extrusionOk="0">
                  <a:moveTo>
                    <a:pt x="772" y="0"/>
                  </a:moveTo>
                  <a:cubicBezTo>
                    <a:pt x="517" y="0"/>
                    <a:pt x="259" y="38"/>
                    <a:pt x="0" y="114"/>
                  </a:cubicBezTo>
                  <a:cubicBezTo>
                    <a:pt x="0" y="175"/>
                    <a:pt x="365" y="206"/>
                    <a:pt x="760" y="206"/>
                  </a:cubicBezTo>
                  <a:cubicBezTo>
                    <a:pt x="1186" y="206"/>
                    <a:pt x="1520" y="175"/>
                    <a:pt x="1520" y="114"/>
                  </a:cubicBezTo>
                  <a:cubicBezTo>
                    <a:pt x="1277" y="38"/>
                    <a:pt x="1026" y="0"/>
                    <a:pt x="77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7" name="Google Shape;687;p43"/>
            <p:cNvSpPr/>
            <p:nvPr/>
          </p:nvSpPr>
          <p:spPr>
            <a:xfrm>
              <a:off x="5303550" y="4441575"/>
              <a:ext cx="38025" cy="5900"/>
            </a:xfrm>
            <a:custGeom>
              <a:avLst/>
              <a:gdLst/>
              <a:ahLst/>
              <a:cxnLst/>
              <a:rect l="l" t="t" r="r" b="b"/>
              <a:pathLst>
                <a:path w="1521" h="236" extrusionOk="0">
                  <a:moveTo>
                    <a:pt x="568" y="0"/>
                  </a:moveTo>
                  <a:cubicBezTo>
                    <a:pt x="361" y="0"/>
                    <a:pt x="163" y="40"/>
                    <a:pt x="1" y="133"/>
                  </a:cubicBezTo>
                  <a:cubicBezTo>
                    <a:pt x="160" y="201"/>
                    <a:pt x="354" y="235"/>
                    <a:pt x="556" y="235"/>
                  </a:cubicBezTo>
                  <a:cubicBezTo>
                    <a:pt x="624" y="235"/>
                    <a:pt x="692" y="232"/>
                    <a:pt x="761" y="224"/>
                  </a:cubicBezTo>
                  <a:cubicBezTo>
                    <a:pt x="1156" y="224"/>
                    <a:pt x="1521" y="194"/>
                    <a:pt x="1521" y="133"/>
                  </a:cubicBezTo>
                  <a:cubicBezTo>
                    <a:pt x="1320" y="58"/>
                    <a:pt x="1100" y="3"/>
                    <a:pt x="892" y="3"/>
                  </a:cubicBezTo>
                  <a:cubicBezTo>
                    <a:pt x="848" y="3"/>
                    <a:pt x="804" y="6"/>
                    <a:pt x="761" y="11"/>
                  </a:cubicBezTo>
                  <a:cubicBezTo>
                    <a:pt x="696" y="4"/>
                    <a:pt x="631" y="0"/>
                    <a:pt x="5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8" name="Google Shape;688;p43"/>
            <p:cNvSpPr/>
            <p:nvPr/>
          </p:nvSpPr>
          <p:spPr>
            <a:xfrm>
              <a:off x="5380300" y="4442000"/>
              <a:ext cx="38025" cy="5475"/>
            </a:xfrm>
            <a:custGeom>
              <a:avLst/>
              <a:gdLst/>
              <a:ahLst/>
              <a:cxnLst/>
              <a:rect l="l" t="t" r="r" b="b"/>
              <a:pathLst>
                <a:path w="1521" h="219" extrusionOk="0">
                  <a:moveTo>
                    <a:pt x="970" y="0"/>
                  </a:moveTo>
                  <a:cubicBezTo>
                    <a:pt x="899" y="0"/>
                    <a:pt x="829" y="8"/>
                    <a:pt x="761" y="25"/>
                  </a:cubicBezTo>
                  <a:cubicBezTo>
                    <a:pt x="335" y="25"/>
                    <a:pt x="1" y="55"/>
                    <a:pt x="1" y="116"/>
                  </a:cubicBezTo>
                  <a:cubicBezTo>
                    <a:pt x="183" y="184"/>
                    <a:pt x="365" y="218"/>
                    <a:pt x="561" y="218"/>
                  </a:cubicBezTo>
                  <a:cubicBezTo>
                    <a:pt x="626" y="218"/>
                    <a:pt x="692" y="215"/>
                    <a:pt x="761" y="207"/>
                  </a:cubicBezTo>
                  <a:cubicBezTo>
                    <a:pt x="1156" y="207"/>
                    <a:pt x="1521" y="177"/>
                    <a:pt x="1521" y="116"/>
                  </a:cubicBezTo>
                  <a:cubicBezTo>
                    <a:pt x="1345" y="50"/>
                    <a:pt x="1154" y="0"/>
                    <a:pt x="97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9" name="Google Shape;689;p43"/>
            <p:cNvSpPr/>
            <p:nvPr/>
          </p:nvSpPr>
          <p:spPr>
            <a:xfrm>
              <a:off x="5457050" y="4441550"/>
              <a:ext cx="38025" cy="5900"/>
            </a:xfrm>
            <a:custGeom>
              <a:avLst/>
              <a:gdLst/>
              <a:ahLst/>
              <a:cxnLst/>
              <a:rect l="l" t="t" r="r" b="b"/>
              <a:pathLst>
                <a:path w="1521" h="236" extrusionOk="0">
                  <a:moveTo>
                    <a:pt x="948" y="1"/>
                  </a:moveTo>
                  <a:cubicBezTo>
                    <a:pt x="884" y="1"/>
                    <a:pt x="821" y="5"/>
                    <a:pt x="761" y="12"/>
                  </a:cubicBezTo>
                  <a:cubicBezTo>
                    <a:pt x="335" y="12"/>
                    <a:pt x="1" y="73"/>
                    <a:pt x="1" y="103"/>
                  </a:cubicBezTo>
                  <a:cubicBezTo>
                    <a:pt x="186" y="196"/>
                    <a:pt x="372" y="236"/>
                    <a:pt x="572" y="236"/>
                  </a:cubicBezTo>
                  <a:cubicBezTo>
                    <a:pt x="633" y="236"/>
                    <a:pt x="696" y="232"/>
                    <a:pt x="761" y="225"/>
                  </a:cubicBezTo>
                  <a:cubicBezTo>
                    <a:pt x="1156" y="225"/>
                    <a:pt x="1520" y="164"/>
                    <a:pt x="1520" y="103"/>
                  </a:cubicBezTo>
                  <a:cubicBezTo>
                    <a:pt x="1338" y="35"/>
                    <a:pt x="1139" y="1"/>
                    <a:pt x="94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0" name="Google Shape;690;p43"/>
            <p:cNvSpPr/>
            <p:nvPr/>
          </p:nvSpPr>
          <p:spPr>
            <a:xfrm>
              <a:off x="5533800" y="4440875"/>
              <a:ext cx="38025" cy="5825"/>
            </a:xfrm>
            <a:custGeom>
              <a:avLst/>
              <a:gdLst/>
              <a:ahLst/>
              <a:cxnLst/>
              <a:rect l="l" t="t" r="r" b="b"/>
              <a:pathLst>
                <a:path w="1521" h="233" extrusionOk="0">
                  <a:moveTo>
                    <a:pt x="618" y="1"/>
                  </a:moveTo>
                  <a:cubicBezTo>
                    <a:pt x="401" y="1"/>
                    <a:pt x="201" y="55"/>
                    <a:pt x="1" y="130"/>
                  </a:cubicBezTo>
                  <a:cubicBezTo>
                    <a:pt x="1" y="191"/>
                    <a:pt x="335" y="222"/>
                    <a:pt x="761" y="222"/>
                  </a:cubicBezTo>
                  <a:cubicBezTo>
                    <a:pt x="818" y="229"/>
                    <a:pt x="877" y="233"/>
                    <a:pt x="937" y="233"/>
                  </a:cubicBezTo>
                  <a:cubicBezTo>
                    <a:pt x="1131" y="233"/>
                    <a:pt x="1335" y="193"/>
                    <a:pt x="1520" y="100"/>
                  </a:cubicBezTo>
                  <a:cubicBezTo>
                    <a:pt x="1520" y="70"/>
                    <a:pt x="1186" y="9"/>
                    <a:pt x="761" y="9"/>
                  </a:cubicBezTo>
                  <a:cubicBezTo>
                    <a:pt x="712" y="4"/>
                    <a:pt x="665" y="1"/>
                    <a:pt x="61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1" name="Google Shape;691;p43"/>
            <p:cNvSpPr/>
            <p:nvPr/>
          </p:nvSpPr>
          <p:spPr>
            <a:xfrm>
              <a:off x="5610550" y="4440325"/>
              <a:ext cx="38025" cy="5625"/>
            </a:xfrm>
            <a:custGeom>
              <a:avLst/>
              <a:gdLst/>
              <a:ahLst/>
              <a:cxnLst/>
              <a:rect l="l" t="t" r="r" b="b"/>
              <a:pathLst>
                <a:path w="1521" h="225" extrusionOk="0">
                  <a:moveTo>
                    <a:pt x="761" y="0"/>
                  </a:moveTo>
                  <a:cubicBezTo>
                    <a:pt x="335" y="31"/>
                    <a:pt x="1" y="61"/>
                    <a:pt x="1" y="122"/>
                  </a:cubicBezTo>
                  <a:cubicBezTo>
                    <a:pt x="183" y="190"/>
                    <a:pt x="365" y="225"/>
                    <a:pt x="561" y="225"/>
                  </a:cubicBezTo>
                  <a:cubicBezTo>
                    <a:pt x="626" y="225"/>
                    <a:pt x="692" y="221"/>
                    <a:pt x="761" y="213"/>
                  </a:cubicBezTo>
                  <a:cubicBezTo>
                    <a:pt x="818" y="220"/>
                    <a:pt x="877" y="224"/>
                    <a:pt x="937" y="224"/>
                  </a:cubicBezTo>
                  <a:cubicBezTo>
                    <a:pt x="1131" y="224"/>
                    <a:pt x="1335" y="185"/>
                    <a:pt x="1520" y="92"/>
                  </a:cubicBezTo>
                  <a:cubicBezTo>
                    <a:pt x="1520" y="31"/>
                    <a:pt x="1186" y="0"/>
                    <a:pt x="76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 name="Google Shape;692;p43"/>
            <p:cNvSpPr/>
            <p:nvPr/>
          </p:nvSpPr>
          <p:spPr>
            <a:xfrm>
              <a:off x="5687300" y="4439275"/>
              <a:ext cx="38025" cy="5825"/>
            </a:xfrm>
            <a:custGeom>
              <a:avLst/>
              <a:gdLst/>
              <a:ahLst/>
              <a:cxnLst/>
              <a:rect l="l" t="t" r="r" b="b"/>
              <a:pathLst>
                <a:path w="1521" h="233" extrusionOk="0">
                  <a:moveTo>
                    <a:pt x="948" y="1"/>
                  </a:moveTo>
                  <a:cubicBezTo>
                    <a:pt x="884" y="1"/>
                    <a:pt x="821" y="4"/>
                    <a:pt x="760" y="12"/>
                  </a:cubicBezTo>
                  <a:cubicBezTo>
                    <a:pt x="335" y="12"/>
                    <a:pt x="1" y="73"/>
                    <a:pt x="1" y="134"/>
                  </a:cubicBezTo>
                  <a:cubicBezTo>
                    <a:pt x="1" y="194"/>
                    <a:pt x="335" y="225"/>
                    <a:pt x="760" y="225"/>
                  </a:cubicBezTo>
                  <a:cubicBezTo>
                    <a:pt x="804" y="230"/>
                    <a:pt x="848" y="233"/>
                    <a:pt x="892" y="233"/>
                  </a:cubicBezTo>
                  <a:cubicBezTo>
                    <a:pt x="1100" y="233"/>
                    <a:pt x="1320" y="178"/>
                    <a:pt x="1520" y="103"/>
                  </a:cubicBezTo>
                  <a:cubicBezTo>
                    <a:pt x="1338" y="35"/>
                    <a:pt x="1139" y="1"/>
                    <a:pt x="94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 name="Google Shape;693;p43"/>
            <p:cNvSpPr/>
            <p:nvPr/>
          </p:nvSpPr>
          <p:spPr>
            <a:xfrm>
              <a:off x="5764050" y="4439000"/>
              <a:ext cx="38025" cy="5425"/>
            </a:xfrm>
            <a:custGeom>
              <a:avLst/>
              <a:gdLst/>
              <a:ahLst/>
              <a:cxnLst/>
              <a:rect l="l" t="t" r="r" b="b"/>
              <a:pathLst>
                <a:path w="1521" h="217" extrusionOk="0">
                  <a:moveTo>
                    <a:pt x="749" y="0"/>
                  </a:moveTo>
                  <a:cubicBezTo>
                    <a:pt x="494" y="0"/>
                    <a:pt x="244" y="38"/>
                    <a:pt x="1" y="114"/>
                  </a:cubicBezTo>
                  <a:cubicBezTo>
                    <a:pt x="183" y="183"/>
                    <a:pt x="365" y="217"/>
                    <a:pt x="561" y="217"/>
                  </a:cubicBezTo>
                  <a:cubicBezTo>
                    <a:pt x="626" y="217"/>
                    <a:pt x="692" y="213"/>
                    <a:pt x="760" y="205"/>
                  </a:cubicBezTo>
                  <a:cubicBezTo>
                    <a:pt x="1125" y="179"/>
                    <a:pt x="1422" y="153"/>
                    <a:pt x="1500" y="108"/>
                  </a:cubicBezTo>
                  <a:lnTo>
                    <a:pt x="1500" y="108"/>
                  </a:lnTo>
                  <a:cubicBezTo>
                    <a:pt x="1507" y="110"/>
                    <a:pt x="1514" y="112"/>
                    <a:pt x="1520" y="114"/>
                  </a:cubicBezTo>
                  <a:lnTo>
                    <a:pt x="1520" y="84"/>
                  </a:lnTo>
                  <a:cubicBezTo>
                    <a:pt x="1520" y="93"/>
                    <a:pt x="1513" y="101"/>
                    <a:pt x="1500" y="108"/>
                  </a:cubicBezTo>
                  <a:lnTo>
                    <a:pt x="1500" y="108"/>
                  </a:lnTo>
                  <a:cubicBezTo>
                    <a:pt x="1249" y="36"/>
                    <a:pt x="997" y="0"/>
                    <a:pt x="749"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 name="Google Shape;694;p43"/>
            <p:cNvSpPr/>
            <p:nvPr/>
          </p:nvSpPr>
          <p:spPr>
            <a:xfrm>
              <a:off x="5840800" y="4438525"/>
              <a:ext cx="38025" cy="5625"/>
            </a:xfrm>
            <a:custGeom>
              <a:avLst/>
              <a:gdLst/>
              <a:ahLst/>
              <a:cxnLst/>
              <a:rect l="l" t="t" r="r" b="b"/>
              <a:pathLst>
                <a:path w="1521" h="225" extrusionOk="0">
                  <a:moveTo>
                    <a:pt x="560" y="0"/>
                  </a:moveTo>
                  <a:cubicBezTo>
                    <a:pt x="365" y="0"/>
                    <a:pt x="183" y="34"/>
                    <a:pt x="1" y="103"/>
                  </a:cubicBezTo>
                  <a:cubicBezTo>
                    <a:pt x="244" y="194"/>
                    <a:pt x="487" y="224"/>
                    <a:pt x="760" y="224"/>
                  </a:cubicBezTo>
                  <a:cubicBezTo>
                    <a:pt x="1186" y="194"/>
                    <a:pt x="1520" y="164"/>
                    <a:pt x="1520" y="103"/>
                  </a:cubicBezTo>
                  <a:cubicBezTo>
                    <a:pt x="1338" y="34"/>
                    <a:pt x="1138" y="0"/>
                    <a:pt x="948" y="0"/>
                  </a:cubicBezTo>
                  <a:cubicBezTo>
                    <a:pt x="884" y="0"/>
                    <a:pt x="821" y="4"/>
                    <a:pt x="760" y="12"/>
                  </a:cubicBezTo>
                  <a:cubicBezTo>
                    <a:pt x="692" y="4"/>
                    <a:pt x="626" y="0"/>
                    <a:pt x="56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5" name="Google Shape;695;p43"/>
            <p:cNvSpPr/>
            <p:nvPr/>
          </p:nvSpPr>
          <p:spPr>
            <a:xfrm>
              <a:off x="5916800" y="4438050"/>
              <a:ext cx="19000" cy="5350"/>
            </a:xfrm>
            <a:custGeom>
              <a:avLst/>
              <a:gdLst/>
              <a:ahLst/>
              <a:cxnLst/>
              <a:rect l="l" t="t" r="r" b="b"/>
              <a:pathLst>
                <a:path w="760" h="214" extrusionOk="0">
                  <a:moveTo>
                    <a:pt x="395" y="0"/>
                  </a:moveTo>
                  <a:cubicBezTo>
                    <a:pt x="182" y="0"/>
                    <a:pt x="0" y="61"/>
                    <a:pt x="0" y="91"/>
                  </a:cubicBezTo>
                  <a:cubicBezTo>
                    <a:pt x="0" y="152"/>
                    <a:pt x="182" y="213"/>
                    <a:pt x="395" y="213"/>
                  </a:cubicBezTo>
                  <a:cubicBezTo>
                    <a:pt x="608" y="213"/>
                    <a:pt x="760" y="152"/>
                    <a:pt x="760" y="91"/>
                  </a:cubicBezTo>
                  <a:cubicBezTo>
                    <a:pt x="760" y="61"/>
                    <a:pt x="608" y="0"/>
                    <a:pt x="39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6" name="Google Shape;696;p43"/>
            <p:cNvSpPr/>
            <p:nvPr/>
          </p:nvSpPr>
          <p:spPr>
            <a:xfrm>
              <a:off x="4989725" y="4248075"/>
              <a:ext cx="933925" cy="215275"/>
            </a:xfrm>
            <a:custGeom>
              <a:avLst/>
              <a:gdLst/>
              <a:ahLst/>
              <a:cxnLst/>
              <a:rect l="l" t="t" r="r" b="b"/>
              <a:pathLst>
                <a:path w="37357" h="8611" extrusionOk="0">
                  <a:moveTo>
                    <a:pt x="943" y="0"/>
                  </a:moveTo>
                  <a:lnTo>
                    <a:pt x="943" y="0"/>
                  </a:lnTo>
                  <a:cubicBezTo>
                    <a:pt x="943" y="0"/>
                    <a:pt x="912" y="31"/>
                    <a:pt x="912" y="122"/>
                  </a:cubicBezTo>
                  <a:cubicBezTo>
                    <a:pt x="943" y="92"/>
                    <a:pt x="943" y="61"/>
                    <a:pt x="943" y="0"/>
                  </a:cubicBezTo>
                  <a:close/>
                  <a:moveTo>
                    <a:pt x="912" y="122"/>
                  </a:moveTo>
                  <a:cubicBezTo>
                    <a:pt x="882" y="213"/>
                    <a:pt x="851" y="304"/>
                    <a:pt x="791" y="426"/>
                  </a:cubicBezTo>
                  <a:cubicBezTo>
                    <a:pt x="699" y="700"/>
                    <a:pt x="547" y="1125"/>
                    <a:pt x="426" y="1672"/>
                  </a:cubicBezTo>
                  <a:cubicBezTo>
                    <a:pt x="213" y="2310"/>
                    <a:pt x="92" y="2979"/>
                    <a:pt x="31" y="3678"/>
                  </a:cubicBezTo>
                  <a:cubicBezTo>
                    <a:pt x="0" y="4073"/>
                    <a:pt x="0" y="4529"/>
                    <a:pt x="31" y="4955"/>
                  </a:cubicBezTo>
                  <a:cubicBezTo>
                    <a:pt x="31" y="5411"/>
                    <a:pt x="152" y="5897"/>
                    <a:pt x="395" y="6323"/>
                  </a:cubicBezTo>
                  <a:cubicBezTo>
                    <a:pt x="669" y="6779"/>
                    <a:pt x="1034" y="7174"/>
                    <a:pt x="1429" y="7539"/>
                  </a:cubicBezTo>
                  <a:cubicBezTo>
                    <a:pt x="1915" y="7873"/>
                    <a:pt x="2432" y="8086"/>
                    <a:pt x="3010" y="8207"/>
                  </a:cubicBezTo>
                  <a:cubicBezTo>
                    <a:pt x="4129" y="8398"/>
                    <a:pt x="5248" y="8516"/>
                    <a:pt x="6367" y="8516"/>
                  </a:cubicBezTo>
                  <a:cubicBezTo>
                    <a:pt x="6494" y="8516"/>
                    <a:pt x="6621" y="8514"/>
                    <a:pt x="6748" y="8511"/>
                  </a:cubicBezTo>
                  <a:cubicBezTo>
                    <a:pt x="9393" y="8542"/>
                    <a:pt x="12280" y="8572"/>
                    <a:pt x="15320" y="8602"/>
                  </a:cubicBezTo>
                  <a:cubicBezTo>
                    <a:pt x="16481" y="8608"/>
                    <a:pt x="17622" y="8611"/>
                    <a:pt x="18736" y="8611"/>
                  </a:cubicBezTo>
                  <a:cubicBezTo>
                    <a:pt x="23455" y="8611"/>
                    <a:pt x="27691" y="8566"/>
                    <a:pt x="30913" y="8542"/>
                  </a:cubicBezTo>
                  <a:lnTo>
                    <a:pt x="35624" y="8481"/>
                  </a:lnTo>
                  <a:lnTo>
                    <a:pt x="36931" y="8450"/>
                  </a:lnTo>
                  <a:lnTo>
                    <a:pt x="37357" y="8450"/>
                  </a:lnTo>
                  <a:cubicBezTo>
                    <a:pt x="37326" y="8420"/>
                    <a:pt x="37296" y="8420"/>
                    <a:pt x="37265" y="8390"/>
                  </a:cubicBezTo>
                  <a:lnTo>
                    <a:pt x="30943" y="8390"/>
                  </a:lnTo>
                  <a:cubicBezTo>
                    <a:pt x="28268" y="8390"/>
                    <a:pt x="24932" y="8417"/>
                    <a:pt x="21203" y="8417"/>
                  </a:cubicBezTo>
                  <a:cubicBezTo>
                    <a:pt x="19339" y="8417"/>
                    <a:pt x="17377" y="8410"/>
                    <a:pt x="15350" y="8390"/>
                  </a:cubicBezTo>
                  <a:cubicBezTo>
                    <a:pt x="12311" y="8390"/>
                    <a:pt x="9423" y="8359"/>
                    <a:pt x="6779" y="8329"/>
                  </a:cubicBezTo>
                  <a:cubicBezTo>
                    <a:pt x="6623" y="8333"/>
                    <a:pt x="6467" y="8334"/>
                    <a:pt x="6311" y="8334"/>
                  </a:cubicBezTo>
                  <a:cubicBezTo>
                    <a:pt x="5221" y="8334"/>
                    <a:pt x="4134" y="8241"/>
                    <a:pt x="3070" y="8055"/>
                  </a:cubicBezTo>
                  <a:cubicBezTo>
                    <a:pt x="2523" y="7934"/>
                    <a:pt x="2006" y="7721"/>
                    <a:pt x="1551" y="7417"/>
                  </a:cubicBezTo>
                  <a:cubicBezTo>
                    <a:pt x="1155" y="7083"/>
                    <a:pt x="791" y="6687"/>
                    <a:pt x="517" y="6262"/>
                  </a:cubicBezTo>
                  <a:cubicBezTo>
                    <a:pt x="304" y="5867"/>
                    <a:pt x="183" y="5411"/>
                    <a:pt x="183" y="4924"/>
                  </a:cubicBezTo>
                  <a:cubicBezTo>
                    <a:pt x="152" y="4499"/>
                    <a:pt x="152" y="4104"/>
                    <a:pt x="152" y="3678"/>
                  </a:cubicBezTo>
                  <a:cubicBezTo>
                    <a:pt x="213" y="3010"/>
                    <a:pt x="335" y="2341"/>
                    <a:pt x="487" y="1672"/>
                  </a:cubicBezTo>
                  <a:cubicBezTo>
                    <a:pt x="639" y="1155"/>
                    <a:pt x="760" y="730"/>
                    <a:pt x="821" y="456"/>
                  </a:cubicBezTo>
                  <a:lnTo>
                    <a:pt x="912" y="122"/>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 name="Google Shape;697;p43"/>
            <p:cNvSpPr/>
            <p:nvPr/>
          </p:nvSpPr>
          <p:spPr>
            <a:xfrm>
              <a:off x="4919050" y="3755675"/>
              <a:ext cx="543350" cy="448100"/>
            </a:xfrm>
            <a:custGeom>
              <a:avLst/>
              <a:gdLst/>
              <a:ahLst/>
              <a:cxnLst/>
              <a:rect l="l" t="t" r="r" b="b"/>
              <a:pathLst>
                <a:path w="21734" h="17924" extrusionOk="0">
                  <a:moveTo>
                    <a:pt x="639" y="0"/>
                  </a:moveTo>
                  <a:cubicBezTo>
                    <a:pt x="639" y="0"/>
                    <a:pt x="1" y="1216"/>
                    <a:pt x="1216" y="10639"/>
                  </a:cubicBezTo>
                  <a:cubicBezTo>
                    <a:pt x="2044" y="17019"/>
                    <a:pt x="12215" y="17923"/>
                    <a:pt x="17918" y="17923"/>
                  </a:cubicBezTo>
                  <a:cubicBezTo>
                    <a:pt x="20176" y="17923"/>
                    <a:pt x="21733" y="17781"/>
                    <a:pt x="21733" y="17781"/>
                  </a:cubicBezTo>
                  <a:lnTo>
                    <a:pt x="21338" y="12462"/>
                  </a:lnTo>
                  <a:cubicBezTo>
                    <a:pt x="19241" y="12462"/>
                    <a:pt x="12949" y="11794"/>
                    <a:pt x="9302" y="9635"/>
                  </a:cubicBezTo>
                  <a:cubicBezTo>
                    <a:pt x="8451" y="9119"/>
                    <a:pt x="8086" y="91"/>
                    <a:pt x="8086" y="91"/>
                  </a:cubicBezTo>
                  <a:lnTo>
                    <a:pt x="639" y="0"/>
                  </a:ln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8" name="Google Shape;698;p43"/>
            <p:cNvSpPr/>
            <p:nvPr/>
          </p:nvSpPr>
          <p:spPr>
            <a:xfrm>
              <a:off x="5118150" y="3739700"/>
              <a:ext cx="344250" cy="460525"/>
            </a:xfrm>
            <a:custGeom>
              <a:avLst/>
              <a:gdLst/>
              <a:ahLst/>
              <a:cxnLst/>
              <a:rect l="l" t="t" r="r" b="b"/>
              <a:pathLst>
                <a:path w="13770" h="18421" extrusionOk="0">
                  <a:moveTo>
                    <a:pt x="31" y="1"/>
                  </a:moveTo>
                  <a:cubicBezTo>
                    <a:pt x="0" y="92"/>
                    <a:pt x="0" y="183"/>
                    <a:pt x="0" y="274"/>
                  </a:cubicBezTo>
                  <a:lnTo>
                    <a:pt x="0" y="1095"/>
                  </a:lnTo>
                  <a:cubicBezTo>
                    <a:pt x="0" y="1825"/>
                    <a:pt x="61" y="2858"/>
                    <a:pt x="152" y="4104"/>
                  </a:cubicBezTo>
                  <a:cubicBezTo>
                    <a:pt x="183" y="4742"/>
                    <a:pt x="243" y="5442"/>
                    <a:pt x="304" y="6201"/>
                  </a:cubicBezTo>
                  <a:cubicBezTo>
                    <a:pt x="335" y="6992"/>
                    <a:pt x="456" y="7782"/>
                    <a:pt x="669" y="8572"/>
                  </a:cubicBezTo>
                  <a:cubicBezTo>
                    <a:pt x="882" y="9454"/>
                    <a:pt x="1368" y="10214"/>
                    <a:pt x="2067" y="10791"/>
                  </a:cubicBezTo>
                  <a:cubicBezTo>
                    <a:pt x="2827" y="11399"/>
                    <a:pt x="3800" y="11642"/>
                    <a:pt x="4742" y="11855"/>
                  </a:cubicBezTo>
                  <a:cubicBezTo>
                    <a:pt x="7551" y="12489"/>
                    <a:pt x="10419" y="12943"/>
                    <a:pt x="13289" y="13188"/>
                  </a:cubicBezTo>
                  <a:lnTo>
                    <a:pt x="13289" y="13188"/>
                  </a:lnTo>
                  <a:cubicBezTo>
                    <a:pt x="13437" y="14744"/>
                    <a:pt x="13527" y="16061"/>
                    <a:pt x="13617" y="16992"/>
                  </a:cubicBezTo>
                  <a:cubicBezTo>
                    <a:pt x="13648" y="17448"/>
                    <a:pt x="13678" y="17782"/>
                    <a:pt x="13709" y="18056"/>
                  </a:cubicBezTo>
                  <a:cubicBezTo>
                    <a:pt x="13709" y="18177"/>
                    <a:pt x="13739" y="18299"/>
                    <a:pt x="13769" y="18420"/>
                  </a:cubicBezTo>
                  <a:cubicBezTo>
                    <a:pt x="13769" y="18299"/>
                    <a:pt x="13739" y="18177"/>
                    <a:pt x="13739" y="18056"/>
                  </a:cubicBezTo>
                  <a:cubicBezTo>
                    <a:pt x="13709" y="17782"/>
                    <a:pt x="13709" y="17417"/>
                    <a:pt x="13678" y="16992"/>
                  </a:cubicBezTo>
                  <a:cubicBezTo>
                    <a:pt x="13587" y="16050"/>
                    <a:pt x="13526" y="14712"/>
                    <a:pt x="13405" y="13101"/>
                  </a:cubicBezTo>
                  <a:lnTo>
                    <a:pt x="13405" y="13040"/>
                  </a:lnTo>
                  <a:lnTo>
                    <a:pt x="13344" y="13040"/>
                  </a:lnTo>
                  <a:cubicBezTo>
                    <a:pt x="10456" y="12767"/>
                    <a:pt x="7569" y="12311"/>
                    <a:pt x="4742" y="11673"/>
                  </a:cubicBezTo>
                  <a:cubicBezTo>
                    <a:pt x="3830" y="11521"/>
                    <a:pt x="2949" y="11156"/>
                    <a:pt x="2189" y="10639"/>
                  </a:cubicBezTo>
                  <a:cubicBezTo>
                    <a:pt x="1520" y="10092"/>
                    <a:pt x="1034" y="9332"/>
                    <a:pt x="821" y="8512"/>
                  </a:cubicBezTo>
                  <a:cubicBezTo>
                    <a:pt x="608" y="7752"/>
                    <a:pt x="487" y="6961"/>
                    <a:pt x="426" y="6171"/>
                  </a:cubicBezTo>
                  <a:cubicBezTo>
                    <a:pt x="365" y="5442"/>
                    <a:pt x="304" y="4742"/>
                    <a:pt x="243" y="4104"/>
                  </a:cubicBezTo>
                  <a:cubicBezTo>
                    <a:pt x="152" y="2828"/>
                    <a:pt x="91" y="1825"/>
                    <a:pt x="61" y="1095"/>
                  </a:cubicBezTo>
                  <a:cubicBezTo>
                    <a:pt x="31" y="761"/>
                    <a:pt x="31" y="487"/>
                    <a:pt x="31" y="305"/>
                  </a:cubicBezTo>
                  <a:cubicBezTo>
                    <a:pt x="31" y="183"/>
                    <a:pt x="31" y="92"/>
                    <a:pt x="3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9" name="Google Shape;699;p43"/>
            <p:cNvSpPr/>
            <p:nvPr/>
          </p:nvSpPr>
          <p:spPr>
            <a:xfrm>
              <a:off x="4941850" y="3978300"/>
              <a:ext cx="527400" cy="229725"/>
            </a:xfrm>
            <a:custGeom>
              <a:avLst/>
              <a:gdLst/>
              <a:ahLst/>
              <a:cxnLst/>
              <a:rect l="l" t="t" r="r" b="b"/>
              <a:pathLst>
                <a:path w="21096" h="9189" extrusionOk="0">
                  <a:moveTo>
                    <a:pt x="152" y="1"/>
                  </a:moveTo>
                  <a:cubicBezTo>
                    <a:pt x="61" y="335"/>
                    <a:pt x="0" y="670"/>
                    <a:pt x="0" y="1004"/>
                  </a:cubicBezTo>
                  <a:cubicBezTo>
                    <a:pt x="31" y="1946"/>
                    <a:pt x="274" y="2858"/>
                    <a:pt x="730" y="3648"/>
                  </a:cubicBezTo>
                  <a:cubicBezTo>
                    <a:pt x="1034" y="4196"/>
                    <a:pt x="1429" y="4712"/>
                    <a:pt x="1885" y="5168"/>
                  </a:cubicBezTo>
                  <a:cubicBezTo>
                    <a:pt x="2402" y="5685"/>
                    <a:pt x="3010" y="6110"/>
                    <a:pt x="3648" y="6475"/>
                  </a:cubicBezTo>
                  <a:cubicBezTo>
                    <a:pt x="5137" y="7235"/>
                    <a:pt x="6718" y="7782"/>
                    <a:pt x="8359" y="8086"/>
                  </a:cubicBezTo>
                  <a:cubicBezTo>
                    <a:pt x="11308" y="8755"/>
                    <a:pt x="14317" y="9120"/>
                    <a:pt x="17356" y="9180"/>
                  </a:cubicBezTo>
                  <a:cubicBezTo>
                    <a:pt x="17513" y="9186"/>
                    <a:pt x="17669" y="9188"/>
                    <a:pt x="17826" y="9188"/>
                  </a:cubicBezTo>
                  <a:cubicBezTo>
                    <a:pt x="18581" y="9188"/>
                    <a:pt x="19337" y="9129"/>
                    <a:pt x="20092" y="9028"/>
                  </a:cubicBezTo>
                  <a:cubicBezTo>
                    <a:pt x="20426" y="8998"/>
                    <a:pt x="20669" y="8937"/>
                    <a:pt x="20852" y="8907"/>
                  </a:cubicBezTo>
                  <a:cubicBezTo>
                    <a:pt x="20943" y="8907"/>
                    <a:pt x="21034" y="8876"/>
                    <a:pt x="21095" y="8876"/>
                  </a:cubicBezTo>
                  <a:cubicBezTo>
                    <a:pt x="21065" y="8861"/>
                    <a:pt x="21027" y="8854"/>
                    <a:pt x="20985" y="8854"/>
                  </a:cubicBezTo>
                  <a:cubicBezTo>
                    <a:pt x="20943" y="8854"/>
                    <a:pt x="20897" y="8861"/>
                    <a:pt x="20852" y="8876"/>
                  </a:cubicBezTo>
                  <a:cubicBezTo>
                    <a:pt x="20669" y="8876"/>
                    <a:pt x="20426" y="8937"/>
                    <a:pt x="20092" y="8937"/>
                  </a:cubicBezTo>
                  <a:cubicBezTo>
                    <a:pt x="19408" y="9006"/>
                    <a:pt x="18724" y="9040"/>
                    <a:pt x="18040" y="9040"/>
                  </a:cubicBezTo>
                  <a:cubicBezTo>
                    <a:pt x="17812" y="9040"/>
                    <a:pt x="17584" y="9036"/>
                    <a:pt x="17356" y="9028"/>
                  </a:cubicBezTo>
                  <a:cubicBezTo>
                    <a:pt x="14347" y="8937"/>
                    <a:pt x="11368" y="8542"/>
                    <a:pt x="8420" y="7873"/>
                  </a:cubicBezTo>
                  <a:cubicBezTo>
                    <a:pt x="6779" y="7600"/>
                    <a:pt x="5198" y="7053"/>
                    <a:pt x="3709" y="6323"/>
                  </a:cubicBezTo>
                  <a:cubicBezTo>
                    <a:pt x="3070" y="5989"/>
                    <a:pt x="2493" y="5563"/>
                    <a:pt x="1976" y="5047"/>
                  </a:cubicBezTo>
                  <a:cubicBezTo>
                    <a:pt x="1551" y="4621"/>
                    <a:pt x="1155" y="4135"/>
                    <a:pt x="851" y="3588"/>
                  </a:cubicBezTo>
                  <a:cubicBezTo>
                    <a:pt x="396" y="2797"/>
                    <a:pt x="122" y="1916"/>
                    <a:pt x="92" y="1004"/>
                  </a:cubicBezTo>
                  <a:cubicBezTo>
                    <a:pt x="61" y="366"/>
                    <a:pt x="183" y="1"/>
                    <a:pt x="15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0" name="Google Shape;700;p43"/>
            <p:cNvSpPr/>
            <p:nvPr/>
          </p:nvSpPr>
          <p:spPr>
            <a:xfrm>
              <a:off x="5049000" y="3765550"/>
              <a:ext cx="34200" cy="31175"/>
            </a:xfrm>
            <a:custGeom>
              <a:avLst/>
              <a:gdLst/>
              <a:ahLst/>
              <a:cxnLst/>
              <a:rect l="l" t="t" r="r" b="b"/>
              <a:pathLst>
                <a:path w="1368" h="1247" extrusionOk="0">
                  <a:moveTo>
                    <a:pt x="31" y="0"/>
                  </a:moveTo>
                  <a:cubicBezTo>
                    <a:pt x="0" y="31"/>
                    <a:pt x="365" y="213"/>
                    <a:pt x="760" y="578"/>
                  </a:cubicBezTo>
                  <a:cubicBezTo>
                    <a:pt x="973" y="791"/>
                    <a:pt x="1155" y="1003"/>
                    <a:pt x="1368" y="1246"/>
                  </a:cubicBezTo>
                  <a:cubicBezTo>
                    <a:pt x="1216" y="973"/>
                    <a:pt x="1034" y="699"/>
                    <a:pt x="790" y="517"/>
                  </a:cubicBezTo>
                  <a:cubicBezTo>
                    <a:pt x="578" y="274"/>
                    <a:pt x="304" y="122"/>
                    <a:pt x="3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1" name="Google Shape;701;p43"/>
            <p:cNvSpPr/>
            <p:nvPr/>
          </p:nvSpPr>
          <p:spPr>
            <a:xfrm>
              <a:off x="5068750" y="3755675"/>
              <a:ext cx="4575" cy="27375"/>
            </a:xfrm>
            <a:custGeom>
              <a:avLst/>
              <a:gdLst/>
              <a:ahLst/>
              <a:cxnLst/>
              <a:rect l="l" t="t" r="r" b="b"/>
              <a:pathLst>
                <a:path w="183" h="1095" extrusionOk="0">
                  <a:moveTo>
                    <a:pt x="61" y="0"/>
                  </a:moveTo>
                  <a:cubicBezTo>
                    <a:pt x="0" y="182"/>
                    <a:pt x="0" y="365"/>
                    <a:pt x="31" y="547"/>
                  </a:cubicBezTo>
                  <a:cubicBezTo>
                    <a:pt x="31" y="730"/>
                    <a:pt x="61" y="912"/>
                    <a:pt x="152" y="1094"/>
                  </a:cubicBezTo>
                  <a:cubicBezTo>
                    <a:pt x="183" y="1094"/>
                    <a:pt x="122" y="851"/>
                    <a:pt x="92" y="547"/>
                  </a:cubicBezTo>
                  <a:cubicBezTo>
                    <a:pt x="122" y="365"/>
                    <a:pt x="92" y="182"/>
                    <a:pt x="6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2" name="Google Shape;702;p43"/>
            <p:cNvSpPr/>
            <p:nvPr/>
          </p:nvSpPr>
          <p:spPr>
            <a:xfrm>
              <a:off x="5056600" y="3786825"/>
              <a:ext cx="19025" cy="3825"/>
            </a:xfrm>
            <a:custGeom>
              <a:avLst/>
              <a:gdLst/>
              <a:ahLst/>
              <a:cxnLst/>
              <a:rect l="l" t="t" r="r" b="b"/>
              <a:pathLst>
                <a:path w="761" h="153" extrusionOk="0">
                  <a:moveTo>
                    <a:pt x="760" y="0"/>
                  </a:moveTo>
                  <a:cubicBezTo>
                    <a:pt x="638" y="0"/>
                    <a:pt x="517" y="0"/>
                    <a:pt x="395" y="31"/>
                  </a:cubicBezTo>
                  <a:cubicBezTo>
                    <a:pt x="243" y="31"/>
                    <a:pt x="122" y="91"/>
                    <a:pt x="0" y="152"/>
                  </a:cubicBezTo>
                  <a:cubicBezTo>
                    <a:pt x="122" y="152"/>
                    <a:pt x="274" y="152"/>
                    <a:pt x="395" y="122"/>
                  </a:cubicBezTo>
                  <a:cubicBezTo>
                    <a:pt x="517" y="91"/>
                    <a:pt x="638" y="61"/>
                    <a:pt x="7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3" name="Google Shape;703;p43"/>
            <p:cNvSpPr/>
            <p:nvPr/>
          </p:nvSpPr>
          <p:spPr>
            <a:xfrm>
              <a:off x="5457050" y="4099125"/>
              <a:ext cx="117050" cy="98050"/>
            </a:xfrm>
            <a:custGeom>
              <a:avLst/>
              <a:gdLst/>
              <a:ahLst/>
              <a:cxnLst/>
              <a:rect l="l" t="t" r="r" b="b"/>
              <a:pathLst>
                <a:path w="4682" h="3922" extrusionOk="0">
                  <a:moveTo>
                    <a:pt x="118" y="0"/>
                  </a:moveTo>
                  <a:cubicBezTo>
                    <a:pt x="43" y="0"/>
                    <a:pt x="1" y="1"/>
                    <a:pt x="1" y="1"/>
                  </a:cubicBezTo>
                  <a:lnTo>
                    <a:pt x="274" y="3740"/>
                  </a:lnTo>
                  <a:lnTo>
                    <a:pt x="4682" y="3922"/>
                  </a:lnTo>
                  <a:cubicBezTo>
                    <a:pt x="4682" y="3922"/>
                    <a:pt x="4226" y="1794"/>
                    <a:pt x="3739" y="882"/>
                  </a:cubicBezTo>
                  <a:cubicBezTo>
                    <a:pt x="3282" y="48"/>
                    <a:pt x="702" y="0"/>
                    <a:pt x="118" y="0"/>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4" name="Google Shape;704;p43"/>
            <p:cNvSpPr/>
            <p:nvPr/>
          </p:nvSpPr>
          <p:spPr>
            <a:xfrm>
              <a:off x="5351425" y="4111250"/>
              <a:ext cx="28900" cy="36550"/>
            </a:xfrm>
            <a:custGeom>
              <a:avLst/>
              <a:gdLst/>
              <a:ahLst/>
              <a:cxnLst/>
              <a:rect l="l" t="t" r="r" b="b"/>
              <a:pathLst>
                <a:path w="1156" h="1462" extrusionOk="0">
                  <a:moveTo>
                    <a:pt x="1152" y="1"/>
                  </a:moveTo>
                  <a:cubicBezTo>
                    <a:pt x="1114" y="1"/>
                    <a:pt x="961" y="381"/>
                    <a:pt x="639" y="762"/>
                  </a:cubicBezTo>
                  <a:cubicBezTo>
                    <a:pt x="419" y="1070"/>
                    <a:pt x="198" y="1299"/>
                    <a:pt x="94" y="1402"/>
                  </a:cubicBezTo>
                  <a:lnTo>
                    <a:pt x="94" y="1402"/>
                  </a:lnTo>
                  <a:cubicBezTo>
                    <a:pt x="593" y="1067"/>
                    <a:pt x="955" y="575"/>
                    <a:pt x="1156" y="2"/>
                  </a:cubicBezTo>
                  <a:cubicBezTo>
                    <a:pt x="1155" y="1"/>
                    <a:pt x="1153" y="1"/>
                    <a:pt x="1152" y="1"/>
                  </a:cubicBezTo>
                  <a:close/>
                  <a:moveTo>
                    <a:pt x="94" y="1402"/>
                  </a:moveTo>
                  <a:cubicBezTo>
                    <a:pt x="63" y="1422"/>
                    <a:pt x="32" y="1442"/>
                    <a:pt x="1" y="1461"/>
                  </a:cubicBezTo>
                  <a:lnTo>
                    <a:pt x="31" y="1461"/>
                  </a:lnTo>
                  <a:cubicBezTo>
                    <a:pt x="31" y="1461"/>
                    <a:pt x="54" y="1440"/>
                    <a:pt x="94" y="140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5" name="Google Shape;705;p43"/>
            <p:cNvSpPr/>
            <p:nvPr/>
          </p:nvSpPr>
          <p:spPr>
            <a:xfrm>
              <a:off x="5365100" y="4130300"/>
              <a:ext cx="26625" cy="5475"/>
            </a:xfrm>
            <a:custGeom>
              <a:avLst/>
              <a:gdLst/>
              <a:ahLst/>
              <a:cxnLst/>
              <a:rect l="l" t="t" r="r" b="b"/>
              <a:pathLst>
                <a:path w="1065" h="219" extrusionOk="0">
                  <a:moveTo>
                    <a:pt x="1065" y="0"/>
                  </a:moveTo>
                  <a:cubicBezTo>
                    <a:pt x="882" y="0"/>
                    <a:pt x="700" y="0"/>
                    <a:pt x="518" y="30"/>
                  </a:cubicBezTo>
                  <a:cubicBezTo>
                    <a:pt x="335" y="61"/>
                    <a:pt x="153" y="122"/>
                    <a:pt x="1" y="213"/>
                  </a:cubicBezTo>
                  <a:cubicBezTo>
                    <a:pt x="1" y="217"/>
                    <a:pt x="6" y="219"/>
                    <a:pt x="14" y="219"/>
                  </a:cubicBezTo>
                  <a:cubicBezTo>
                    <a:pt x="69" y="219"/>
                    <a:pt x="282" y="148"/>
                    <a:pt x="518" y="122"/>
                  </a:cubicBezTo>
                  <a:cubicBezTo>
                    <a:pt x="700" y="122"/>
                    <a:pt x="882" y="61"/>
                    <a:pt x="106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6" name="Google Shape;706;p43"/>
            <p:cNvSpPr/>
            <p:nvPr/>
          </p:nvSpPr>
          <p:spPr>
            <a:xfrm>
              <a:off x="5356000" y="4120400"/>
              <a:ext cx="5325" cy="19025"/>
            </a:xfrm>
            <a:custGeom>
              <a:avLst/>
              <a:gdLst/>
              <a:ahLst/>
              <a:cxnLst/>
              <a:rect l="l" t="t" r="r" b="b"/>
              <a:pathLst>
                <a:path w="213" h="761" extrusionOk="0">
                  <a:moveTo>
                    <a:pt x="0" y="1"/>
                  </a:moveTo>
                  <a:cubicBezTo>
                    <a:pt x="0" y="275"/>
                    <a:pt x="91" y="518"/>
                    <a:pt x="213" y="761"/>
                  </a:cubicBezTo>
                  <a:cubicBezTo>
                    <a:pt x="213" y="609"/>
                    <a:pt x="182" y="487"/>
                    <a:pt x="152" y="366"/>
                  </a:cubicBezTo>
                  <a:cubicBezTo>
                    <a:pt x="122" y="214"/>
                    <a:pt x="61" y="92"/>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7" name="Google Shape;707;p43"/>
            <p:cNvSpPr/>
            <p:nvPr/>
          </p:nvSpPr>
          <p:spPr>
            <a:xfrm>
              <a:off x="5028475" y="4050450"/>
              <a:ext cx="28150" cy="35800"/>
            </a:xfrm>
            <a:custGeom>
              <a:avLst/>
              <a:gdLst/>
              <a:ahLst/>
              <a:cxnLst/>
              <a:rect l="l" t="t" r="r" b="b"/>
              <a:pathLst>
                <a:path w="1126" h="1432" extrusionOk="0">
                  <a:moveTo>
                    <a:pt x="1124" y="1"/>
                  </a:moveTo>
                  <a:cubicBezTo>
                    <a:pt x="1112" y="1"/>
                    <a:pt x="932" y="382"/>
                    <a:pt x="639" y="762"/>
                  </a:cubicBezTo>
                  <a:cubicBezTo>
                    <a:pt x="335" y="1158"/>
                    <a:pt x="1" y="1431"/>
                    <a:pt x="1" y="1431"/>
                  </a:cubicBezTo>
                  <a:cubicBezTo>
                    <a:pt x="274" y="1279"/>
                    <a:pt x="517" y="1066"/>
                    <a:pt x="700" y="823"/>
                  </a:cubicBezTo>
                  <a:cubicBezTo>
                    <a:pt x="912" y="580"/>
                    <a:pt x="1034" y="307"/>
                    <a:pt x="1125" y="3"/>
                  </a:cubicBezTo>
                  <a:cubicBezTo>
                    <a:pt x="1125" y="1"/>
                    <a:pt x="1125" y="1"/>
                    <a:pt x="11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8" name="Google Shape;708;p43"/>
            <p:cNvSpPr/>
            <p:nvPr/>
          </p:nvSpPr>
          <p:spPr>
            <a:xfrm>
              <a:off x="5041400" y="4069175"/>
              <a:ext cx="27375" cy="5675"/>
            </a:xfrm>
            <a:custGeom>
              <a:avLst/>
              <a:gdLst/>
              <a:ahLst/>
              <a:cxnLst/>
              <a:rect l="l" t="t" r="r" b="b"/>
              <a:pathLst>
                <a:path w="1095" h="227" extrusionOk="0">
                  <a:moveTo>
                    <a:pt x="929" y="1"/>
                  </a:moveTo>
                  <a:cubicBezTo>
                    <a:pt x="793" y="1"/>
                    <a:pt x="655" y="22"/>
                    <a:pt x="547" y="44"/>
                  </a:cubicBezTo>
                  <a:cubicBezTo>
                    <a:pt x="335" y="44"/>
                    <a:pt x="152" y="105"/>
                    <a:pt x="0" y="226"/>
                  </a:cubicBezTo>
                  <a:cubicBezTo>
                    <a:pt x="0" y="226"/>
                    <a:pt x="243" y="165"/>
                    <a:pt x="547" y="135"/>
                  </a:cubicBezTo>
                  <a:cubicBezTo>
                    <a:pt x="730" y="105"/>
                    <a:pt x="912" y="74"/>
                    <a:pt x="1094" y="13"/>
                  </a:cubicBezTo>
                  <a:cubicBezTo>
                    <a:pt x="1041" y="5"/>
                    <a:pt x="985" y="1"/>
                    <a:pt x="92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9" name="Google Shape;709;p43"/>
            <p:cNvSpPr/>
            <p:nvPr/>
          </p:nvSpPr>
          <p:spPr>
            <a:xfrm>
              <a:off x="5032275" y="4059625"/>
              <a:ext cx="6100" cy="18250"/>
            </a:xfrm>
            <a:custGeom>
              <a:avLst/>
              <a:gdLst/>
              <a:ahLst/>
              <a:cxnLst/>
              <a:rect l="l" t="t" r="r" b="b"/>
              <a:pathLst>
                <a:path w="244" h="730" extrusionOk="0">
                  <a:moveTo>
                    <a:pt x="0" y="0"/>
                  </a:moveTo>
                  <a:cubicBezTo>
                    <a:pt x="0" y="122"/>
                    <a:pt x="31" y="274"/>
                    <a:pt x="92" y="395"/>
                  </a:cubicBezTo>
                  <a:cubicBezTo>
                    <a:pt x="92" y="517"/>
                    <a:pt x="152" y="639"/>
                    <a:pt x="244" y="730"/>
                  </a:cubicBezTo>
                  <a:cubicBezTo>
                    <a:pt x="213" y="608"/>
                    <a:pt x="213" y="487"/>
                    <a:pt x="152" y="395"/>
                  </a:cubicBezTo>
                  <a:cubicBezTo>
                    <a:pt x="122" y="243"/>
                    <a:pt x="92" y="122"/>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0" name="Google Shape;710;p43"/>
            <p:cNvSpPr/>
            <p:nvPr/>
          </p:nvSpPr>
          <p:spPr>
            <a:xfrm>
              <a:off x="5205525" y="4065700"/>
              <a:ext cx="31950" cy="33450"/>
            </a:xfrm>
            <a:custGeom>
              <a:avLst/>
              <a:gdLst/>
              <a:ahLst/>
              <a:cxnLst/>
              <a:rect l="l" t="t" r="r" b="b"/>
              <a:pathLst>
                <a:path w="1278" h="1338" extrusionOk="0">
                  <a:moveTo>
                    <a:pt x="31" y="0"/>
                  </a:moveTo>
                  <a:lnTo>
                    <a:pt x="31" y="0"/>
                  </a:lnTo>
                  <a:cubicBezTo>
                    <a:pt x="1" y="0"/>
                    <a:pt x="365" y="244"/>
                    <a:pt x="700" y="608"/>
                  </a:cubicBezTo>
                  <a:cubicBezTo>
                    <a:pt x="1065" y="973"/>
                    <a:pt x="1247" y="1338"/>
                    <a:pt x="1277" y="1338"/>
                  </a:cubicBezTo>
                  <a:cubicBezTo>
                    <a:pt x="1156" y="1034"/>
                    <a:pt x="1004" y="791"/>
                    <a:pt x="791" y="548"/>
                  </a:cubicBezTo>
                  <a:cubicBezTo>
                    <a:pt x="578" y="304"/>
                    <a:pt x="305" y="122"/>
                    <a:pt x="3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1" name="Google Shape;711;p43"/>
            <p:cNvSpPr/>
            <p:nvPr/>
          </p:nvSpPr>
          <p:spPr>
            <a:xfrm>
              <a:off x="5225300" y="4056575"/>
              <a:ext cx="3050" cy="27375"/>
            </a:xfrm>
            <a:custGeom>
              <a:avLst/>
              <a:gdLst/>
              <a:ahLst/>
              <a:cxnLst/>
              <a:rect l="l" t="t" r="r" b="b"/>
              <a:pathLst>
                <a:path w="122" h="1095" extrusionOk="0">
                  <a:moveTo>
                    <a:pt x="91" y="1"/>
                  </a:moveTo>
                  <a:cubicBezTo>
                    <a:pt x="30" y="183"/>
                    <a:pt x="0" y="365"/>
                    <a:pt x="30" y="548"/>
                  </a:cubicBezTo>
                  <a:cubicBezTo>
                    <a:pt x="0" y="730"/>
                    <a:pt x="30" y="943"/>
                    <a:pt x="91" y="1095"/>
                  </a:cubicBezTo>
                  <a:cubicBezTo>
                    <a:pt x="91" y="913"/>
                    <a:pt x="91" y="730"/>
                    <a:pt x="91" y="548"/>
                  </a:cubicBezTo>
                  <a:cubicBezTo>
                    <a:pt x="122" y="365"/>
                    <a:pt x="122" y="183"/>
                    <a:pt x="9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2" name="Google Shape;712;p43"/>
            <p:cNvSpPr/>
            <p:nvPr/>
          </p:nvSpPr>
          <p:spPr>
            <a:xfrm>
              <a:off x="5211600" y="4087925"/>
              <a:ext cx="19025" cy="2875"/>
            </a:xfrm>
            <a:custGeom>
              <a:avLst/>
              <a:gdLst/>
              <a:ahLst/>
              <a:cxnLst/>
              <a:rect l="l" t="t" r="r" b="b"/>
              <a:pathLst>
                <a:path w="761" h="115" extrusionOk="0">
                  <a:moveTo>
                    <a:pt x="578" y="1"/>
                  </a:moveTo>
                  <a:cubicBezTo>
                    <a:pt x="518" y="1"/>
                    <a:pt x="457" y="8"/>
                    <a:pt x="396" y="23"/>
                  </a:cubicBezTo>
                  <a:cubicBezTo>
                    <a:pt x="274" y="23"/>
                    <a:pt x="122" y="54"/>
                    <a:pt x="1" y="115"/>
                  </a:cubicBezTo>
                  <a:lnTo>
                    <a:pt x="396" y="115"/>
                  </a:lnTo>
                  <a:cubicBezTo>
                    <a:pt x="518" y="115"/>
                    <a:pt x="639" y="84"/>
                    <a:pt x="761" y="23"/>
                  </a:cubicBezTo>
                  <a:cubicBezTo>
                    <a:pt x="700" y="8"/>
                    <a:pt x="639" y="1"/>
                    <a:pt x="5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3" name="Google Shape;713;p43"/>
            <p:cNvSpPr/>
            <p:nvPr/>
          </p:nvSpPr>
          <p:spPr>
            <a:xfrm>
              <a:off x="4983650" y="3892450"/>
              <a:ext cx="31175" cy="34225"/>
            </a:xfrm>
            <a:custGeom>
              <a:avLst/>
              <a:gdLst/>
              <a:ahLst/>
              <a:cxnLst/>
              <a:rect l="l" t="t" r="r" b="b"/>
              <a:pathLst>
                <a:path w="1247" h="1369" extrusionOk="0">
                  <a:moveTo>
                    <a:pt x="0" y="0"/>
                  </a:moveTo>
                  <a:cubicBezTo>
                    <a:pt x="0" y="31"/>
                    <a:pt x="335" y="243"/>
                    <a:pt x="699" y="608"/>
                  </a:cubicBezTo>
                  <a:cubicBezTo>
                    <a:pt x="1034" y="1003"/>
                    <a:pt x="1246" y="1368"/>
                    <a:pt x="1246" y="1368"/>
                  </a:cubicBezTo>
                  <a:cubicBezTo>
                    <a:pt x="1003" y="760"/>
                    <a:pt x="578" y="304"/>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4" name="Google Shape;714;p43"/>
            <p:cNvSpPr/>
            <p:nvPr/>
          </p:nvSpPr>
          <p:spPr>
            <a:xfrm>
              <a:off x="5002650" y="3884075"/>
              <a:ext cx="3050" cy="27400"/>
            </a:xfrm>
            <a:custGeom>
              <a:avLst/>
              <a:gdLst/>
              <a:ahLst/>
              <a:cxnLst/>
              <a:rect l="l" t="t" r="r" b="b"/>
              <a:pathLst>
                <a:path w="122" h="1096" extrusionOk="0">
                  <a:moveTo>
                    <a:pt x="91" y="1"/>
                  </a:moveTo>
                  <a:cubicBezTo>
                    <a:pt x="30" y="183"/>
                    <a:pt x="30" y="366"/>
                    <a:pt x="30" y="548"/>
                  </a:cubicBezTo>
                  <a:cubicBezTo>
                    <a:pt x="0" y="730"/>
                    <a:pt x="30" y="943"/>
                    <a:pt x="122" y="1095"/>
                  </a:cubicBezTo>
                  <a:cubicBezTo>
                    <a:pt x="122" y="1095"/>
                    <a:pt x="91" y="852"/>
                    <a:pt x="122" y="548"/>
                  </a:cubicBezTo>
                  <a:cubicBezTo>
                    <a:pt x="122" y="366"/>
                    <a:pt x="122" y="183"/>
                    <a:pt x="9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5" name="Google Shape;715;p43"/>
            <p:cNvSpPr/>
            <p:nvPr/>
          </p:nvSpPr>
          <p:spPr>
            <a:xfrm>
              <a:off x="4989725" y="3915250"/>
              <a:ext cx="19025" cy="2875"/>
            </a:xfrm>
            <a:custGeom>
              <a:avLst/>
              <a:gdLst/>
              <a:ahLst/>
              <a:cxnLst/>
              <a:rect l="l" t="t" r="r" b="b"/>
              <a:pathLst>
                <a:path w="761" h="115" extrusionOk="0">
                  <a:moveTo>
                    <a:pt x="760" y="0"/>
                  </a:moveTo>
                  <a:cubicBezTo>
                    <a:pt x="487" y="0"/>
                    <a:pt x="244" y="31"/>
                    <a:pt x="0" y="91"/>
                  </a:cubicBezTo>
                  <a:cubicBezTo>
                    <a:pt x="61" y="107"/>
                    <a:pt x="122" y="114"/>
                    <a:pt x="183" y="114"/>
                  </a:cubicBezTo>
                  <a:cubicBezTo>
                    <a:pt x="244" y="114"/>
                    <a:pt x="304" y="107"/>
                    <a:pt x="365" y="91"/>
                  </a:cubicBezTo>
                  <a:cubicBezTo>
                    <a:pt x="487" y="91"/>
                    <a:pt x="639" y="61"/>
                    <a:pt x="760" y="31"/>
                  </a:cubicBezTo>
                  <a:lnTo>
                    <a:pt x="76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6" name="Google Shape;716;p43"/>
            <p:cNvSpPr/>
            <p:nvPr/>
          </p:nvSpPr>
          <p:spPr>
            <a:xfrm>
              <a:off x="4987450" y="3711600"/>
              <a:ext cx="15975" cy="23575"/>
            </a:xfrm>
            <a:custGeom>
              <a:avLst/>
              <a:gdLst/>
              <a:ahLst/>
              <a:cxnLst/>
              <a:rect l="l" t="t" r="r" b="b"/>
              <a:pathLst>
                <a:path w="639" h="943" extrusionOk="0">
                  <a:moveTo>
                    <a:pt x="638" y="0"/>
                  </a:moveTo>
                  <a:cubicBezTo>
                    <a:pt x="517" y="152"/>
                    <a:pt x="426" y="304"/>
                    <a:pt x="335" y="486"/>
                  </a:cubicBezTo>
                  <a:cubicBezTo>
                    <a:pt x="213" y="638"/>
                    <a:pt x="91" y="790"/>
                    <a:pt x="0" y="942"/>
                  </a:cubicBezTo>
                  <a:cubicBezTo>
                    <a:pt x="152" y="821"/>
                    <a:pt x="304" y="699"/>
                    <a:pt x="395" y="517"/>
                  </a:cubicBezTo>
                  <a:cubicBezTo>
                    <a:pt x="517" y="365"/>
                    <a:pt x="578" y="213"/>
                    <a:pt x="63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7" name="Google Shape;717;p43"/>
            <p:cNvSpPr/>
            <p:nvPr/>
          </p:nvSpPr>
          <p:spPr>
            <a:xfrm>
              <a:off x="5078625" y="3640150"/>
              <a:ext cx="14475" cy="27400"/>
            </a:xfrm>
            <a:custGeom>
              <a:avLst/>
              <a:gdLst/>
              <a:ahLst/>
              <a:cxnLst/>
              <a:rect l="l" t="t" r="r" b="b"/>
              <a:pathLst>
                <a:path w="579" h="1096" extrusionOk="0">
                  <a:moveTo>
                    <a:pt x="1" y="1"/>
                  </a:moveTo>
                  <a:lnTo>
                    <a:pt x="1" y="1"/>
                  </a:lnTo>
                  <a:cubicBezTo>
                    <a:pt x="61" y="183"/>
                    <a:pt x="153" y="366"/>
                    <a:pt x="244" y="548"/>
                  </a:cubicBezTo>
                  <a:cubicBezTo>
                    <a:pt x="335" y="730"/>
                    <a:pt x="426" y="913"/>
                    <a:pt x="578" y="1095"/>
                  </a:cubicBezTo>
                  <a:cubicBezTo>
                    <a:pt x="517" y="882"/>
                    <a:pt x="426" y="700"/>
                    <a:pt x="335" y="518"/>
                  </a:cubicBezTo>
                  <a:cubicBezTo>
                    <a:pt x="244" y="335"/>
                    <a:pt x="122" y="153"/>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8" name="Google Shape;718;p43"/>
            <p:cNvSpPr/>
            <p:nvPr/>
          </p:nvSpPr>
          <p:spPr>
            <a:xfrm>
              <a:off x="5196400" y="3724500"/>
              <a:ext cx="27400" cy="29675"/>
            </a:xfrm>
            <a:custGeom>
              <a:avLst/>
              <a:gdLst/>
              <a:ahLst/>
              <a:cxnLst/>
              <a:rect l="l" t="t" r="r" b="b"/>
              <a:pathLst>
                <a:path w="1096" h="1187" extrusionOk="0">
                  <a:moveTo>
                    <a:pt x="1095" y="1"/>
                  </a:moveTo>
                  <a:cubicBezTo>
                    <a:pt x="882" y="153"/>
                    <a:pt x="700" y="366"/>
                    <a:pt x="518" y="578"/>
                  </a:cubicBezTo>
                  <a:cubicBezTo>
                    <a:pt x="335" y="761"/>
                    <a:pt x="153" y="974"/>
                    <a:pt x="1" y="1186"/>
                  </a:cubicBezTo>
                  <a:cubicBezTo>
                    <a:pt x="214" y="1004"/>
                    <a:pt x="396" y="822"/>
                    <a:pt x="578" y="609"/>
                  </a:cubicBezTo>
                  <a:cubicBezTo>
                    <a:pt x="761" y="426"/>
                    <a:pt x="943" y="214"/>
                    <a:pt x="109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9" name="Google Shape;719;p43"/>
            <p:cNvSpPr/>
            <p:nvPr/>
          </p:nvSpPr>
          <p:spPr>
            <a:xfrm>
              <a:off x="5189575" y="3862800"/>
              <a:ext cx="21300" cy="18275"/>
            </a:xfrm>
            <a:custGeom>
              <a:avLst/>
              <a:gdLst/>
              <a:ahLst/>
              <a:cxnLst/>
              <a:rect l="l" t="t" r="r" b="b"/>
              <a:pathLst>
                <a:path w="852" h="731" extrusionOk="0">
                  <a:moveTo>
                    <a:pt x="0" y="1"/>
                  </a:moveTo>
                  <a:cubicBezTo>
                    <a:pt x="61" y="183"/>
                    <a:pt x="183" y="335"/>
                    <a:pt x="335" y="457"/>
                  </a:cubicBezTo>
                  <a:cubicBezTo>
                    <a:pt x="487" y="578"/>
                    <a:pt x="639" y="670"/>
                    <a:pt x="851" y="730"/>
                  </a:cubicBezTo>
                  <a:cubicBezTo>
                    <a:pt x="851" y="700"/>
                    <a:pt x="639" y="578"/>
                    <a:pt x="396" y="396"/>
                  </a:cubicBezTo>
                  <a:cubicBezTo>
                    <a:pt x="152" y="183"/>
                    <a:pt x="0" y="1"/>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0" name="Google Shape;720;p43"/>
            <p:cNvSpPr/>
            <p:nvPr/>
          </p:nvSpPr>
          <p:spPr>
            <a:xfrm>
              <a:off x="5264800" y="3864325"/>
              <a:ext cx="6100" cy="22825"/>
            </a:xfrm>
            <a:custGeom>
              <a:avLst/>
              <a:gdLst/>
              <a:ahLst/>
              <a:cxnLst/>
              <a:rect l="l" t="t" r="r" b="b"/>
              <a:pathLst>
                <a:path w="244" h="913" extrusionOk="0">
                  <a:moveTo>
                    <a:pt x="244" y="1"/>
                  </a:moveTo>
                  <a:lnTo>
                    <a:pt x="244" y="1"/>
                  </a:lnTo>
                  <a:cubicBezTo>
                    <a:pt x="153" y="153"/>
                    <a:pt x="122" y="305"/>
                    <a:pt x="92" y="457"/>
                  </a:cubicBezTo>
                  <a:cubicBezTo>
                    <a:pt x="31" y="578"/>
                    <a:pt x="1" y="730"/>
                    <a:pt x="1" y="913"/>
                  </a:cubicBezTo>
                  <a:cubicBezTo>
                    <a:pt x="92" y="761"/>
                    <a:pt x="153" y="609"/>
                    <a:pt x="153" y="457"/>
                  </a:cubicBezTo>
                  <a:cubicBezTo>
                    <a:pt x="213" y="305"/>
                    <a:pt x="244" y="153"/>
                    <a:pt x="24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1" name="Google Shape;721;p43"/>
            <p:cNvSpPr/>
            <p:nvPr/>
          </p:nvSpPr>
          <p:spPr>
            <a:xfrm>
              <a:off x="5176650" y="3978300"/>
              <a:ext cx="22075" cy="19025"/>
            </a:xfrm>
            <a:custGeom>
              <a:avLst/>
              <a:gdLst/>
              <a:ahLst/>
              <a:cxnLst/>
              <a:rect l="l" t="t" r="r" b="b"/>
              <a:pathLst>
                <a:path w="883" h="761" extrusionOk="0">
                  <a:moveTo>
                    <a:pt x="1" y="1"/>
                  </a:moveTo>
                  <a:lnTo>
                    <a:pt x="1" y="1"/>
                  </a:lnTo>
                  <a:cubicBezTo>
                    <a:pt x="122" y="153"/>
                    <a:pt x="274" y="305"/>
                    <a:pt x="426" y="396"/>
                  </a:cubicBezTo>
                  <a:cubicBezTo>
                    <a:pt x="548" y="548"/>
                    <a:pt x="730" y="670"/>
                    <a:pt x="882" y="761"/>
                  </a:cubicBezTo>
                  <a:cubicBezTo>
                    <a:pt x="761" y="609"/>
                    <a:pt x="639" y="457"/>
                    <a:pt x="487" y="335"/>
                  </a:cubicBezTo>
                  <a:cubicBezTo>
                    <a:pt x="335" y="214"/>
                    <a:pt x="183" y="92"/>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2" name="Google Shape;722;p43"/>
            <p:cNvSpPr/>
            <p:nvPr/>
          </p:nvSpPr>
          <p:spPr>
            <a:xfrm>
              <a:off x="5271650" y="4004900"/>
              <a:ext cx="3050" cy="18275"/>
            </a:xfrm>
            <a:custGeom>
              <a:avLst/>
              <a:gdLst/>
              <a:ahLst/>
              <a:cxnLst/>
              <a:rect l="l" t="t" r="r" b="b"/>
              <a:pathLst>
                <a:path w="122" h="731" extrusionOk="0">
                  <a:moveTo>
                    <a:pt x="61" y="1"/>
                  </a:moveTo>
                  <a:cubicBezTo>
                    <a:pt x="31" y="122"/>
                    <a:pt x="0" y="244"/>
                    <a:pt x="31" y="366"/>
                  </a:cubicBezTo>
                  <a:cubicBezTo>
                    <a:pt x="0" y="487"/>
                    <a:pt x="31" y="609"/>
                    <a:pt x="61" y="730"/>
                  </a:cubicBezTo>
                  <a:cubicBezTo>
                    <a:pt x="91" y="609"/>
                    <a:pt x="122" y="487"/>
                    <a:pt x="91" y="366"/>
                  </a:cubicBezTo>
                  <a:cubicBezTo>
                    <a:pt x="122" y="244"/>
                    <a:pt x="91" y="122"/>
                    <a:pt x="6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3" name="Google Shape;723;p43"/>
            <p:cNvSpPr/>
            <p:nvPr/>
          </p:nvSpPr>
          <p:spPr>
            <a:xfrm>
              <a:off x="5364350" y="3979825"/>
              <a:ext cx="33450" cy="13700"/>
            </a:xfrm>
            <a:custGeom>
              <a:avLst/>
              <a:gdLst/>
              <a:ahLst/>
              <a:cxnLst/>
              <a:rect l="l" t="t" r="r" b="b"/>
              <a:pathLst>
                <a:path w="1338" h="548" extrusionOk="0">
                  <a:moveTo>
                    <a:pt x="1338" y="1"/>
                  </a:moveTo>
                  <a:lnTo>
                    <a:pt x="1338" y="1"/>
                  </a:lnTo>
                  <a:cubicBezTo>
                    <a:pt x="1095" y="62"/>
                    <a:pt x="882" y="122"/>
                    <a:pt x="669" y="244"/>
                  </a:cubicBezTo>
                  <a:cubicBezTo>
                    <a:pt x="426" y="335"/>
                    <a:pt x="213" y="426"/>
                    <a:pt x="0" y="548"/>
                  </a:cubicBezTo>
                  <a:cubicBezTo>
                    <a:pt x="244" y="487"/>
                    <a:pt x="487" y="426"/>
                    <a:pt x="700" y="305"/>
                  </a:cubicBezTo>
                  <a:cubicBezTo>
                    <a:pt x="912" y="244"/>
                    <a:pt x="1125" y="122"/>
                    <a:pt x="133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4" name="Google Shape;724;p43"/>
            <p:cNvSpPr/>
            <p:nvPr/>
          </p:nvSpPr>
          <p:spPr>
            <a:xfrm>
              <a:off x="5429700" y="3857500"/>
              <a:ext cx="3075" cy="26600"/>
            </a:xfrm>
            <a:custGeom>
              <a:avLst/>
              <a:gdLst/>
              <a:ahLst/>
              <a:cxnLst/>
              <a:rect l="l" t="t" r="r" b="b"/>
              <a:pathLst>
                <a:path w="123" h="1064" extrusionOk="0">
                  <a:moveTo>
                    <a:pt x="92" y="0"/>
                  </a:moveTo>
                  <a:cubicBezTo>
                    <a:pt x="31" y="152"/>
                    <a:pt x="31" y="334"/>
                    <a:pt x="31" y="517"/>
                  </a:cubicBezTo>
                  <a:cubicBezTo>
                    <a:pt x="0" y="699"/>
                    <a:pt x="31" y="882"/>
                    <a:pt x="61" y="1064"/>
                  </a:cubicBezTo>
                  <a:cubicBezTo>
                    <a:pt x="122" y="699"/>
                    <a:pt x="122" y="334"/>
                    <a:pt x="9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5" name="Google Shape;725;p43"/>
            <p:cNvSpPr/>
            <p:nvPr/>
          </p:nvSpPr>
          <p:spPr>
            <a:xfrm>
              <a:off x="5350675" y="3793650"/>
              <a:ext cx="25850" cy="14475"/>
            </a:xfrm>
            <a:custGeom>
              <a:avLst/>
              <a:gdLst/>
              <a:ahLst/>
              <a:cxnLst/>
              <a:rect l="l" t="t" r="r" b="b"/>
              <a:pathLst>
                <a:path w="1034" h="579" extrusionOk="0">
                  <a:moveTo>
                    <a:pt x="0" y="1"/>
                  </a:moveTo>
                  <a:lnTo>
                    <a:pt x="0" y="1"/>
                  </a:lnTo>
                  <a:cubicBezTo>
                    <a:pt x="122" y="183"/>
                    <a:pt x="274" y="305"/>
                    <a:pt x="456" y="396"/>
                  </a:cubicBezTo>
                  <a:cubicBezTo>
                    <a:pt x="608" y="518"/>
                    <a:pt x="821" y="578"/>
                    <a:pt x="1003" y="578"/>
                  </a:cubicBezTo>
                  <a:cubicBezTo>
                    <a:pt x="1034" y="578"/>
                    <a:pt x="760" y="487"/>
                    <a:pt x="487" y="335"/>
                  </a:cubicBezTo>
                  <a:cubicBezTo>
                    <a:pt x="213" y="183"/>
                    <a:pt x="0" y="1"/>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6" name="Google Shape;726;p43"/>
            <p:cNvSpPr/>
            <p:nvPr/>
          </p:nvSpPr>
          <p:spPr>
            <a:xfrm>
              <a:off x="5385625" y="3680425"/>
              <a:ext cx="23575" cy="22075"/>
            </a:xfrm>
            <a:custGeom>
              <a:avLst/>
              <a:gdLst/>
              <a:ahLst/>
              <a:cxnLst/>
              <a:rect l="l" t="t" r="r" b="b"/>
              <a:pathLst>
                <a:path w="943" h="883" extrusionOk="0">
                  <a:moveTo>
                    <a:pt x="943" y="1"/>
                  </a:moveTo>
                  <a:lnTo>
                    <a:pt x="943" y="1"/>
                  </a:lnTo>
                  <a:cubicBezTo>
                    <a:pt x="760" y="92"/>
                    <a:pt x="578" y="244"/>
                    <a:pt x="426" y="396"/>
                  </a:cubicBezTo>
                  <a:cubicBezTo>
                    <a:pt x="274" y="548"/>
                    <a:pt x="122" y="700"/>
                    <a:pt x="0" y="882"/>
                  </a:cubicBezTo>
                  <a:cubicBezTo>
                    <a:pt x="183" y="761"/>
                    <a:pt x="335" y="609"/>
                    <a:pt x="487" y="457"/>
                  </a:cubicBezTo>
                  <a:cubicBezTo>
                    <a:pt x="669" y="305"/>
                    <a:pt x="821" y="153"/>
                    <a:pt x="94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7" name="Google Shape;727;p43"/>
            <p:cNvSpPr/>
            <p:nvPr/>
          </p:nvSpPr>
          <p:spPr>
            <a:xfrm>
              <a:off x="5320275" y="3609000"/>
              <a:ext cx="22050" cy="6100"/>
            </a:xfrm>
            <a:custGeom>
              <a:avLst/>
              <a:gdLst/>
              <a:ahLst/>
              <a:cxnLst/>
              <a:rect l="l" t="t" r="r" b="b"/>
              <a:pathLst>
                <a:path w="882" h="244" extrusionOk="0">
                  <a:moveTo>
                    <a:pt x="0" y="1"/>
                  </a:moveTo>
                  <a:cubicBezTo>
                    <a:pt x="122" y="92"/>
                    <a:pt x="274" y="122"/>
                    <a:pt x="426" y="153"/>
                  </a:cubicBezTo>
                  <a:cubicBezTo>
                    <a:pt x="578" y="214"/>
                    <a:pt x="730" y="214"/>
                    <a:pt x="882" y="244"/>
                  </a:cubicBezTo>
                  <a:cubicBezTo>
                    <a:pt x="730" y="153"/>
                    <a:pt x="578" y="92"/>
                    <a:pt x="426" y="92"/>
                  </a:cubicBezTo>
                  <a:cubicBezTo>
                    <a:pt x="304" y="31"/>
                    <a:pt x="152" y="1"/>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8" name="Google Shape;728;p43"/>
            <p:cNvSpPr/>
            <p:nvPr/>
          </p:nvSpPr>
          <p:spPr>
            <a:xfrm>
              <a:off x="5202500" y="3561125"/>
              <a:ext cx="12925" cy="17500"/>
            </a:xfrm>
            <a:custGeom>
              <a:avLst/>
              <a:gdLst/>
              <a:ahLst/>
              <a:cxnLst/>
              <a:rect l="l" t="t" r="r" b="b"/>
              <a:pathLst>
                <a:path w="517" h="700" extrusionOk="0">
                  <a:moveTo>
                    <a:pt x="517" y="1"/>
                  </a:moveTo>
                  <a:lnTo>
                    <a:pt x="517" y="1"/>
                  </a:lnTo>
                  <a:cubicBezTo>
                    <a:pt x="395" y="92"/>
                    <a:pt x="304" y="214"/>
                    <a:pt x="213" y="335"/>
                  </a:cubicBezTo>
                  <a:cubicBezTo>
                    <a:pt x="122" y="426"/>
                    <a:pt x="31" y="548"/>
                    <a:pt x="0" y="700"/>
                  </a:cubicBezTo>
                  <a:cubicBezTo>
                    <a:pt x="91" y="609"/>
                    <a:pt x="213" y="487"/>
                    <a:pt x="274" y="366"/>
                  </a:cubicBezTo>
                  <a:cubicBezTo>
                    <a:pt x="365" y="274"/>
                    <a:pt x="456" y="153"/>
                    <a:pt x="51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9" name="Google Shape;729;p43"/>
            <p:cNvSpPr/>
            <p:nvPr/>
          </p:nvSpPr>
          <p:spPr>
            <a:xfrm>
              <a:off x="5229850" y="3624975"/>
              <a:ext cx="14450" cy="23575"/>
            </a:xfrm>
            <a:custGeom>
              <a:avLst/>
              <a:gdLst/>
              <a:ahLst/>
              <a:cxnLst/>
              <a:rect l="l" t="t" r="r" b="b"/>
              <a:pathLst>
                <a:path w="578" h="943" extrusionOk="0">
                  <a:moveTo>
                    <a:pt x="0" y="0"/>
                  </a:moveTo>
                  <a:lnTo>
                    <a:pt x="0" y="0"/>
                  </a:lnTo>
                  <a:cubicBezTo>
                    <a:pt x="61" y="182"/>
                    <a:pt x="152" y="334"/>
                    <a:pt x="274" y="486"/>
                  </a:cubicBezTo>
                  <a:cubicBezTo>
                    <a:pt x="335" y="638"/>
                    <a:pt x="456" y="790"/>
                    <a:pt x="578" y="942"/>
                  </a:cubicBezTo>
                  <a:cubicBezTo>
                    <a:pt x="517" y="760"/>
                    <a:pt x="426" y="578"/>
                    <a:pt x="335" y="456"/>
                  </a:cubicBezTo>
                  <a:cubicBezTo>
                    <a:pt x="244" y="274"/>
                    <a:pt x="122" y="122"/>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0" name="Google Shape;730;p43"/>
            <p:cNvSpPr/>
            <p:nvPr/>
          </p:nvSpPr>
          <p:spPr>
            <a:xfrm>
              <a:off x="5146250" y="3754150"/>
              <a:ext cx="3075" cy="31925"/>
            </a:xfrm>
            <a:custGeom>
              <a:avLst/>
              <a:gdLst/>
              <a:ahLst/>
              <a:cxnLst/>
              <a:rect l="l" t="t" r="r" b="b"/>
              <a:pathLst>
                <a:path w="123" h="1277" extrusionOk="0">
                  <a:moveTo>
                    <a:pt x="31" y="0"/>
                  </a:moveTo>
                  <a:cubicBezTo>
                    <a:pt x="1" y="213"/>
                    <a:pt x="1" y="426"/>
                    <a:pt x="31" y="639"/>
                  </a:cubicBezTo>
                  <a:cubicBezTo>
                    <a:pt x="31" y="851"/>
                    <a:pt x="62" y="1064"/>
                    <a:pt x="122" y="1277"/>
                  </a:cubicBezTo>
                  <a:cubicBezTo>
                    <a:pt x="122" y="1064"/>
                    <a:pt x="122" y="851"/>
                    <a:pt x="92" y="639"/>
                  </a:cubicBezTo>
                  <a:cubicBezTo>
                    <a:pt x="92" y="426"/>
                    <a:pt x="92" y="213"/>
                    <a:pt x="3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1" name="Google Shape;731;p43"/>
            <p:cNvSpPr/>
            <p:nvPr/>
          </p:nvSpPr>
          <p:spPr>
            <a:xfrm>
              <a:off x="5495050" y="3830900"/>
              <a:ext cx="19775" cy="13700"/>
            </a:xfrm>
            <a:custGeom>
              <a:avLst/>
              <a:gdLst/>
              <a:ahLst/>
              <a:cxnLst/>
              <a:rect l="l" t="t" r="r" b="b"/>
              <a:pathLst>
                <a:path w="791" h="548" extrusionOk="0">
                  <a:moveTo>
                    <a:pt x="0" y="0"/>
                  </a:moveTo>
                  <a:lnTo>
                    <a:pt x="0" y="0"/>
                  </a:lnTo>
                  <a:cubicBezTo>
                    <a:pt x="122" y="122"/>
                    <a:pt x="244" y="213"/>
                    <a:pt x="365" y="304"/>
                  </a:cubicBezTo>
                  <a:cubicBezTo>
                    <a:pt x="517" y="395"/>
                    <a:pt x="639" y="487"/>
                    <a:pt x="791" y="547"/>
                  </a:cubicBezTo>
                  <a:cubicBezTo>
                    <a:pt x="700" y="426"/>
                    <a:pt x="578" y="304"/>
                    <a:pt x="426" y="243"/>
                  </a:cubicBezTo>
                  <a:cubicBezTo>
                    <a:pt x="304" y="122"/>
                    <a:pt x="152" y="31"/>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2" name="Google Shape;732;p43"/>
            <p:cNvSpPr/>
            <p:nvPr/>
          </p:nvSpPr>
          <p:spPr>
            <a:xfrm>
              <a:off x="5467700" y="3957800"/>
              <a:ext cx="6850" cy="26625"/>
            </a:xfrm>
            <a:custGeom>
              <a:avLst/>
              <a:gdLst/>
              <a:ahLst/>
              <a:cxnLst/>
              <a:rect l="l" t="t" r="r" b="b"/>
              <a:pathLst>
                <a:path w="274" h="1065" extrusionOk="0">
                  <a:moveTo>
                    <a:pt x="274" y="0"/>
                  </a:moveTo>
                  <a:cubicBezTo>
                    <a:pt x="183" y="183"/>
                    <a:pt x="122" y="335"/>
                    <a:pt x="91" y="517"/>
                  </a:cubicBezTo>
                  <a:cubicBezTo>
                    <a:pt x="31" y="699"/>
                    <a:pt x="0" y="882"/>
                    <a:pt x="0" y="1064"/>
                  </a:cubicBezTo>
                  <a:cubicBezTo>
                    <a:pt x="61" y="912"/>
                    <a:pt x="122" y="730"/>
                    <a:pt x="183" y="547"/>
                  </a:cubicBezTo>
                  <a:cubicBezTo>
                    <a:pt x="243" y="365"/>
                    <a:pt x="274" y="183"/>
                    <a:pt x="27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3" name="Google Shape;733;p43"/>
            <p:cNvSpPr/>
            <p:nvPr/>
          </p:nvSpPr>
          <p:spPr>
            <a:xfrm>
              <a:off x="5493525" y="4010225"/>
              <a:ext cx="26625" cy="15225"/>
            </a:xfrm>
            <a:custGeom>
              <a:avLst/>
              <a:gdLst/>
              <a:ahLst/>
              <a:cxnLst/>
              <a:rect l="l" t="t" r="r" b="b"/>
              <a:pathLst>
                <a:path w="1065" h="609" extrusionOk="0">
                  <a:moveTo>
                    <a:pt x="1" y="1"/>
                  </a:moveTo>
                  <a:lnTo>
                    <a:pt x="1" y="1"/>
                  </a:lnTo>
                  <a:cubicBezTo>
                    <a:pt x="153" y="122"/>
                    <a:pt x="335" y="244"/>
                    <a:pt x="517" y="335"/>
                  </a:cubicBezTo>
                  <a:cubicBezTo>
                    <a:pt x="700" y="457"/>
                    <a:pt x="882" y="548"/>
                    <a:pt x="1065" y="609"/>
                  </a:cubicBezTo>
                  <a:cubicBezTo>
                    <a:pt x="913" y="457"/>
                    <a:pt x="730" y="365"/>
                    <a:pt x="548" y="274"/>
                  </a:cubicBezTo>
                  <a:cubicBezTo>
                    <a:pt x="396" y="153"/>
                    <a:pt x="213" y="61"/>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4" name="Google Shape;734;p43"/>
            <p:cNvSpPr/>
            <p:nvPr/>
          </p:nvSpPr>
          <p:spPr>
            <a:xfrm>
              <a:off x="5109775" y="4204000"/>
              <a:ext cx="25100" cy="20550"/>
            </a:xfrm>
            <a:custGeom>
              <a:avLst/>
              <a:gdLst/>
              <a:ahLst/>
              <a:cxnLst/>
              <a:rect l="l" t="t" r="r" b="b"/>
              <a:pathLst>
                <a:path w="1004" h="822" extrusionOk="0">
                  <a:moveTo>
                    <a:pt x="1004" y="0"/>
                  </a:moveTo>
                  <a:lnTo>
                    <a:pt x="1004" y="0"/>
                  </a:lnTo>
                  <a:cubicBezTo>
                    <a:pt x="822" y="92"/>
                    <a:pt x="639" y="213"/>
                    <a:pt x="487" y="365"/>
                  </a:cubicBezTo>
                  <a:cubicBezTo>
                    <a:pt x="305" y="487"/>
                    <a:pt x="153" y="639"/>
                    <a:pt x="1" y="821"/>
                  </a:cubicBezTo>
                  <a:cubicBezTo>
                    <a:pt x="183" y="700"/>
                    <a:pt x="366" y="578"/>
                    <a:pt x="548" y="426"/>
                  </a:cubicBezTo>
                  <a:cubicBezTo>
                    <a:pt x="700" y="304"/>
                    <a:pt x="882" y="152"/>
                    <a:pt x="100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5" name="Google Shape;735;p43"/>
            <p:cNvSpPr/>
            <p:nvPr/>
          </p:nvSpPr>
          <p:spPr>
            <a:xfrm>
              <a:off x="5209325" y="4212350"/>
              <a:ext cx="17500" cy="18275"/>
            </a:xfrm>
            <a:custGeom>
              <a:avLst/>
              <a:gdLst/>
              <a:ahLst/>
              <a:cxnLst/>
              <a:rect l="l" t="t" r="r" b="b"/>
              <a:pathLst>
                <a:path w="700" h="731" extrusionOk="0">
                  <a:moveTo>
                    <a:pt x="1" y="1"/>
                  </a:moveTo>
                  <a:lnTo>
                    <a:pt x="1" y="1"/>
                  </a:lnTo>
                  <a:cubicBezTo>
                    <a:pt x="92" y="153"/>
                    <a:pt x="183" y="274"/>
                    <a:pt x="305" y="396"/>
                  </a:cubicBezTo>
                  <a:cubicBezTo>
                    <a:pt x="412" y="503"/>
                    <a:pt x="519" y="610"/>
                    <a:pt x="646" y="696"/>
                  </a:cubicBezTo>
                  <a:lnTo>
                    <a:pt x="646" y="696"/>
                  </a:lnTo>
                  <a:cubicBezTo>
                    <a:pt x="469" y="437"/>
                    <a:pt x="263" y="205"/>
                    <a:pt x="1" y="1"/>
                  </a:cubicBezTo>
                  <a:close/>
                  <a:moveTo>
                    <a:pt x="646" y="696"/>
                  </a:moveTo>
                  <a:cubicBezTo>
                    <a:pt x="654" y="708"/>
                    <a:pt x="662" y="719"/>
                    <a:pt x="669" y="730"/>
                  </a:cubicBezTo>
                  <a:lnTo>
                    <a:pt x="700" y="730"/>
                  </a:lnTo>
                  <a:cubicBezTo>
                    <a:pt x="682" y="719"/>
                    <a:pt x="664" y="708"/>
                    <a:pt x="646" y="696"/>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6" name="Google Shape;736;p43"/>
            <p:cNvSpPr/>
            <p:nvPr/>
          </p:nvSpPr>
          <p:spPr>
            <a:xfrm>
              <a:off x="5005675" y="4161450"/>
              <a:ext cx="21300" cy="12175"/>
            </a:xfrm>
            <a:custGeom>
              <a:avLst/>
              <a:gdLst/>
              <a:ahLst/>
              <a:cxnLst/>
              <a:rect l="l" t="t" r="r" b="b"/>
              <a:pathLst>
                <a:path w="852" h="487" extrusionOk="0">
                  <a:moveTo>
                    <a:pt x="852" y="0"/>
                  </a:moveTo>
                  <a:cubicBezTo>
                    <a:pt x="821" y="0"/>
                    <a:pt x="669" y="152"/>
                    <a:pt x="457" y="274"/>
                  </a:cubicBezTo>
                  <a:cubicBezTo>
                    <a:pt x="213" y="426"/>
                    <a:pt x="1" y="456"/>
                    <a:pt x="1" y="487"/>
                  </a:cubicBezTo>
                  <a:cubicBezTo>
                    <a:pt x="335" y="487"/>
                    <a:pt x="669" y="304"/>
                    <a:pt x="85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7" name="Google Shape;737;p43"/>
            <p:cNvSpPr/>
            <p:nvPr/>
          </p:nvSpPr>
          <p:spPr>
            <a:xfrm>
              <a:off x="4979850" y="3798975"/>
              <a:ext cx="26625" cy="22075"/>
            </a:xfrm>
            <a:custGeom>
              <a:avLst/>
              <a:gdLst/>
              <a:ahLst/>
              <a:cxnLst/>
              <a:rect l="l" t="t" r="r" b="b"/>
              <a:pathLst>
                <a:path w="1065" h="883" extrusionOk="0">
                  <a:moveTo>
                    <a:pt x="0" y="1"/>
                  </a:moveTo>
                  <a:cubicBezTo>
                    <a:pt x="152" y="183"/>
                    <a:pt x="335" y="335"/>
                    <a:pt x="517" y="487"/>
                  </a:cubicBezTo>
                  <a:cubicBezTo>
                    <a:pt x="669" y="639"/>
                    <a:pt x="851" y="761"/>
                    <a:pt x="1064" y="882"/>
                  </a:cubicBezTo>
                  <a:cubicBezTo>
                    <a:pt x="912" y="730"/>
                    <a:pt x="760" y="548"/>
                    <a:pt x="547" y="426"/>
                  </a:cubicBezTo>
                  <a:cubicBezTo>
                    <a:pt x="395" y="274"/>
                    <a:pt x="213" y="122"/>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8" name="Google Shape;738;p43"/>
            <p:cNvSpPr/>
            <p:nvPr/>
          </p:nvSpPr>
          <p:spPr>
            <a:xfrm>
              <a:off x="5060400" y="3868900"/>
              <a:ext cx="28125" cy="25850"/>
            </a:xfrm>
            <a:custGeom>
              <a:avLst/>
              <a:gdLst/>
              <a:ahLst/>
              <a:cxnLst/>
              <a:rect l="l" t="t" r="r" b="b"/>
              <a:pathLst>
                <a:path w="1125" h="1034" extrusionOk="0">
                  <a:moveTo>
                    <a:pt x="1125" y="0"/>
                  </a:moveTo>
                  <a:lnTo>
                    <a:pt x="1125" y="0"/>
                  </a:lnTo>
                  <a:cubicBezTo>
                    <a:pt x="912" y="122"/>
                    <a:pt x="699" y="304"/>
                    <a:pt x="547" y="486"/>
                  </a:cubicBezTo>
                  <a:cubicBezTo>
                    <a:pt x="334" y="669"/>
                    <a:pt x="152" y="851"/>
                    <a:pt x="0" y="1033"/>
                  </a:cubicBezTo>
                  <a:cubicBezTo>
                    <a:pt x="213" y="912"/>
                    <a:pt x="426" y="730"/>
                    <a:pt x="608" y="547"/>
                  </a:cubicBezTo>
                  <a:cubicBezTo>
                    <a:pt x="790" y="365"/>
                    <a:pt x="973" y="182"/>
                    <a:pt x="112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9" name="Google Shape;739;p43"/>
            <p:cNvSpPr/>
            <p:nvPr/>
          </p:nvSpPr>
          <p:spPr>
            <a:xfrm>
              <a:off x="4988950" y="3981350"/>
              <a:ext cx="31200" cy="22075"/>
            </a:xfrm>
            <a:custGeom>
              <a:avLst/>
              <a:gdLst/>
              <a:ahLst/>
              <a:cxnLst/>
              <a:rect l="l" t="t" r="r" b="b"/>
              <a:pathLst>
                <a:path w="1248" h="883" extrusionOk="0">
                  <a:moveTo>
                    <a:pt x="1" y="1"/>
                  </a:moveTo>
                  <a:lnTo>
                    <a:pt x="1" y="1"/>
                  </a:lnTo>
                  <a:cubicBezTo>
                    <a:pt x="153" y="183"/>
                    <a:pt x="335" y="365"/>
                    <a:pt x="578" y="517"/>
                  </a:cubicBezTo>
                  <a:cubicBezTo>
                    <a:pt x="761" y="669"/>
                    <a:pt x="974" y="791"/>
                    <a:pt x="1217" y="882"/>
                  </a:cubicBezTo>
                  <a:cubicBezTo>
                    <a:pt x="1247" y="882"/>
                    <a:pt x="943" y="700"/>
                    <a:pt x="609" y="456"/>
                  </a:cubicBezTo>
                  <a:cubicBezTo>
                    <a:pt x="426" y="274"/>
                    <a:pt x="214" y="122"/>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0" name="Google Shape;740;p43"/>
            <p:cNvSpPr/>
            <p:nvPr/>
          </p:nvSpPr>
          <p:spPr>
            <a:xfrm>
              <a:off x="5112825" y="3995025"/>
              <a:ext cx="6100" cy="42575"/>
            </a:xfrm>
            <a:custGeom>
              <a:avLst/>
              <a:gdLst/>
              <a:ahLst/>
              <a:cxnLst/>
              <a:rect l="l" t="t" r="r" b="b"/>
              <a:pathLst>
                <a:path w="244" h="1703" extrusionOk="0">
                  <a:moveTo>
                    <a:pt x="0" y="1"/>
                  </a:moveTo>
                  <a:cubicBezTo>
                    <a:pt x="0" y="305"/>
                    <a:pt x="31" y="578"/>
                    <a:pt x="92" y="852"/>
                  </a:cubicBezTo>
                  <a:cubicBezTo>
                    <a:pt x="122" y="1156"/>
                    <a:pt x="152" y="1429"/>
                    <a:pt x="244" y="1703"/>
                  </a:cubicBezTo>
                  <a:cubicBezTo>
                    <a:pt x="244" y="1429"/>
                    <a:pt x="213" y="1125"/>
                    <a:pt x="152" y="852"/>
                  </a:cubicBezTo>
                  <a:cubicBezTo>
                    <a:pt x="122" y="578"/>
                    <a:pt x="61" y="274"/>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1" name="Google Shape;741;p43"/>
            <p:cNvSpPr/>
            <p:nvPr/>
          </p:nvSpPr>
          <p:spPr>
            <a:xfrm>
              <a:off x="5131050" y="4128000"/>
              <a:ext cx="35750" cy="8400"/>
            </a:xfrm>
            <a:custGeom>
              <a:avLst/>
              <a:gdLst/>
              <a:ahLst/>
              <a:cxnLst/>
              <a:rect l="l" t="t" r="r" b="b"/>
              <a:pathLst>
                <a:path w="1430" h="336" extrusionOk="0">
                  <a:moveTo>
                    <a:pt x="1430" y="1"/>
                  </a:moveTo>
                  <a:lnTo>
                    <a:pt x="1430" y="1"/>
                  </a:lnTo>
                  <a:cubicBezTo>
                    <a:pt x="1186" y="31"/>
                    <a:pt x="943" y="92"/>
                    <a:pt x="700" y="153"/>
                  </a:cubicBezTo>
                  <a:cubicBezTo>
                    <a:pt x="305" y="244"/>
                    <a:pt x="1" y="305"/>
                    <a:pt x="1" y="335"/>
                  </a:cubicBezTo>
                  <a:cubicBezTo>
                    <a:pt x="244" y="335"/>
                    <a:pt x="487" y="305"/>
                    <a:pt x="730" y="244"/>
                  </a:cubicBezTo>
                  <a:cubicBezTo>
                    <a:pt x="974" y="183"/>
                    <a:pt x="1186" y="92"/>
                    <a:pt x="143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2" name="Google Shape;742;p43"/>
            <p:cNvSpPr/>
            <p:nvPr/>
          </p:nvSpPr>
          <p:spPr>
            <a:xfrm>
              <a:off x="5282275" y="4102175"/>
              <a:ext cx="19775" cy="38775"/>
            </a:xfrm>
            <a:custGeom>
              <a:avLst/>
              <a:gdLst/>
              <a:ahLst/>
              <a:cxnLst/>
              <a:rect l="l" t="t" r="r" b="b"/>
              <a:pathLst>
                <a:path w="791" h="1551" extrusionOk="0">
                  <a:moveTo>
                    <a:pt x="791" y="0"/>
                  </a:moveTo>
                  <a:cubicBezTo>
                    <a:pt x="609" y="244"/>
                    <a:pt x="487" y="517"/>
                    <a:pt x="365" y="791"/>
                  </a:cubicBezTo>
                  <a:cubicBezTo>
                    <a:pt x="213" y="1034"/>
                    <a:pt x="92" y="1277"/>
                    <a:pt x="1" y="1551"/>
                  </a:cubicBezTo>
                  <a:cubicBezTo>
                    <a:pt x="183" y="1307"/>
                    <a:pt x="305" y="1064"/>
                    <a:pt x="426" y="791"/>
                  </a:cubicBezTo>
                  <a:cubicBezTo>
                    <a:pt x="578" y="548"/>
                    <a:pt x="700" y="274"/>
                    <a:pt x="79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3" name="Google Shape;743;p43"/>
            <p:cNvSpPr/>
            <p:nvPr/>
          </p:nvSpPr>
          <p:spPr>
            <a:xfrm>
              <a:off x="5399300" y="4168275"/>
              <a:ext cx="26625" cy="16000"/>
            </a:xfrm>
            <a:custGeom>
              <a:avLst/>
              <a:gdLst/>
              <a:ahLst/>
              <a:cxnLst/>
              <a:rect l="l" t="t" r="r" b="b"/>
              <a:pathLst>
                <a:path w="1065" h="640" extrusionOk="0">
                  <a:moveTo>
                    <a:pt x="1064" y="1"/>
                  </a:moveTo>
                  <a:lnTo>
                    <a:pt x="1064" y="1"/>
                  </a:lnTo>
                  <a:cubicBezTo>
                    <a:pt x="882" y="62"/>
                    <a:pt x="669" y="153"/>
                    <a:pt x="517" y="274"/>
                  </a:cubicBezTo>
                  <a:cubicBezTo>
                    <a:pt x="335" y="366"/>
                    <a:pt x="153" y="487"/>
                    <a:pt x="1" y="639"/>
                  </a:cubicBezTo>
                  <a:cubicBezTo>
                    <a:pt x="213" y="548"/>
                    <a:pt x="396" y="457"/>
                    <a:pt x="548" y="335"/>
                  </a:cubicBezTo>
                  <a:cubicBezTo>
                    <a:pt x="730" y="244"/>
                    <a:pt x="912" y="122"/>
                    <a:pt x="106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4" name="Google Shape;744;p43"/>
            <p:cNvSpPr/>
            <p:nvPr/>
          </p:nvSpPr>
          <p:spPr>
            <a:xfrm>
              <a:off x="5349900" y="3774650"/>
              <a:ext cx="58550" cy="80575"/>
            </a:xfrm>
            <a:custGeom>
              <a:avLst/>
              <a:gdLst/>
              <a:ahLst/>
              <a:cxnLst/>
              <a:rect l="l" t="t" r="r" b="b"/>
              <a:pathLst>
                <a:path w="2342" h="3223" extrusionOk="0">
                  <a:moveTo>
                    <a:pt x="1977" y="1"/>
                  </a:moveTo>
                  <a:cubicBezTo>
                    <a:pt x="1369" y="92"/>
                    <a:pt x="882" y="183"/>
                    <a:pt x="548" y="244"/>
                  </a:cubicBezTo>
                  <a:cubicBezTo>
                    <a:pt x="366" y="244"/>
                    <a:pt x="183" y="275"/>
                    <a:pt x="31" y="335"/>
                  </a:cubicBezTo>
                  <a:cubicBezTo>
                    <a:pt x="214" y="335"/>
                    <a:pt x="396" y="335"/>
                    <a:pt x="578" y="305"/>
                  </a:cubicBezTo>
                  <a:cubicBezTo>
                    <a:pt x="897" y="276"/>
                    <a:pt x="1353" y="219"/>
                    <a:pt x="1894" y="162"/>
                  </a:cubicBezTo>
                  <a:lnTo>
                    <a:pt x="1894" y="162"/>
                  </a:lnTo>
                  <a:lnTo>
                    <a:pt x="2152" y="2227"/>
                  </a:lnTo>
                  <a:lnTo>
                    <a:pt x="2152" y="2227"/>
                  </a:lnTo>
                  <a:lnTo>
                    <a:pt x="2007" y="2372"/>
                  </a:lnTo>
                  <a:lnTo>
                    <a:pt x="1371" y="2981"/>
                  </a:lnTo>
                  <a:lnTo>
                    <a:pt x="1371" y="2981"/>
                  </a:lnTo>
                  <a:lnTo>
                    <a:pt x="330" y="2461"/>
                  </a:lnTo>
                  <a:lnTo>
                    <a:pt x="330" y="2461"/>
                  </a:lnTo>
                  <a:cubicBezTo>
                    <a:pt x="242" y="1866"/>
                    <a:pt x="182" y="1331"/>
                    <a:pt x="122" y="943"/>
                  </a:cubicBezTo>
                  <a:cubicBezTo>
                    <a:pt x="92" y="761"/>
                    <a:pt x="62" y="548"/>
                    <a:pt x="1" y="335"/>
                  </a:cubicBezTo>
                  <a:lnTo>
                    <a:pt x="1" y="335"/>
                  </a:lnTo>
                  <a:cubicBezTo>
                    <a:pt x="1" y="518"/>
                    <a:pt x="1" y="730"/>
                    <a:pt x="31" y="913"/>
                  </a:cubicBezTo>
                  <a:cubicBezTo>
                    <a:pt x="62" y="1308"/>
                    <a:pt x="92" y="1855"/>
                    <a:pt x="153" y="2524"/>
                  </a:cubicBezTo>
                  <a:lnTo>
                    <a:pt x="153" y="2554"/>
                  </a:lnTo>
                  <a:lnTo>
                    <a:pt x="214" y="2585"/>
                  </a:lnTo>
                  <a:cubicBezTo>
                    <a:pt x="578" y="2767"/>
                    <a:pt x="943" y="2980"/>
                    <a:pt x="1338" y="3193"/>
                  </a:cubicBezTo>
                  <a:lnTo>
                    <a:pt x="1399" y="3223"/>
                  </a:lnTo>
                  <a:lnTo>
                    <a:pt x="1460" y="3162"/>
                  </a:lnTo>
                  <a:lnTo>
                    <a:pt x="2129" y="2524"/>
                  </a:lnTo>
                  <a:lnTo>
                    <a:pt x="2311" y="2341"/>
                  </a:lnTo>
                  <a:lnTo>
                    <a:pt x="2341" y="2311"/>
                  </a:lnTo>
                  <a:lnTo>
                    <a:pt x="2341" y="2281"/>
                  </a:lnTo>
                  <a:cubicBezTo>
                    <a:pt x="2250" y="1460"/>
                    <a:pt x="2129" y="730"/>
                    <a:pt x="2037" y="92"/>
                  </a:cubicBezTo>
                  <a:lnTo>
                    <a:pt x="2037"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5" name="Google Shape;745;p43"/>
            <p:cNvSpPr/>
            <p:nvPr/>
          </p:nvSpPr>
          <p:spPr>
            <a:xfrm>
              <a:off x="5352200" y="3799250"/>
              <a:ext cx="46375" cy="5450"/>
            </a:xfrm>
            <a:custGeom>
              <a:avLst/>
              <a:gdLst/>
              <a:ahLst/>
              <a:cxnLst/>
              <a:rect l="l" t="t" r="r" b="b"/>
              <a:pathLst>
                <a:path w="1855" h="218" extrusionOk="0">
                  <a:moveTo>
                    <a:pt x="1191" y="1"/>
                  </a:moveTo>
                  <a:cubicBezTo>
                    <a:pt x="792" y="1"/>
                    <a:pt x="390" y="55"/>
                    <a:pt x="0" y="172"/>
                  </a:cubicBezTo>
                  <a:cubicBezTo>
                    <a:pt x="152" y="202"/>
                    <a:pt x="304" y="218"/>
                    <a:pt x="456" y="218"/>
                  </a:cubicBezTo>
                  <a:cubicBezTo>
                    <a:pt x="608" y="218"/>
                    <a:pt x="760" y="202"/>
                    <a:pt x="912" y="172"/>
                  </a:cubicBezTo>
                  <a:cubicBezTo>
                    <a:pt x="1216" y="172"/>
                    <a:pt x="1550" y="142"/>
                    <a:pt x="1854" y="50"/>
                  </a:cubicBezTo>
                  <a:cubicBezTo>
                    <a:pt x="1636" y="18"/>
                    <a:pt x="1414" y="1"/>
                    <a:pt x="119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6" name="Google Shape;746;p43"/>
            <p:cNvSpPr/>
            <p:nvPr/>
          </p:nvSpPr>
          <p:spPr>
            <a:xfrm>
              <a:off x="5287600" y="3954000"/>
              <a:ext cx="667200" cy="290300"/>
            </a:xfrm>
            <a:custGeom>
              <a:avLst/>
              <a:gdLst/>
              <a:ahLst/>
              <a:cxnLst/>
              <a:rect l="l" t="t" r="r" b="b"/>
              <a:pathLst>
                <a:path w="26688" h="11612" extrusionOk="0">
                  <a:moveTo>
                    <a:pt x="11764" y="0"/>
                  </a:moveTo>
                  <a:lnTo>
                    <a:pt x="7873" y="9818"/>
                  </a:lnTo>
                  <a:lnTo>
                    <a:pt x="0" y="10943"/>
                  </a:lnTo>
                  <a:lnTo>
                    <a:pt x="0" y="11611"/>
                  </a:lnTo>
                  <a:lnTo>
                    <a:pt x="21369" y="11611"/>
                  </a:lnTo>
                  <a:lnTo>
                    <a:pt x="26688" y="0"/>
                  </a:lnTo>
                  <a:close/>
                </a:path>
              </a:pathLst>
            </a:custGeom>
            <a:solidFill>
              <a:srgbClr val="E6E6E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7" name="Google Shape;747;p43"/>
            <p:cNvSpPr/>
            <p:nvPr/>
          </p:nvSpPr>
          <p:spPr>
            <a:xfrm>
              <a:off x="5701875" y="4073975"/>
              <a:ext cx="43200" cy="37925"/>
            </a:xfrm>
            <a:custGeom>
              <a:avLst/>
              <a:gdLst/>
              <a:ahLst/>
              <a:cxnLst/>
              <a:rect l="l" t="t" r="r" b="b"/>
              <a:pathLst>
                <a:path w="1728" h="1517" extrusionOk="0">
                  <a:moveTo>
                    <a:pt x="851" y="1"/>
                  </a:moveTo>
                  <a:cubicBezTo>
                    <a:pt x="399" y="1"/>
                    <a:pt x="1" y="405"/>
                    <a:pt x="117" y="916"/>
                  </a:cubicBezTo>
                  <a:cubicBezTo>
                    <a:pt x="205" y="1302"/>
                    <a:pt x="536" y="1516"/>
                    <a:pt x="871" y="1516"/>
                  </a:cubicBezTo>
                  <a:cubicBezTo>
                    <a:pt x="1115" y="1516"/>
                    <a:pt x="1361" y="1402"/>
                    <a:pt x="1515" y="1159"/>
                  </a:cubicBezTo>
                  <a:cubicBezTo>
                    <a:pt x="1728" y="794"/>
                    <a:pt x="1636" y="338"/>
                    <a:pt x="1272" y="125"/>
                  </a:cubicBezTo>
                  <a:cubicBezTo>
                    <a:pt x="1135" y="39"/>
                    <a:pt x="990" y="1"/>
                    <a:pt x="8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8" name="Google Shape;748;p43"/>
            <p:cNvSpPr/>
            <p:nvPr/>
          </p:nvSpPr>
          <p:spPr>
            <a:xfrm>
              <a:off x="1127175" y="4507950"/>
              <a:ext cx="182450" cy="235375"/>
            </a:xfrm>
            <a:custGeom>
              <a:avLst/>
              <a:gdLst/>
              <a:ahLst/>
              <a:cxnLst/>
              <a:rect l="l" t="t" r="r" b="b"/>
              <a:pathLst>
                <a:path w="7298" h="9415" extrusionOk="0">
                  <a:moveTo>
                    <a:pt x="2949" y="1"/>
                  </a:moveTo>
                  <a:lnTo>
                    <a:pt x="1" y="3101"/>
                  </a:lnTo>
                  <a:lnTo>
                    <a:pt x="214" y="3344"/>
                  </a:lnTo>
                  <a:cubicBezTo>
                    <a:pt x="1278" y="4469"/>
                    <a:pt x="5624" y="8907"/>
                    <a:pt x="6566" y="9363"/>
                  </a:cubicBezTo>
                  <a:cubicBezTo>
                    <a:pt x="6635" y="9398"/>
                    <a:pt x="6688" y="9414"/>
                    <a:pt x="6727" y="9414"/>
                  </a:cubicBezTo>
                  <a:cubicBezTo>
                    <a:pt x="7297" y="9414"/>
                    <a:pt x="4955" y="5928"/>
                    <a:pt x="4955" y="5928"/>
                  </a:cubicBezTo>
                  <a:lnTo>
                    <a:pt x="6962" y="3800"/>
                  </a:lnTo>
                  <a:lnTo>
                    <a:pt x="2949" y="1"/>
                  </a:ln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9" name="Google Shape;749;p43"/>
            <p:cNvSpPr/>
            <p:nvPr/>
          </p:nvSpPr>
          <p:spPr>
            <a:xfrm>
              <a:off x="1128700" y="4556600"/>
              <a:ext cx="44100" cy="63075"/>
            </a:xfrm>
            <a:custGeom>
              <a:avLst/>
              <a:gdLst/>
              <a:ahLst/>
              <a:cxnLst/>
              <a:rect l="l" t="t" r="r" b="b"/>
              <a:pathLst>
                <a:path w="1764" h="2523" extrusionOk="0">
                  <a:moveTo>
                    <a:pt x="1034" y="0"/>
                  </a:moveTo>
                  <a:lnTo>
                    <a:pt x="1" y="1125"/>
                  </a:lnTo>
                  <a:lnTo>
                    <a:pt x="1399" y="2523"/>
                  </a:lnTo>
                  <a:cubicBezTo>
                    <a:pt x="1673" y="2128"/>
                    <a:pt x="1764" y="1641"/>
                    <a:pt x="1703" y="1185"/>
                  </a:cubicBezTo>
                  <a:cubicBezTo>
                    <a:pt x="1642" y="730"/>
                    <a:pt x="1399" y="304"/>
                    <a:pt x="1034" y="0"/>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0" name="Google Shape;750;p43"/>
            <p:cNvSpPr/>
            <p:nvPr/>
          </p:nvSpPr>
          <p:spPr>
            <a:xfrm>
              <a:off x="1127175" y="4583950"/>
              <a:ext cx="177100" cy="160375"/>
            </a:xfrm>
            <a:custGeom>
              <a:avLst/>
              <a:gdLst/>
              <a:ahLst/>
              <a:cxnLst/>
              <a:rect l="l" t="t" r="r" b="b"/>
              <a:pathLst>
                <a:path w="7084" h="6415" extrusionOk="0">
                  <a:moveTo>
                    <a:pt x="92" y="0"/>
                  </a:moveTo>
                  <a:lnTo>
                    <a:pt x="1" y="61"/>
                  </a:lnTo>
                  <a:cubicBezTo>
                    <a:pt x="1812" y="2144"/>
                    <a:pt x="6351" y="6414"/>
                    <a:pt x="6741" y="6414"/>
                  </a:cubicBezTo>
                  <a:cubicBezTo>
                    <a:pt x="6744" y="6414"/>
                    <a:pt x="6746" y="6414"/>
                    <a:pt x="6749" y="6414"/>
                  </a:cubicBezTo>
                  <a:cubicBezTo>
                    <a:pt x="7083" y="6383"/>
                    <a:pt x="6202" y="4894"/>
                    <a:pt x="6202" y="4894"/>
                  </a:cubicBezTo>
                  <a:cubicBezTo>
                    <a:pt x="6150" y="4849"/>
                    <a:pt x="6083" y="4831"/>
                    <a:pt x="6011" y="4831"/>
                  </a:cubicBezTo>
                  <a:cubicBezTo>
                    <a:pt x="5740" y="4831"/>
                    <a:pt x="5381" y="5076"/>
                    <a:pt x="5381" y="5076"/>
                  </a:cubicBezTo>
                  <a:lnTo>
                    <a:pt x="92" y="0"/>
                  </a:lnTo>
                  <a:close/>
                </a:path>
              </a:pathLst>
            </a:custGeom>
            <a:solidFill>
              <a:srgbClr val="F0F0F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1" name="Google Shape;751;p43"/>
            <p:cNvSpPr/>
            <p:nvPr/>
          </p:nvSpPr>
          <p:spPr>
            <a:xfrm>
              <a:off x="1127950" y="4582425"/>
              <a:ext cx="169475" cy="160350"/>
            </a:xfrm>
            <a:custGeom>
              <a:avLst/>
              <a:gdLst/>
              <a:ahLst/>
              <a:cxnLst/>
              <a:rect l="l" t="t" r="r" b="b"/>
              <a:pathLst>
                <a:path w="6779" h="6414" extrusionOk="0">
                  <a:moveTo>
                    <a:pt x="0" y="0"/>
                  </a:moveTo>
                  <a:cubicBezTo>
                    <a:pt x="0" y="31"/>
                    <a:pt x="31" y="31"/>
                    <a:pt x="31" y="61"/>
                  </a:cubicBezTo>
                  <a:lnTo>
                    <a:pt x="145" y="159"/>
                  </a:lnTo>
                  <a:lnTo>
                    <a:pt x="145" y="159"/>
                  </a:lnTo>
                  <a:lnTo>
                    <a:pt x="61" y="61"/>
                  </a:lnTo>
                  <a:lnTo>
                    <a:pt x="0" y="0"/>
                  </a:lnTo>
                  <a:close/>
                  <a:moveTo>
                    <a:pt x="145" y="159"/>
                  </a:moveTo>
                  <a:lnTo>
                    <a:pt x="244" y="274"/>
                  </a:lnTo>
                  <a:lnTo>
                    <a:pt x="943" y="973"/>
                  </a:lnTo>
                  <a:cubicBezTo>
                    <a:pt x="1520" y="1581"/>
                    <a:pt x="2371" y="2402"/>
                    <a:pt x="3283" y="3283"/>
                  </a:cubicBezTo>
                  <a:cubicBezTo>
                    <a:pt x="4225" y="4195"/>
                    <a:pt x="5107" y="4985"/>
                    <a:pt x="5745" y="5532"/>
                  </a:cubicBezTo>
                  <a:lnTo>
                    <a:pt x="6505" y="6201"/>
                  </a:lnTo>
                  <a:lnTo>
                    <a:pt x="6718" y="6353"/>
                  </a:lnTo>
                  <a:lnTo>
                    <a:pt x="6505" y="6171"/>
                  </a:lnTo>
                  <a:lnTo>
                    <a:pt x="5745" y="5502"/>
                  </a:lnTo>
                  <a:cubicBezTo>
                    <a:pt x="5107" y="4925"/>
                    <a:pt x="4256" y="4134"/>
                    <a:pt x="3314" y="3253"/>
                  </a:cubicBezTo>
                  <a:cubicBezTo>
                    <a:pt x="2402" y="2371"/>
                    <a:pt x="1551" y="1551"/>
                    <a:pt x="943" y="943"/>
                  </a:cubicBezTo>
                  <a:lnTo>
                    <a:pt x="244" y="244"/>
                  </a:lnTo>
                  <a:lnTo>
                    <a:pt x="145" y="159"/>
                  </a:lnTo>
                  <a:close/>
                  <a:moveTo>
                    <a:pt x="6718" y="6353"/>
                  </a:moveTo>
                  <a:cubicBezTo>
                    <a:pt x="6748" y="6414"/>
                    <a:pt x="6779" y="6414"/>
                    <a:pt x="6779" y="6414"/>
                  </a:cubicBezTo>
                  <a:lnTo>
                    <a:pt x="6718" y="6353"/>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2" name="Google Shape;752;p43"/>
            <p:cNvSpPr/>
            <p:nvPr/>
          </p:nvSpPr>
          <p:spPr>
            <a:xfrm>
              <a:off x="1260175" y="4704475"/>
              <a:ext cx="24325" cy="7925"/>
            </a:xfrm>
            <a:custGeom>
              <a:avLst/>
              <a:gdLst/>
              <a:ahLst/>
              <a:cxnLst/>
              <a:rect l="l" t="t" r="r" b="b"/>
              <a:pathLst>
                <a:path w="973" h="317" extrusionOk="0">
                  <a:moveTo>
                    <a:pt x="672" y="0"/>
                  </a:moveTo>
                  <a:cubicBezTo>
                    <a:pt x="590" y="0"/>
                    <a:pt x="508" y="15"/>
                    <a:pt x="426" y="43"/>
                  </a:cubicBezTo>
                  <a:cubicBezTo>
                    <a:pt x="243" y="73"/>
                    <a:pt x="91" y="164"/>
                    <a:pt x="0" y="316"/>
                  </a:cubicBezTo>
                  <a:cubicBezTo>
                    <a:pt x="122" y="225"/>
                    <a:pt x="274" y="164"/>
                    <a:pt x="456" y="103"/>
                  </a:cubicBezTo>
                  <a:cubicBezTo>
                    <a:pt x="564" y="82"/>
                    <a:pt x="686" y="60"/>
                    <a:pt x="813" y="60"/>
                  </a:cubicBezTo>
                  <a:cubicBezTo>
                    <a:pt x="866" y="60"/>
                    <a:pt x="919" y="64"/>
                    <a:pt x="973" y="73"/>
                  </a:cubicBezTo>
                  <a:cubicBezTo>
                    <a:pt x="872" y="23"/>
                    <a:pt x="772" y="0"/>
                    <a:pt x="67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3" name="Google Shape;753;p43"/>
            <p:cNvSpPr/>
            <p:nvPr/>
          </p:nvSpPr>
          <p:spPr>
            <a:xfrm>
              <a:off x="1244200" y="4666000"/>
              <a:ext cx="13725" cy="3825"/>
            </a:xfrm>
            <a:custGeom>
              <a:avLst/>
              <a:gdLst/>
              <a:ahLst/>
              <a:cxnLst/>
              <a:rect l="l" t="t" r="r" b="b"/>
              <a:pathLst>
                <a:path w="549" h="153" extrusionOk="0">
                  <a:moveTo>
                    <a:pt x="548" y="1"/>
                  </a:moveTo>
                  <a:cubicBezTo>
                    <a:pt x="548" y="1"/>
                    <a:pt x="426" y="1"/>
                    <a:pt x="274" y="62"/>
                  </a:cubicBezTo>
                  <a:cubicBezTo>
                    <a:pt x="183" y="62"/>
                    <a:pt x="92" y="92"/>
                    <a:pt x="1" y="153"/>
                  </a:cubicBezTo>
                  <a:cubicBezTo>
                    <a:pt x="92" y="153"/>
                    <a:pt x="183" y="153"/>
                    <a:pt x="274" y="123"/>
                  </a:cubicBezTo>
                  <a:cubicBezTo>
                    <a:pt x="426" y="92"/>
                    <a:pt x="548" y="31"/>
                    <a:pt x="54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4" name="Google Shape;754;p43"/>
            <p:cNvSpPr/>
            <p:nvPr/>
          </p:nvSpPr>
          <p:spPr>
            <a:xfrm>
              <a:off x="1240400" y="4656900"/>
              <a:ext cx="11425" cy="1875"/>
            </a:xfrm>
            <a:custGeom>
              <a:avLst/>
              <a:gdLst/>
              <a:ahLst/>
              <a:cxnLst/>
              <a:rect l="l" t="t" r="r" b="b"/>
              <a:pathLst>
                <a:path w="457" h="75" extrusionOk="0">
                  <a:moveTo>
                    <a:pt x="244" y="0"/>
                  </a:moveTo>
                  <a:cubicBezTo>
                    <a:pt x="153" y="0"/>
                    <a:pt x="62" y="0"/>
                    <a:pt x="1" y="31"/>
                  </a:cubicBezTo>
                  <a:cubicBezTo>
                    <a:pt x="1" y="61"/>
                    <a:pt x="92" y="61"/>
                    <a:pt x="214" y="61"/>
                  </a:cubicBezTo>
                  <a:cubicBezTo>
                    <a:pt x="244" y="71"/>
                    <a:pt x="274" y="75"/>
                    <a:pt x="304" y="75"/>
                  </a:cubicBezTo>
                  <a:cubicBezTo>
                    <a:pt x="362" y="75"/>
                    <a:pt x="416" y="61"/>
                    <a:pt x="457" y="61"/>
                  </a:cubicBezTo>
                  <a:cubicBezTo>
                    <a:pt x="457" y="61"/>
                    <a:pt x="366" y="0"/>
                    <a:pt x="24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5" name="Google Shape;755;p43"/>
            <p:cNvSpPr/>
            <p:nvPr/>
          </p:nvSpPr>
          <p:spPr>
            <a:xfrm>
              <a:off x="1244200" y="4643225"/>
              <a:ext cx="10675" cy="10050"/>
            </a:xfrm>
            <a:custGeom>
              <a:avLst/>
              <a:gdLst/>
              <a:ahLst/>
              <a:cxnLst/>
              <a:rect l="l" t="t" r="r" b="b"/>
              <a:pathLst>
                <a:path w="427" h="402" extrusionOk="0">
                  <a:moveTo>
                    <a:pt x="1" y="0"/>
                  </a:moveTo>
                  <a:cubicBezTo>
                    <a:pt x="1" y="0"/>
                    <a:pt x="62" y="122"/>
                    <a:pt x="183" y="243"/>
                  </a:cubicBezTo>
                  <a:cubicBezTo>
                    <a:pt x="289" y="322"/>
                    <a:pt x="371" y="401"/>
                    <a:pt x="411" y="401"/>
                  </a:cubicBezTo>
                  <a:cubicBezTo>
                    <a:pt x="417" y="401"/>
                    <a:pt x="422" y="399"/>
                    <a:pt x="426" y="395"/>
                  </a:cubicBezTo>
                  <a:cubicBezTo>
                    <a:pt x="426" y="395"/>
                    <a:pt x="335" y="304"/>
                    <a:pt x="244" y="182"/>
                  </a:cubicBezTo>
                  <a:cubicBezTo>
                    <a:pt x="122" y="61"/>
                    <a:pt x="31" y="0"/>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6" name="Google Shape;756;p43"/>
            <p:cNvSpPr/>
            <p:nvPr/>
          </p:nvSpPr>
          <p:spPr>
            <a:xfrm>
              <a:off x="1248000" y="4634850"/>
              <a:ext cx="11425" cy="12200"/>
            </a:xfrm>
            <a:custGeom>
              <a:avLst/>
              <a:gdLst/>
              <a:ahLst/>
              <a:cxnLst/>
              <a:rect l="l" t="t" r="r" b="b"/>
              <a:pathLst>
                <a:path w="457" h="488" extrusionOk="0">
                  <a:moveTo>
                    <a:pt x="31" y="1"/>
                  </a:moveTo>
                  <a:cubicBezTo>
                    <a:pt x="1" y="1"/>
                    <a:pt x="62" y="153"/>
                    <a:pt x="214" y="305"/>
                  </a:cubicBezTo>
                  <a:cubicBezTo>
                    <a:pt x="274" y="396"/>
                    <a:pt x="366" y="457"/>
                    <a:pt x="457" y="487"/>
                  </a:cubicBezTo>
                  <a:cubicBezTo>
                    <a:pt x="457" y="487"/>
                    <a:pt x="366" y="396"/>
                    <a:pt x="244" y="244"/>
                  </a:cubicBezTo>
                  <a:cubicBezTo>
                    <a:pt x="183" y="153"/>
                    <a:pt x="122" y="92"/>
                    <a:pt x="3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7" name="Google Shape;757;p43"/>
            <p:cNvSpPr/>
            <p:nvPr/>
          </p:nvSpPr>
          <p:spPr>
            <a:xfrm>
              <a:off x="1255600" y="4662675"/>
              <a:ext cx="25875" cy="14750"/>
            </a:xfrm>
            <a:custGeom>
              <a:avLst/>
              <a:gdLst/>
              <a:ahLst/>
              <a:cxnLst/>
              <a:rect l="l" t="t" r="r" b="b"/>
              <a:pathLst>
                <a:path w="1035" h="590" extrusionOk="0">
                  <a:moveTo>
                    <a:pt x="305" y="43"/>
                  </a:moveTo>
                  <a:cubicBezTo>
                    <a:pt x="426" y="43"/>
                    <a:pt x="578" y="73"/>
                    <a:pt x="670" y="134"/>
                  </a:cubicBezTo>
                  <a:cubicBezTo>
                    <a:pt x="791" y="195"/>
                    <a:pt x="913" y="286"/>
                    <a:pt x="974" y="438"/>
                  </a:cubicBezTo>
                  <a:cubicBezTo>
                    <a:pt x="974" y="499"/>
                    <a:pt x="913" y="529"/>
                    <a:pt x="852" y="529"/>
                  </a:cubicBezTo>
                  <a:cubicBezTo>
                    <a:pt x="761" y="499"/>
                    <a:pt x="700" y="468"/>
                    <a:pt x="639" y="438"/>
                  </a:cubicBezTo>
                  <a:cubicBezTo>
                    <a:pt x="518" y="377"/>
                    <a:pt x="396" y="316"/>
                    <a:pt x="305" y="256"/>
                  </a:cubicBezTo>
                  <a:cubicBezTo>
                    <a:pt x="217" y="197"/>
                    <a:pt x="150" y="145"/>
                    <a:pt x="104" y="111"/>
                  </a:cubicBezTo>
                  <a:lnTo>
                    <a:pt x="104" y="111"/>
                  </a:lnTo>
                  <a:cubicBezTo>
                    <a:pt x="173" y="82"/>
                    <a:pt x="245" y="63"/>
                    <a:pt x="305" y="43"/>
                  </a:cubicBezTo>
                  <a:close/>
                  <a:moveTo>
                    <a:pt x="422" y="1"/>
                  </a:moveTo>
                  <a:cubicBezTo>
                    <a:pt x="383" y="1"/>
                    <a:pt x="344" y="5"/>
                    <a:pt x="305" y="12"/>
                  </a:cubicBezTo>
                  <a:cubicBezTo>
                    <a:pt x="220" y="12"/>
                    <a:pt x="161" y="39"/>
                    <a:pt x="79" y="92"/>
                  </a:cubicBezTo>
                  <a:lnTo>
                    <a:pt x="79" y="92"/>
                  </a:lnTo>
                  <a:cubicBezTo>
                    <a:pt x="57" y="76"/>
                    <a:pt x="43" y="67"/>
                    <a:pt x="36" y="67"/>
                  </a:cubicBezTo>
                  <a:cubicBezTo>
                    <a:pt x="33" y="67"/>
                    <a:pt x="31" y="69"/>
                    <a:pt x="31" y="73"/>
                  </a:cubicBezTo>
                  <a:cubicBezTo>
                    <a:pt x="39" y="85"/>
                    <a:pt x="47" y="96"/>
                    <a:pt x="56" y="107"/>
                  </a:cubicBezTo>
                  <a:lnTo>
                    <a:pt x="56" y="107"/>
                  </a:lnTo>
                  <a:cubicBezTo>
                    <a:pt x="1" y="136"/>
                    <a:pt x="1" y="164"/>
                    <a:pt x="1" y="164"/>
                  </a:cubicBezTo>
                  <a:cubicBezTo>
                    <a:pt x="23" y="150"/>
                    <a:pt x="47" y="137"/>
                    <a:pt x="71" y="125"/>
                  </a:cubicBezTo>
                  <a:lnTo>
                    <a:pt x="71" y="125"/>
                  </a:lnTo>
                  <a:cubicBezTo>
                    <a:pt x="129" y="190"/>
                    <a:pt x="202" y="244"/>
                    <a:pt x="274" y="316"/>
                  </a:cubicBezTo>
                  <a:cubicBezTo>
                    <a:pt x="396" y="377"/>
                    <a:pt x="487" y="438"/>
                    <a:pt x="609" y="499"/>
                  </a:cubicBezTo>
                  <a:cubicBezTo>
                    <a:pt x="670" y="529"/>
                    <a:pt x="761" y="560"/>
                    <a:pt x="822" y="590"/>
                  </a:cubicBezTo>
                  <a:cubicBezTo>
                    <a:pt x="882" y="590"/>
                    <a:pt x="913" y="590"/>
                    <a:pt x="974" y="560"/>
                  </a:cubicBezTo>
                  <a:cubicBezTo>
                    <a:pt x="1004" y="529"/>
                    <a:pt x="1034" y="468"/>
                    <a:pt x="1034" y="438"/>
                  </a:cubicBezTo>
                  <a:cubicBezTo>
                    <a:pt x="928" y="173"/>
                    <a:pt x="684" y="1"/>
                    <a:pt x="42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8" name="Google Shape;758;p43"/>
            <p:cNvSpPr/>
            <p:nvPr/>
          </p:nvSpPr>
          <p:spPr>
            <a:xfrm>
              <a:off x="1255600" y="4646950"/>
              <a:ext cx="9900" cy="19075"/>
            </a:xfrm>
            <a:custGeom>
              <a:avLst/>
              <a:gdLst/>
              <a:ahLst/>
              <a:cxnLst/>
              <a:rect l="l" t="t" r="r" b="b"/>
              <a:pathLst>
                <a:path w="396" h="763" extrusionOk="0">
                  <a:moveTo>
                    <a:pt x="212" y="0"/>
                  </a:moveTo>
                  <a:cubicBezTo>
                    <a:pt x="167" y="0"/>
                    <a:pt x="130" y="26"/>
                    <a:pt x="92" y="64"/>
                  </a:cubicBezTo>
                  <a:cubicBezTo>
                    <a:pt x="62" y="125"/>
                    <a:pt x="31" y="155"/>
                    <a:pt x="31" y="216"/>
                  </a:cubicBezTo>
                  <a:cubicBezTo>
                    <a:pt x="1" y="307"/>
                    <a:pt x="1" y="398"/>
                    <a:pt x="1" y="489"/>
                  </a:cubicBezTo>
                  <a:cubicBezTo>
                    <a:pt x="1" y="581"/>
                    <a:pt x="31" y="672"/>
                    <a:pt x="62" y="733"/>
                  </a:cubicBezTo>
                  <a:lnTo>
                    <a:pt x="62" y="489"/>
                  </a:lnTo>
                  <a:cubicBezTo>
                    <a:pt x="62" y="398"/>
                    <a:pt x="62" y="337"/>
                    <a:pt x="92" y="246"/>
                  </a:cubicBezTo>
                  <a:cubicBezTo>
                    <a:pt x="92" y="172"/>
                    <a:pt x="152" y="78"/>
                    <a:pt x="207" y="78"/>
                  </a:cubicBezTo>
                  <a:cubicBezTo>
                    <a:pt x="220" y="78"/>
                    <a:pt x="233" y="83"/>
                    <a:pt x="244" y="94"/>
                  </a:cubicBezTo>
                  <a:cubicBezTo>
                    <a:pt x="305" y="155"/>
                    <a:pt x="335" y="246"/>
                    <a:pt x="335" y="337"/>
                  </a:cubicBezTo>
                  <a:cubicBezTo>
                    <a:pt x="305" y="429"/>
                    <a:pt x="274" y="520"/>
                    <a:pt x="244" y="581"/>
                  </a:cubicBezTo>
                  <a:cubicBezTo>
                    <a:pt x="183" y="641"/>
                    <a:pt x="122" y="702"/>
                    <a:pt x="62" y="763"/>
                  </a:cubicBezTo>
                  <a:cubicBezTo>
                    <a:pt x="62" y="763"/>
                    <a:pt x="183" y="733"/>
                    <a:pt x="274" y="611"/>
                  </a:cubicBezTo>
                  <a:cubicBezTo>
                    <a:pt x="335" y="550"/>
                    <a:pt x="366" y="459"/>
                    <a:pt x="396" y="368"/>
                  </a:cubicBezTo>
                  <a:cubicBezTo>
                    <a:pt x="396" y="246"/>
                    <a:pt x="366" y="125"/>
                    <a:pt x="305" y="33"/>
                  </a:cubicBezTo>
                  <a:cubicBezTo>
                    <a:pt x="270" y="10"/>
                    <a:pt x="240" y="0"/>
                    <a:pt x="21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9" name="Google Shape;759;p43"/>
            <p:cNvSpPr/>
            <p:nvPr/>
          </p:nvSpPr>
          <p:spPr>
            <a:xfrm>
              <a:off x="1155300" y="4556600"/>
              <a:ext cx="22825" cy="62325"/>
            </a:xfrm>
            <a:custGeom>
              <a:avLst/>
              <a:gdLst/>
              <a:ahLst/>
              <a:cxnLst/>
              <a:rect l="l" t="t" r="r" b="b"/>
              <a:pathLst>
                <a:path w="913" h="2493" extrusionOk="0">
                  <a:moveTo>
                    <a:pt x="1" y="0"/>
                  </a:moveTo>
                  <a:cubicBezTo>
                    <a:pt x="1" y="0"/>
                    <a:pt x="122" y="122"/>
                    <a:pt x="305" y="304"/>
                  </a:cubicBezTo>
                  <a:cubicBezTo>
                    <a:pt x="730" y="821"/>
                    <a:pt x="821" y="1520"/>
                    <a:pt x="548" y="2128"/>
                  </a:cubicBezTo>
                  <a:cubicBezTo>
                    <a:pt x="487" y="2249"/>
                    <a:pt x="426" y="2371"/>
                    <a:pt x="365" y="2492"/>
                  </a:cubicBezTo>
                  <a:cubicBezTo>
                    <a:pt x="365" y="2492"/>
                    <a:pt x="396" y="2462"/>
                    <a:pt x="426" y="2401"/>
                  </a:cubicBezTo>
                  <a:cubicBezTo>
                    <a:pt x="487" y="2310"/>
                    <a:pt x="548" y="2249"/>
                    <a:pt x="609" y="2158"/>
                  </a:cubicBezTo>
                  <a:cubicBezTo>
                    <a:pt x="912" y="1520"/>
                    <a:pt x="791" y="790"/>
                    <a:pt x="335" y="274"/>
                  </a:cubicBezTo>
                  <a:cubicBezTo>
                    <a:pt x="274" y="182"/>
                    <a:pt x="183" y="122"/>
                    <a:pt x="122" y="61"/>
                  </a:cubicBezTo>
                  <a:cubicBezTo>
                    <a:pt x="61" y="30"/>
                    <a:pt x="1" y="0"/>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0" name="Google Shape;760;p43"/>
            <p:cNvSpPr/>
            <p:nvPr/>
          </p:nvSpPr>
          <p:spPr>
            <a:xfrm>
              <a:off x="1165950" y="4525425"/>
              <a:ext cx="39525" cy="40300"/>
            </a:xfrm>
            <a:custGeom>
              <a:avLst/>
              <a:gdLst/>
              <a:ahLst/>
              <a:cxnLst/>
              <a:rect l="l" t="t" r="r" b="b"/>
              <a:pathLst>
                <a:path w="1581" h="1612" extrusionOk="0">
                  <a:moveTo>
                    <a:pt x="1581" y="1"/>
                  </a:moveTo>
                  <a:lnTo>
                    <a:pt x="1581" y="1"/>
                  </a:lnTo>
                  <a:cubicBezTo>
                    <a:pt x="1277" y="244"/>
                    <a:pt x="1003" y="487"/>
                    <a:pt x="760" y="761"/>
                  </a:cubicBezTo>
                  <a:cubicBezTo>
                    <a:pt x="486" y="1034"/>
                    <a:pt x="243" y="1308"/>
                    <a:pt x="0" y="1612"/>
                  </a:cubicBezTo>
                  <a:cubicBezTo>
                    <a:pt x="274" y="1369"/>
                    <a:pt x="547" y="1095"/>
                    <a:pt x="821" y="821"/>
                  </a:cubicBezTo>
                  <a:cubicBezTo>
                    <a:pt x="1064" y="548"/>
                    <a:pt x="1338" y="274"/>
                    <a:pt x="158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1" name="Google Shape;761;p43"/>
            <p:cNvSpPr/>
            <p:nvPr/>
          </p:nvSpPr>
          <p:spPr>
            <a:xfrm>
              <a:off x="1185700" y="4621950"/>
              <a:ext cx="28900" cy="27375"/>
            </a:xfrm>
            <a:custGeom>
              <a:avLst/>
              <a:gdLst/>
              <a:ahLst/>
              <a:cxnLst/>
              <a:rect l="l" t="t" r="r" b="b"/>
              <a:pathLst>
                <a:path w="1156" h="1095" extrusionOk="0">
                  <a:moveTo>
                    <a:pt x="0" y="0"/>
                  </a:moveTo>
                  <a:cubicBezTo>
                    <a:pt x="152" y="213"/>
                    <a:pt x="335" y="426"/>
                    <a:pt x="517" y="608"/>
                  </a:cubicBezTo>
                  <a:cubicBezTo>
                    <a:pt x="730" y="790"/>
                    <a:pt x="912" y="973"/>
                    <a:pt x="1155" y="1094"/>
                  </a:cubicBezTo>
                  <a:cubicBezTo>
                    <a:pt x="1155" y="1094"/>
                    <a:pt x="882" y="851"/>
                    <a:pt x="578" y="547"/>
                  </a:cubicBezTo>
                  <a:cubicBezTo>
                    <a:pt x="244" y="243"/>
                    <a:pt x="31" y="0"/>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2" name="Google Shape;762;p43"/>
            <p:cNvSpPr/>
            <p:nvPr/>
          </p:nvSpPr>
          <p:spPr>
            <a:xfrm>
              <a:off x="1162900" y="4602950"/>
              <a:ext cx="3825" cy="8375"/>
            </a:xfrm>
            <a:custGeom>
              <a:avLst/>
              <a:gdLst/>
              <a:ahLst/>
              <a:cxnLst/>
              <a:rect l="l" t="t" r="r" b="b"/>
              <a:pathLst>
                <a:path w="153" h="335" extrusionOk="0">
                  <a:moveTo>
                    <a:pt x="122" y="0"/>
                  </a:moveTo>
                  <a:cubicBezTo>
                    <a:pt x="122" y="0"/>
                    <a:pt x="92" y="91"/>
                    <a:pt x="61" y="152"/>
                  </a:cubicBezTo>
                  <a:cubicBezTo>
                    <a:pt x="31" y="243"/>
                    <a:pt x="1" y="304"/>
                    <a:pt x="31" y="334"/>
                  </a:cubicBezTo>
                  <a:cubicBezTo>
                    <a:pt x="31" y="334"/>
                    <a:pt x="92" y="274"/>
                    <a:pt x="122" y="183"/>
                  </a:cubicBezTo>
                  <a:cubicBezTo>
                    <a:pt x="153" y="91"/>
                    <a:pt x="153" y="0"/>
                    <a:pt x="12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3" name="Google Shape;763;p43"/>
            <p:cNvSpPr/>
            <p:nvPr/>
          </p:nvSpPr>
          <p:spPr>
            <a:xfrm>
              <a:off x="1166700" y="4586975"/>
              <a:ext cx="1550" cy="7625"/>
            </a:xfrm>
            <a:custGeom>
              <a:avLst/>
              <a:gdLst/>
              <a:ahLst/>
              <a:cxnLst/>
              <a:rect l="l" t="t" r="r" b="b"/>
              <a:pathLst>
                <a:path w="62" h="305" extrusionOk="0">
                  <a:moveTo>
                    <a:pt x="31" y="1"/>
                  </a:moveTo>
                  <a:cubicBezTo>
                    <a:pt x="31" y="1"/>
                    <a:pt x="1" y="62"/>
                    <a:pt x="1" y="153"/>
                  </a:cubicBezTo>
                  <a:cubicBezTo>
                    <a:pt x="1" y="214"/>
                    <a:pt x="1" y="305"/>
                    <a:pt x="31" y="305"/>
                  </a:cubicBezTo>
                  <a:cubicBezTo>
                    <a:pt x="61" y="305"/>
                    <a:pt x="61" y="214"/>
                    <a:pt x="61" y="153"/>
                  </a:cubicBezTo>
                  <a:cubicBezTo>
                    <a:pt x="61" y="62"/>
                    <a:pt x="61" y="1"/>
                    <a:pt x="3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4" name="Google Shape;764;p43"/>
            <p:cNvSpPr/>
            <p:nvPr/>
          </p:nvSpPr>
          <p:spPr>
            <a:xfrm>
              <a:off x="1160625" y="4572550"/>
              <a:ext cx="5350" cy="7625"/>
            </a:xfrm>
            <a:custGeom>
              <a:avLst/>
              <a:gdLst/>
              <a:ahLst/>
              <a:cxnLst/>
              <a:rect l="l" t="t" r="r" b="b"/>
              <a:pathLst>
                <a:path w="214" h="305" extrusionOk="0">
                  <a:moveTo>
                    <a:pt x="0" y="0"/>
                  </a:moveTo>
                  <a:cubicBezTo>
                    <a:pt x="0" y="0"/>
                    <a:pt x="61" y="61"/>
                    <a:pt x="92" y="152"/>
                  </a:cubicBezTo>
                  <a:cubicBezTo>
                    <a:pt x="122" y="243"/>
                    <a:pt x="152" y="304"/>
                    <a:pt x="152" y="304"/>
                  </a:cubicBezTo>
                  <a:cubicBezTo>
                    <a:pt x="183" y="304"/>
                    <a:pt x="213" y="213"/>
                    <a:pt x="152" y="122"/>
                  </a:cubicBezTo>
                  <a:cubicBezTo>
                    <a:pt x="122" y="31"/>
                    <a:pt x="31" y="0"/>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5" name="Google Shape;765;p43"/>
            <p:cNvSpPr/>
            <p:nvPr/>
          </p:nvSpPr>
          <p:spPr>
            <a:xfrm>
              <a:off x="1155300" y="4563425"/>
              <a:ext cx="2300" cy="4125"/>
            </a:xfrm>
            <a:custGeom>
              <a:avLst/>
              <a:gdLst/>
              <a:ahLst/>
              <a:cxnLst/>
              <a:rect l="l" t="t" r="r" b="b"/>
              <a:pathLst>
                <a:path w="92" h="165" extrusionOk="0">
                  <a:moveTo>
                    <a:pt x="1" y="1"/>
                  </a:moveTo>
                  <a:lnTo>
                    <a:pt x="1" y="92"/>
                  </a:lnTo>
                  <a:cubicBezTo>
                    <a:pt x="1" y="136"/>
                    <a:pt x="33" y="164"/>
                    <a:pt x="51" y="164"/>
                  </a:cubicBezTo>
                  <a:cubicBezTo>
                    <a:pt x="57" y="164"/>
                    <a:pt x="61" y="161"/>
                    <a:pt x="61" y="153"/>
                  </a:cubicBezTo>
                  <a:cubicBezTo>
                    <a:pt x="92" y="153"/>
                    <a:pt x="61" y="122"/>
                    <a:pt x="61" y="61"/>
                  </a:cubicBezTo>
                  <a:cubicBezTo>
                    <a:pt x="61" y="31"/>
                    <a:pt x="1" y="1"/>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6" name="Google Shape;766;p43"/>
            <p:cNvSpPr/>
            <p:nvPr/>
          </p:nvSpPr>
          <p:spPr>
            <a:xfrm>
              <a:off x="2036775" y="4688050"/>
              <a:ext cx="257625" cy="112350"/>
            </a:xfrm>
            <a:custGeom>
              <a:avLst/>
              <a:gdLst/>
              <a:ahLst/>
              <a:cxnLst/>
              <a:rect l="l" t="t" r="r" b="b"/>
              <a:pathLst>
                <a:path w="10305" h="4494" extrusionOk="0">
                  <a:moveTo>
                    <a:pt x="5502" y="0"/>
                  </a:moveTo>
                  <a:lnTo>
                    <a:pt x="1" y="152"/>
                  </a:lnTo>
                  <a:lnTo>
                    <a:pt x="122" y="4469"/>
                  </a:lnTo>
                  <a:lnTo>
                    <a:pt x="457" y="4469"/>
                  </a:lnTo>
                  <a:cubicBezTo>
                    <a:pt x="986" y="4479"/>
                    <a:pt x="2082" y="4493"/>
                    <a:pt x="3328" y="4493"/>
                  </a:cubicBezTo>
                  <a:cubicBezTo>
                    <a:pt x="5663" y="4493"/>
                    <a:pt x="8526" y="4443"/>
                    <a:pt x="9180" y="4225"/>
                  </a:cubicBezTo>
                  <a:cubicBezTo>
                    <a:pt x="10305" y="3861"/>
                    <a:pt x="5624" y="2949"/>
                    <a:pt x="5624" y="2949"/>
                  </a:cubicBezTo>
                  <a:lnTo>
                    <a:pt x="5502" y="0"/>
                  </a:ln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7" name="Google Shape;767;p43"/>
            <p:cNvSpPr/>
            <p:nvPr/>
          </p:nvSpPr>
          <p:spPr>
            <a:xfrm>
              <a:off x="2038300" y="4759150"/>
              <a:ext cx="50925" cy="38350"/>
            </a:xfrm>
            <a:custGeom>
              <a:avLst/>
              <a:gdLst/>
              <a:ahLst/>
              <a:cxnLst/>
              <a:rect l="l" t="t" r="r" b="b"/>
              <a:pathLst>
                <a:path w="2037" h="1534" extrusionOk="0">
                  <a:moveTo>
                    <a:pt x="204" y="0"/>
                  </a:moveTo>
                  <a:cubicBezTo>
                    <a:pt x="136" y="0"/>
                    <a:pt x="68" y="5"/>
                    <a:pt x="0" y="14"/>
                  </a:cubicBezTo>
                  <a:lnTo>
                    <a:pt x="61" y="1533"/>
                  </a:lnTo>
                  <a:lnTo>
                    <a:pt x="2037" y="1533"/>
                  </a:lnTo>
                  <a:cubicBezTo>
                    <a:pt x="1946" y="1047"/>
                    <a:pt x="1672" y="652"/>
                    <a:pt x="1307" y="378"/>
                  </a:cubicBezTo>
                  <a:cubicBezTo>
                    <a:pt x="996" y="145"/>
                    <a:pt x="597" y="0"/>
                    <a:pt x="204" y="0"/>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8" name="Google Shape;768;p43"/>
            <p:cNvSpPr/>
            <p:nvPr/>
          </p:nvSpPr>
          <p:spPr>
            <a:xfrm>
              <a:off x="2039825" y="4774675"/>
              <a:ext cx="236350" cy="26600"/>
            </a:xfrm>
            <a:custGeom>
              <a:avLst/>
              <a:gdLst/>
              <a:ahLst/>
              <a:cxnLst/>
              <a:rect l="l" t="t" r="r" b="b"/>
              <a:pathLst>
                <a:path w="9454" h="1064" extrusionOk="0">
                  <a:moveTo>
                    <a:pt x="7782" y="1"/>
                  </a:moveTo>
                  <a:cubicBezTo>
                    <a:pt x="7478" y="31"/>
                    <a:pt x="7356" y="730"/>
                    <a:pt x="7356" y="730"/>
                  </a:cubicBezTo>
                  <a:lnTo>
                    <a:pt x="0" y="882"/>
                  </a:lnTo>
                  <a:lnTo>
                    <a:pt x="0" y="1004"/>
                  </a:lnTo>
                  <a:cubicBezTo>
                    <a:pt x="741" y="1044"/>
                    <a:pt x="1736" y="1063"/>
                    <a:pt x="2798" y="1063"/>
                  </a:cubicBezTo>
                  <a:cubicBezTo>
                    <a:pt x="5699" y="1063"/>
                    <a:pt x="9107" y="922"/>
                    <a:pt x="9241" y="700"/>
                  </a:cubicBezTo>
                  <a:cubicBezTo>
                    <a:pt x="9453" y="426"/>
                    <a:pt x="7782" y="1"/>
                    <a:pt x="7782" y="1"/>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9" name="Google Shape;769;p43"/>
            <p:cNvSpPr/>
            <p:nvPr/>
          </p:nvSpPr>
          <p:spPr>
            <a:xfrm>
              <a:off x="2036775" y="4789875"/>
              <a:ext cx="224950" cy="6850"/>
            </a:xfrm>
            <a:custGeom>
              <a:avLst/>
              <a:gdLst/>
              <a:ahLst/>
              <a:cxnLst/>
              <a:rect l="l" t="t" r="r" b="b"/>
              <a:pathLst>
                <a:path w="8998" h="274" extrusionOk="0">
                  <a:moveTo>
                    <a:pt x="8998" y="0"/>
                  </a:moveTo>
                  <a:lnTo>
                    <a:pt x="7995" y="31"/>
                  </a:lnTo>
                  <a:cubicBezTo>
                    <a:pt x="7144" y="92"/>
                    <a:pt x="5989" y="122"/>
                    <a:pt x="4682" y="152"/>
                  </a:cubicBezTo>
                  <a:cubicBezTo>
                    <a:pt x="3405" y="213"/>
                    <a:pt x="2250" y="213"/>
                    <a:pt x="1399" y="213"/>
                  </a:cubicBezTo>
                  <a:lnTo>
                    <a:pt x="1" y="213"/>
                  </a:lnTo>
                  <a:lnTo>
                    <a:pt x="31" y="274"/>
                  </a:lnTo>
                  <a:lnTo>
                    <a:pt x="1399" y="274"/>
                  </a:lnTo>
                  <a:cubicBezTo>
                    <a:pt x="2250" y="274"/>
                    <a:pt x="3405" y="274"/>
                    <a:pt x="4712" y="244"/>
                  </a:cubicBezTo>
                  <a:cubicBezTo>
                    <a:pt x="5989" y="183"/>
                    <a:pt x="7144" y="122"/>
                    <a:pt x="7995" y="92"/>
                  </a:cubicBezTo>
                  <a:lnTo>
                    <a:pt x="8998"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0" name="Google Shape;770;p43"/>
            <p:cNvSpPr/>
            <p:nvPr/>
          </p:nvSpPr>
          <p:spPr>
            <a:xfrm>
              <a:off x="2222950" y="4773925"/>
              <a:ext cx="12950" cy="21300"/>
            </a:xfrm>
            <a:custGeom>
              <a:avLst/>
              <a:gdLst/>
              <a:ahLst/>
              <a:cxnLst/>
              <a:rect l="l" t="t" r="r" b="b"/>
              <a:pathLst>
                <a:path w="518" h="852" extrusionOk="0">
                  <a:moveTo>
                    <a:pt x="517" y="0"/>
                  </a:moveTo>
                  <a:cubicBezTo>
                    <a:pt x="335" y="61"/>
                    <a:pt x="213" y="183"/>
                    <a:pt x="153" y="365"/>
                  </a:cubicBezTo>
                  <a:cubicBezTo>
                    <a:pt x="31" y="517"/>
                    <a:pt x="1" y="669"/>
                    <a:pt x="31" y="851"/>
                  </a:cubicBezTo>
                  <a:cubicBezTo>
                    <a:pt x="61" y="669"/>
                    <a:pt x="122" y="517"/>
                    <a:pt x="183" y="365"/>
                  </a:cubicBezTo>
                  <a:cubicBezTo>
                    <a:pt x="274" y="213"/>
                    <a:pt x="396" y="91"/>
                    <a:pt x="5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1" name="Google Shape;771;p43"/>
            <p:cNvSpPr/>
            <p:nvPr/>
          </p:nvSpPr>
          <p:spPr>
            <a:xfrm>
              <a:off x="2181150" y="4764050"/>
              <a:ext cx="7625" cy="11400"/>
            </a:xfrm>
            <a:custGeom>
              <a:avLst/>
              <a:gdLst/>
              <a:ahLst/>
              <a:cxnLst/>
              <a:rect l="l" t="t" r="r" b="b"/>
              <a:pathLst>
                <a:path w="305" h="456" extrusionOk="0">
                  <a:moveTo>
                    <a:pt x="305" y="0"/>
                  </a:moveTo>
                  <a:cubicBezTo>
                    <a:pt x="305" y="0"/>
                    <a:pt x="214" y="91"/>
                    <a:pt x="122" y="213"/>
                  </a:cubicBezTo>
                  <a:cubicBezTo>
                    <a:pt x="62" y="334"/>
                    <a:pt x="1" y="456"/>
                    <a:pt x="31" y="456"/>
                  </a:cubicBezTo>
                  <a:cubicBezTo>
                    <a:pt x="31" y="456"/>
                    <a:pt x="122" y="365"/>
                    <a:pt x="183" y="243"/>
                  </a:cubicBezTo>
                  <a:cubicBezTo>
                    <a:pt x="244" y="182"/>
                    <a:pt x="274" y="91"/>
                    <a:pt x="30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2" name="Google Shape;772;p43"/>
            <p:cNvSpPr/>
            <p:nvPr/>
          </p:nvSpPr>
          <p:spPr>
            <a:xfrm>
              <a:off x="2170525" y="4761750"/>
              <a:ext cx="8375" cy="8400"/>
            </a:xfrm>
            <a:custGeom>
              <a:avLst/>
              <a:gdLst/>
              <a:ahLst/>
              <a:cxnLst/>
              <a:rect l="l" t="t" r="r" b="b"/>
              <a:pathLst>
                <a:path w="335" h="336" extrusionOk="0">
                  <a:moveTo>
                    <a:pt x="335" y="1"/>
                  </a:moveTo>
                  <a:cubicBezTo>
                    <a:pt x="335" y="1"/>
                    <a:pt x="243" y="62"/>
                    <a:pt x="152" y="153"/>
                  </a:cubicBezTo>
                  <a:cubicBezTo>
                    <a:pt x="61" y="244"/>
                    <a:pt x="0" y="305"/>
                    <a:pt x="0" y="335"/>
                  </a:cubicBezTo>
                  <a:cubicBezTo>
                    <a:pt x="0" y="335"/>
                    <a:pt x="91" y="274"/>
                    <a:pt x="183" y="183"/>
                  </a:cubicBezTo>
                  <a:cubicBezTo>
                    <a:pt x="274" y="92"/>
                    <a:pt x="335" y="31"/>
                    <a:pt x="3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3" name="Google Shape;773;p43"/>
            <p:cNvSpPr/>
            <p:nvPr/>
          </p:nvSpPr>
          <p:spPr>
            <a:xfrm>
              <a:off x="2162925" y="4756125"/>
              <a:ext cx="14450" cy="1850"/>
            </a:xfrm>
            <a:custGeom>
              <a:avLst/>
              <a:gdLst/>
              <a:ahLst/>
              <a:cxnLst/>
              <a:rect l="l" t="t" r="r" b="b"/>
              <a:pathLst>
                <a:path w="578" h="74" extrusionOk="0">
                  <a:moveTo>
                    <a:pt x="205" y="0"/>
                  </a:moveTo>
                  <a:cubicBezTo>
                    <a:pt x="129" y="0"/>
                    <a:pt x="65" y="22"/>
                    <a:pt x="0" y="43"/>
                  </a:cubicBezTo>
                  <a:cubicBezTo>
                    <a:pt x="92" y="74"/>
                    <a:pt x="183" y="74"/>
                    <a:pt x="304" y="74"/>
                  </a:cubicBezTo>
                  <a:cubicBezTo>
                    <a:pt x="395" y="74"/>
                    <a:pt x="487" y="74"/>
                    <a:pt x="578" y="43"/>
                  </a:cubicBezTo>
                  <a:cubicBezTo>
                    <a:pt x="513" y="22"/>
                    <a:pt x="449" y="0"/>
                    <a:pt x="384" y="0"/>
                  </a:cubicBezTo>
                  <a:cubicBezTo>
                    <a:pt x="358" y="0"/>
                    <a:pt x="331" y="4"/>
                    <a:pt x="304" y="13"/>
                  </a:cubicBezTo>
                  <a:cubicBezTo>
                    <a:pt x="269" y="4"/>
                    <a:pt x="236" y="0"/>
                    <a:pt x="20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4" name="Google Shape;774;p43"/>
            <p:cNvSpPr/>
            <p:nvPr/>
          </p:nvSpPr>
          <p:spPr>
            <a:xfrm>
              <a:off x="2160650" y="4748075"/>
              <a:ext cx="15975" cy="2175"/>
            </a:xfrm>
            <a:custGeom>
              <a:avLst/>
              <a:gdLst/>
              <a:ahLst/>
              <a:cxnLst/>
              <a:rect l="l" t="t" r="r" b="b"/>
              <a:pathLst>
                <a:path w="639" h="87" extrusionOk="0">
                  <a:moveTo>
                    <a:pt x="0" y="1"/>
                  </a:moveTo>
                  <a:cubicBezTo>
                    <a:pt x="106" y="54"/>
                    <a:pt x="233" y="86"/>
                    <a:pt x="362" y="86"/>
                  </a:cubicBezTo>
                  <a:cubicBezTo>
                    <a:pt x="455" y="86"/>
                    <a:pt x="549" y="69"/>
                    <a:pt x="638" y="31"/>
                  </a:cubicBezTo>
                  <a:lnTo>
                    <a:pt x="304" y="31"/>
                  </a:lnTo>
                  <a:cubicBezTo>
                    <a:pt x="213" y="1"/>
                    <a:pt x="91" y="1"/>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5" name="Google Shape;775;p43"/>
            <p:cNvSpPr/>
            <p:nvPr/>
          </p:nvSpPr>
          <p:spPr>
            <a:xfrm>
              <a:off x="2186125" y="4750800"/>
              <a:ext cx="26225" cy="15550"/>
            </a:xfrm>
            <a:custGeom>
              <a:avLst/>
              <a:gdLst/>
              <a:ahLst/>
              <a:cxnLst/>
              <a:rect l="l" t="t" r="r" b="b"/>
              <a:pathLst>
                <a:path w="1049" h="622" extrusionOk="0">
                  <a:moveTo>
                    <a:pt x="733" y="59"/>
                  </a:moveTo>
                  <a:cubicBezTo>
                    <a:pt x="805" y="59"/>
                    <a:pt x="881" y="74"/>
                    <a:pt x="957" y="104"/>
                  </a:cubicBezTo>
                  <a:cubicBezTo>
                    <a:pt x="987" y="165"/>
                    <a:pt x="987" y="226"/>
                    <a:pt x="926" y="256"/>
                  </a:cubicBezTo>
                  <a:cubicBezTo>
                    <a:pt x="866" y="287"/>
                    <a:pt x="774" y="317"/>
                    <a:pt x="714" y="348"/>
                  </a:cubicBezTo>
                  <a:cubicBezTo>
                    <a:pt x="592" y="408"/>
                    <a:pt x="471" y="439"/>
                    <a:pt x="349" y="469"/>
                  </a:cubicBezTo>
                  <a:cubicBezTo>
                    <a:pt x="259" y="482"/>
                    <a:pt x="181" y="489"/>
                    <a:pt x="122" y="494"/>
                  </a:cubicBezTo>
                  <a:lnTo>
                    <a:pt x="122" y="494"/>
                  </a:lnTo>
                  <a:cubicBezTo>
                    <a:pt x="152" y="430"/>
                    <a:pt x="190" y="374"/>
                    <a:pt x="227" y="317"/>
                  </a:cubicBezTo>
                  <a:cubicBezTo>
                    <a:pt x="288" y="226"/>
                    <a:pt x="410" y="135"/>
                    <a:pt x="531" y="104"/>
                  </a:cubicBezTo>
                  <a:cubicBezTo>
                    <a:pt x="592" y="74"/>
                    <a:pt x="660" y="59"/>
                    <a:pt x="733" y="59"/>
                  </a:cubicBezTo>
                  <a:close/>
                  <a:moveTo>
                    <a:pt x="687" y="1"/>
                  </a:moveTo>
                  <a:cubicBezTo>
                    <a:pt x="482" y="1"/>
                    <a:pt x="290" y="102"/>
                    <a:pt x="167" y="287"/>
                  </a:cubicBezTo>
                  <a:cubicBezTo>
                    <a:pt x="140" y="340"/>
                    <a:pt x="90" y="417"/>
                    <a:pt x="78" y="497"/>
                  </a:cubicBezTo>
                  <a:lnTo>
                    <a:pt x="78" y="497"/>
                  </a:lnTo>
                  <a:cubicBezTo>
                    <a:pt x="26" y="500"/>
                    <a:pt x="0" y="500"/>
                    <a:pt x="15" y="500"/>
                  </a:cubicBezTo>
                  <a:cubicBezTo>
                    <a:pt x="34" y="506"/>
                    <a:pt x="54" y="511"/>
                    <a:pt x="76" y="515"/>
                  </a:cubicBezTo>
                  <a:lnTo>
                    <a:pt x="76" y="515"/>
                  </a:lnTo>
                  <a:cubicBezTo>
                    <a:pt x="76" y="520"/>
                    <a:pt x="75" y="525"/>
                    <a:pt x="75" y="530"/>
                  </a:cubicBezTo>
                  <a:cubicBezTo>
                    <a:pt x="75" y="560"/>
                    <a:pt x="75" y="591"/>
                    <a:pt x="75" y="621"/>
                  </a:cubicBezTo>
                  <a:cubicBezTo>
                    <a:pt x="84" y="585"/>
                    <a:pt x="96" y="551"/>
                    <a:pt x="110" y="519"/>
                  </a:cubicBezTo>
                  <a:lnTo>
                    <a:pt x="110" y="519"/>
                  </a:lnTo>
                  <a:cubicBezTo>
                    <a:pt x="130" y="521"/>
                    <a:pt x="150" y="522"/>
                    <a:pt x="170" y="522"/>
                  </a:cubicBezTo>
                  <a:cubicBezTo>
                    <a:pt x="227" y="522"/>
                    <a:pt x="288" y="515"/>
                    <a:pt x="349" y="500"/>
                  </a:cubicBezTo>
                  <a:cubicBezTo>
                    <a:pt x="471" y="500"/>
                    <a:pt x="622" y="469"/>
                    <a:pt x="744" y="408"/>
                  </a:cubicBezTo>
                  <a:cubicBezTo>
                    <a:pt x="805" y="378"/>
                    <a:pt x="866" y="348"/>
                    <a:pt x="957" y="317"/>
                  </a:cubicBezTo>
                  <a:cubicBezTo>
                    <a:pt x="987" y="287"/>
                    <a:pt x="1018" y="256"/>
                    <a:pt x="1048" y="196"/>
                  </a:cubicBezTo>
                  <a:cubicBezTo>
                    <a:pt x="1048" y="165"/>
                    <a:pt x="1018" y="104"/>
                    <a:pt x="987" y="74"/>
                  </a:cubicBezTo>
                  <a:cubicBezTo>
                    <a:pt x="888" y="25"/>
                    <a:pt x="786" y="1"/>
                    <a:pt x="68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6" name="Google Shape;776;p43"/>
            <p:cNvSpPr/>
            <p:nvPr/>
          </p:nvSpPr>
          <p:spPr>
            <a:xfrm>
              <a:off x="2175850" y="4747325"/>
              <a:ext cx="13700" cy="16725"/>
            </a:xfrm>
            <a:custGeom>
              <a:avLst/>
              <a:gdLst/>
              <a:ahLst/>
              <a:cxnLst/>
              <a:rect l="l" t="t" r="r" b="b"/>
              <a:pathLst>
                <a:path w="548" h="669" extrusionOk="0">
                  <a:moveTo>
                    <a:pt x="122" y="0"/>
                  </a:moveTo>
                  <a:cubicBezTo>
                    <a:pt x="61" y="0"/>
                    <a:pt x="0" y="91"/>
                    <a:pt x="30" y="152"/>
                  </a:cubicBezTo>
                  <a:cubicBezTo>
                    <a:pt x="30" y="213"/>
                    <a:pt x="61" y="274"/>
                    <a:pt x="91" y="304"/>
                  </a:cubicBezTo>
                  <a:cubicBezTo>
                    <a:pt x="152" y="395"/>
                    <a:pt x="213" y="456"/>
                    <a:pt x="274" y="517"/>
                  </a:cubicBezTo>
                  <a:cubicBezTo>
                    <a:pt x="334" y="578"/>
                    <a:pt x="395" y="639"/>
                    <a:pt x="456" y="669"/>
                  </a:cubicBezTo>
                  <a:cubicBezTo>
                    <a:pt x="456" y="669"/>
                    <a:pt x="395" y="608"/>
                    <a:pt x="304" y="487"/>
                  </a:cubicBezTo>
                  <a:cubicBezTo>
                    <a:pt x="243" y="426"/>
                    <a:pt x="182" y="365"/>
                    <a:pt x="152" y="274"/>
                  </a:cubicBezTo>
                  <a:cubicBezTo>
                    <a:pt x="91" y="213"/>
                    <a:pt x="61" y="91"/>
                    <a:pt x="152" y="61"/>
                  </a:cubicBezTo>
                  <a:cubicBezTo>
                    <a:pt x="243" y="61"/>
                    <a:pt x="334" y="122"/>
                    <a:pt x="395" y="213"/>
                  </a:cubicBezTo>
                  <a:cubicBezTo>
                    <a:pt x="426" y="274"/>
                    <a:pt x="456" y="335"/>
                    <a:pt x="486" y="426"/>
                  </a:cubicBezTo>
                  <a:cubicBezTo>
                    <a:pt x="517" y="517"/>
                    <a:pt x="517" y="578"/>
                    <a:pt x="517" y="669"/>
                  </a:cubicBezTo>
                  <a:cubicBezTo>
                    <a:pt x="547" y="578"/>
                    <a:pt x="547" y="517"/>
                    <a:pt x="547" y="426"/>
                  </a:cubicBezTo>
                  <a:cubicBezTo>
                    <a:pt x="517" y="335"/>
                    <a:pt x="486" y="243"/>
                    <a:pt x="426" y="183"/>
                  </a:cubicBezTo>
                  <a:cubicBezTo>
                    <a:pt x="365" y="61"/>
                    <a:pt x="243" y="0"/>
                    <a:pt x="12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7" name="Google Shape;777;p43"/>
            <p:cNvSpPr/>
            <p:nvPr/>
          </p:nvSpPr>
          <p:spPr>
            <a:xfrm>
              <a:off x="2039050" y="4757200"/>
              <a:ext cx="50175" cy="38775"/>
            </a:xfrm>
            <a:custGeom>
              <a:avLst/>
              <a:gdLst/>
              <a:ahLst/>
              <a:cxnLst/>
              <a:rect l="l" t="t" r="r" b="b"/>
              <a:pathLst>
                <a:path w="2007" h="1551" extrusionOk="0">
                  <a:moveTo>
                    <a:pt x="122" y="0"/>
                  </a:moveTo>
                  <a:cubicBezTo>
                    <a:pt x="62" y="0"/>
                    <a:pt x="31" y="31"/>
                    <a:pt x="1" y="61"/>
                  </a:cubicBezTo>
                  <a:cubicBezTo>
                    <a:pt x="1" y="61"/>
                    <a:pt x="68" y="48"/>
                    <a:pt x="194" y="48"/>
                  </a:cubicBezTo>
                  <a:cubicBezTo>
                    <a:pt x="257" y="48"/>
                    <a:pt x="335" y="51"/>
                    <a:pt x="426" y="61"/>
                  </a:cubicBezTo>
                  <a:cubicBezTo>
                    <a:pt x="730" y="92"/>
                    <a:pt x="1034" y="213"/>
                    <a:pt x="1308" y="396"/>
                  </a:cubicBezTo>
                  <a:cubicBezTo>
                    <a:pt x="1581" y="608"/>
                    <a:pt x="1764" y="852"/>
                    <a:pt x="1885" y="1155"/>
                  </a:cubicBezTo>
                  <a:cubicBezTo>
                    <a:pt x="1916" y="1277"/>
                    <a:pt x="1977" y="1429"/>
                    <a:pt x="2007" y="1551"/>
                  </a:cubicBezTo>
                  <a:cubicBezTo>
                    <a:pt x="2007" y="1520"/>
                    <a:pt x="2007" y="1459"/>
                    <a:pt x="2007" y="1429"/>
                  </a:cubicBezTo>
                  <a:cubicBezTo>
                    <a:pt x="1977" y="1338"/>
                    <a:pt x="1946" y="1247"/>
                    <a:pt x="1946" y="1125"/>
                  </a:cubicBezTo>
                  <a:cubicBezTo>
                    <a:pt x="1825" y="821"/>
                    <a:pt x="1612" y="548"/>
                    <a:pt x="1338" y="335"/>
                  </a:cubicBezTo>
                  <a:cubicBezTo>
                    <a:pt x="1065" y="122"/>
                    <a:pt x="761" y="0"/>
                    <a:pt x="42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8" name="Google Shape;778;p43"/>
            <p:cNvSpPr/>
            <p:nvPr/>
          </p:nvSpPr>
          <p:spPr>
            <a:xfrm>
              <a:off x="2051225" y="4700975"/>
              <a:ext cx="2300" cy="57000"/>
            </a:xfrm>
            <a:custGeom>
              <a:avLst/>
              <a:gdLst/>
              <a:ahLst/>
              <a:cxnLst/>
              <a:rect l="l" t="t" r="r" b="b"/>
              <a:pathLst>
                <a:path w="92" h="2280" extrusionOk="0">
                  <a:moveTo>
                    <a:pt x="31" y="0"/>
                  </a:moveTo>
                  <a:cubicBezTo>
                    <a:pt x="0" y="395"/>
                    <a:pt x="0" y="760"/>
                    <a:pt x="31" y="1155"/>
                  </a:cubicBezTo>
                  <a:cubicBezTo>
                    <a:pt x="31" y="1520"/>
                    <a:pt x="31" y="1915"/>
                    <a:pt x="61" y="2280"/>
                  </a:cubicBezTo>
                  <a:cubicBezTo>
                    <a:pt x="91" y="1520"/>
                    <a:pt x="91" y="760"/>
                    <a:pt x="3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9" name="Google Shape;779;p43"/>
            <p:cNvSpPr/>
            <p:nvPr/>
          </p:nvSpPr>
          <p:spPr>
            <a:xfrm>
              <a:off x="2105925" y="4781950"/>
              <a:ext cx="40300" cy="2625"/>
            </a:xfrm>
            <a:custGeom>
              <a:avLst/>
              <a:gdLst/>
              <a:ahLst/>
              <a:cxnLst/>
              <a:rect l="l" t="t" r="r" b="b"/>
              <a:pathLst>
                <a:path w="1612" h="105" extrusionOk="0">
                  <a:moveTo>
                    <a:pt x="1531" y="1"/>
                  </a:moveTo>
                  <a:cubicBezTo>
                    <a:pt x="1405" y="1"/>
                    <a:pt x="1144" y="22"/>
                    <a:pt x="821" y="44"/>
                  </a:cubicBezTo>
                  <a:lnTo>
                    <a:pt x="1" y="44"/>
                  </a:lnTo>
                  <a:cubicBezTo>
                    <a:pt x="274" y="105"/>
                    <a:pt x="548" y="105"/>
                    <a:pt x="821" y="105"/>
                  </a:cubicBezTo>
                  <a:cubicBezTo>
                    <a:pt x="1095" y="105"/>
                    <a:pt x="1368" y="74"/>
                    <a:pt x="1612" y="13"/>
                  </a:cubicBezTo>
                  <a:cubicBezTo>
                    <a:pt x="1612" y="5"/>
                    <a:pt x="1583" y="1"/>
                    <a:pt x="153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0" name="Google Shape;780;p43"/>
            <p:cNvSpPr/>
            <p:nvPr/>
          </p:nvSpPr>
          <p:spPr>
            <a:xfrm>
              <a:off x="2079325" y="4783800"/>
              <a:ext cx="4600" cy="7625"/>
            </a:xfrm>
            <a:custGeom>
              <a:avLst/>
              <a:gdLst/>
              <a:ahLst/>
              <a:cxnLst/>
              <a:rect l="l" t="t" r="r" b="b"/>
              <a:pathLst>
                <a:path w="184" h="305" extrusionOk="0">
                  <a:moveTo>
                    <a:pt x="1" y="0"/>
                  </a:moveTo>
                  <a:cubicBezTo>
                    <a:pt x="1" y="0"/>
                    <a:pt x="31" y="91"/>
                    <a:pt x="62" y="152"/>
                  </a:cubicBezTo>
                  <a:cubicBezTo>
                    <a:pt x="122" y="243"/>
                    <a:pt x="122" y="304"/>
                    <a:pt x="153" y="304"/>
                  </a:cubicBezTo>
                  <a:cubicBezTo>
                    <a:pt x="183" y="304"/>
                    <a:pt x="183" y="213"/>
                    <a:pt x="122" y="122"/>
                  </a:cubicBezTo>
                  <a:cubicBezTo>
                    <a:pt x="92" y="31"/>
                    <a:pt x="1" y="0"/>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1" name="Google Shape;781;p43"/>
            <p:cNvSpPr/>
            <p:nvPr/>
          </p:nvSpPr>
          <p:spPr>
            <a:xfrm>
              <a:off x="2068700" y="4771425"/>
              <a:ext cx="5350" cy="5550"/>
            </a:xfrm>
            <a:custGeom>
              <a:avLst/>
              <a:gdLst/>
              <a:ahLst/>
              <a:cxnLst/>
              <a:rect l="l" t="t" r="r" b="b"/>
              <a:pathLst>
                <a:path w="214" h="222" extrusionOk="0">
                  <a:moveTo>
                    <a:pt x="18" y="1"/>
                  </a:moveTo>
                  <a:cubicBezTo>
                    <a:pt x="12" y="1"/>
                    <a:pt x="6" y="3"/>
                    <a:pt x="0" y="9"/>
                  </a:cubicBezTo>
                  <a:cubicBezTo>
                    <a:pt x="0" y="9"/>
                    <a:pt x="31" y="70"/>
                    <a:pt x="91" y="131"/>
                  </a:cubicBezTo>
                  <a:cubicBezTo>
                    <a:pt x="152" y="191"/>
                    <a:pt x="213" y="222"/>
                    <a:pt x="213" y="222"/>
                  </a:cubicBezTo>
                  <a:cubicBezTo>
                    <a:pt x="213" y="191"/>
                    <a:pt x="183" y="131"/>
                    <a:pt x="122" y="70"/>
                  </a:cubicBezTo>
                  <a:cubicBezTo>
                    <a:pt x="73" y="45"/>
                    <a:pt x="43" y="1"/>
                    <a:pt x="1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2" name="Google Shape;782;p43"/>
            <p:cNvSpPr/>
            <p:nvPr/>
          </p:nvSpPr>
          <p:spPr>
            <a:xfrm>
              <a:off x="2054250" y="4765250"/>
              <a:ext cx="7625" cy="3375"/>
            </a:xfrm>
            <a:custGeom>
              <a:avLst/>
              <a:gdLst/>
              <a:ahLst/>
              <a:cxnLst/>
              <a:rect l="l" t="t" r="r" b="b"/>
              <a:pathLst>
                <a:path w="305" h="135" extrusionOk="0">
                  <a:moveTo>
                    <a:pt x="92" y="0"/>
                  </a:moveTo>
                  <a:cubicBezTo>
                    <a:pt x="31" y="0"/>
                    <a:pt x="1" y="22"/>
                    <a:pt x="1" y="43"/>
                  </a:cubicBezTo>
                  <a:cubicBezTo>
                    <a:pt x="1" y="43"/>
                    <a:pt x="62" y="43"/>
                    <a:pt x="153" y="74"/>
                  </a:cubicBezTo>
                  <a:cubicBezTo>
                    <a:pt x="214" y="134"/>
                    <a:pt x="305" y="134"/>
                    <a:pt x="305" y="134"/>
                  </a:cubicBezTo>
                  <a:cubicBezTo>
                    <a:pt x="305" y="134"/>
                    <a:pt x="274" y="43"/>
                    <a:pt x="183" y="13"/>
                  </a:cubicBezTo>
                  <a:cubicBezTo>
                    <a:pt x="147" y="4"/>
                    <a:pt x="117" y="0"/>
                    <a:pt x="9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3" name="Google Shape;783;p43"/>
            <p:cNvSpPr/>
            <p:nvPr/>
          </p:nvSpPr>
          <p:spPr>
            <a:xfrm>
              <a:off x="2043625" y="4763700"/>
              <a:ext cx="4575" cy="2225"/>
            </a:xfrm>
            <a:custGeom>
              <a:avLst/>
              <a:gdLst/>
              <a:ahLst/>
              <a:cxnLst/>
              <a:rect l="l" t="t" r="r" b="b"/>
              <a:pathLst>
                <a:path w="183" h="89" extrusionOk="0">
                  <a:moveTo>
                    <a:pt x="17" y="0"/>
                  </a:moveTo>
                  <a:cubicBezTo>
                    <a:pt x="7" y="0"/>
                    <a:pt x="0" y="4"/>
                    <a:pt x="0" y="14"/>
                  </a:cubicBezTo>
                  <a:cubicBezTo>
                    <a:pt x="0" y="44"/>
                    <a:pt x="31" y="75"/>
                    <a:pt x="61" y="75"/>
                  </a:cubicBezTo>
                  <a:cubicBezTo>
                    <a:pt x="81" y="85"/>
                    <a:pt x="98" y="88"/>
                    <a:pt x="113" y="88"/>
                  </a:cubicBezTo>
                  <a:cubicBezTo>
                    <a:pt x="142" y="88"/>
                    <a:pt x="162" y="75"/>
                    <a:pt x="183" y="75"/>
                  </a:cubicBezTo>
                  <a:cubicBezTo>
                    <a:pt x="183" y="75"/>
                    <a:pt x="152" y="44"/>
                    <a:pt x="91" y="14"/>
                  </a:cubicBezTo>
                  <a:cubicBezTo>
                    <a:pt x="71" y="14"/>
                    <a:pt x="37" y="0"/>
                    <a:pt x="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4" name="Google Shape;784;p43"/>
            <p:cNvSpPr/>
            <p:nvPr/>
          </p:nvSpPr>
          <p:spPr>
            <a:xfrm>
              <a:off x="1131750" y="3450200"/>
              <a:ext cx="712800" cy="1243200"/>
            </a:xfrm>
            <a:custGeom>
              <a:avLst/>
              <a:gdLst/>
              <a:ahLst/>
              <a:cxnLst/>
              <a:rect l="l" t="t" r="r" b="b"/>
              <a:pathLst>
                <a:path w="28512" h="49728" extrusionOk="0">
                  <a:moveTo>
                    <a:pt x="20213" y="0"/>
                  </a:moveTo>
                  <a:lnTo>
                    <a:pt x="16262" y="21399"/>
                  </a:lnTo>
                  <a:lnTo>
                    <a:pt x="0" y="42220"/>
                  </a:lnTo>
                  <a:lnTo>
                    <a:pt x="7356" y="49727"/>
                  </a:lnTo>
                  <a:lnTo>
                    <a:pt x="23587" y="30396"/>
                  </a:lnTo>
                  <a:cubicBezTo>
                    <a:pt x="25016" y="28177"/>
                    <a:pt x="25776" y="25016"/>
                    <a:pt x="26384" y="22462"/>
                  </a:cubicBezTo>
                  <a:lnTo>
                    <a:pt x="28512" y="9362"/>
                  </a:lnTo>
                  <a:lnTo>
                    <a:pt x="20213"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5" name="Google Shape;785;p43"/>
            <p:cNvSpPr/>
            <p:nvPr/>
          </p:nvSpPr>
          <p:spPr>
            <a:xfrm>
              <a:off x="1504850" y="3272375"/>
              <a:ext cx="750050" cy="1463575"/>
            </a:xfrm>
            <a:custGeom>
              <a:avLst/>
              <a:gdLst/>
              <a:ahLst/>
              <a:cxnLst/>
              <a:rect l="l" t="t" r="r" b="b"/>
              <a:pathLst>
                <a:path w="30002" h="58543" extrusionOk="0">
                  <a:moveTo>
                    <a:pt x="548" y="0"/>
                  </a:moveTo>
                  <a:lnTo>
                    <a:pt x="396" y="1429"/>
                  </a:lnTo>
                  <a:cubicBezTo>
                    <a:pt x="1" y="4712"/>
                    <a:pt x="730" y="8025"/>
                    <a:pt x="2463" y="10852"/>
                  </a:cubicBezTo>
                  <a:cubicBezTo>
                    <a:pt x="2858" y="11460"/>
                    <a:pt x="3253" y="12007"/>
                    <a:pt x="3709" y="12554"/>
                  </a:cubicBezTo>
                  <a:lnTo>
                    <a:pt x="12949" y="32706"/>
                  </a:lnTo>
                  <a:lnTo>
                    <a:pt x="19484" y="58421"/>
                  </a:lnTo>
                  <a:lnTo>
                    <a:pt x="30001" y="58542"/>
                  </a:lnTo>
                  <a:lnTo>
                    <a:pt x="23041" y="30639"/>
                  </a:lnTo>
                  <a:lnTo>
                    <a:pt x="14256" y="2463"/>
                  </a:lnTo>
                  <a:lnTo>
                    <a:pt x="548"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6" name="Google Shape;786;p43"/>
            <p:cNvSpPr/>
            <p:nvPr/>
          </p:nvSpPr>
          <p:spPr>
            <a:xfrm>
              <a:off x="1662900" y="3548150"/>
              <a:ext cx="15225" cy="25250"/>
            </a:xfrm>
            <a:custGeom>
              <a:avLst/>
              <a:gdLst/>
              <a:ahLst/>
              <a:cxnLst/>
              <a:rect l="l" t="t" r="r" b="b"/>
              <a:pathLst>
                <a:path w="609" h="1010" extrusionOk="0">
                  <a:moveTo>
                    <a:pt x="44" y="0"/>
                  </a:moveTo>
                  <a:cubicBezTo>
                    <a:pt x="40" y="0"/>
                    <a:pt x="35" y="1"/>
                    <a:pt x="31" y="3"/>
                  </a:cubicBezTo>
                  <a:cubicBezTo>
                    <a:pt x="1" y="33"/>
                    <a:pt x="62" y="277"/>
                    <a:pt x="214" y="550"/>
                  </a:cubicBezTo>
                  <a:cubicBezTo>
                    <a:pt x="356" y="806"/>
                    <a:pt x="498" y="1009"/>
                    <a:pt x="541" y="1009"/>
                  </a:cubicBezTo>
                  <a:cubicBezTo>
                    <a:pt x="544" y="1009"/>
                    <a:pt x="546" y="1008"/>
                    <a:pt x="548" y="1006"/>
                  </a:cubicBezTo>
                  <a:cubicBezTo>
                    <a:pt x="609" y="976"/>
                    <a:pt x="518" y="733"/>
                    <a:pt x="396" y="459"/>
                  </a:cubicBezTo>
                  <a:cubicBezTo>
                    <a:pt x="254" y="203"/>
                    <a:pt x="112" y="0"/>
                    <a:pt x="4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7" name="Google Shape;787;p43"/>
            <p:cNvSpPr/>
            <p:nvPr/>
          </p:nvSpPr>
          <p:spPr>
            <a:xfrm>
              <a:off x="1688750" y="3599050"/>
              <a:ext cx="15225" cy="25250"/>
            </a:xfrm>
            <a:custGeom>
              <a:avLst/>
              <a:gdLst/>
              <a:ahLst/>
              <a:cxnLst/>
              <a:rect l="l" t="t" r="r" b="b"/>
              <a:pathLst>
                <a:path w="609" h="1010" extrusionOk="0">
                  <a:moveTo>
                    <a:pt x="68" y="1"/>
                  </a:moveTo>
                  <a:cubicBezTo>
                    <a:pt x="66" y="1"/>
                    <a:pt x="63" y="2"/>
                    <a:pt x="61" y="4"/>
                  </a:cubicBezTo>
                  <a:cubicBezTo>
                    <a:pt x="0" y="4"/>
                    <a:pt x="61" y="277"/>
                    <a:pt x="213" y="551"/>
                  </a:cubicBezTo>
                  <a:cubicBezTo>
                    <a:pt x="355" y="807"/>
                    <a:pt x="498" y="1010"/>
                    <a:pt x="540" y="1010"/>
                  </a:cubicBezTo>
                  <a:cubicBezTo>
                    <a:pt x="543" y="1010"/>
                    <a:pt x="546" y="1009"/>
                    <a:pt x="548" y="1007"/>
                  </a:cubicBezTo>
                  <a:cubicBezTo>
                    <a:pt x="608" y="976"/>
                    <a:pt x="548" y="733"/>
                    <a:pt x="396" y="460"/>
                  </a:cubicBezTo>
                  <a:cubicBezTo>
                    <a:pt x="253" y="203"/>
                    <a:pt x="111" y="1"/>
                    <a:pt x="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8" name="Google Shape;788;p43"/>
            <p:cNvSpPr/>
            <p:nvPr/>
          </p:nvSpPr>
          <p:spPr>
            <a:xfrm>
              <a:off x="1714575" y="3649975"/>
              <a:ext cx="15225" cy="25250"/>
            </a:xfrm>
            <a:custGeom>
              <a:avLst/>
              <a:gdLst/>
              <a:ahLst/>
              <a:cxnLst/>
              <a:rect l="l" t="t" r="r" b="b"/>
              <a:pathLst>
                <a:path w="609" h="1010" extrusionOk="0">
                  <a:moveTo>
                    <a:pt x="44" y="0"/>
                  </a:moveTo>
                  <a:cubicBezTo>
                    <a:pt x="39" y="0"/>
                    <a:pt x="35" y="1"/>
                    <a:pt x="31" y="3"/>
                  </a:cubicBezTo>
                  <a:cubicBezTo>
                    <a:pt x="1" y="3"/>
                    <a:pt x="62" y="277"/>
                    <a:pt x="214" y="550"/>
                  </a:cubicBezTo>
                  <a:cubicBezTo>
                    <a:pt x="327" y="806"/>
                    <a:pt x="468" y="1009"/>
                    <a:pt x="535" y="1009"/>
                  </a:cubicBezTo>
                  <a:cubicBezTo>
                    <a:pt x="540" y="1009"/>
                    <a:pt x="544" y="1008"/>
                    <a:pt x="548" y="1006"/>
                  </a:cubicBezTo>
                  <a:cubicBezTo>
                    <a:pt x="609" y="1006"/>
                    <a:pt x="518" y="733"/>
                    <a:pt x="366" y="459"/>
                  </a:cubicBezTo>
                  <a:cubicBezTo>
                    <a:pt x="252" y="203"/>
                    <a:pt x="111" y="0"/>
                    <a:pt x="4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9" name="Google Shape;789;p43"/>
            <p:cNvSpPr/>
            <p:nvPr/>
          </p:nvSpPr>
          <p:spPr>
            <a:xfrm>
              <a:off x="1738900" y="3700875"/>
              <a:ext cx="14475" cy="26000"/>
            </a:xfrm>
            <a:custGeom>
              <a:avLst/>
              <a:gdLst/>
              <a:ahLst/>
              <a:cxnLst/>
              <a:rect l="l" t="t" r="r" b="b"/>
              <a:pathLst>
                <a:path w="579" h="1040" extrusionOk="0">
                  <a:moveTo>
                    <a:pt x="69" y="1"/>
                  </a:moveTo>
                  <a:cubicBezTo>
                    <a:pt x="66" y="1"/>
                    <a:pt x="63" y="2"/>
                    <a:pt x="61" y="4"/>
                  </a:cubicBezTo>
                  <a:cubicBezTo>
                    <a:pt x="1" y="34"/>
                    <a:pt x="61" y="277"/>
                    <a:pt x="213" y="581"/>
                  </a:cubicBezTo>
                  <a:cubicBezTo>
                    <a:pt x="327" y="837"/>
                    <a:pt x="468" y="1040"/>
                    <a:pt x="535" y="1040"/>
                  </a:cubicBezTo>
                  <a:cubicBezTo>
                    <a:pt x="539" y="1040"/>
                    <a:pt x="544" y="1039"/>
                    <a:pt x="548" y="1037"/>
                  </a:cubicBezTo>
                  <a:cubicBezTo>
                    <a:pt x="578" y="1007"/>
                    <a:pt x="517" y="763"/>
                    <a:pt x="396" y="490"/>
                  </a:cubicBezTo>
                  <a:cubicBezTo>
                    <a:pt x="253" y="205"/>
                    <a:pt x="111" y="1"/>
                    <a:pt x="6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0" name="Google Shape;790;p43"/>
            <p:cNvSpPr/>
            <p:nvPr/>
          </p:nvSpPr>
          <p:spPr>
            <a:xfrm>
              <a:off x="1763225" y="3752550"/>
              <a:ext cx="13700" cy="26000"/>
            </a:xfrm>
            <a:custGeom>
              <a:avLst/>
              <a:gdLst/>
              <a:ahLst/>
              <a:cxnLst/>
              <a:rect l="l" t="t" r="r" b="b"/>
              <a:pathLst>
                <a:path w="548" h="1040" extrusionOk="0">
                  <a:moveTo>
                    <a:pt x="43" y="1"/>
                  </a:moveTo>
                  <a:cubicBezTo>
                    <a:pt x="39" y="1"/>
                    <a:pt x="34" y="2"/>
                    <a:pt x="31" y="3"/>
                  </a:cubicBezTo>
                  <a:cubicBezTo>
                    <a:pt x="0" y="34"/>
                    <a:pt x="61" y="277"/>
                    <a:pt x="183" y="581"/>
                  </a:cubicBezTo>
                  <a:cubicBezTo>
                    <a:pt x="325" y="837"/>
                    <a:pt x="440" y="1040"/>
                    <a:pt x="504" y="1040"/>
                  </a:cubicBezTo>
                  <a:cubicBezTo>
                    <a:pt x="509" y="1040"/>
                    <a:pt x="513" y="1039"/>
                    <a:pt x="517" y="1037"/>
                  </a:cubicBezTo>
                  <a:cubicBezTo>
                    <a:pt x="547" y="1037"/>
                    <a:pt x="487" y="763"/>
                    <a:pt x="365" y="490"/>
                  </a:cubicBezTo>
                  <a:cubicBezTo>
                    <a:pt x="251" y="205"/>
                    <a:pt x="111" y="1"/>
                    <a:pt x="43"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1" name="Google Shape;791;p43"/>
            <p:cNvSpPr/>
            <p:nvPr/>
          </p:nvSpPr>
          <p:spPr>
            <a:xfrm>
              <a:off x="1786775" y="3804975"/>
              <a:ext cx="13700" cy="26025"/>
            </a:xfrm>
            <a:custGeom>
              <a:avLst/>
              <a:gdLst/>
              <a:ahLst/>
              <a:cxnLst/>
              <a:rect l="l" t="t" r="r" b="b"/>
              <a:pathLst>
                <a:path w="548" h="1041" extrusionOk="0">
                  <a:moveTo>
                    <a:pt x="43" y="1"/>
                  </a:moveTo>
                  <a:cubicBezTo>
                    <a:pt x="39" y="1"/>
                    <a:pt x="35" y="2"/>
                    <a:pt x="31" y="4"/>
                  </a:cubicBezTo>
                  <a:cubicBezTo>
                    <a:pt x="0" y="4"/>
                    <a:pt x="61" y="277"/>
                    <a:pt x="183" y="551"/>
                  </a:cubicBezTo>
                  <a:cubicBezTo>
                    <a:pt x="297" y="835"/>
                    <a:pt x="437" y="1040"/>
                    <a:pt x="480" y="1040"/>
                  </a:cubicBezTo>
                  <a:cubicBezTo>
                    <a:pt x="482" y="1040"/>
                    <a:pt x="485" y="1039"/>
                    <a:pt x="487" y="1037"/>
                  </a:cubicBezTo>
                  <a:cubicBezTo>
                    <a:pt x="548" y="1007"/>
                    <a:pt x="487" y="764"/>
                    <a:pt x="365" y="490"/>
                  </a:cubicBezTo>
                  <a:cubicBezTo>
                    <a:pt x="223" y="206"/>
                    <a:pt x="107" y="1"/>
                    <a:pt x="43"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2" name="Google Shape;792;p43"/>
            <p:cNvSpPr/>
            <p:nvPr/>
          </p:nvSpPr>
          <p:spPr>
            <a:xfrm>
              <a:off x="1808800" y="3857425"/>
              <a:ext cx="13725" cy="26000"/>
            </a:xfrm>
            <a:custGeom>
              <a:avLst/>
              <a:gdLst/>
              <a:ahLst/>
              <a:cxnLst/>
              <a:rect l="l" t="t" r="r" b="b"/>
              <a:pathLst>
                <a:path w="549" h="1040" extrusionOk="0">
                  <a:moveTo>
                    <a:pt x="74" y="0"/>
                  </a:moveTo>
                  <a:cubicBezTo>
                    <a:pt x="70" y="0"/>
                    <a:pt x="66" y="1"/>
                    <a:pt x="62" y="3"/>
                  </a:cubicBezTo>
                  <a:cubicBezTo>
                    <a:pt x="1" y="3"/>
                    <a:pt x="62" y="277"/>
                    <a:pt x="183" y="550"/>
                  </a:cubicBezTo>
                  <a:cubicBezTo>
                    <a:pt x="297" y="835"/>
                    <a:pt x="438" y="1039"/>
                    <a:pt x="480" y="1039"/>
                  </a:cubicBezTo>
                  <a:cubicBezTo>
                    <a:pt x="483" y="1039"/>
                    <a:pt x="485" y="1038"/>
                    <a:pt x="487" y="1037"/>
                  </a:cubicBezTo>
                  <a:cubicBezTo>
                    <a:pt x="548" y="1006"/>
                    <a:pt x="487" y="763"/>
                    <a:pt x="366" y="459"/>
                  </a:cubicBezTo>
                  <a:cubicBezTo>
                    <a:pt x="252" y="203"/>
                    <a:pt x="138" y="0"/>
                    <a:pt x="7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3" name="Google Shape;793;p43"/>
            <p:cNvSpPr/>
            <p:nvPr/>
          </p:nvSpPr>
          <p:spPr>
            <a:xfrm>
              <a:off x="1830850" y="3909850"/>
              <a:ext cx="12950" cy="26700"/>
            </a:xfrm>
            <a:custGeom>
              <a:avLst/>
              <a:gdLst/>
              <a:ahLst/>
              <a:cxnLst/>
              <a:rect l="l" t="t" r="r" b="b"/>
              <a:pathLst>
                <a:path w="518" h="1068" extrusionOk="0">
                  <a:moveTo>
                    <a:pt x="68" y="0"/>
                  </a:moveTo>
                  <a:cubicBezTo>
                    <a:pt x="66" y="0"/>
                    <a:pt x="63" y="1"/>
                    <a:pt x="61" y="3"/>
                  </a:cubicBezTo>
                  <a:cubicBezTo>
                    <a:pt x="0" y="3"/>
                    <a:pt x="61" y="277"/>
                    <a:pt x="152" y="550"/>
                  </a:cubicBezTo>
                  <a:cubicBezTo>
                    <a:pt x="274" y="854"/>
                    <a:pt x="426" y="1067"/>
                    <a:pt x="487" y="1067"/>
                  </a:cubicBezTo>
                  <a:cubicBezTo>
                    <a:pt x="517" y="1037"/>
                    <a:pt x="456" y="794"/>
                    <a:pt x="365" y="490"/>
                  </a:cubicBezTo>
                  <a:cubicBezTo>
                    <a:pt x="251" y="205"/>
                    <a:pt x="111" y="0"/>
                    <a:pt x="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4" name="Google Shape;794;p43"/>
            <p:cNvSpPr/>
            <p:nvPr/>
          </p:nvSpPr>
          <p:spPr>
            <a:xfrm>
              <a:off x="1852125" y="3962350"/>
              <a:ext cx="12175" cy="26700"/>
            </a:xfrm>
            <a:custGeom>
              <a:avLst/>
              <a:gdLst/>
              <a:ahLst/>
              <a:cxnLst/>
              <a:rect l="l" t="t" r="r" b="b"/>
              <a:pathLst>
                <a:path w="487" h="1068" extrusionOk="0">
                  <a:moveTo>
                    <a:pt x="31" y="1"/>
                  </a:moveTo>
                  <a:cubicBezTo>
                    <a:pt x="0" y="31"/>
                    <a:pt x="31" y="274"/>
                    <a:pt x="152" y="578"/>
                  </a:cubicBezTo>
                  <a:cubicBezTo>
                    <a:pt x="266" y="863"/>
                    <a:pt x="380" y="1067"/>
                    <a:pt x="444" y="1067"/>
                  </a:cubicBezTo>
                  <a:cubicBezTo>
                    <a:pt x="448" y="1067"/>
                    <a:pt x="453" y="1066"/>
                    <a:pt x="456" y="1065"/>
                  </a:cubicBezTo>
                  <a:cubicBezTo>
                    <a:pt x="487" y="1065"/>
                    <a:pt x="456" y="791"/>
                    <a:pt x="335" y="517"/>
                  </a:cubicBezTo>
                  <a:cubicBezTo>
                    <a:pt x="213" y="213"/>
                    <a:pt x="92" y="1"/>
                    <a:pt x="3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5" name="Google Shape;795;p43"/>
            <p:cNvSpPr/>
            <p:nvPr/>
          </p:nvSpPr>
          <p:spPr>
            <a:xfrm>
              <a:off x="1871875" y="4016225"/>
              <a:ext cx="12950" cy="26700"/>
            </a:xfrm>
            <a:custGeom>
              <a:avLst/>
              <a:gdLst/>
              <a:ahLst/>
              <a:cxnLst/>
              <a:rect l="l" t="t" r="r" b="b"/>
              <a:pathLst>
                <a:path w="518" h="1068" extrusionOk="0">
                  <a:moveTo>
                    <a:pt x="74" y="1"/>
                  </a:moveTo>
                  <a:cubicBezTo>
                    <a:pt x="70" y="1"/>
                    <a:pt x="65" y="2"/>
                    <a:pt x="62" y="4"/>
                  </a:cubicBezTo>
                  <a:cubicBezTo>
                    <a:pt x="1" y="4"/>
                    <a:pt x="62" y="277"/>
                    <a:pt x="153" y="551"/>
                  </a:cubicBezTo>
                  <a:cubicBezTo>
                    <a:pt x="274" y="855"/>
                    <a:pt x="396" y="1068"/>
                    <a:pt x="457" y="1068"/>
                  </a:cubicBezTo>
                  <a:cubicBezTo>
                    <a:pt x="517" y="1037"/>
                    <a:pt x="457" y="794"/>
                    <a:pt x="366" y="490"/>
                  </a:cubicBezTo>
                  <a:cubicBezTo>
                    <a:pt x="252" y="206"/>
                    <a:pt x="138" y="1"/>
                    <a:pt x="7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6" name="Google Shape;796;p43"/>
            <p:cNvSpPr/>
            <p:nvPr/>
          </p:nvSpPr>
          <p:spPr>
            <a:xfrm>
              <a:off x="1891650" y="4069425"/>
              <a:ext cx="12175" cy="26775"/>
            </a:xfrm>
            <a:custGeom>
              <a:avLst/>
              <a:gdLst/>
              <a:ahLst/>
              <a:cxnLst/>
              <a:rect l="l" t="t" r="r" b="b"/>
              <a:pathLst>
                <a:path w="487" h="1071" extrusionOk="0">
                  <a:moveTo>
                    <a:pt x="67" y="1"/>
                  </a:moveTo>
                  <a:cubicBezTo>
                    <a:pt x="65" y="1"/>
                    <a:pt x="63" y="2"/>
                    <a:pt x="61" y="3"/>
                  </a:cubicBezTo>
                  <a:cubicBezTo>
                    <a:pt x="0" y="34"/>
                    <a:pt x="30" y="277"/>
                    <a:pt x="152" y="581"/>
                  </a:cubicBezTo>
                  <a:cubicBezTo>
                    <a:pt x="237" y="866"/>
                    <a:pt x="349" y="1070"/>
                    <a:pt x="413" y="1070"/>
                  </a:cubicBezTo>
                  <a:cubicBezTo>
                    <a:pt x="418" y="1070"/>
                    <a:pt x="422" y="1069"/>
                    <a:pt x="426" y="1067"/>
                  </a:cubicBezTo>
                  <a:cubicBezTo>
                    <a:pt x="486" y="1067"/>
                    <a:pt x="426" y="794"/>
                    <a:pt x="334" y="520"/>
                  </a:cubicBezTo>
                  <a:cubicBezTo>
                    <a:pt x="220" y="233"/>
                    <a:pt x="105" y="1"/>
                    <a:pt x="6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7" name="Google Shape;797;p43"/>
            <p:cNvSpPr/>
            <p:nvPr/>
          </p:nvSpPr>
          <p:spPr>
            <a:xfrm>
              <a:off x="1910625" y="4123375"/>
              <a:ext cx="11425" cy="26700"/>
            </a:xfrm>
            <a:custGeom>
              <a:avLst/>
              <a:gdLst/>
              <a:ahLst/>
              <a:cxnLst/>
              <a:rect l="l" t="t" r="r" b="b"/>
              <a:pathLst>
                <a:path w="457" h="1068" extrusionOk="0">
                  <a:moveTo>
                    <a:pt x="42" y="1"/>
                  </a:moveTo>
                  <a:cubicBezTo>
                    <a:pt x="38" y="1"/>
                    <a:pt x="35" y="2"/>
                    <a:pt x="31" y="4"/>
                  </a:cubicBezTo>
                  <a:cubicBezTo>
                    <a:pt x="1" y="4"/>
                    <a:pt x="31" y="277"/>
                    <a:pt x="123" y="581"/>
                  </a:cubicBezTo>
                  <a:cubicBezTo>
                    <a:pt x="214" y="855"/>
                    <a:pt x="366" y="1067"/>
                    <a:pt x="396" y="1067"/>
                  </a:cubicBezTo>
                  <a:cubicBezTo>
                    <a:pt x="457" y="1067"/>
                    <a:pt x="426" y="794"/>
                    <a:pt x="305" y="520"/>
                  </a:cubicBezTo>
                  <a:cubicBezTo>
                    <a:pt x="219" y="234"/>
                    <a:pt x="106" y="1"/>
                    <a:pt x="4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8" name="Google Shape;798;p43"/>
            <p:cNvSpPr/>
            <p:nvPr/>
          </p:nvSpPr>
          <p:spPr>
            <a:xfrm>
              <a:off x="1928125" y="4177400"/>
              <a:ext cx="11400" cy="27375"/>
            </a:xfrm>
            <a:custGeom>
              <a:avLst/>
              <a:gdLst/>
              <a:ahLst/>
              <a:cxnLst/>
              <a:rect l="l" t="t" r="r" b="b"/>
              <a:pathLst>
                <a:path w="456" h="1095" extrusionOk="0">
                  <a:moveTo>
                    <a:pt x="61" y="1"/>
                  </a:moveTo>
                  <a:cubicBezTo>
                    <a:pt x="0" y="31"/>
                    <a:pt x="30" y="274"/>
                    <a:pt x="152" y="578"/>
                  </a:cubicBezTo>
                  <a:cubicBezTo>
                    <a:pt x="243" y="882"/>
                    <a:pt x="365" y="1095"/>
                    <a:pt x="426" y="1095"/>
                  </a:cubicBezTo>
                  <a:cubicBezTo>
                    <a:pt x="456" y="1064"/>
                    <a:pt x="426" y="821"/>
                    <a:pt x="334" y="517"/>
                  </a:cubicBezTo>
                  <a:cubicBezTo>
                    <a:pt x="243" y="213"/>
                    <a:pt x="122" y="1"/>
                    <a:pt x="6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9" name="Google Shape;799;p43"/>
            <p:cNvSpPr/>
            <p:nvPr/>
          </p:nvSpPr>
          <p:spPr>
            <a:xfrm>
              <a:off x="1945600" y="4232050"/>
              <a:ext cx="10650" cy="26675"/>
            </a:xfrm>
            <a:custGeom>
              <a:avLst/>
              <a:gdLst/>
              <a:ahLst/>
              <a:cxnLst/>
              <a:rect l="l" t="t" r="r" b="b"/>
              <a:pathLst>
                <a:path w="426" h="1067" extrusionOk="0">
                  <a:moveTo>
                    <a:pt x="41" y="1"/>
                  </a:moveTo>
                  <a:cubicBezTo>
                    <a:pt x="38" y="1"/>
                    <a:pt x="34" y="1"/>
                    <a:pt x="31" y="3"/>
                  </a:cubicBezTo>
                  <a:cubicBezTo>
                    <a:pt x="0" y="3"/>
                    <a:pt x="31" y="246"/>
                    <a:pt x="122" y="550"/>
                  </a:cubicBezTo>
                  <a:cubicBezTo>
                    <a:pt x="213" y="854"/>
                    <a:pt x="335" y="1067"/>
                    <a:pt x="365" y="1067"/>
                  </a:cubicBezTo>
                  <a:cubicBezTo>
                    <a:pt x="426" y="1067"/>
                    <a:pt x="395" y="793"/>
                    <a:pt x="304" y="520"/>
                  </a:cubicBezTo>
                  <a:cubicBezTo>
                    <a:pt x="218" y="233"/>
                    <a:pt x="105" y="1"/>
                    <a:pt x="4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0" name="Google Shape;800;p43"/>
            <p:cNvSpPr/>
            <p:nvPr/>
          </p:nvSpPr>
          <p:spPr>
            <a:xfrm>
              <a:off x="1961550" y="4286075"/>
              <a:ext cx="10650" cy="27375"/>
            </a:xfrm>
            <a:custGeom>
              <a:avLst/>
              <a:gdLst/>
              <a:ahLst/>
              <a:cxnLst/>
              <a:rect l="l" t="t" r="r" b="b"/>
              <a:pathLst>
                <a:path w="426" h="1095" extrusionOk="0">
                  <a:moveTo>
                    <a:pt x="61" y="0"/>
                  </a:moveTo>
                  <a:cubicBezTo>
                    <a:pt x="0" y="31"/>
                    <a:pt x="31" y="274"/>
                    <a:pt x="122" y="578"/>
                  </a:cubicBezTo>
                  <a:cubicBezTo>
                    <a:pt x="213" y="882"/>
                    <a:pt x="335" y="1094"/>
                    <a:pt x="365" y="1094"/>
                  </a:cubicBezTo>
                  <a:cubicBezTo>
                    <a:pt x="426" y="1094"/>
                    <a:pt x="396" y="851"/>
                    <a:pt x="304" y="547"/>
                  </a:cubicBezTo>
                  <a:cubicBezTo>
                    <a:pt x="213" y="243"/>
                    <a:pt x="122" y="0"/>
                    <a:pt x="6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1" name="Google Shape;801;p43"/>
            <p:cNvSpPr/>
            <p:nvPr/>
          </p:nvSpPr>
          <p:spPr>
            <a:xfrm>
              <a:off x="1976750" y="4341475"/>
              <a:ext cx="10650" cy="27450"/>
            </a:xfrm>
            <a:custGeom>
              <a:avLst/>
              <a:gdLst/>
              <a:ahLst/>
              <a:cxnLst/>
              <a:rect l="l" t="t" r="r" b="b"/>
              <a:pathLst>
                <a:path w="426" h="1098" extrusionOk="0">
                  <a:moveTo>
                    <a:pt x="72" y="0"/>
                  </a:moveTo>
                  <a:cubicBezTo>
                    <a:pt x="68" y="0"/>
                    <a:pt x="65" y="1"/>
                    <a:pt x="61" y="3"/>
                  </a:cubicBezTo>
                  <a:cubicBezTo>
                    <a:pt x="0" y="3"/>
                    <a:pt x="31" y="277"/>
                    <a:pt x="122" y="581"/>
                  </a:cubicBezTo>
                  <a:cubicBezTo>
                    <a:pt x="213" y="854"/>
                    <a:pt x="304" y="1097"/>
                    <a:pt x="365" y="1097"/>
                  </a:cubicBezTo>
                  <a:cubicBezTo>
                    <a:pt x="426" y="1067"/>
                    <a:pt x="396" y="824"/>
                    <a:pt x="304" y="520"/>
                  </a:cubicBezTo>
                  <a:cubicBezTo>
                    <a:pt x="247" y="233"/>
                    <a:pt x="136" y="0"/>
                    <a:pt x="7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2" name="Google Shape;802;p43"/>
            <p:cNvSpPr/>
            <p:nvPr/>
          </p:nvSpPr>
          <p:spPr>
            <a:xfrm>
              <a:off x="1991950" y="4396250"/>
              <a:ext cx="9900" cy="27375"/>
            </a:xfrm>
            <a:custGeom>
              <a:avLst/>
              <a:gdLst/>
              <a:ahLst/>
              <a:cxnLst/>
              <a:rect l="l" t="t" r="r" b="b"/>
              <a:pathLst>
                <a:path w="396" h="1095" extrusionOk="0">
                  <a:moveTo>
                    <a:pt x="61" y="1"/>
                  </a:moveTo>
                  <a:cubicBezTo>
                    <a:pt x="0" y="1"/>
                    <a:pt x="31" y="274"/>
                    <a:pt x="91" y="578"/>
                  </a:cubicBezTo>
                  <a:cubicBezTo>
                    <a:pt x="183" y="882"/>
                    <a:pt x="274" y="1095"/>
                    <a:pt x="335" y="1095"/>
                  </a:cubicBezTo>
                  <a:cubicBezTo>
                    <a:pt x="395" y="1095"/>
                    <a:pt x="365" y="821"/>
                    <a:pt x="304" y="517"/>
                  </a:cubicBezTo>
                  <a:cubicBezTo>
                    <a:pt x="213" y="213"/>
                    <a:pt x="122" y="1"/>
                    <a:pt x="6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3" name="Google Shape;803;p43"/>
            <p:cNvSpPr/>
            <p:nvPr/>
          </p:nvSpPr>
          <p:spPr>
            <a:xfrm>
              <a:off x="2006375" y="4451650"/>
              <a:ext cx="9150" cy="27450"/>
            </a:xfrm>
            <a:custGeom>
              <a:avLst/>
              <a:gdLst/>
              <a:ahLst/>
              <a:cxnLst/>
              <a:rect l="l" t="t" r="r" b="b"/>
              <a:pathLst>
                <a:path w="366" h="1098" extrusionOk="0">
                  <a:moveTo>
                    <a:pt x="68" y="1"/>
                  </a:moveTo>
                  <a:cubicBezTo>
                    <a:pt x="65" y="1"/>
                    <a:pt x="63" y="2"/>
                    <a:pt x="62" y="3"/>
                  </a:cubicBezTo>
                  <a:cubicBezTo>
                    <a:pt x="1" y="3"/>
                    <a:pt x="1" y="247"/>
                    <a:pt x="92" y="581"/>
                  </a:cubicBezTo>
                  <a:cubicBezTo>
                    <a:pt x="153" y="885"/>
                    <a:pt x="274" y="1098"/>
                    <a:pt x="335" y="1098"/>
                  </a:cubicBezTo>
                  <a:cubicBezTo>
                    <a:pt x="366" y="1098"/>
                    <a:pt x="366" y="824"/>
                    <a:pt x="274" y="520"/>
                  </a:cubicBezTo>
                  <a:cubicBezTo>
                    <a:pt x="217" y="233"/>
                    <a:pt x="106" y="1"/>
                    <a:pt x="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4" name="Google Shape;804;p43"/>
            <p:cNvSpPr/>
            <p:nvPr/>
          </p:nvSpPr>
          <p:spPr>
            <a:xfrm>
              <a:off x="2019300" y="4507125"/>
              <a:ext cx="9150" cy="27450"/>
            </a:xfrm>
            <a:custGeom>
              <a:avLst/>
              <a:gdLst/>
              <a:ahLst/>
              <a:cxnLst/>
              <a:rect l="l" t="t" r="r" b="b"/>
              <a:pathLst>
                <a:path w="366" h="1098" extrusionOk="0">
                  <a:moveTo>
                    <a:pt x="67" y="1"/>
                  </a:moveTo>
                  <a:cubicBezTo>
                    <a:pt x="65" y="1"/>
                    <a:pt x="63" y="2"/>
                    <a:pt x="61" y="3"/>
                  </a:cubicBezTo>
                  <a:cubicBezTo>
                    <a:pt x="1" y="3"/>
                    <a:pt x="1" y="277"/>
                    <a:pt x="92" y="581"/>
                  </a:cubicBezTo>
                  <a:cubicBezTo>
                    <a:pt x="153" y="885"/>
                    <a:pt x="244" y="1098"/>
                    <a:pt x="304" y="1098"/>
                  </a:cubicBezTo>
                  <a:cubicBezTo>
                    <a:pt x="365" y="1098"/>
                    <a:pt x="335" y="824"/>
                    <a:pt x="274" y="520"/>
                  </a:cubicBezTo>
                  <a:cubicBezTo>
                    <a:pt x="217" y="233"/>
                    <a:pt x="105" y="1"/>
                    <a:pt x="6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5" name="Google Shape;805;p43"/>
            <p:cNvSpPr/>
            <p:nvPr/>
          </p:nvSpPr>
          <p:spPr>
            <a:xfrm>
              <a:off x="2031450" y="4562600"/>
              <a:ext cx="8400" cy="28200"/>
            </a:xfrm>
            <a:custGeom>
              <a:avLst/>
              <a:gdLst/>
              <a:ahLst/>
              <a:cxnLst/>
              <a:rect l="l" t="t" r="r" b="b"/>
              <a:pathLst>
                <a:path w="336" h="1128" extrusionOk="0">
                  <a:moveTo>
                    <a:pt x="72" y="1"/>
                  </a:moveTo>
                  <a:cubicBezTo>
                    <a:pt x="69" y="1"/>
                    <a:pt x="65" y="1"/>
                    <a:pt x="62" y="3"/>
                  </a:cubicBezTo>
                  <a:cubicBezTo>
                    <a:pt x="1" y="3"/>
                    <a:pt x="1" y="277"/>
                    <a:pt x="92" y="581"/>
                  </a:cubicBezTo>
                  <a:cubicBezTo>
                    <a:pt x="153" y="885"/>
                    <a:pt x="244" y="1128"/>
                    <a:pt x="305" y="1128"/>
                  </a:cubicBezTo>
                  <a:cubicBezTo>
                    <a:pt x="335" y="1097"/>
                    <a:pt x="335" y="854"/>
                    <a:pt x="274" y="550"/>
                  </a:cubicBezTo>
                  <a:cubicBezTo>
                    <a:pt x="217" y="235"/>
                    <a:pt x="133" y="1"/>
                    <a:pt x="7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6" name="Google Shape;806;p43"/>
            <p:cNvSpPr/>
            <p:nvPr/>
          </p:nvSpPr>
          <p:spPr>
            <a:xfrm>
              <a:off x="2042850" y="4618150"/>
              <a:ext cx="8400" cy="28125"/>
            </a:xfrm>
            <a:custGeom>
              <a:avLst/>
              <a:gdLst/>
              <a:ahLst/>
              <a:cxnLst/>
              <a:rect l="l" t="t" r="r" b="b"/>
              <a:pathLst>
                <a:path w="336" h="1125" extrusionOk="0">
                  <a:moveTo>
                    <a:pt x="92" y="0"/>
                  </a:moveTo>
                  <a:cubicBezTo>
                    <a:pt x="1" y="30"/>
                    <a:pt x="31" y="274"/>
                    <a:pt x="92" y="578"/>
                  </a:cubicBezTo>
                  <a:cubicBezTo>
                    <a:pt x="153" y="882"/>
                    <a:pt x="244" y="1125"/>
                    <a:pt x="305" y="1125"/>
                  </a:cubicBezTo>
                  <a:cubicBezTo>
                    <a:pt x="335" y="1125"/>
                    <a:pt x="335" y="851"/>
                    <a:pt x="274" y="547"/>
                  </a:cubicBezTo>
                  <a:cubicBezTo>
                    <a:pt x="214" y="243"/>
                    <a:pt x="153" y="0"/>
                    <a:pt x="9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7" name="Google Shape;807;p43"/>
            <p:cNvSpPr/>
            <p:nvPr/>
          </p:nvSpPr>
          <p:spPr>
            <a:xfrm>
              <a:off x="2053500" y="4674250"/>
              <a:ext cx="6100" cy="13825"/>
            </a:xfrm>
            <a:custGeom>
              <a:avLst/>
              <a:gdLst/>
              <a:ahLst/>
              <a:cxnLst/>
              <a:rect l="l" t="t" r="r" b="b"/>
              <a:pathLst>
                <a:path w="244" h="553" extrusionOk="0">
                  <a:moveTo>
                    <a:pt x="103" y="1"/>
                  </a:moveTo>
                  <a:cubicBezTo>
                    <a:pt x="99" y="1"/>
                    <a:pt x="95" y="2"/>
                    <a:pt x="92" y="5"/>
                  </a:cubicBezTo>
                  <a:cubicBezTo>
                    <a:pt x="31" y="5"/>
                    <a:pt x="0" y="127"/>
                    <a:pt x="31" y="279"/>
                  </a:cubicBezTo>
                  <a:cubicBezTo>
                    <a:pt x="61" y="461"/>
                    <a:pt x="122" y="552"/>
                    <a:pt x="183" y="552"/>
                  </a:cubicBezTo>
                  <a:cubicBezTo>
                    <a:pt x="244" y="552"/>
                    <a:pt x="244" y="400"/>
                    <a:pt x="213" y="248"/>
                  </a:cubicBezTo>
                  <a:cubicBezTo>
                    <a:pt x="213" y="112"/>
                    <a:pt x="140" y="1"/>
                    <a:pt x="103"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8" name="Google Shape;808;p43"/>
            <p:cNvSpPr/>
            <p:nvPr/>
          </p:nvSpPr>
          <p:spPr>
            <a:xfrm>
              <a:off x="1978275" y="4688050"/>
              <a:ext cx="276625" cy="47900"/>
            </a:xfrm>
            <a:custGeom>
              <a:avLst/>
              <a:gdLst/>
              <a:ahLst/>
              <a:cxnLst/>
              <a:rect l="l" t="t" r="r" b="b"/>
              <a:pathLst>
                <a:path w="11065" h="1916" extrusionOk="0">
                  <a:moveTo>
                    <a:pt x="0" y="0"/>
                  </a:moveTo>
                  <a:lnTo>
                    <a:pt x="547" y="1794"/>
                  </a:lnTo>
                  <a:lnTo>
                    <a:pt x="11064" y="1915"/>
                  </a:lnTo>
                  <a:lnTo>
                    <a:pt x="10639" y="183"/>
                  </a:lnTo>
                  <a:lnTo>
                    <a:pt x="0" y="0"/>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9" name="Google Shape;809;p43"/>
            <p:cNvSpPr/>
            <p:nvPr/>
          </p:nvSpPr>
          <p:spPr>
            <a:xfrm>
              <a:off x="1635550" y="3542900"/>
              <a:ext cx="401250" cy="1148975"/>
            </a:xfrm>
            <a:custGeom>
              <a:avLst/>
              <a:gdLst/>
              <a:ahLst/>
              <a:cxnLst/>
              <a:rect l="l" t="t" r="r" b="b"/>
              <a:pathLst>
                <a:path w="16050" h="45959" extrusionOk="0">
                  <a:moveTo>
                    <a:pt x="1" y="0"/>
                  </a:moveTo>
                  <a:cubicBezTo>
                    <a:pt x="1" y="31"/>
                    <a:pt x="31" y="61"/>
                    <a:pt x="61" y="122"/>
                  </a:cubicBezTo>
                  <a:lnTo>
                    <a:pt x="213" y="456"/>
                  </a:lnTo>
                  <a:lnTo>
                    <a:pt x="821" y="1733"/>
                  </a:lnTo>
                  <a:cubicBezTo>
                    <a:pt x="1369" y="2888"/>
                    <a:pt x="2128" y="4468"/>
                    <a:pt x="3071" y="6475"/>
                  </a:cubicBezTo>
                  <a:cubicBezTo>
                    <a:pt x="3983" y="8481"/>
                    <a:pt x="5077" y="10852"/>
                    <a:pt x="6262" y="13526"/>
                  </a:cubicBezTo>
                  <a:cubicBezTo>
                    <a:pt x="6840" y="14894"/>
                    <a:pt x="7417" y="16292"/>
                    <a:pt x="8025" y="17782"/>
                  </a:cubicBezTo>
                  <a:cubicBezTo>
                    <a:pt x="8633" y="19241"/>
                    <a:pt x="9180" y="20791"/>
                    <a:pt x="9697" y="22402"/>
                  </a:cubicBezTo>
                  <a:cubicBezTo>
                    <a:pt x="10700" y="25624"/>
                    <a:pt x="11521" y="28724"/>
                    <a:pt x="12281" y="31521"/>
                  </a:cubicBezTo>
                  <a:lnTo>
                    <a:pt x="14256" y="39059"/>
                  </a:lnTo>
                  <a:cubicBezTo>
                    <a:pt x="14803" y="41186"/>
                    <a:pt x="15229" y="42919"/>
                    <a:pt x="15563" y="44104"/>
                  </a:cubicBezTo>
                  <a:cubicBezTo>
                    <a:pt x="15715" y="44712"/>
                    <a:pt x="15837" y="45168"/>
                    <a:pt x="15928" y="45502"/>
                  </a:cubicBezTo>
                  <a:cubicBezTo>
                    <a:pt x="15958" y="45654"/>
                    <a:pt x="15989" y="45746"/>
                    <a:pt x="16019" y="45837"/>
                  </a:cubicBezTo>
                  <a:cubicBezTo>
                    <a:pt x="15989" y="45746"/>
                    <a:pt x="15958" y="45624"/>
                    <a:pt x="15928" y="45472"/>
                  </a:cubicBezTo>
                  <a:cubicBezTo>
                    <a:pt x="15867" y="45138"/>
                    <a:pt x="15746" y="44682"/>
                    <a:pt x="15624" y="44104"/>
                  </a:cubicBezTo>
                  <a:lnTo>
                    <a:pt x="14378" y="38998"/>
                  </a:lnTo>
                  <a:cubicBezTo>
                    <a:pt x="13831" y="36870"/>
                    <a:pt x="13192" y="34317"/>
                    <a:pt x="12433" y="31490"/>
                  </a:cubicBezTo>
                  <a:cubicBezTo>
                    <a:pt x="11673" y="28663"/>
                    <a:pt x="10852" y="25563"/>
                    <a:pt x="9879" y="22341"/>
                  </a:cubicBezTo>
                  <a:cubicBezTo>
                    <a:pt x="9363" y="20730"/>
                    <a:pt x="8785" y="19180"/>
                    <a:pt x="8177" y="17691"/>
                  </a:cubicBezTo>
                  <a:cubicBezTo>
                    <a:pt x="7600" y="16201"/>
                    <a:pt x="6992" y="14803"/>
                    <a:pt x="6414" y="13466"/>
                  </a:cubicBezTo>
                  <a:cubicBezTo>
                    <a:pt x="5229" y="10791"/>
                    <a:pt x="4104" y="8389"/>
                    <a:pt x="3162" y="6414"/>
                  </a:cubicBezTo>
                  <a:cubicBezTo>
                    <a:pt x="2220" y="4408"/>
                    <a:pt x="1429" y="2797"/>
                    <a:pt x="882" y="1702"/>
                  </a:cubicBezTo>
                  <a:lnTo>
                    <a:pt x="244" y="426"/>
                  </a:lnTo>
                  <a:lnTo>
                    <a:pt x="61" y="92"/>
                  </a:lnTo>
                  <a:cubicBezTo>
                    <a:pt x="31" y="31"/>
                    <a:pt x="1" y="0"/>
                    <a:pt x="1" y="0"/>
                  </a:cubicBezTo>
                  <a:close/>
                  <a:moveTo>
                    <a:pt x="16019" y="45837"/>
                  </a:moveTo>
                  <a:cubicBezTo>
                    <a:pt x="16019" y="45898"/>
                    <a:pt x="16019" y="45928"/>
                    <a:pt x="16050" y="45958"/>
                  </a:cubicBezTo>
                  <a:cubicBezTo>
                    <a:pt x="16050" y="45928"/>
                    <a:pt x="16019" y="45867"/>
                    <a:pt x="16019" y="45837"/>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0" name="Google Shape;810;p43"/>
            <p:cNvSpPr/>
            <p:nvPr/>
          </p:nvSpPr>
          <p:spPr>
            <a:xfrm>
              <a:off x="1197100" y="4474225"/>
              <a:ext cx="20550" cy="21700"/>
            </a:xfrm>
            <a:custGeom>
              <a:avLst/>
              <a:gdLst/>
              <a:ahLst/>
              <a:cxnLst/>
              <a:rect l="l" t="t" r="r" b="b"/>
              <a:pathLst>
                <a:path w="822" h="868" extrusionOk="0">
                  <a:moveTo>
                    <a:pt x="761" y="1"/>
                  </a:moveTo>
                  <a:cubicBezTo>
                    <a:pt x="681" y="1"/>
                    <a:pt x="520" y="166"/>
                    <a:pt x="335" y="377"/>
                  </a:cubicBezTo>
                  <a:cubicBezTo>
                    <a:pt x="122" y="620"/>
                    <a:pt x="0" y="863"/>
                    <a:pt x="31" y="863"/>
                  </a:cubicBezTo>
                  <a:cubicBezTo>
                    <a:pt x="36" y="866"/>
                    <a:pt x="42" y="867"/>
                    <a:pt x="49" y="867"/>
                  </a:cubicBezTo>
                  <a:cubicBezTo>
                    <a:pt x="123" y="867"/>
                    <a:pt x="292" y="721"/>
                    <a:pt x="487" y="499"/>
                  </a:cubicBezTo>
                  <a:cubicBezTo>
                    <a:pt x="699" y="255"/>
                    <a:pt x="821" y="43"/>
                    <a:pt x="791" y="12"/>
                  </a:cubicBezTo>
                  <a:cubicBezTo>
                    <a:pt x="783" y="4"/>
                    <a:pt x="773" y="1"/>
                    <a:pt x="76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1" name="Google Shape;811;p43"/>
            <p:cNvSpPr/>
            <p:nvPr/>
          </p:nvSpPr>
          <p:spPr>
            <a:xfrm>
              <a:off x="1233575" y="4430350"/>
              <a:ext cx="20550" cy="22250"/>
            </a:xfrm>
            <a:custGeom>
              <a:avLst/>
              <a:gdLst/>
              <a:ahLst/>
              <a:cxnLst/>
              <a:rect l="l" t="t" r="r" b="b"/>
              <a:pathLst>
                <a:path w="822" h="890" extrusionOk="0">
                  <a:moveTo>
                    <a:pt x="773" y="0"/>
                  </a:moveTo>
                  <a:cubicBezTo>
                    <a:pt x="699" y="0"/>
                    <a:pt x="529" y="147"/>
                    <a:pt x="335" y="369"/>
                  </a:cubicBezTo>
                  <a:cubicBezTo>
                    <a:pt x="152" y="612"/>
                    <a:pt x="0" y="855"/>
                    <a:pt x="61" y="886"/>
                  </a:cubicBezTo>
                  <a:cubicBezTo>
                    <a:pt x="66" y="888"/>
                    <a:pt x="71" y="889"/>
                    <a:pt x="76" y="889"/>
                  </a:cubicBezTo>
                  <a:cubicBezTo>
                    <a:pt x="149" y="889"/>
                    <a:pt x="318" y="716"/>
                    <a:pt x="487" y="491"/>
                  </a:cubicBezTo>
                  <a:cubicBezTo>
                    <a:pt x="699" y="248"/>
                    <a:pt x="821" y="35"/>
                    <a:pt x="791" y="4"/>
                  </a:cubicBezTo>
                  <a:cubicBezTo>
                    <a:pt x="785" y="2"/>
                    <a:pt x="779" y="0"/>
                    <a:pt x="773"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2" name="Google Shape;812;p43"/>
            <p:cNvSpPr/>
            <p:nvPr/>
          </p:nvSpPr>
          <p:spPr>
            <a:xfrm>
              <a:off x="1270050" y="4386075"/>
              <a:ext cx="19775" cy="22450"/>
            </a:xfrm>
            <a:custGeom>
              <a:avLst/>
              <a:gdLst/>
              <a:ahLst/>
              <a:cxnLst/>
              <a:rect l="l" t="t" r="r" b="b"/>
              <a:pathLst>
                <a:path w="791" h="898" extrusionOk="0">
                  <a:moveTo>
                    <a:pt x="739" y="1"/>
                  </a:moveTo>
                  <a:cubicBezTo>
                    <a:pt x="674" y="1"/>
                    <a:pt x="493" y="166"/>
                    <a:pt x="335" y="377"/>
                  </a:cubicBezTo>
                  <a:cubicBezTo>
                    <a:pt x="122" y="620"/>
                    <a:pt x="0" y="863"/>
                    <a:pt x="31" y="894"/>
                  </a:cubicBezTo>
                  <a:cubicBezTo>
                    <a:pt x="35" y="896"/>
                    <a:pt x="40" y="897"/>
                    <a:pt x="46" y="897"/>
                  </a:cubicBezTo>
                  <a:cubicBezTo>
                    <a:pt x="118" y="897"/>
                    <a:pt x="290" y="724"/>
                    <a:pt x="487" y="499"/>
                  </a:cubicBezTo>
                  <a:cubicBezTo>
                    <a:pt x="669" y="256"/>
                    <a:pt x="791" y="43"/>
                    <a:pt x="760" y="12"/>
                  </a:cubicBezTo>
                  <a:cubicBezTo>
                    <a:pt x="756" y="4"/>
                    <a:pt x="749" y="1"/>
                    <a:pt x="73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3" name="Google Shape;813;p43"/>
            <p:cNvSpPr/>
            <p:nvPr/>
          </p:nvSpPr>
          <p:spPr>
            <a:xfrm>
              <a:off x="1305750" y="4341450"/>
              <a:ext cx="19800" cy="22250"/>
            </a:xfrm>
            <a:custGeom>
              <a:avLst/>
              <a:gdLst/>
              <a:ahLst/>
              <a:cxnLst/>
              <a:rect l="l" t="t" r="r" b="b"/>
              <a:pathLst>
                <a:path w="792" h="890" extrusionOk="0">
                  <a:moveTo>
                    <a:pt x="743" y="0"/>
                  </a:moveTo>
                  <a:cubicBezTo>
                    <a:pt x="669" y="0"/>
                    <a:pt x="500" y="146"/>
                    <a:pt x="305" y="369"/>
                  </a:cubicBezTo>
                  <a:cubicBezTo>
                    <a:pt x="123" y="642"/>
                    <a:pt x="1" y="855"/>
                    <a:pt x="31" y="886"/>
                  </a:cubicBezTo>
                  <a:cubicBezTo>
                    <a:pt x="37" y="888"/>
                    <a:pt x="43" y="889"/>
                    <a:pt x="49" y="889"/>
                  </a:cubicBezTo>
                  <a:cubicBezTo>
                    <a:pt x="123" y="889"/>
                    <a:pt x="293" y="743"/>
                    <a:pt x="487" y="521"/>
                  </a:cubicBezTo>
                  <a:cubicBezTo>
                    <a:pt x="670" y="278"/>
                    <a:pt x="791" y="34"/>
                    <a:pt x="761" y="4"/>
                  </a:cubicBezTo>
                  <a:cubicBezTo>
                    <a:pt x="756" y="1"/>
                    <a:pt x="750" y="0"/>
                    <a:pt x="743"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4" name="Google Shape;814;p43"/>
            <p:cNvSpPr/>
            <p:nvPr/>
          </p:nvSpPr>
          <p:spPr>
            <a:xfrm>
              <a:off x="1340725" y="4296625"/>
              <a:ext cx="20525" cy="22425"/>
            </a:xfrm>
            <a:custGeom>
              <a:avLst/>
              <a:gdLst/>
              <a:ahLst/>
              <a:cxnLst/>
              <a:rect l="l" t="t" r="r" b="b"/>
              <a:pathLst>
                <a:path w="821" h="897" extrusionOk="0">
                  <a:moveTo>
                    <a:pt x="751" y="0"/>
                  </a:moveTo>
                  <a:cubicBezTo>
                    <a:pt x="699" y="0"/>
                    <a:pt x="504" y="174"/>
                    <a:pt x="335" y="399"/>
                  </a:cubicBezTo>
                  <a:cubicBezTo>
                    <a:pt x="152" y="642"/>
                    <a:pt x="0" y="855"/>
                    <a:pt x="61" y="885"/>
                  </a:cubicBezTo>
                  <a:cubicBezTo>
                    <a:pt x="69" y="893"/>
                    <a:pt x="79" y="897"/>
                    <a:pt x="91" y="897"/>
                  </a:cubicBezTo>
                  <a:cubicBezTo>
                    <a:pt x="170" y="897"/>
                    <a:pt x="328" y="732"/>
                    <a:pt x="486" y="520"/>
                  </a:cubicBezTo>
                  <a:cubicBezTo>
                    <a:pt x="699" y="277"/>
                    <a:pt x="821" y="34"/>
                    <a:pt x="760" y="4"/>
                  </a:cubicBezTo>
                  <a:cubicBezTo>
                    <a:pt x="758" y="1"/>
                    <a:pt x="755" y="0"/>
                    <a:pt x="75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5" name="Google Shape;815;p43"/>
            <p:cNvSpPr/>
            <p:nvPr/>
          </p:nvSpPr>
          <p:spPr>
            <a:xfrm>
              <a:off x="1376425" y="4251800"/>
              <a:ext cx="19800" cy="22975"/>
            </a:xfrm>
            <a:custGeom>
              <a:avLst/>
              <a:gdLst/>
              <a:ahLst/>
              <a:cxnLst/>
              <a:rect l="l" t="t" r="r" b="b"/>
              <a:pathLst>
                <a:path w="792" h="919" extrusionOk="0">
                  <a:moveTo>
                    <a:pt x="745" y="0"/>
                  </a:moveTo>
                  <a:cubicBezTo>
                    <a:pt x="673" y="0"/>
                    <a:pt x="504" y="173"/>
                    <a:pt x="335" y="399"/>
                  </a:cubicBezTo>
                  <a:cubicBezTo>
                    <a:pt x="122" y="642"/>
                    <a:pt x="1" y="854"/>
                    <a:pt x="62" y="915"/>
                  </a:cubicBezTo>
                  <a:cubicBezTo>
                    <a:pt x="64" y="917"/>
                    <a:pt x="67" y="919"/>
                    <a:pt x="71" y="919"/>
                  </a:cubicBezTo>
                  <a:cubicBezTo>
                    <a:pt x="119" y="919"/>
                    <a:pt x="290" y="745"/>
                    <a:pt x="487" y="520"/>
                  </a:cubicBezTo>
                  <a:cubicBezTo>
                    <a:pt x="669" y="277"/>
                    <a:pt x="791" y="64"/>
                    <a:pt x="761" y="3"/>
                  </a:cubicBezTo>
                  <a:cubicBezTo>
                    <a:pt x="756" y="1"/>
                    <a:pt x="751" y="0"/>
                    <a:pt x="74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6" name="Google Shape;816;p43"/>
            <p:cNvSpPr/>
            <p:nvPr/>
          </p:nvSpPr>
          <p:spPr>
            <a:xfrm>
              <a:off x="1411375" y="4207700"/>
              <a:ext cx="20550" cy="22250"/>
            </a:xfrm>
            <a:custGeom>
              <a:avLst/>
              <a:gdLst/>
              <a:ahLst/>
              <a:cxnLst/>
              <a:rect l="l" t="t" r="r" b="b"/>
              <a:pathLst>
                <a:path w="822" h="890" extrusionOk="0">
                  <a:moveTo>
                    <a:pt x="780" y="1"/>
                  </a:moveTo>
                  <a:cubicBezTo>
                    <a:pt x="725" y="1"/>
                    <a:pt x="533" y="147"/>
                    <a:pt x="366" y="369"/>
                  </a:cubicBezTo>
                  <a:cubicBezTo>
                    <a:pt x="153" y="612"/>
                    <a:pt x="1" y="856"/>
                    <a:pt x="62" y="886"/>
                  </a:cubicBezTo>
                  <a:cubicBezTo>
                    <a:pt x="67" y="889"/>
                    <a:pt x="73" y="890"/>
                    <a:pt x="80" y="890"/>
                  </a:cubicBezTo>
                  <a:cubicBezTo>
                    <a:pt x="154" y="890"/>
                    <a:pt x="323" y="744"/>
                    <a:pt x="518" y="521"/>
                  </a:cubicBezTo>
                  <a:cubicBezTo>
                    <a:pt x="700" y="278"/>
                    <a:pt x="822" y="35"/>
                    <a:pt x="791" y="4"/>
                  </a:cubicBezTo>
                  <a:cubicBezTo>
                    <a:pt x="789" y="2"/>
                    <a:pt x="785" y="1"/>
                    <a:pt x="78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7" name="Google Shape;817;p43"/>
            <p:cNvSpPr/>
            <p:nvPr/>
          </p:nvSpPr>
          <p:spPr>
            <a:xfrm>
              <a:off x="1447850" y="4163650"/>
              <a:ext cx="20550" cy="22225"/>
            </a:xfrm>
            <a:custGeom>
              <a:avLst/>
              <a:gdLst/>
              <a:ahLst/>
              <a:cxnLst/>
              <a:rect l="l" t="t" r="r" b="b"/>
              <a:pathLst>
                <a:path w="822" h="889" extrusionOk="0">
                  <a:moveTo>
                    <a:pt x="776" y="0"/>
                  </a:moveTo>
                  <a:cubicBezTo>
                    <a:pt x="704" y="0"/>
                    <a:pt x="532" y="173"/>
                    <a:pt x="335" y="399"/>
                  </a:cubicBezTo>
                  <a:cubicBezTo>
                    <a:pt x="123" y="642"/>
                    <a:pt x="1" y="855"/>
                    <a:pt x="62" y="885"/>
                  </a:cubicBezTo>
                  <a:cubicBezTo>
                    <a:pt x="64" y="887"/>
                    <a:pt x="67" y="888"/>
                    <a:pt x="71" y="888"/>
                  </a:cubicBezTo>
                  <a:cubicBezTo>
                    <a:pt x="123" y="888"/>
                    <a:pt x="318" y="717"/>
                    <a:pt x="487" y="520"/>
                  </a:cubicBezTo>
                  <a:cubicBezTo>
                    <a:pt x="700" y="277"/>
                    <a:pt x="822" y="34"/>
                    <a:pt x="791" y="4"/>
                  </a:cubicBezTo>
                  <a:cubicBezTo>
                    <a:pt x="787" y="1"/>
                    <a:pt x="782" y="0"/>
                    <a:pt x="776"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8" name="Google Shape;818;p43"/>
            <p:cNvSpPr/>
            <p:nvPr/>
          </p:nvSpPr>
          <p:spPr>
            <a:xfrm>
              <a:off x="1484325" y="4120325"/>
              <a:ext cx="21325" cy="22225"/>
            </a:xfrm>
            <a:custGeom>
              <a:avLst/>
              <a:gdLst/>
              <a:ahLst/>
              <a:cxnLst/>
              <a:rect l="l" t="t" r="r" b="b"/>
              <a:pathLst>
                <a:path w="853" h="889" extrusionOk="0">
                  <a:moveTo>
                    <a:pt x="782" y="1"/>
                  </a:moveTo>
                  <a:cubicBezTo>
                    <a:pt x="730" y="1"/>
                    <a:pt x="535" y="172"/>
                    <a:pt x="366" y="369"/>
                  </a:cubicBezTo>
                  <a:cubicBezTo>
                    <a:pt x="153" y="612"/>
                    <a:pt x="1" y="855"/>
                    <a:pt x="62" y="885"/>
                  </a:cubicBezTo>
                  <a:cubicBezTo>
                    <a:pt x="64" y="888"/>
                    <a:pt x="67" y="889"/>
                    <a:pt x="71" y="889"/>
                  </a:cubicBezTo>
                  <a:cubicBezTo>
                    <a:pt x="123" y="889"/>
                    <a:pt x="318" y="716"/>
                    <a:pt x="487" y="490"/>
                  </a:cubicBezTo>
                  <a:cubicBezTo>
                    <a:pt x="700" y="247"/>
                    <a:pt x="852" y="34"/>
                    <a:pt x="791" y="4"/>
                  </a:cubicBezTo>
                  <a:cubicBezTo>
                    <a:pt x="789" y="2"/>
                    <a:pt x="786" y="1"/>
                    <a:pt x="78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9" name="Google Shape;819;p43"/>
            <p:cNvSpPr/>
            <p:nvPr/>
          </p:nvSpPr>
          <p:spPr>
            <a:xfrm>
              <a:off x="1521575" y="4077000"/>
              <a:ext cx="20550" cy="22250"/>
            </a:xfrm>
            <a:custGeom>
              <a:avLst/>
              <a:gdLst/>
              <a:ahLst/>
              <a:cxnLst/>
              <a:rect l="l" t="t" r="r" b="b"/>
              <a:pathLst>
                <a:path w="822" h="890" extrusionOk="0">
                  <a:moveTo>
                    <a:pt x="773" y="1"/>
                  </a:moveTo>
                  <a:cubicBezTo>
                    <a:pt x="699" y="1"/>
                    <a:pt x="529" y="147"/>
                    <a:pt x="335" y="369"/>
                  </a:cubicBezTo>
                  <a:cubicBezTo>
                    <a:pt x="122" y="612"/>
                    <a:pt x="0" y="855"/>
                    <a:pt x="61" y="886"/>
                  </a:cubicBezTo>
                  <a:cubicBezTo>
                    <a:pt x="66" y="888"/>
                    <a:pt x="71" y="889"/>
                    <a:pt x="76" y="889"/>
                  </a:cubicBezTo>
                  <a:cubicBezTo>
                    <a:pt x="145" y="889"/>
                    <a:pt x="290" y="716"/>
                    <a:pt x="487" y="491"/>
                  </a:cubicBezTo>
                  <a:cubicBezTo>
                    <a:pt x="699" y="248"/>
                    <a:pt x="821" y="35"/>
                    <a:pt x="791" y="4"/>
                  </a:cubicBezTo>
                  <a:cubicBezTo>
                    <a:pt x="785" y="2"/>
                    <a:pt x="779" y="1"/>
                    <a:pt x="773"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0" name="Google Shape;820;p43"/>
            <p:cNvSpPr/>
            <p:nvPr/>
          </p:nvSpPr>
          <p:spPr>
            <a:xfrm>
              <a:off x="1558800" y="4032725"/>
              <a:ext cx="19800" cy="22450"/>
            </a:xfrm>
            <a:custGeom>
              <a:avLst/>
              <a:gdLst/>
              <a:ahLst/>
              <a:cxnLst/>
              <a:rect l="l" t="t" r="r" b="b"/>
              <a:pathLst>
                <a:path w="792" h="898" extrusionOk="0">
                  <a:moveTo>
                    <a:pt x="731" y="1"/>
                  </a:moveTo>
                  <a:cubicBezTo>
                    <a:pt x="651" y="1"/>
                    <a:pt x="489" y="166"/>
                    <a:pt x="305" y="377"/>
                  </a:cubicBezTo>
                  <a:cubicBezTo>
                    <a:pt x="122" y="620"/>
                    <a:pt x="1" y="833"/>
                    <a:pt x="31" y="894"/>
                  </a:cubicBezTo>
                  <a:cubicBezTo>
                    <a:pt x="36" y="896"/>
                    <a:pt x="41" y="897"/>
                    <a:pt x="46" y="897"/>
                  </a:cubicBezTo>
                  <a:cubicBezTo>
                    <a:pt x="119" y="897"/>
                    <a:pt x="288" y="724"/>
                    <a:pt x="457" y="499"/>
                  </a:cubicBezTo>
                  <a:cubicBezTo>
                    <a:pt x="669" y="256"/>
                    <a:pt x="791" y="43"/>
                    <a:pt x="761" y="12"/>
                  </a:cubicBezTo>
                  <a:cubicBezTo>
                    <a:pt x="753" y="4"/>
                    <a:pt x="743" y="1"/>
                    <a:pt x="73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1" name="Google Shape;821;p43"/>
            <p:cNvSpPr/>
            <p:nvPr/>
          </p:nvSpPr>
          <p:spPr>
            <a:xfrm>
              <a:off x="1592250" y="3982050"/>
              <a:ext cx="9900" cy="27450"/>
            </a:xfrm>
            <a:custGeom>
              <a:avLst/>
              <a:gdLst/>
              <a:ahLst/>
              <a:cxnLst/>
              <a:rect l="l" t="t" r="r" b="b"/>
              <a:pathLst>
                <a:path w="396" h="1098" extrusionOk="0">
                  <a:moveTo>
                    <a:pt x="354" y="0"/>
                  </a:moveTo>
                  <a:cubicBezTo>
                    <a:pt x="290" y="0"/>
                    <a:pt x="179" y="233"/>
                    <a:pt x="122" y="520"/>
                  </a:cubicBezTo>
                  <a:cubicBezTo>
                    <a:pt x="91" y="641"/>
                    <a:pt x="61" y="793"/>
                    <a:pt x="31" y="915"/>
                  </a:cubicBezTo>
                  <a:cubicBezTo>
                    <a:pt x="0" y="1006"/>
                    <a:pt x="0" y="1067"/>
                    <a:pt x="31" y="1097"/>
                  </a:cubicBezTo>
                  <a:cubicBezTo>
                    <a:pt x="61" y="1097"/>
                    <a:pt x="122" y="1036"/>
                    <a:pt x="152" y="945"/>
                  </a:cubicBezTo>
                  <a:cubicBezTo>
                    <a:pt x="213" y="824"/>
                    <a:pt x="274" y="702"/>
                    <a:pt x="304" y="580"/>
                  </a:cubicBezTo>
                  <a:cubicBezTo>
                    <a:pt x="395" y="277"/>
                    <a:pt x="395" y="3"/>
                    <a:pt x="365" y="3"/>
                  </a:cubicBezTo>
                  <a:cubicBezTo>
                    <a:pt x="361" y="1"/>
                    <a:pt x="358" y="0"/>
                    <a:pt x="35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2" name="Google Shape;822;p43"/>
            <p:cNvSpPr/>
            <p:nvPr/>
          </p:nvSpPr>
          <p:spPr>
            <a:xfrm>
              <a:off x="1606675" y="3926575"/>
              <a:ext cx="9150" cy="27500"/>
            </a:xfrm>
            <a:custGeom>
              <a:avLst/>
              <a:gdLst/>
              <a:ahLst/>
              <a:cxnLst/>
              <a:rect l="l" t="t" r="r" b="b"/>
              <a:pathLst>
                <a:path w="366" h="1100" extrusionOk="0">
                  <a:moveTo>
                    <a:pt x="299" y="1"/>
                  </a:moveTo>
                  <a:cubicBezTo>
                    <a:pt x="261" y="1"/>
                    <a:pt x="149" y="233"/>
                    <a:pt x="92" y="520"/>
                  </a:cubicBezTo>
                  <a:cubicBezTo>
                    <a:pt x="31" y="824"/>
                    <a:pt x="1" y="1097"/>
                    <a:pt x="61" y="1097"/>
                  </a:cubicBezTo>
                  <a:cubicBezTo>
                    <a:pt x="65" y="1099"/>
                    <a:pt x="68" y="1100"/>
                    <a:pt x="72" y="1100"/>
                  </a:cubicBezTo>
                  <a:cubicBezTo>
                    <a:pt x="133" y="1100"/>
                    <a:pt x="217" y="867"/>
                    <a:pt x="274" y="581"/>
                  </a:cubicBezTo>
                  <a:cubicBezTo>
                    <a:pt x="365" y="277"/>
                    <a:pt x="365" y="3"/>
                    <a:pt x="305" y="3"/>
                  </a:cubicBezTo>
                  <a:cubicBezTo>
                    <a:pt x="303" y="1"/>
                    <a:pt x="301" y="1"/>
                    <a:pt x="29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3" name="Google Shape;823;p43"/>
            <p:cNvSpPr/>
            <p:nvPr/>
          </p:nvSpPr>
          <p:spPr>
            <a:xfrm>
              <a:off x="1619600" y="3870400"/>
              <a:ext cx="7625" cy="28150"/>
            </a:xfrm>
            <a:custGeom>
              <a:avLst/>
              <a:gdLst/>
              <a:ahLst/>
              <a:cxnLst/>
              <a:rect l="l" t="t" r="r" b="b"/>
              <a:pathLst>
                <a:path w="305" h="1126" extrusionOk="0">
                  <a:moveTo>
                    <a:pt x="274" y="1"/>
                  </a:moveTo>
                  <a:cubicBezTo>
                    <a:pt x="213" y="1"/>
                    <a:pt x="122" y="244"/>
                    <a:pt x="61" y="548"/>
                  </a:cubicBezTo>
                  <a:cubicBezTo>
                    <a:pt x="0" y="852"/>
                    <a:pt x="0" y="1125"/>
                    <a:pt x="61" y="1125"/>
                  </a:cubicBezTo>
                  <a:cubicBezTo>
                    <a:pt x="122" y="1125"/>
                    <a:pt x="213" y="913"/>
                    <a:pt x="274" y="578"/>
                  </a:cubicBezTo>
                  <a:cubicBezTo>
                    <a:pt x="304" y="274"/>
                    <a:pt x="304" y="1"/>
                    <a:pt x="27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4" name="Google Shape;824;p43"/>
            <p:cNvSpPr/>
            <p:nvPr/>
          </p:nvSpPr>
          <p:spPr>
            <a:xfrm>
              <a:off x="1630225" y="3814175"/>
              <a:ext cx="7625" cy="28150"/>
            </a:xfrm>
            <a:custGeom>
              <a:avLst/>
              <a:gdLst/>
              <a:ahLst/>
              <a:cxnLst/>
              <a:rect l="l" t="t" r="r" b="b"/>
              <a:pathLst>
                <a:path w="305" h="1126" extrusionOk="0">
                  <a:moveTo>
                    <a:pt x="244" y="1"/>
                  </a:moveTo>
                  <a:cubicBezTo>
                    <a:pt x="183" y="1"/>
                    <a:pt x="92" y="244"/>
                    <a:pt x="31" y="548"/>
                  </a:cubicBezTo>
                  <a:cubicBezTo>
                    <a:pt x="1" y="852"/>
                    <a:pt x="1" y="1125"/>
                    <a:pt x="31" y="1125"/>
                  </a:cubicBezTo>
                  <a:cubicBezTo>
                    <a:pt x="92" y="1125"/>
                    <a:pt x="183" y="882"/>
                    <a:pt x="244" y="578"/>
                  </a:cubicBezTo>
                  <a:cubicBezTo>
                    <a:pt x="305" y="274"/>
                    <a:pt x="305" y="1"/>
                    <a:pt x="24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5" name="Google Shape;825;p43"/>
            <p:cNvSpPr/>
            <p:nvPr/>
          </p:nvSpPr>
          <p:spPr>
            <a:xfrm>
              <a:off x="1639350" y="3758650"/>
              <a:ext cx="7625" cy="27500"/>
            </a:xfrm>
            <a:custGeom>
              <a:avLst/>
              <a:gdLst/>
              <a:ahLst/>
              <a:cxnLst/>
              <a:rect l="l" t="t" r="r" b="b"/>
              <a:pathLst>
                <a:path w="305" h="1100" extrusionOk="0">
                  <a:moveTo>
                    <a:pt x="233" y="0"/>
                  </a:moveTo>
                  <a:cubicBezTo>
                    <a:pt x="176" y="0"/>
                    <a:pt x="119" y="233"/>
                    <a:pt x="61" y="519"/>
                  </a:cubicBezTo>
                  <a:cubicBezTo>
                    <a:pt x="1" y="854"/>
                    <a:pt x="1" y="1097"/>
                    <a:pt x="61" y="1097"/>
                  </a:cubicBezTo>
                  <a:cubicBezTo>
                    <a:pt x="63" y="1099"/>
                    <a:pt x="65" y="1099"/>
                    <a:pt x="67" y="1099"/>
                  </a:cubicBezTo>
                  <a:cubicBezTo>
                    <a:pt x="102" y="1099"/>
                    <a:pt x="187" y="867"/>
                    <a:pt x="244" y="580"/>
                  </a:cubicBezTo>
                  <a:cubicBezTo>
                    <a:pt x="305" y="246"/>
                    <a:pt x="305" y="3"/>
                    <a:pt x="244" y="3"/>
                  </a:cubicBezTo>
                  <a:cubicBezTo>
                    <a:pt x="240" y="1"/>
                    <a:pt x="237" y="0"/>
                    <a:pt x="233"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6" name="Google Shape;826;p43"/>
            <p:cNvSpPr/>
            <p:nvPr/>
          </p:nvSpPr>
          <p:spPr>
            <a:xfrm>
              <a:off x="1648475" y="3710825"/>
              <a:ext cx="6850" cy="19800"/>
            </a:xfrm>
            <a:custGeom>
              <a:avLst/>
              <a:gdLst/>
              <a:ahLst/>
              <a:cxnLst/>
              <a:rect l="l" t="t" r="r" b="b"/>
              <a:pathLst>
                <a:path w="274" h="792" extrusionOk="0">
                  <a:moveTo>
                    <a:pt x="213" y="1"/>
                  </a:moveTo>
                  <a:cubicBezTo>
                    <a:pt x="152" y="1"/>
                    <a:pt x="61" y="153"/>
                    <a:pt x="31" y="365"/>
                  </a:cubicBezTo>
                  <a:cubicBezTo>
                    <a:pt x="0" y="609"/>
                    <a:pt x="0" y="791"/>
                    <a:pt x="61" y="791"/>
                  </a:cubicBezTo>
                  <a:cubicBezTo>
                    <a:pt x="122" y="791"/>
                    <a:pt x="213" y="609"/>
                    <a:pt x="244" y="396"/>
                  </a:cubicBezTo>
                  <a:cubicBezTo>
                    <a:pt x="274" y="183"/>
                    <a:pt x="244" y="1"/>
                    <a:pt x="213"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7" name="Google Shape;827;p43"/>
            <p:cNvSpPr/>
            <p:nvPr/>
          </p:nvSpPr>
          <p:spPr>
            <a:xfrm>
              <a:off x="1131750" y="4457800"/>
              <a:ext cx="217350" cy="235600"/>
            </a:xfrm>
            <a:custGeom>
              <a:avLst/>
              <a:gdLst/>
              <a:ahLst/>
              <a:cxnLst/>
              <a:rect l="l" t="t" r="r" b="b"/>
              <a:pathLst>
                <a:path w="8694" h="9424" extrusionOk="0">
                  <a:moveTo>
                    <a:pt x="1459" y="1"/>
                  </a:moveTo>
                  <a:lnTo>
                    <a:pt x="0" y="1916"/>
                  </a:lnTo>
                  <a:lnTo>
                    <a:pt x="7356" y="9423"/>
                  </a:lnTo>
                  <a:lnTo>
                    <a:pt x="8694" y="7843"/>
                  </a:lnTo>
                  <a:lnTo>
                    <a:pt x="1459" y="1"/>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8" name="Google Shape;828;p43"/>
            <p:cNvSpPr/>
            <p:nvPr/>
          </p:nvSpPr>
          <p:spPr>
            <a:xfrm>
              <a:off x="1607450" y="3608250"/>
              <a:ext cx="183900" cy="522100"/>
            </a:xfrm>
            <a:custGeom>
              <a:avLst/>
              <a:gdLst/>
              <a:ahLst/>
              <a:cxnLst/>
              <a:rect l="l" t="t" r="r" b="b"/>
              <a:pathLst>
                <a:path w="7356" h="20884" extrusionOk="0">
                  <a:moveTo>
                    <a:pt x="0" y="0"/>
                  </a:moveTo>
                  <a:lnTo>
                    <a:pt x="0" y="0"/>
                  </a:lnTo>
                  <a:cubicBezTo>
                    <a:pt x="0" y="1"/>
                    <a:pt x="5928" y="20884"/>
                    <a:pt x="6047" y="20884"/>
                  </a:cubicBezTo>
                  <a:cubicBezTo>
                    <a:pt x="6048" y="20884"/>
                    <a:pt x="6048" y="20883"/>
                    <a:pt x="6049" y="20882"/>
                  </a:cubicBezTo>
                  <a:cubicBezTo>
                    <a:pt x="6140" y="20669"/>
                    <a:pt x="7356" y="16140"/>
                    <a:pt x="7356" y="16140"/>
                  </a:cubicBez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9" name="Google Shape;829;p43"/>
            <p:cNvSpPr/>
            <p:nvPr/>
          </p:nvSpPr>
          <p:spPr>
            <a:xfrm>
              <a:off x="1792100" y="2875700"/>
              <a:ext cx="736350" cy="311450"/>
            </a:xfrm>
            <a:custGeom>
              <a:avLst/>
              <a:gdLst/>
              <a:ahLst/>
              <a:cxnLst/>
              <a:rect l="l" t="t" r="r" b="b"/>
              <a:pathLst>
                <a:path w="29454" h="12458" extrusionOk="0">
                  <a:moveTo>
                    <a:pt x="6414" y="1"/>
                  </a:moveTo>
                  <a:lnTo>
                    <a:pt x="0" y="943"/>
                  </a:lnTo>
                  <a:cubicBezTo>
                    <a:pt x="0" y="943"/>
                    <a:pt x="61" y="1521"/>
                    <a:pt x="3648" y="8299"/>
                  </a:cubicBezTo>
                  <a:cubicBezTo>
                    <a:pt x="5391" y="11596"/>
                    <a:pt x="9897" y="12457"/>
                    <a:pt x="14127" y="12457"/>
                  </a:cubicBezTo>
                  <a:cubicBezTo>
                    <a:pt x="18748" y="12457"/>
                    <a:pt x="23040" y="11430"/>
                    <a:pt x="23040" y="11430"/>
                  </a:cubicBezTo>
                  <a:cubicBezTo>
                    <a:pt x="24286" y="11399"/>
                    <a:pt x="25502" y="11308"/>
                    <a:pt x="26748" y="11156"/>
                  </a:cubicBezTo>
                  <a:cubicBezTo>
                    <a:pt x="28451" y="10852"/>
                    <a:pt x="28420" y="10700"/>
                    <a:pt x="28329" y="10518"/>
                  </a:cubicBezTo>
                  <a:cubicBezTo>
                    <a:pt x="28286" y="10395"/>
                    <a:pt x="28094" y="10353"/>
                    <a:pt x="27833" y="10353"/>
                  </a:cubicBezTo>
                  <a:cubicBezTo>
                    <a:pt x="27273" y="10353"/>
                    <a:pt x="26393" y="10548"/>
                    <a:pt x="25992" y="10548"/>
                  </a:cubicBezTo>
                  <a:cubicBezTo>
                    <a:pt x="25798" y="10548"/>
                    <a:pt x="25716" y="10502"/>
                    <a:pt x="25837" y="10366"/>
                  </a:cubicBezTo>
                  <a:cubicBezTo>
                    <a:pt x="26323" y="9819"/>
                    <a:pt x="29423" y="9636"/>
                    <a:pt x="29210" y="9120"/>
                  </a:cubicBezTo>
                  <a:cubicBezTo>
                    <a:pt x="29134" y="8944"/>
                    <a:pt x="28893" y="8878"/>
                    <a:pt x="28572" y="8878"/>
                  </a:cubicBezTo>
                  <a:cubicBezTo>
                    <a:pt x="27611" y="8878"/>
                    <a:pt x="25928" y="9469"/>
                    <a:pt x="25745" y="9515"/>
                  </a:cubicBezTo>
                  <a:cubicBezTo>
                    <a:pt x="25724" y="9519"/>
                    <a:pt x="25705" y="9522"/>
                    <a:pt x="25686" y="9522"/>
                  </a:cubicBezTo>
                  <a:cubicBezTo>
                    <a:pt x="25460" y="9522"/>
                    <a:pt x="25397" y="9206"/>
                    <a:pt x="25593" y="9150"/>
                  </a:cubicBezTo>
                  <a:cubicBezTo>
                    <a:pt x="25928" y="9089"/>
                    <a:pt x="29454" y="8269"/>
                    <a:pt x="29180" y="7569"/>
                  </a:cubicBezTo>
                  <a:cubicBezTo>
                    <a:pt x="29126" y="7441"/>
                    <a:pt x="29008" y="7399"/>
                    <a:pt x="28878" y="7399"/>
                  </a:cubicBezTo>
                  <a:cubicBezTo>
                    <a:pt x="28639" y="7399"/>
                    <a:pt x="28359" y="7539"/>
                    <a:pt x="28359" y="7539"/>
                  </a:cubicBezTo>
                  <a:cubicBezTo>
                    <a:pt x="28359" y="7539"/>
                    <a:pt x="26015" y="8276"/>
                    <a:pt x="25268" y="8276"/>
                  </a:cubicBezTo>
                  <a:cubicBezTo>
                    <a:pt x="25144" y="8276"/>
                    <a:pt x="25064" y="8256"/>
                    <a:pt x="25046" y="8208"/>
                  </a:cubicBezTo>
                  <a:cubicBezTo>
                    <a:pt x="24925" y="7904"/>
                    <a:pt x="26809" y="7235"/>
                    <a:pt x="27448" y="7053"/>
                  </a:cubicBezTo>
                  <a:cubicBezTo>
                    <a:pt x="28086" y="6901"/>
                    <a:pt x="28238" y="6506"/>
                    <a:pt x="27934" y="6293"/>
                  </a:cubicBezTo>
                  <a:cubicBezTo>
                    <a:pt x="27907" y="6274"/>
                    <a:pt x="27853" y="6265"/>
                    <a:pt x="27777" y="6265"/>
                  </a:cubicBezTo>
                  <a:cubicBezTo>
                    <a:pt x="27246" y="6265"/>
                    <a:pt x="25665" y="6681"/>
                    <a:pt x="25107" y="6840"/>
                  </a:cubicBezTo>
                  <a:cubicBezTo>
                    <a:pt x="24745" y="6943"/>
                    <a:pt x="24032" y="7164"/>
                    <a:pt x="23598" y="7164"/>
                  </a:cubicBezTo>
                  <a:cubicBezTo>
                    <a:pt x="23266" y="7164"/>
                    <a:pt x="23098" y="7035"/>
                    <a:pt x="23375" y="6627"/>
                  </a:cubicBezTo>
                  <a:cubicBezTo>
                    <a:pt x="24013" y="5655"/>
                    <a:pt x="24134" y="4652"/>
                    <a:pt x="23952" y="4378"/>
                  </a:cubicBezTo>
                  <a:cubicBezTo>
                    <a:pt x="23885" y="4289"/>
                    <a:pt x="23790" y="4249"/>
                    <a:pt x="23692" y="4249"/>
                  </a:cubicBezTo>
                  <a:cubicBezTo>
                    <a:pt x="23525" y="4249"/>
                    <a:pt x="23352" y="4368"/>
                    <a:pt x="23314" y="4560"/>
                  </a:cubicBezTo>
                  <a:cubicBezTo>
                    <a:pt x="23223" y="4925"/>
                    <a:pt x="23071" y="5290"/>
                    <a:pt x="22858" y="5624"/>
                  </a:cubicBezTo>
                  <a:cubicBezTo>
                    <a:pt x="22736" y="5898"/>
                    <a:pt x="22523" y="6141"/>
                    <a:pt x="22311" y="6354"/>
                  </a:cubicBezTo>
                  <a:cubicBezTo>
                    <a:pt x="22037" y="6627"/>
                    <a:pt x="21794" y="6810"/>
                    <a:pt x="21581" y="6962"/>
                  </a:cubicBezTo>
                  <a:cubicBezTo>
                    <a:pt x="20570" y="7133"/>
                    <a:pt x="18505" y="7420"/>
                    <a:pt x="16095" y="7420"/>
                  </a:cubicBezTo>
                  <a:cubicBezTo>
                    <a:pt x="14231" y="7420"/>
                    <a:pt x="12162" y="7249"/>
                    <a:pt x="10213" y="6718"/>
                  </a:cubicBezTo>
                  <a:cubicBezTo>
                    <a:pt x="9392" y="6506"/>
                    <a:pt x="6414" y="1"/>
                    <a:pt x="6414" y="1"/>
                  </a:cubicBezTo>
                  <a:close/>
                </a:path>
              </a:pathLst>
            </a:custGeom>
            <a:solidFill>
              <a:srgbClr val="E5BA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0" name="Google Shape;830;p43"/>
            <p:cNvSpPr/>
            <p:nvPr/>
          </p:nvSpPr>
          <p:spPr>
            <a:xfrm>
              <a:off x="1779175" y="2523050"/>
              <a:ext cx="157325" cy="137150"/>
            </a:xfrm>
            <a:custGeom>
              <a:avLst/>
              <a:gdLst/>
              <a:ahLst/>
              <a:cxnLst/>
              <a:rect l="l" t="t" r="r" b="b"/>
              <a:pathLst>
                <a:path w="6293" h="5486" extrusionOk="0">
                  <a:moveTo>
                    <a:pt x="1793" y="0"/>
                  </a:moveTo>
                  <a:cubicBezTo>
                    <a:pt x="1399" y="0"/>
                    <a:pt x="1014" y="182"/>
                    <a:pt x="760" y="520"/>
                  </a:cubicBezTo>
                  <a:cubicBezTo>
                    <a:pt x="487" y="855"/>
                    <a:pt x="304" y="1250"/>
                    <a:pt x="274" y="1675"/>
                  </a:cubicBezTo>
                  <a:cubicBezTo>
                    <a:pt x="0" y="3560"/>
                    <a:pt x="1338" y="5262"/>
                    <a:pt x="3222" y="5475"/>
                  </a:cubicBezTo>
                  <a:cubicBezTo>
                    <a:pt x="3265" y="5482"/>
                    <a:pt x="3309" y="5486"/>
                    <a:pt x="3352" y="5486"/>
                  </a:cubicBezTo>
                  <a:cubicBezTo>
                    <a:pt x="3491" y="5486"/>
                    <a:pt x="3630" y="5446"/>
                    <a:pt x="3770" y="5353"/>
                  </a:cubicBezTo>
                  <a:cubicBezTo>
                    <a:pt x="3922" y="5171"/>
                    <a:pt x="3952" y="4928"/>
                    <a:pt x="3830" y="4715"/>
                  </a:cubicBezTo>
                  <a:cubicBezTo>
                    <a:pt x="3766" y="4603"/>
                    <a:pt x="3685" y="4499"/>
                    <a:pt x="3592" y="4408"/>
                  </a:cubicBezTo>
                  <a:lnTo>
                    <a:pt x="3592" y="4408"/>
                  </a:lnTo>
                  <a:cubicBezTo>
                    <a:pt x="3887" y="4591"/>
                    <a:pt x="4214" y="4677"/>
                    <a:pt x="4536" y="4677"/>
                  </a:cubicBezTo>
                  <a:cubicBezTo>
                    <a:pt x="5299" y="4677"/>
                    <a:pt x="6039" y="4196"/>
                    <a:pt x="6292" y="3377"/>
                  </a:cubicBezTo>
                  <a:cubicBezTo>
                    <a:pt x="5593" y="3317"/>
                    <a:pt x="4985" y="2800"/>
                    <a:pt x="4560" y="2253"/>
                  </a:cubicBezTo>
                  <a:cubicBezTo>
                    <a:pt x="4165" y="1675"/>
                    <a:pt x="3709" y="1128"/>
                    <a:pt x="3192" y="672"/>
                  </a:cubicBezTo>
                  <a:cubicBezTo>
                    <a:pt x="2851" y="421"/>
                    <a:pt x="2424" y="254"/>
                    <a:pt x="2013" y="254"/>
                  </a:cubicBezTo>
                  <a:cubicBezTo>
                    <a:pt x="1737" y="254"/>
                    <a:pt x="1468" y="329"/>
                    <a:pt x="1237" y="504"/>
                  </a:cubicBezTo>
                  <a:lnTo>
                    <a:pt x="1237" y="504"/>
                  </a:lnTo>
                  <a:lnTo>
                    <a:pt x="1885" y="3"/>
                  </a:lnTo>
                  <a:cubicBezTo>
                    <a:pt x="1854" y="1"/>
                    <a:pt x="1824" y="0"/>
                    <a:pt x="1793"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1" name="Google Shape;831;p43"/>
            <p:cNvSpPr/>
            <p:nvPr/>
          </p:nvSpPr>
          <p:spPr>
            <a:xfrm>
              <a:off x="1592250" y="2320225"/>
              <a:ext cx="269775" cy="619350"/>
            </a:xfrm>
            <a:custGeom>
              <a:avLst/>
              <a:gdLst/>
              <a:ahLst/>
              <a:cxnLst/>
              <a:rect l="l" t="t" r="r" b="b"/>
              <a:pathLst>
                <a:path w="10791" h="24774" extrusionOk="0">
                  <a:moveTo>
                    <a:pt x="6474" y="1"/>
                  </a:moveTo>
                  <a:lnTo>
                    <a:pt x="2189" y="3527"/>
                  </a:lnTo>
                  <a:lnTo>
                    <a:pt x="2310" y="14621"/>
                  </a:lnTo>
                  <a:lnTo>
                    <a:pt x="0" y="14712"/>
                  </a:lnTo>
                  <a:lnTo>
                    <a:pt x="7295" y="24773"/>
                  </a:lnTo>
                  <a:cubicBezTo>
                    <a:pt x="8298" y="20883"/>
                    <a:pt x="9636" y="17266"/>
                    <a:pt x="9666" y="14895"/>
                  </a:cubicBezTo>
                  <a:lnTo>
                    <a:pt x="8207" y="14682"/>
                  </a:lnTo>
                  <a:cubicBezTo>
                    <a:pt x="8146" y="13831"/>
                    <a:pt x="8146" y="12949"/>
                    <a:pt x="8207" y="12068"/>
                  </a:cubicBezTo>
                  <a:cubicBezTo>
                    <a:pt x="8207" y="12068"/>
                    <a:pt x="10487" y="11825"/>
                    <a:pt x="10639" y="9575"/>
                  </a:cubicBezTo>
                  <a:cubicBezTo>
                    <a:pt x="10791" y="7296"/>
                    <a:pt x="10639" y="2037"/>
                    <a:pt x="10639" y="2037"/>
                  </a:cubicBezTo>
                  <a:lnTo>
                    <a:pt x="6474" y="1"/>
                  </a:lnTo>
                  <a:close/>
                </a:path>
              </a:pathLst>
            </a:custGeom>
            <a:solidFill>
              <a:srgbClr val="E5BA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2" name="Google Shape;832;p43"/>
            <p:cNvSpPr/>
            <p:nvPr/>
          </p:nvSpPr>
          <p:spPr>
            <a:xfrm>
              <a:off x="1832375" y="2459950"/>
              <a:ext cx="14450" cy="14575"/>
            </a:xfrm>
            <a:custGeom>
              <a:avLst/>
              <a:gdLst/>
              <a:ahLst/>
              <a:cxnLst/>
              <a:rect l="l" t="t" r="r" b="b"/>
              <a:pathLst>
                <a:path w="578" h="583" extrusionOk="0">
                  <a:moveTo>
                    <a:pt x="235" y="1"/>
                  </a:moveTo>
                  <a:cubicBezTo>
                    <a:pt x="102" y="1"/>
                    <a:pt x="0" y="139"/>
                    <a:pt x="0" y="278"/>
                  </a:cubicBezTo>
                  <a:cubicBezTo>
                    <a:pt x="0" y="430"/>
                    <a:pt x="122" y="582"/>
                    <a:pt x="274" y="582"/>
                  </a:cubicBezTo>
                  <a:cubicBezTo>
                    <a:pt x="456" y="582"/>
                    <a:pt x="578" y="430"/>
                    <a:pt x="578" y="278"/>
                  </a:cubicBezTo>
                  <a:cubicBezTo>
                    <a:pt x="578" y="126"/>
                    <a:pt x="456" y="5"/>
                    <a:pt x="274" y="5"/>
                  </a:cubicBezTo>
                  <a:cubicBezTo>
                    <a:pt x="261" y="2"/>
                    <a:pt x="247" y="1"/>
                    <a:pt x="2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3" name="Google Shape;833;p43"/>
            <p:cNvSpPr/>
            <p:nvPr/>
          </p:nvSpPr>
          <p:spPr>
            <a:xfrm>
              <a:off x="1824000" y="2450175"/>
              <a:ext cx="30425" cy="9225"/>
            </a:xfrm>
            <a:custGeom>
              <a:avLst/>
              <a:gdLst/>
              <a:ahLst/>
              <a:cxnLst/>
              <a:rect l="l" t="t" r="r" b="b"/>
              <a:pathLst>
                <a:path w="1217" h="369" extrusionOk="0">
                  <a:moveTo>
                    <a:pt x="639" y="0"/>
                  </a:moveTo>
                  <a:cubicBezTo>
                    <a:pt x="487" y="0"/>
                    <a:pt x="305" y="31"/>
                    <a:pt x="183" y="122"/>
                  </a:cubicBezTo>
                  <a:cubicBezTo>
                    <a:pt x="62" y="183"/>
                    <a:pt x="1" y="244"/>
                    <a:pt x="62" y="274"/>
                  </a:cubicBezTo>
                  <a:cubicBezTo>
                    <a:pt x="67" y="284"/>
                    <a:pt x="77" y="288"/>
                    <a:pt x="92" y="288"/>
                  </a:cubicBezTo>
                  <a:cubicBezTo>
                    <a:pt x="166" y="288"/>
                    <a:pt x="361" y="183"/>
                    <a:pt x="639" y="183"/>
                  </a:cubicBezTo>
                  <a:cubicBezTo>
                    <a:pt x="920" y="211"/>
                    <a:pt x="1123" y="369"/>
                    <a:pt x="1176" y="369"/>
                  </a:cubicBezTo>
                  <a:cubicBezTo>
                    <a:pt x="1181" y="369"/>
                    <a:pt x="1184" y="368"/>
                    <a:pt x="1186" y="365"/>
                  </a:cubicBezTo>
                  <a:cubicBezTo>
                    <a:pt x="1217" y="335"/>
                    <a:pt x="1186" y="274"/>
                    <a:pt x="1095" y="183"/>
                  </a:cubicBezTo>
                  <a:cubicBezTo>
                    <a:pt x="973" y="61"/>
                    <a:pt x="791" y="0"/>
                    <a:pt x="63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4" name="Google Shape;834;p43"/>
            <p:cNvSpPr/>
            <p:nvPr/>
          </p:nvSpPr>
          <p:spPr>
            <a:xfrm>
              <a:off x="1747250" y="2460625"/>
              <a:ext cx="16000" cy="14275"/>
            </a:xfrm>
            <a:custGeom>
              <a:avLst/>
              <a:gdLst/>
              <a:ahLst/>
              <a:cxnLst/>
              <a:rect l="l" t="t" r="r" b="b"/>
              <a:pathLst>
                <a:path w="640" h="571" extrusionOk="0">
                  <a:moveTo>
                    <a:pt x="320" y="0"/>
                  </a:moveTo>
                  <a:cubicBezTo>
                    <a:pt x="183" y="0"/>
                    <a:pt x="46" y="84"/>
                    <a:pt x="31" y="251"/>
                  </a:cubicBezTo>
                  <a:cubicBezTo>
                    <a:pt x="1" y="464"/>
                    <a:pt x="160" y="570"/>
                    <a:pt x="320" y="570"/>
                  </a:cubicBezTo>
                  <a:cubicBezTo>
                    <a:pt x="480" y="570"/>
                    <a:pt x="639" y="464"/>
                    <a:pt x="609" y="251"/>
                  </a:cubicBezTo>
                  <a:cubicBezTo>
                    <a:pt x="594" y="84"/>
                    <a:pt x="457" y="0"/>
                    <a:pt x="32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5" name="Google Shape;835;p43"/>
            <p:cNvSpPr/>
            <p:nvPr/>
          </p:nvSpPr>
          <p:spPr>
            <a:xfrm>
              <a:off x="1738150" y="2450175"/>
              <a:ext cx="29650" cy="9225"/>
            </a:xfrm>
            <a:custGeom>
              <a:avLst/>
              <a:gdLst/>
              <a:ahLst/>
              <a:cxnLst/>
              <a:rect l="l" t="t" r="r" b="b"/>
              <a:pathLst>
                <a:path w="1186" h="369" extrusionOk="0">
                  <a:moveTo>
                    <a:pt x="608" y="0"/>
                  </a:moveTo>
                  <a:cubicBezTo>
                    <a:pt x="456" y="0"/>
                    <a:pt x="274" y="31"/>
                    <a:pt x="152" y="122"/>
                  </a:cubicBezTo>
                  <a:cubicBezTo>
                    <a:pt x="61" y="183"/>
                    <a:pt x="0" y="244"/>
                    <a:pt x="31" y="274"/>
                  </a:cubicBezTo>
                  <a:cubicBezTo>
                    <a:pt x="36" y="284"/>
                    <a:pt x="47" y="288"/>
                    <a:pt x="63" y="288"/>
                  </a:cubicBezTo>
                  <a:cubicBezTo>
                    <a:pt x="144" y="288"/>
                    <a:pt x="355" y="183"/>
                    <a:pt x="608" y="183"/>
                  </a:cubicBezTo>
                  <a:cubicBezTo>
                    <a:pt x="889" y="211"/>
                    <a:pt x="1092" y="369"/>
                    <a:pt x="1169" y="369"/>
                  </a:cubicBezTo>
                  <a:cubicBezTo>
                    <a:pt x="1175" y="369"/>
                    <a:pt x="1181" y="368"/>
                    <a:pt x="1186" y="365"/>
                  </a:cubicBezTo>
                  <a:cubicBezTo>
                    <a:pt x="1186" y="335"/>
                    <a:pt x="1125" y="274"/>
                    <a:pt x="1064" y="183"/>
                  </a:cubicBezTo>
                  <a:cubicBezTo>
                    <a:pt x="942" y="61"/>
                    <a:pt x="790" y="0"/>
                    <a:pt x="60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6" name="Google Shape;836;p43"/>
            <p:cNvSpPr/>
            <p:nvPr/>
          </p:nvSpPr>
          <p:spPr>
            <a:xfrm>
              <a:off x="1767025" y="2532250"/>
              <a:ext cx="40300" cy="22175"/>
            </a:xfrm>
            <a:custGeom>
              <a:avLst/>
              <a:gdLst/>
              <a:ahLst/>
              <a:cxnLst/>
              <a:rect l="l" t="t" r="r" b="b"/>
              <a:pathLst>
                <a:path w="1612" h="887" extrusionOk="0">
                  <a:moveTo>
                    <a:pt x="91" y="0"/>
                  </a:moveTo>
                  <a:lnTo>
                    <a:pt x="91" y="0"/>
                  </a:lnTo>
                  <a:cubicBezTo>
                    <a:pt x="0" y="365"/>
                    <a:pt x="213" y="760"/>
                    <a:pt x="578" y="821"/>
                  </a:cubicBezTo>
                  <a:cubicBezTo>
                    <a:pt x="684" y="865"/>
                    <a:pt x="796" y="886"/>
                    <a:pt x="907" y="886"/>
                  </a:cubicBezTo>
                  <a:cubicBezTo>
                    <a:pt x="1175" y="886"/>
                    <a:pt x="1439" y="763"/>
                    <a:pt x="1611" y="547"/>
                  </a:cubicBezTo>
                  <a:cubicBezTo>
                    <a:pt x="1094" y="426"/>
                    <a:pt x="578" y="243"/>
                    <a:pt x="9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7" name="Google Shape;837;p43"/>
            <p:cNvSpPr/>
            <p:nvPr/>
          </p:nvSpPr>
          <p:spPr>
            <a:xfrm>
              <a:off x="1722175" y="2596825"/>
              <a:ext cx="75250" cy="39625"/>
            </a:xfrm>
            <a:custGeom>
              <a:avLst/>
              <a:gdLst/>
              <a:ahLst/>
              <a:cxnLst/>
              <a:rect l="l" t="t" r="r" b="b"/>
              <a:pathLst>
                <a:path w="3010" h="1585" extrusionOk="0">
                  <a:moveTo>
                    <a:pt x="1" y="1"/>
                  </a:moveTo>
                  <a:cubicBezTo>
                    <a:pt x="1" y="1"/>
                    <a:pt x="635" y="1585"/>
                    <a:pt x="2771" y="1585"/>
                  </a:cubicBezTo>
                  <a:cubicBezTo>
                    <a:pt x="2829" y="1585"/>
                    <a:pt x="2889" y="1584"/>
                    <a:pt x="2949" y="1581"/>
                  </a:cubicBezTo>
                  <a:lnTo>
                    <a:pt x="3010" y="1004"/>
                  </a:lnTo>
                  <a:cubicBezTo>
                    <a:pt x="1916" y="973"/>
                    <a:pt x="882" y="609"/>
                    <a:pt x="1" y="1"/>
                  </a:cubicBezTo>
                  <a:close/>
                </a:path>
              </a:pathLst>
            </a:custGeom>
            <a:solidFill>
              <a:srgbClr val="D7877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8" name="Google Shape;838;p43"/>
            <p:cNvSpPr/>
            <p:nvPr/>
          </p:nvSpPr>
          <p:spPr>
            <a:xfrm>
              <a:off x="1555000" y="2281950"/>
              <a:ext cx="329075" cy="330875"/>
            </a:xfrm>
            <a:custGeom>
              <a:avLst/>
              <a:gdLst/>
              <a:ahLst/>
              <a:cxnLst/>
              <a:rect l="l" t="t" r="r" b="b"/>
              <a:pathLst>
                <a:path w="13163" h="13235" extrusionOk="0">
                  <a:moveTo>
                    <a:pt x="7426" y="1"/>
                  </a:moveTo>
                  <a:cubicBezTo>
                    <a:pt x="7050" y="1"/>
                    <a:pt x="6734" y="42"/>
                    <a:pt x="6475" y="42"/>
                  </a:cubicBezTo>
                  <a:cubicBezTo>
                    <a:pt x="5654" y="42"/>
                    <a:pt x="1612" y="985"/>
                    <a:pt x="244" y="5666"/>
                  </a:cubicBezTo>
                  <a:cubicBezTo>
                    <a:pt x="153" y="6182"/>
                    <a:pt x="62" y="6669"/>
                    <a:pt x="31" y="7155"/>
                  </a:cubicBezTo>
                  <a:cubicBezTo>
                    <a:pt x="1" y="8219"/>
                    <a:pt x="62" y="12413"/>
                    <a:pt x="3891" y="13234"/>
                  </a:cubicBezTo>
                  <a:lnTo>
                    <a:pt x="3709" y="6790"/>
                  </a:lnTo>
                  <a:cubicBezTo>
                    <a:pt x="3709" y="6790"/>
                    <a:pt x="7478" y="6426"/>
                    <a:pt x="8147" y="3021"/>
                  </a:cubicBezTo>
                  <a:cubicBezTo>
                    <a:pt x="8360" y="3538"/>
                    <a:pt x="8755" y="4663"/>
                    <a:pt x="8512" y="5574"/>
                  </a:cubicBezTo>
                  <a:lnTo>
                    <a:pt x="11369" y="6547"/>
                  </a:lnTo>
                  <a:lnTo>
                    <a:pt x="12189" y="6790"/>
                  </a:lnTo>
                  <a:cubicBezTo>
                    <a:pt x="12524" y="5939"/>
                    <a:pt x="12615" y="5027"/>
                    <a:pt x="12433" y="4146"/>
                  </a:cubicBezTo>
                  <a:lnTo>
                    <a:pt x="12433" y="4146"/>
                  </a:lnTo>
                  <a:cubicBezTo>
                    <a:pt x="12615" y="4511"/>
                    <a:pt x="12737" y="4906"/>
                    <a:pt x="12858" y="5270"/>
                  </a:cubicBezTo>
                  <a:cubicBezTo>
                    <a:pt x="13041" y="5939"/>
                    <a:pt x="13041" y="6365"/>
                    <a:pt x="13071" y="6365"/>
                  </a:cubicBezTo>
                  <a:cubicBezTo>
                    <a:pt x="13162" y="6000"/>
                    <a:pt x="13132" y="5605"/>
                    <a:pt x="13041" y="5240"/>
                  </a:cubicBezTo>
                  <a:cubicBezTo>
                    <a:pt x="12858" y="4450"/>
                    <a:pt x="12524" y="3720"/>
                    <a:pt x="12037" y="3082"/>
                  </a:cubicBezTo>
                  <a:cubicBezTo>
                    <a:pt x="11794" y="2656"/>
                    <a:pt x="11521" y="2261"/>
                    <a:pt x="11186" y="1897"/>
                  </a:cubicBezTo>
                  <a:cubicBezTo>
                    <a:pt x="9576" y="243"/>
                    <a:pt x="8330" y="1"/>
                    <a:pt x="7426"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9" name="Google Shape;839;p43"/>
            <p:cNvSpPr/>
            <p:nvPr/>
          </p:nvSpPr>
          <p:spPr>
            <a:xfrm>
              <a:off x="1793625" y="2457025"/>
              <a:ext cx="21300" cy="68750"/>
            </a:xfrm>
            <a:custGeom>
              <a:avLst/>
              <a:gdLst/>
              <a:ahLst/>
              <a:cxnLst/>
              <a:rect l="l" t="t" r="r" b="b"/>
              <a:pathLst>
                <a:path w="852" h="2750" extrusionOk="0">
                  <a:moveTo>
                    <a:pt x="0" y="0"/>
                  </a:moveTo>
                  <a:cubicBezTo>
                    <a:pt x="0" y="152"/>
                    <a:pt x="61" y="334"/>
                    <a:pt x="122" y="486"/>
                  </a:cubicBezTo>
                  <a:cubicBezTo>
                    <a:pt x="213" y="790"/>
                    <a:pt x="334" y="1216"/>
                    <a:pt x="486" y="1672"/>
                  </a:cubicBezTo>
                  <a:cubicBezTo>
                    <a:pt x="578" y="1915"/>
                    <a:pt x="638" y="2128"/>
                    <a:pt x="699" y="2340"/>
                  </a:cubicBezTo>
                  <a:cubicBezTo>
                    <a:pt x="760" y="2401"/>
                    <a:pt x="760" y="2492"/>
                    <a:pt x="760" y="2584"/>
                  </a:cubicBezTo>
                  <a:cubicBezTo>
                    <a:pt x="730" y="2675"/>
                    <a:pt x="669" y="2675"/>
                    <a:pt x="578" y="2675"/>
                  </a:cubicBezTo>
                  <a:cubicBezTo>
                    <a:pt x="395" y="2675"/>
                    <a:pt x="243" y="2675"/>
                    <a:pt x="61" y="2736"/>
                  </a:cubicBezTo>
                  <a:cubicBezTo>
                    <a:pt x="182" y="2736"/>
                    <a:pt x="290" y="2749"/>
                    <a:pt x="403" y="2749"/>
                  </a:cubicBezTo>
                  <a:cubicBezTo>
                    <a:pt x="459" y="2749"/>
                    <a:pt x="517" y="2746"/>
                    <a:pt x="578" y="2736"/>
                  </a:cubicBezTo>
                  <a:lnTo>
                    <a:pt x="699" y="2736"/>
                  </a:lnTo>
                  <a:cubicBezTo>
                    <a:pt x="760" y="2736"/>
                    <a:pt x="821" y="2675"/>
                    <a:pt x="851" y="2614"/>
                  </a:cubicBezTo>
                  <a:cubicBezTo>
                    <a:pt x="851" y="2523"/>
                    <a:pt x="851" y="2401"/>
                    <a:pt x="790" y="2310"/>
                  </a:cubicBezTo>
                  <a:lnTo>
                    <a:pt x="608" y="1641"/>
                  </a:lnTo>
                  <a:cubicBezTo>
                    <a:pt x="456" y="1185"/>
                    <a:pt x="304" y="760"/>
                    <a:pt x="213" y="456"/>
                  </a:cubicBezTo>
                  <a:cubicBezTo>
                    <a:pt x="152" y="304"/>
                    <a:pt x="91" y="152"/>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0" name="Google Shape;840;p43"/>
            <p:cNvSpPr/>
            <p:nvPr/>
          </p:nvSpPr>
          <p:spPr>
            <a:xfrm>
              <a:off x="1623400" y="2417250"/>
              <a:ext cx="269775" cy="92725"/>
            </a:xfrm>
            <a:custGeom>
              <a:avLst/>
              <a:gdLst/>
              <a:ahLst/>
              <a:cxnLst/>
              <a:rect l="l" t="t" r="r" b="b"/>
              <a:pathLst>
                <a:path w="10791" h="3709" extrusionOk="0">
                  <a:moveTo>
                    <a:pt x="4839" y="1"/>
                  </a:moveTo>
                  <a:cubicBezTo>
                    <a:pt x="4653" y="1"/>
                    <a:pt x="4464" y="30"/>
                    <a:pt x="4286" y="102"/>
                  </a:cubicBezTo>
                  <a:cubicBezTo>
                    <a:pt x="3921" y="223"/>
                    <a:pt x="3617" y="436"/>
                    <a:pt x="3405" y="740"/>
                  </a:cubicBezTo>
                  <a:cubicBezTo>
                    <a:pt x="3192" y="1074"/>
                    <a:pt x="3070" y="1439"/>
                    <a:pt x="3070" y="1834"/>
                  </a:cubicBezTo>
                  <a:cubicBezTo>
                    <a:pt x="3070" y="1956"/>
                    <a:pt x="3070" y="2077"/>
                    <a:pt x="3101" y="2229"/>
                  </a:cubicBezTo>
                  <a:cubicBezTo>
                    <a:pt x="2888" y="2229"/>
                    <a:pt x="2280" y="2321"/>
                    <a:pt x="1581" y="2473"/>
                  </a:cubicBezTo>
                  <a:cubicBezTo>
                    <a:pt x="1064" y="2564"/>
                    <a:pt x="517" y="2685"/>
                    <a:pt x="0" y="2868"/>
                  </a:cubicBezTo>
                  <a:cubicBezTo>
                    <a:pt x="547" y="2807"/>
                    <a:pt x="1095" y="2746"/>
                    <a:pt x="1611" y="2624"/>
                  </a:cubicBezTo>
                  <a:cubicBezTo>
                    <a:pt x="2310" y="2473"/>
                    <a:pt x="2918" y="2351"/>
                    <a:pt x="3101" y="2260"/>
                  </a:cubicBezTo>
                  <a:cubicBezTo>
                    <a:pt x="3222" y="2898"/>
                    <a:pt x="3678" y="3384"/>
                    <a:pt x="4256" y="3597"/>
                  </a:cubicBezTo>
                  <a:cubicBezTo>
                    <a:pt x="4469" y="3672"/>
                    <a:pt x="4685" y="3709"/>
                    <a:pt x="4897" y="3709"/>
                  </a:cubicBezTo>
                  <a:cubicBezTo>
                    <a:pt x="5292" y="3709"/>
                    <a:pt x="5672" y="3580"/>
                    <a:pt x="5988" y="3324"/>
                  </a:cubicBezTo>
                  <a:cubicBezTo>
                    <a:pt x="6323" y="3080"/>
                    <a:pt x="6566" y="2716"/>
                    <a:pt x="6627" y="2321"/>
                  </a:cubicBezTo>
                  <a:cubicBezTo>
                    <a:pt x="6657" y="2199"/>
                    <a:pt x="6687" y="2077"/>
                    <a:pt x="6687" y="1986"/>
                  </a:cubicBezTo>
                  <a:lnTo>
                    <a:pt x="6900" y="1986"/>
                  </a:lnTo>
                  <a:cubicBezTo>
                    <a:pt x="6991" y="1986"/>
                    <a:pt x="7083" y="1986"/>
                    <a:pt x="7174" y="1956"/>
                  </a:cubicBezTo>
                  <a:cubicBezTo>
                    <a:pt x="7174" y="2321"/>
                    <a:pt x="7295" y="2655"/>
                    <a:pt x="7508" y="2959"/>
                  </a:cubicBezTo>
                  <a:cubicBezTo>
                    <a:pt x="7721" y="3232"/>
                    <a:pt x="8025" y="3476"/>
                    <a:pt x="8359" y="3597"/>
                  </a:cubicBezTo>
                  <a:cubicBezTo>
                    <a:pt x="8562" y="3668"/>
                    <a:pt x="8768" y="3702"/>
                    <a:pt x="8970" y="3702"/>
                  </a:cubicBezTo>
                  <a:cubicBezTo>
                    <a:pt x="9376" y="3702"/>
                    <a:pt x="9768" y="3567"/>
                    <a:pt x="10092" y="3324"/>
                  </a:cubicBezTo>
                  <a:cubicBezTo>
                    <a:pt x="10426" y="3050"/>
                    <a:pt x="10669" y="2716"/>
                    <a:pt x="10760" y="2321"/>
                  </a:cubicBezTo>
                  <a:cubicBezTo>
                    <a:pt x="10791" y="2199"/>
                    <a:pt x="10791" y="2077"/>
                    <a:pt x="10791" y="1986"/>
                  </a:cubicBezTo>
                  <a:cubicBezTo>
                    <a:pt x="10791" y="1956"/>
                    <a:pt x="10791" y="1895"/>
                    <a:pt x="10791" y="1865"/>
                  </a:cubicBezTo>
                  <a:cubicBezTo>
                    <a:pt x="10760" y="1865"/>
                    <a:pt x="10791" y="2017"/>
                    <a:pt x="10700" y="2290"/>
                  </a:cubicBezTo>
                  <a:cubicBezTo>
                    <a:pt x="10608" y="2685"/>
                    <a:pt x="10365" y="3020"/>
                    <a:pt x="10061" y="3232"/>
                  </a:cubicBezTo>
                  <a:cubicBezTo>
                    <a:pt x="9849" y="3415"/>
                    <a:pt x="9605" y="3506"/>
                    <a:pt x="9332" y="3567"/>
                  </a:cubicBezTo>
                  <a:cubicBezTo>
                    <a:pt x="9231" y="3587"/>
                    <a:pt x="9129" y="3597"/>
                    <a:pt x="9028" y="3597"/>
                  </a:cubicBezTo>
                  <a:cubicBezTo>
                    <a:pt x="8825" y="3597"/>
                    <a:pt x="8623" y="3557"/>
                    <a:pt x="8420" y="3476"/>
                  </a:cubicBezTo>
                  <a:cubicBezTo>
                    <a:pt x="7356" y="3080"/>
                    <a:pt x="6961" y="1773"/>
                    <a:pt x="7630" y="862"/>
                  </a:cubicBezTo>
                  <a:cubicBezTo>
                    <a:pt x="7812" y="558"/>
                    <a:pt x="8086" y="375"/>
                    <a:pt x="8420" y="254"/>
                  </a:cubicBezTo>
                  <a:cubicBezTo>
                    <a:pt x="8615" y="178"/>
                    <a:pt x="8818" y="141"/>
                    <a:pt x="9020" y="141"/>
                  </a:cubicBezTo>
                  <a:cubicBezTo>
                    <a:pt x="9385" y="141"/>
                    <a:pt x="9748" y="262"/>
                    <a:pt x="10061" y="497"/>
                  </a:cubicBezTo>
                  <a:cubicBezTo>
                    <a:pt x="10365" y="710"/>
                    <a:pt x="10608" y="1044"/>
                    <a:pt x="10700" y="1439"/>
                  </a:cubicBezTo>
                  <a:cubicBezTo>
                    <a:pt x="10791" y="1713"/>
                    <a:pt x="10791" y="1865"/>
                    <a:pt x="10791" y="1865"/>
                  </a:cubicBezTo>
                  <a:cubicBezTo>
                    <a:pt x="10791" y="1834"/>
                    <a:pt x="10791" y="1773"/>
                    <a:pt x="10791" y="1743"/>
                  </a:cubicBezTo>
                  <a:cubicBezTo>
                    <a:pt x="10791" y="1652"/>
                    <a:pt x="10791" y="1530"/>
                    <a:pt x="10760" y="1439"/>
                  </a:cubicBezTo>
                  <a:cubicBezTo>
                    <a:pt x="10669" y="1014"/>
                    <a:pt x="10426" y="679"/>
                    <a:pt x="10092" y="406"/>
                  </a:cubicBezTo>
                  <a:cubicBezTo>
                    <a:pt x="9879" y="223"/>
                    <a:pt x="9636" y="102"/>
                    <a:pt x="9332" y="71"/>
                  </a:cubicBezTo>
                  <a:cubicBezTo>
                    <a:pt x="9206" y="46"/>
                    <a:pt x="9075" y="31"/>
                    <a:pt x="8943" y="31"/>
                  </a:cubicBezTo>
                  <a:cubicBezTo>
                    <a:pt x="8756" y="31"/>
                    <a:pt x="8568" y="61"/>
                    <a:pt x="8390" y="132"/>
                  </a:cubicBezTo>
                  <a:cubicBezTo>
                    <a:pt x="8025" y="254"/>
                    <a:pt x="7751" y="466"/>
                    <a:pt x="7508" y="770"/>
                  </a:cubicBezTo>
                  <a:cubicBezTo>
                    <a:pt x="7295" y="1105"/>
                    <a:pt x="7174" y="1469"/>
                    <a:pt x="7174" y="1865"/>
                  </a:cubicBezTo>
                  <a:cubicBezTo>
                    <a:pt x="7174" y="1865"/>
                    <a:pt x="7174" y="1865"/>
                    <a:pt x="7174" y="1895"/>
                  </a:cubicBezTo>
                  <a:cubicBezTo>
                    <a:pt x="7083" y="1865"/>
                    <a:pt x="6991" y="1865"/>
                    <a:pt x="6900" y="1865"/>
                  </a:cubicBezTo>
                  <a:lnTo>
                    <a:pt x="6687" y="1865"/>
                  </a:lnTo>
                  <a:cubicBezTo>
                    <a:pt x="6627" y="1865"/>
                    <a:pt x="6566" y="1895"/>
                    <a:pt x="6566" y="1895"/>
                  </a:cubicBezTo>
                  <a:cubicBezTo>
                    <a:pt x="6566" y="1925"/>
                    <a:pt x="6596" y="1956"/>
                    <a:pt x="6657" y="1956"/>
                  </a:cubicBezTo>
                  <a:cubicBezTo>
                    <a:pt x="6657" y="2047"/>
                    <a:pt x="6627" y="2169"/>
                    <a:pt x="6596" y="2290"/>
                  </a:cubicBezTo>
                  <a:cubicBezTo>
                    <a:pt x="6505" y="2655"/>
                    <a:pt x="6262" y="2989"/>
                    <a:pt x="5958" y="3232"/>
                  </a:cubicBezTo>
                  <a:cubicBezTo>
                    <a:pt x="5745" y="3384"/>
                    <a:pt x="5472" y="3506"/>
                    <a:pt x="5228" y="3536"/>
                  </a:cubicBezTo>
                  <a:cubicBezTo>
                    <a:pt x="5121" y="3558"/>
                    <a:pt x="5009" y="3568"/>
                    <a:pt x="4898" y="3568"/>
                  </a:cubicBezTo>
                  <a:cubicBezTo>
                    <a:pt x="4695" y="3568"/>
                    <a:pt x="4493" y="3534"/>
                    <a:pt x="4317" y="3476"/>
                  </a:cubicBezTo>
                  <a:cubicBezTo>
                    <a:pt x="3253" y="3080"/>
                    <a:pt x="2827" y="1743"/>
                    <a:pt x="3526" y="831"/>
                  </a:cubicBezTo>
                  <a:cubicBezTo>
                    <a:pt x="3851" y="362"/>
                    <a:pt x="4369" y="118"/>
                    <a:pt x="4902" y="118"/>
                  </a:cubicBezTo>
                  <a:cubicBezTo>
                    <a:pt x="5266" y="118"/>
                    <a:pt x="5637" y="232"/>
                    <a:pt x="5958" y="466"/>
                  </a:cubicBezTo>
                  <a:cubicBezTo>
                    <a:pt x="6262" y="679"/>
                    <a:pt x="6505" y="1014"/>
                    <a:pt x="6596" y="1409"/>
                  </a:cubicBezTo>
                  <a:cubicBezTo>
                    <a:pt x="6687" y="1682"/>
                    <a:pt x="6687" y="1834"/>
                    <a:pt x="6687" y="1834"/>
                  </a:cubicBezTo>
                  <a:cubicBezTo>
                    <a:pt x="6687" y="1804"/>
                    <a:pt x="6687" y="1743"/>
                    <a:pt x="6687" y="1713"/>
                  </a:cubicBezTo>
                  <a:cubicBezTo>
                    <a:pt x="6687" y="1621"/>
                    <a:pt x="6657" y="1500"/>
                    <a:pt x="6627" y="1409"/>
                  </a:cubicBezTo>
                  <a:cubicBezTo>
                    <a:pt x="6566" y="983"/>
                    <a:pt x="6323" y="649"/>
                    <a:pt x="5988" y="375"/>
                  </a:cubicBezTo>
                  <a:cubicBezTo>
                    <a:pt x="5776" y="193"/>
                    <a:pt x="5532" y="71"/>
                    <a:pt x="5228" y="41"/>
                  </a:cubicBezTo>
                  <a:cubicBezTo>
                    <a:pt x="5103" y="16"/>
                    <a:pt x="4971" y="1"/>
                    <a:pt x="483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1" name="Google Shape;841;p43"/>
            <p:cNvSpPr/>
            <p:nvPr/>
          </p:nvSpPr>
          <p:spPr>
            <a:xfrm>
              <a:off x="1461550" y="2544325"/>
              <a:ext cx="156550" cy="136875"/>
            </a:xfrm>
            <a:custGeom>
              <a:avLst/>
              <a:gdLst/>
              <a:ahLst/>
              <a:cxnLst/>
              <a:rect l="l" t="t" r="r" b="b"/>
              <a:pathLst>
                <a:path w="6262" h="5475" extrusionOk="0">
                  <a:moveTo>
                    <a:pt x="4500" y="0"/>
                  </a:moveTo>
                  <a:cubicBezTo>
                    <a:pt x="4469" y="0"/>
                    <a:pt x="4438" y="1"/>
                    <a:pt x="4407" y="4"/>
                  </a:cubicBezTo>
                  <a:lnTo>
                    <a:pt x="5028" y="476"/>
                  </a:lnTo>
                  <a:lnTo>
                    <a:pt x="5028" y="476"/>
                  </a:lnTo>
                  <a:cubicBezTo>
                    <a:pt x="4814" y="317"/>
                    <a:pt x="4560" y="248"/>
                    <a:pt x="4296" y="248"/>
                  </a:cubicBezTo>
                  <a:cubicBezTo>
                    <a:pt x="3885" y="248"/>
                    <a:pt x="3448" y="416"/>
                    <a:pt x="3100" y="672"/>
                  </a:cubicBezTo>
                  <a:cubicBezTo>
                    <a:pt x="2584" y="1128"/>
                    <a:pt x="2128" y="1675"/>
                    <a:pt x="1733" y="2253"/>
                  </a:cubicBezTo>
                  <a:cubicBezTo>
                    <a:pt x="1277" y="2800"/>
                    <a:pt x="699" y="3317"/>
                    <a:pt x="0" y="3347"/>
                  </a:cubicBezTo>
                  <a:cubicBezTo>
                    <a:pt x="234" y="4187"/>
                    <a:pt x="983" y="4675"/>
                    <a:pt x="1747" y="4675"/>
                  </a:cubicBezTo>
                  <a:cubicBezTo>
                    <a:pt x="2085" y="4675"/>
                    <a:pt x="2426" y="4579"/>
                    <a:pt x="2727" y="4376"/>
                  </a:cubicBezTo>
                  <a:lnTo>
                    <a:pt x="2727" y="4376"/>
                  </a:lnTo>
                  <a:cubicBezTo>
                    <a:pt x="2626" y="4470"/>
                    <a:pt x="2533" y="4577"/>
                    <a:pt x="2462" y="4684"/>
                  </a:cubicBezTo>
                  <a:cubicBezTo>
                    <a:pt x="2341" y="4897"/>
                    <a:pt x="2371" y="5171"/>
                    <a:pt x="2523" y="5353"/>
                  </a:cubicBezTo>
                  <a:cubicBezTo>
                    <a:pt x="2624" y="5434"/>
                    <a:pt x="2753" y="5475"/>
                    <a:pt x="2881" y="5475"/>
                  </a:cubicBezTo>
                  <a:cubicBezTo>
                    <a:pt x="2945" y="5475"/>
                    <a:pt x="3009" y="5465"/>
                    <a:pt x="3070" y="5444"/>
                  </a:cubicBezTo>
                  <a:cubicBezTo>
                    <a:pt x="4955" y="5232"/>
                    <a:pt x="6262" y="3529"/>
                    <a:pt x="6018" y="1675"/>
                  </a:cubicBezTo>
                  <a:cubicBezTo>
                    <a:pt x="5988" y="1250"/>
                    <a:pt x="5806" y="824"/>
                    <a:pt x="5532" y="490"/>
                  </a:cubicBezTo>
                  <a:cubicBezTo>
                    <a:pt x="5278" y="180"/>
                    <a:pt x="4894" y="0"/>
                    <a:pt x="450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2" name="Google Shape;842;p43"/>
            <p:cNvSpPr/>
            <p:nvPr/>
          </p:nvSpPr>
          <p:spPr>
            <a:xfrm>
              <a:off x="1571725" y="2549600"/>
              <a:ext cx="42575" cy="51050"/>
            </a:xfrm>
            <a:custGeom>
              <a:avLst/>
              <a:gdLst/>
              <a:ahLst/>
              <a:cxnLst/>
              <a:rect l="l" t="t" r="r" b="b"/>
              <a:pathLst>
                <a:path w="1703" h="2042" extrusionOk="0">
                  <a:moveTo>
                    <a:pt x="147" y="1"/>
                  </a:moveTo>
                  <a:cubicBezTo>
                    <a:pt x="51" y="1"/>
                    <a:pt x="0" y="18"/>
                    <a:pt x="0" y="36"/>
                  </a:cubicBezTo>
                  <a:cubicBezTo>
                    <a:pt x="0" y="66"/>
                    <a:pt x="152" y="96"/>
                    <a:pt x="396" y="188"/>
                  </a:cubicBezTo>
                  <a:cubicBezTo>
                    <a:pt x="700" y="279"/>
                    <a:pt x="973" y="461"/>
                    <a:pt x="1186" y="735"/>
                  </a:cubicBezTo>
                  <a:cubicBezTo>
                    <a:pt x="1399" y="978"/>
                    <a:pt x="1520" y="1282"/>
                    <a:pt x="1581" y="1616"/>
                  </a:cubicBezTo>
                  <a:cubicBezTo>
                    <a:pt x="1611" y="1890"/>
                    <a:pt x="1581" y="2042"/>
                    <a:pt x="1611" y="2042"/>
                  </a:cubicBezTo>
                  <a:cubicBezTo>
                    <a:pt x="1642" y="2042"/>
                    <a:pt x="1703" y="1890"/>
                    <a:pt x="1703" y="1616"/>
                  </a:cubicBezTo>
                  <a:cubicBezTo>
                    <a:pt x="1703" y="1252"/>
                    <a:pt x="1581" y="887"/>
                    <a:pt x="1338" y="613"/>
                  </a:cubicBezTo>
                  <a:cubicBezTo>
                    <a:pt x="1095" y="309"/>
                    <a:pt x="791" y="127"/>
                    <a:pt x="426" y="36"/>
                  </a:cubicBezTo>
                  <a:cubicBezTo>
                    <a:pt x="310" y="10"/>
                    <a:pt x="216" y="1"/>
                    <a:pt x="14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3" name="Google Shape;843;p43"/>
            <p:cNvSpPr/>
            <p:nvPr/>
          </p:nvSpPr>
          <p:spPr>
            <a:xfrm>
              <a:off x="1873400" y="2553525"/>
              <a:ext cx="77525" cy="43575"/>
            </a:xfrm>
            <a:custGeom>
              <a:avLst/>
              <a:gdLst/>
              <a:ahLst/>
              <a:cxnLst/>
              <a:rect l="l" t="t" r="r" b="b"/>
              <a:pathLst>
                <a:path w="3101" h="1743" extrusionOk="0">
                  <a:moveTo>
                    <a:pt x="1" y="0"/>
                  </a:moveTo>
                  <a:lnTo>
                    <a:pt x="1" y="0"/>
                  </a:lnTo>
                  <a:cubicBezTo>
                    <a:pt x="31" y="243"/>
                    <a:pt x="153" y="456"/>
                    <a:pt x="335" y="639"/>
                  </a:cubicBezTo>
                  <a:cubicBezTo>
                    <a:pt x="517" y="851"/>
                    <a:pt x="700" y="1064"/>
                    <a:pt x="912" y="1216"/>
                  </a:cubicBezTo>
                  <a:cubicBezTo>
                    <a:pt x="1156" y="1429"/>
                    <a:pt x="1460" y="1611"/>
                    <a:pt x="1794" y="1702"/>
                  </a:cubicBezTo>
                  <a:cubicBezTo>
                    <a:pt x="1891" y="1729"/>
                    <a:pt x="1994" y="1743"/>
                    <a:pt x="2097" y="1743"/>
                  </a:cubicBezTo>
                  <a:cubicBezTo>
                    <a:pt x="2348" y="1743"/>
                    <a:pt x="2603" y="1662"/>
                    <a:pt x="2797" y="1490"/>
                  </a:cubicBezTo>
                  <a:cubicBezTo>
                    <a:pt x="3010" y="1307"/>
                    <a:pt x="3101" y="973"/>
                    <a:pt x="3010" y="699"/>
                  </a:cubicBezTo>
                  <a:cubicBezTo>
                    <a:pt x="2919" y="517"/>
                    <a:pt x="2736" y="365"/>
                    <a:pt x="2554" y="335"/>
                  </a:cubicBezTo>
                  <a:cubicBezTo>
                    <a:pt x="2402" y="335"/>
                    <a:pt x="2341" y="395"/>
                    <a:pt x="2341" y="395"/>
                  </a:cubicBezTo>
                  <a:cubicBezTo>
                    <a:pt x="2341" y="395"/>
                    <a:pt x="2432" y="395"/>
                    <a:pt x="2523" y="426"/>
                  </a:cubicBezTo>
                  <a:cubicBezTo>
                    <a:pt x="2675" y="487"/>
                    <a:pt x="2827" y="578"/>
                    <a:pt x="2858" y="730"/>
                  </a:cubicBezTo>
                  <a:cubicBezTo>
                    <a:pt x="2919" y="973"/>
                    <a:pt x="2858" y="1216"/>
                    <a:pt x="2675" y="1368"/>
                  </a:cubicBezTo>
                  <a:cubicBezTo>
                    <a:pt x="2506" y="1495"/>
                    <a:pt x="2307" y="1549"/>
                    <a:pt x="2109" y="1549"/>
                  </a:cubicBezTo>
                  <a:cubicBezTo>
                    <a:pt x="2023" y="1549"/>
                    <a:pt x="1938" y="1538"/>
                    <a:pt x="1855" y="1520"/>
                  </a:cubicBezTo>
                  <a:cubicBezTo>
                    <a:pt x="1551" y="1398"/>
                    <a:pt x="1277" y="1277"/>
                    <a:pt x="1034" y="1064"/>
                  </a:cubicBezTo>
                  <a:cubicBezTo>
                    <a:pt x="821" y="912"/>
                    <a:pt x="608" y="760"/>
                    <a:pt x="456" y="547"/>
                  </a:cubicBezTo>
                  <a:cubicBezTo>
                    <a:pt x="153" y="243"/>
                    <a:pt x="1" y="0"/>
                    <a:pt x="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4" name="Google Shape;844;p43"/>
            <p:cNvSpPr/>
            <p:nvPr/>
          </p:nvSpPr>
          <p:spPr>
            <a:xfrm>
              <a:off x="1457750" y="2565675"/>
              <a:ext cx="102600" cy="44375"/>
            </a:xfrm>
            <a:custGeom>
              <a:avLst/>
              <a:gdLst/>
              <a:ahLst/>
              <a:cxnLst/>
              <a:rect l="l" t="t" r="r" b="b"/>
              <a:pathLst>
                <a:path w="4104" h="1775" extrusionOk="0">
                  <a:moveTo>
                    <a:pt x="4104" y="1"/>
                  </a:moveTo>
                  <a:cubicBezTo>
                    <a:pt x="3891" y="1"/>
                    <a:pt x="3648" y="61"/>
                    <a:pt x="3435" y="183"/>
                  </a:cubicBezTo>
                  <a:cubicBezTo>
                    <a:pt x="2979" y="426"/>
                    <a:pt x="2523" y="730"/>
                    <a:pt x="2097" y="1095"/>
                  </a:cubicBezTo>
                  <a:cubicBezTo>
                    <a:pt x="1672" y="1429"/>
                    <a:pt x="1186" y="1612"/>
                    <a:pt x="638" y="1642"/>
                  </a:cubicBezTo>
                  <a:cubicBezTo>
                    <a:pt x="426" y="1612"/>
                    <a:pt x="213" y="1581"/>
                    <a:pt x="0" y="1520"/>
                  </a:cubicBezTo>
                  <a:lnTo>
                    <a:pt x="0" y="1520"/>
                  </a:lnTo>
                  <a:cubicBezTo>
                    <a:pt x="159" y="1680"/>
                    <a:pt x="342" y="1769"/>
                    <a:pt x="547" y="1769"/>
                  </a:cubicBezTo>
                  <a:cubicBezTo>
                    <a:pt x="577" y="1769"/>
                    <a:pt x="608" y="1767"/>
                    <a:pt x="638" y="1764"/>
                  </a:cubicBezTo>
                  <a:cubicBezTo>
                    <a:pt x="699" y="1771"/>
                    <a:pt x="762" y="1775"/>
                    <a:pt x="826" y="1775"/>
                  </a:cubicBezTo>
                  <a:cubicBezTo>
                    <a:pt x="1016" y="1775"/>
                    <a:pt x="1216" y="1741"/>
                    <a:pt x="1398" y="1672"/>
                  </a:cubicBezTo>
                  <a:cubicBezTo>
                    <a:pt x="1702" y="1581"/>
                    <a:pt x="1976" y="1429"/>
                    <a:pt x="2219" y="1247"/>
                  </a:cubicBezTo>
                  <a:cubicBezTo>
                    <a:pt x="2736" y="882"/>
                    <a:pt x="3161" y="517"/>
                    <a:pt x="3526" y="305"/>
                  </a:cubicBezTo>
                  <a:cubicBezTo>
                    <a:pt x="3860" y="92"/>
                    <a:pt x="4104" y="31"/>
                    <a:pt x="410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5" name="Google Shape;845;p43"/>
            <p:cNvSpPr/>
            <p:nvPr/>
          </p:nvSpPr>
          <p:spPr>
            <a:xfrm>
              <a:off x="1608200" y="2361275"/>
              <a:ext cx="148200" cy="88175"/>
            </a:xfrm>
            <a:custGeom>
              <a:avLst/>
              <a:gdLst/>
              <a:ahLst/>
              <a:cxnLst/>
              <a:rect l="l" t="t" r="r" b="b"/>
              <a:pathLst>
                <a:path w="5928" h="3527" extrusionOk="0">
                  <a:moveTo>
                    <a:pt x="5928" y="0"/>
                  </a:moveTo>
                  <a:cubicBezTo>
                    <a:pt x="5897" y="0"/>
                    <a:pt x="5776" y="395"/>
                    <a:pt x="5411" y="942"/>
                  </a:cubicBezTo>
                  <a:cubicBezTo>
                    <a:pt x="4469" y="2432"/>
                    <a:pt x="2827" y="3344"/>
                    <a:pt x="1095" y="3374"/>
                  </a:cubicBezTo>
                  <a:cubicBezTo>
                    <a:pt x="997" y="3379"/>
                    <a:pt x="904" y="3380"/>
                    <a:pt x="817" y="3380"/>
                  </a:cubicBezTo>
                  <a:cubicBezTo>
                    <a:pt x="397" y="3380"/>
                    <a:pt x="113" y="3337"/>
                    <a:pt x="27" y="3337"/>
                  </a:cubicBezTo>
                  <a:cubicBezTo>
                    <a:pt x="10" y="3337"/>
                    <a:pt x="0" y="3339"/>
                    <a:pt x="0" y="3344"/>
                  </a:cubicBezTo>
                  <a:cubicBezTo>
                    <a:pt x="0" y="3344"/>
                    <a:pt x="122" y="3404"/>
                    <a:pt x="304" y="3435"/>
                  </a:cubicBezTo>
                  <a:cubicBezTo>
                    <a:pt x="548" y="3496"/>
                    <a:pt x="821" y="3526"/>
                    <a:pt x="1095" y="3526"/>
                  </a:cubicBezTo>
                  <a:cubicBezTo>
                    <a:pt x="1122" y="3527"/>
                    <a:pt x="1150" y="3527"/>
                    <a:pt x="1178" y="3527"/>
                  </a:cubicBezTo>
                  <a:cubicBezTo>
                    <a:pt x="2969" y="3527"/>
                    <a:pt x="4605" y="2560"/>
                    <a:pt x="5532" y="1034"/>
                  </a:cubicBezTo>
                  <a:cubicBezTo>
                    <a:pt x="5654" y="790"/>
                    <a:pt x="5776" y="547"/>
                    <a:pt x="5867" y="304"/>
                  </a:cubicBezTo>
                  <a:cubicBezTo>
                    <a:pt x="5897" y="213"/>
                    <a:pt x="5928" y="91"/>
                    <a:pt x="592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6" name="Google Shape;846;p43"/>
            <p:cNvSpPr/>
            <p:nvPr/>
          </p:nvSpPr>
          <p:spPr>
            <a:xfrm>
              <a:off x="1335400" y="2684225"/>
              <a:ext cx="710525" cy="664925"/>
            </a:xfrm>
            <a:custGeom>
              <a:avLst/>
              <a:gdLst/>
              <a:ahLst/>
              <a:cxnLst/>
              <a:rect l="l" t="t" r="r" b="b"/>
              <a:pathLst>
                <a:path w="28421" h="26597" extrusionOk="0">
                  <a:moveTo>
                    <a:pt x="11551" y="0"/>
                  </a:moveTo>
                  <a:cubicBezTo>
                    <a:pt x="11551" y="0"/>
                    <a:pt x="11277" y="0"/>
                    <a:pt x="10882" y="31"/>
                  </a:cubicBezTo>
                  <a:lnTo>
                    <a:pt x="9818" y="91"/>
                  </a:lnTo>
                  <a:lnTo>
                    <a:pt x="9757" y="183"/>
                  </a:lnTo>
                  <a:cubicBezTo>
                    <a:pt x="8967" y="274"/>
                    <a:pt x="8207" y="547"/>
                    <a:pt x="7508" y="943"/>
                  </a:cubicBezTo>
                  <a:cubicBezTo>
                    <a:pt x="6292" y="1763"/>
                    <a:pt x="0" y="9028"/>
                    <a:pt x="0" y="9028"/>
                  </a:cubicBezTo>
                  <a:lnTo>
                    <a:pt x="6566" y="13861"/>
                  </a:lnTo>
                  <a:lnTo>
                    <a:pt x="7964" y="12037"/>
                  </a:lnTo>
                  <a:lnTo>
                    <a:pt x="8633" y="14742"/>
                  </a:lnTo>
                  <a:cubicBezTo>
                    <a:pt x="9180" y="16961"/>
                    <a:pt x="6505" y="22280"/>
                    <a:pt x="6566" y="24742"/>
                  </a:cubicBezTo>
                  <a:lnTo>
                    <a:pt x="23192" y="26596"/>
                  </a:lnTo>
                  <a:lnTo>
                    <a:pt x="22615" y="18177"/>
                  </a:lnTo>
                  <a:lnTo>
                    <a:pt x="22615" y="15046"/>
                  </a:lnTo>
                  <a:lnTo>
                    <a:pt x="28420" y="10852"/>
                  </a:lnTo>
                  <a:lnTo>
                    <a:pt x="21916" y="1763"/>
                  </a:lnTo>
                  <a:cubicBezTo>
                    <a:pt x="21156" y="699"/>
                    <a:pt x="19940" y="61"/>
                    <a:pt x="18633" y="61"/>
                  </a:cubicBezTo>
                  <a:cubicBezTo>
                    <a:pt x="18633" y="61"/>
                    <a:pt x="19484" y="5563"/>
                    <a:pt x="16049" y="5593"/>
                  </a:cubicBezTo>
                  <a:cubicBezTo>
                    <a:pt x="16040" y="5593"/>
                    <a:pt x="16030" y="5593"/>
                    <a:pt x="16021" y="5593"/>
                  </a:cubicBezTo>
                  <a:cubicBezTo>
                    <a:pt x="12582" y="5593"/>
                    <a:pt x="12128" y="122"/>
                    <a:pt x="12128" y="122"/>
                  </a:cubicBezTo>
                  <a:lnTo>
                    <a:pt x="12098" y="0"/>
                  </a:lnTo>
                  <a:lnTo>
                    <a:pt x="11551" y="31"/>
                  </a:lnTo>
                  <a:lnTo>
                    <a:pt x="11551" y="0"/>
                  </a:ln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7" name="Google Shape;847;p43"/>
            <p:cNvSpPr/>
            <p:nvPr/>
          </p:nvSpPr>
          <p:spPr>
            <a:xfrm>
              <a:off x="1335400" y="2684225"/>
              <a:ext cx="710525" cy="664925"/>
            </a:xfrm>
            <a:custGeom>
              <a:avLst/>
              <a:gdLst/>
              <a:ahLst/>
              <a:cxnLst/>
              <a:rect l="l" t="t" r="r" b="b"/>
              <a:pathLst>
                <a:path w="28421" h="26597" extrusionOk="0">
                  <a:moveTo>
                    <a:pt x="11551" y="0"/>
                  </a:moveTo>
                  <a:cubicBezTo>
                    <a:pt x="11551" y="0"/>
                    <a:pt x="11277" y="0"/>
                    <a:pt x="10882" y="31"/>
                  </a:cubicBezTo>
                  <a:lnTo>
                    <a:pt x="9818" y="91"/>
                  </a:lnTo>
                  <a:lnTo>
                    <a:pt x="9757" y="183"/>
                  </a:lnTo>
                  <a:cubicBezTo>
                    <a:pt x="8967" y="274"/>
                    <a:pt x="8207" y="547"/>
                    <a:pt x="7508" y="943"/>
                  </a:cubicBezTo>
                  <a:cubicBezTo>
                    <a:pt x="6292" y="1763"/>
                    <a:pt x="0" y="9028"/>
                    <a:pt x="0" y="9028"/>
                  </a:cubicBezTo>
                  <a:lnTo>
                    <a:pt x="6566" y="13861"/>
                  </a:lnTo>
                  <a:lnTo>
                    <a:pt x="7964" y="12037"/>
                  </a:lnTo>
                  <a:lnTo>
                    <a:pt x="8633" y="14742"/>
                  </a:lnTo>
                  <a:cubicBezTo>
                    <a:pt x="9180" y="16961"/>
                    <a:pt x="6505" y="22280"/>
                    <a:pt x="6566" y="24742"/>
                  </a:cubicBezTo>
                  <a:lnTo>
                    <a:pt x="23192" y="26596"/>
                  </a:lnTo>
                  <a:lnTo>
                    <a:pt x="22615" y="18177"/>
                  </a:lnTo>
                  <a:lnTo>
                    <a:pt x="22615" y="15046"/>
                  </a:lnTo>
                  <a:lnTo>
                    <a:pt x="28420" y="10852"/>
                  </a:lnTo>
                  <a:lnTo>
                    <a:pt x="21916" y="1763"/>
                  </a:lnTo>
                  <a:cubicBezTo>
                    <a:pt x="21156" y="699"/>
                    <a:pt x="19940" y="61"/>
                    <a:pt x="18633" y="61"/>
                  </a:cubicBezTo>
                  <a:cubicBezTo>
                    <a:pt x="18633" y="61"/>
                    <a:pt x="19484" y="5563"/>
                    <a:pt x="16049" y="5593"/>
                  </a:cubicBezTo>
                  <a:cubicBezTo>
                    <a:pt x="16040" y="5593"/>
                    <a:pt x="16030" y="5593"/>
                    <a:pt x="16021" y="5593"/>
                  </a:cubicBezTo>
                  <a:cubicBezTo>
                    <a:pt x="12582" y="5593"/>
                    <a:pt x="12128" y="122"/>
                    <a:pt x="12128" y="122"/>
                  </a:cubicBezTo>
                  <a:lnTo>
                    <a:pt x="12098" y="0"/>
                  </a:lnTo>
                  <a:lnTo>
                    <a:pt x="11551" y="31"/>
                  </a:lnTo>
                  <a:lnTo>
                    <a:pt x="11551" y="0"/>
                  </a:lnTo>
                  <a:close/>
                </a:path>
              </a:pathLst>
            </a:custGeom>
            <a:solidFill>
              <a:srgbClr val="203E80">
                <a:alpha val="647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8" name="Google Shape;848;p43"/>
            <p:cNvSpPr/>
            <p:nvPr/>
          </p:nvSpPr>
          <p:spPr>
            <a:xfrm>
              <a:off x="1354400" y="2862025"/>
              <a:ext cx="618575" cy="83050"/>
            </a:xfrm>
            <a:custGeom>
              <a:avLst/>
              <a:gdLst/>
              <a:ahLst/>
              <a:cxnLst/>
              <a:rect l="l" t="t" r="r" b="b"/>
              <a:pathLst>
                <a:path w="24743" h="3322" extrusionOk="0">
                  <a:moveTo>
                    <a:pt x="24438" y="1"/>
                  </a:moveTo>
                  <a:cubicBezTo>
                    <a:pt x="24165" y="1"/>
                    <a:pt x="23891" y="92"/>
                    <a:pt x="23648" y="214"/>
                  </a:cubicBezTo>
                  <a:cubicBezTo>
                    <a:pt x="23253" y="457"/>
                    <a:pt x="22949" y="761"/>
                    <a:pt x="22675" y="1095"/>
                  </a:cubicBezTo>
                  <a:cubicBezTo>
                    <a:pt x="22341" y="1551"/>
                    <a:pt x="21916" y="1946"/>
                    <a:pt x="21460" y="2281"/>
                  </a:cubicBezTo>
                  <a:cubicBezTo>
                    <a:pt x="20882" y="2645"/>
                    <a:pt x="20213" y="2858"/>
                    <a:pt x="19545" y="2888"/>
                  </a:cubicBezTo>
                  <a:cubicBezTo>
                    <a:pt x="19455" y="2895"/>
                    <a:pt x="19366" y="2899"/>
                    <a:pt x="19276" y="2899"/>
                  </a:cubicBezTo>
                  <a:cubicBezTo>
                    <a:pt x="18577" y="2899"/>
                    <a:pt x="17888" y="2692"/>
                    <a:pt x="17295" y="2341"/>
                  </a:cubicBezTo>
                  <a:cubicBezTo>
                    <a:pt x="16596" y="1946"/>
                    <a:pt x="15988" y="1247"/>
                    <a:pt x="15107" y="852"/>
                  </a:cubicBezTo>
                  <a:cubicBezTo>
                    <a:pt x="14792" y="726"/>
                    <a:pt x="14463" y="658"/>
                    <a:pt x="14139" y="658"/>
                  </a:cubicBezTo>
                  <a:cubicBezTo>
                    <a:pt x="13994" y="658"/>
                    <a:pt x="13850" y="672"/>
                    <a:pt x="13709" y="700"/>
                  </a:cubicBezTo>
                  <a:cubicBezTo>
                    <a:pt x="13222" y="761"/>
                    <a:pt x="12736" y="913"/>
                    <a:pt x="12311" y="1156"/>
                  </a:cubicBezTo>
                  <a:cubicBezTo>
                    <a:pt x="11399" y="1612"/>
                    <a:pt x="10700" y="2220"/>
                    <a:pt x="9879" y="2645"/>
                  </a:cubicBezTo>
                  <a:cubicBezTo>
                    <a:pt x="9311" y="2963"/>
                    <a:pt x="8693" y="3128"/>
                    <a:pt x="8049" y="3128"/>
                  </a:cubicBezTo>
                  <a:cubicBezTo>
                    <a:pt x="7831" y="3128"/>
                    <a:pt x="7610" y="3109"/>
                    <a:pt x="7386" y="3071"/>
                  </a:cubicBezTo>
                  <a:cubicBezTo>
                    <a:pt x="6627" y="2949"/>
                    <a:pt x="5897" y="2585"/>
                    <a:pt x="5350" y="2007"/>
                  </a:cubicBezTo>
                  <a:cubicBezTo>
                    <a:pt x="4833" y="1521"/>
                    <a:pt x="4377" y="943"/>
                    <a:pt x="3800" y="639"/>
                  </a:cubicBezTo>
                  <a:cubicBezTo>
                    <a:pt x="3335" y="393"/>
                    <a:pt x="2820" y="270"/>
                    <a:pt x="2279" y="270"/>
                  </a:cubicBezTo>
                  <a:cubicBezTo>
                    <a:pt x="2219" y="270"/>
                    <a:pt x="2158" y="271"/>
                    <a:pt x="2098" y="274"/>
                  </a:cubicBezTo>
                  <a:cubicBezTo>
                    <a:pt x="1672" y="305"/>
                    <a:pt x="1247" y="426"/>
                    <a:pt x="851" y="639"/>
                  </a:cubicBezTo>
                  <a:cubicBezTo>
                    <a:pt x="608" y="761"/>
                    <a:pt x="365" y="913"/>
                    <a:pt x="183" y="1095"/>
                  </a:cubicBezTo>
                  <a:cubicBezTo>
                    <a:pt x="122" y="1186"/>
                    <a:pt x="61" y="1247"/>
                    <a:pt x="0" y="1338"/>
                  </a:cubicBezTo>
                  <a:cubicBezTo>
                    <a:pt x="61" y="1277"/>
                    <a:pt x="152" y="1217"/>
                    <a:pt x="213" y="1126"/>
                  </a:cubicBezTo>
                  <a:cubicBezTo>
                    <a:pt x="426" y="974"/>
                    <a:pt x="639" y="822"/>
                    <a:pt x="882" y="700"/>
                  </a:cubicBezTo>
                  <a:cubicBezTo>
                    <a:pt x="1277" y="518"/>
                    <a:pt x="1672" y="426"/>
                    <a:pt x="2098" y="396"/>
                  </a:cubicBezTo>
                  <a:cubicBezTo>
                    <a:pt x="2155" y="393"/>
                    <a:pt x="2213" y="391"/>
                    <a:pt x="2270" y="391"/>
                  </a:cubicBezTo>
                  <a:cubicBezTo>
                    <a:pt x="2784" y="391"/>
                    <a:pt x="3274" y="515"/>
                    <a:pt x="3739" y="761"/>
                  </a:cubicBezTo>
                  <a:cubicBezTo>
                    <a:pt x="4286" y="1065"/>
                    <a:pt x="4712" y="1612"/>
                    <a:pt x="5259" y="2159"/>
                  </a:cubicBezTo>
                  <a:cubicBezTo>
                    <a:pt x="5806" y="2736"/>
                    <a:pt x="6566" y="3132"/>
                    <a:pt x="7356" y="3253"/>
                  </a:cubicBezTo>
                  <a:cubicBezTo>
                    <a:pt x="7584" y="3299"/>
                    <a:pt x="7812" y="3322"/>
                    <a:pt x="8036" y="3322"/>
                  </a:cubicBezTo>
                  <a:cubicBezTo>
                    <a:pt x="8260" y="3322"/>
                    <a:pt x="8481" y="3299"/>
                    <a:pt x="8693" y="3253"/>
                  </a:cubicBezTo>
                  <a:cubicBezTo>
                    <a:pt x="9149" y="3192"/>
                    <a:pt x="9575" y="3040"/>
                    <a:pt x="9970" y="2797"/>
                  </a:cubicBezTo>
                  <a:cubicBezTo>
                    <a:pt x="10821" y="2372"/>
                    <a:pt x="11551" y="1794"/>
                    <a:pt x="12402" y="1338"/>
                  </a:cubicBezTo>
                  <a:cubicBezTo>
                    <a:pt x="12962" y="1058"/>
                    <a:pt x="13575" y="883"/>
                    <a:pt x="14163" y="883"/>
                  </a:cubicBezTo>
                  <a:cubicBezTo>
                    <a:pt x="14468" y="883"/>
                    <a:pt x="14766" y="930"/>
                    <a:pt x="15046" y="1034"/>
                  </a:cubicBezTo>
                  <a:cubicBezTo>
                    <a:pt x="15867" y="1369"/>
                    <a:pt x="16475" y="2068"/>
                    <a:pt x="17235" y="2524"/>
                  </a:cubicBezTo>
                  <a:cubicBezTo>
                    <a:pt x="17884" y="2891"/>
                    <a:pt x="18638" y="3074"/>
                    <a:pt x="19399" y="3074"/>
                  </a:cubicBezTo>
                  <a:cubicBezTo>
                    <a:pt x="19458" y="3074"/>
                    <a:pt x="19517" y="3073"/>
                    <a:pt x="19575" y="3071"/>
                  </a:cubicBezTo>
                  <a:cubicBezTo>
                    <a:pt x="20274" y="3010"/>
                    <a:pt x="20943" y="2797"/>
                    <a:pt x="21551" y="2402"/>
                  </a:cubicBezTo>
                  <a:cubicBezTo>
                    <a:pt x="22037" y="2068"/>
                    <a:pt x="22432" y="1673"/>
                    <a:pt x="22767" y="1186"/>
                  </a:cubicBezTo>
                  <a:cubicBezTo>
                    <a:pt x="23040" y="852"/>
                    <a:pt x="23344" y="548"/>
                    <a:pt x="23709" y="305"/>
                  </a:cubicBezTo>
                  <a:cubicBezTo>
                    <a:pt x="23922" y="153"/>
                    <a:pt x="24195" y="62"/>
                    <a:pt x="24469" y="62"/>
                  </a:cubicBezTo>
                  <a:lnTo>
                    <a:pt x="24742" y="62"/>
                  </a:lnTo>
                  <a:cubicBezTo>
                    <a:pt x="24651" y="31"/>
                    <a:pt x="24530" y="1"/>
                    <a:pt x="2443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9" name="Google Shape;849;p43"/>
            <p:cNvSpPr/>
            <p:nvPr/>
          </p:nvSpPr>
          <p:spPr>
            <a:xfrm>
              <a:off x="1458500" y="2760750"/>
              <a:ext cx="449875" cy="89200"/>
            </a:xfrm>
            <a:custGeom>
              <a:avLst/>
              <a:gdLst/>
              <a:ahLst/>
              <a:cxnLst/>
              <a:rect l="l" t="t" r="r" b="b"/>
              <a:pathLst>
                <a:path w="17995" h="3568" extrusionOk="0">
                  <a:moveTo>
                    <a:pt x="2008" y="1"/>
                  </a:moveTo>
                  <a:cubicBezTo>
                    <a:pt x="1563" y="1"/>
                    <a:pt x="1119" y="69"/>
                    <a:pt x="700" y="222"/>
                  </a:cubicBezTo>
                  <a:cubicBezTo>
                    <a:pt x="487" y="283"/>
                    <a:pt x="335" y="344"/>
                    <a:pt x="152" y="465"/>
                  </a:cubicBezTo>
                  <a:cubicBezTo>
                    <a:pt x="92" y="465"/>
                    <a:pt x="31" y="526"/>
                    <a:pt x="1" y="556"/>
                  </a:cubicBezTo>
                  <a:cubicBezTo>
                    <a:pt x="1" y="559"/>
                    <a:pt x="2" y="560"/>
                    <a:pt x="6" y="560"/>
                  </a:cubicBezTo>
                  <a:cubicBezTo>
                    <a:pt x="44" y="560"/>
                    <a:pt x="283" y="422"/>
                    <a:pt x="700" y="283"/>
                  </a:cubicBezTo>
                  <a:cubicBezTo>
                    <a:pt x="1101" y="173"/>
                    <a:pt x="1524" y="119"/>
                    <a:pt x="1949" y="119"/>
                  </a:cubicBezTo>
                  <a:cubicBezTo>
                    <a:pt x="2233" y="119"/>
                    <a:pt x="2517" y="143"/>
                    <a:pt x="2797" y="192"/>
                  </a:cubicBezTo>
                  <a:cubicBezTo>
                    <a:pt x="3253" y="283"/>
                    <a:pt x="3709" y="404"/>
                    <a:pt x="4165" y="587"/>
                  </a:cubicBezTo>
                  <a:cubicBezTo>
                    <a:pt x="4681" y="830"/>
                    <a:pt x="5168" y="1073"/>
                    <a:pt x="5654" y="1347"/>
                  </a:cubicBezTo>
                  <a:cubicBezTo>
                    <a:pt x="6657" y="1955"/>
                    <a:pt x="7721" y="2714"/>
                    <a:pt x="9028" y="3201"/>
                  </a:cubicBezTo>
                  <a:cubicBezTo>
                    <a:pt x="9696" y="3445"/>
                    <a:pt x="10389" y="3567"/>
                    <a:pt x="11086" y="3567"/>
                  </a:cubicBezTo>
                  <a:cubicBezTo>
                    <a:pt x="11690" y="3567"/>
                    <a:pt x="12296" y="3475"/>
                    <a:pt x="12888" y="3292"/>
                  </a:cubicBezTo>
                  <a:cubicBezTo>
                    <a:pt x="13405" y="3110"/>
                    <a:pt x="13922" y="2866"/>
                    <a:pt x="14408" y="2532"/>
                  </a:cubicBezTo>
                  <a:cubicBezTo>
                    <a:pt x="14803" y="2259"/>
                    <a:pt x="15168" y="1924"/>
                    <a:pt x="15533" y="1590"/>
                  </a:cubicBezTo>
                  <a:cubicBezTo>
                    <a:pt x="15837" y="1316"/>
                    <a:pt x="16141" y="1073"/>
                    <a:pt x="16475" y="830"/>
                  </a:cubicBezTo>
                  <a:cubicBezTo>
                    <a:pt x="16718" y="648"/>
                    <a:pt x="16961" y="526"/>
                    <a:pt x="17265" y="404"/>
                  </a:cubicBezTo>
                  <a:cubicBezTo>
                    <a:pt x="17478" y="313"/>
                    <a:pt x="17752" y="222"/>
                    <a:pt x="17995" y="192"/>
                  </a:cubicBezTo>
                  <a:cubicBezTo>
                    <a:pt x="17964" y="176"/>
                    <a:pt x="17926" y="169"/>
                    <a:pt x="17888" y="169"/>
                  </a:cubicBezTo>
                  <a:cubicBezTo>
                    <a:pt x="17850" y="169"/>
                    <a:pt x="17812" y="176"/>
                    <a:pt x="17782" y="192"/>
                  </a:cubicBezTo>
                  <a:cubicBezTo>
                    <a:pt x="17600" y="192"/>
                    <a:pt x="17387" y="252"/>
                    <a:pt x="17204" y="313"/>
                  </a:cubicBezTo>
                  <a:cubicBezTo>
                    <a:pt x="16931" y="435"/>
                    <a:pt x="16657" y="556"/>
                    <a:pt x="16414" y="739"/>
                  </a:cubicBezTo>
                  <a:cubicBezTo>
                    <a:pt x="16049" y="952"/>
                    <a:pt x="15745" y="1225"/>
                    <a:pt x="15442" y="1499"/>
                  </a:cubicBezTo>
                  <a:cubicBezTo>
                    <a:pt x="15077" y="1803"/>
                    <a:pt x="14682" y="2107"/>
                    <a:pt x="14286" y="2411"/>
                  </a:cubicBezTo>
                  <a:cubicBezTo>
                    <a:pt x="13831" y="2714"/>
                    <a:pt x="13344" y="2958"/>
                    <a:pt x="12797" y="3110"/>
                  </a:cubicBezTo>
                  <a:cubicBezTo>
                    <a:pt x="12220" y="3292"/>
                    <a:pt x="11612" y="3383"/>
                    <a:pt x="11004" y="3383"/>
                  </a:cubicBezTo>
                  <a:cubicBezTo>
                    <a:pt x="10365" y="3353"/>
                    <a:pt x="9727" y="3231"/>
                    <a:pt x="9119" y="3018"/>
                  </a:cubicBezTo>
                  <a:cubicBezTo>
                    <a:pt x="7843" y="2562"/>
                    <a:pt x="6779" y="1772"/>
                    <a:pt x="5745" y="1195"/>
                  </a:cubicBezTo>
                  <a:cubicBezTo>
                    <a:pt x="5259" y="891"/>
                    <a:pt x="4742" y="648"/>
                    <a:pt x="4226" y="435"/>
                  </a:cubicBezTo>
                  <a:cubicBezTo>
                    <a:pt x="3770" y="252"/>
                    <a:pt x="3283" y="131"/>
                    <a:pt x="2797" y="70"/>
                  </a:cubicBezTo>
                  <a:cubicBezTo>
                    <a:pt x="2537" y="25"/>
                    <a:pt x="2272" y="1"/>
                    <a:pt x="200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0" name="Google Shape;850;p43"/>
            <p:cNvSpPr/>
            <p:nvPr/>
          </p:nvSpPr>
          <p:spPr>
            <a:xfrm>
              <a:off x="1527650" y="2703750"/>
              <a:ext cx="119325" cy="21525"/>
            </a:xfrm>
            <a:custGeom>
              <a:avLst/>
              <a:gdLst/>
              <a:ahLst/>
              <a:cxnLst/>
              <a:rect l="l" t="t" r="r" b="b"/>
              <a:pathLst>
                <a:path w="4773" h="861" extrusionOk="0">
                  <a:moveTo>
                    <a:pt x="1782" y="0"/>
                  </a:moveTo>
                  <a:cubicBezTo>
                    <a:pt x="1413" y="0"/>
                    <a:pt x="1041" y="34"/>
                    <a:pt x="669" y="101"/>
                  </a:cubicBezTo>
                  <a:cubicBezTo>
                    <a:pt x="456" y="131"/>
                    <a:pt x="213" y="222"/>
                    <a:pt x="1" y="344"/>
                  </a:cubicBezTo>
                  <a:cubicBezTo>
                    <a:pt x="244" y="314"/>
                    <a:pt x="487" y="283"/>
                    <a:pt x="700" y="253"/>
                  </a:cubicBezTo>
                  <a:cubicBezTo>
                    <a:pt x="988" y="222"/>
                    <a:pt x="1277" y="207"/>
                    <a:pt x="1562" y="207"/>
                  </a:cubicBezTo>
                  <a:cubicBezTo>
                    <a:pt x="1847" y="207"/>
                    <a:pt x="2128" y="222"/>
                    <a:pt x="2402" y="253"/>
                  </a:cubicBezTo>
                  <a:cubicBezTo>
                    <a:pt x="2979" y="314"/>
                    <a:pt x="3526" y="435"/>
                    <a:pt x="4074" y="618"/>
                  </a:cubicBezTo>
                  <a:cubicBezTo>
                    <a:pt x="4286" y="739"/>
                    <a:pt x="4529" y="800"/>
                    <a:pt x="4742" y="861"/>
                  </a:cubicBezTo>
                  <a:cubicBezTo>
                    <a:pt x="4773" y="861"/>
                    <a:pt x="4712" y="800"/>
                    <a:pt x="4590" y="739"/>
                  </a:cubicBezTo>
                  <a:cubicBezTo>
                    <a:pt x="4438" y="648"/>
                    <a:pt x="4286" y="557"/>
                    <a:pt x="4134" y="496"/>
                  </a:cubicBezTo>
                  <a:cubicBezTo>
                    <a:pt x="3383" y="162"/>
                    <a:pt x="2589" y="0"/>
                    <a:pt x="17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1" name="Google Shape;851;p43"/>
            <p:cNvSpPr/>
            <p:nvPr/>
          </p:nvSpPr>
          <p:spPr>
            <a:xfrm>
              <a:off x="1801200" y="2712325"/>
              <a:ext cx="66900" cy="23600"/>
            </a:xfrm>
            <a:custGeom>
              <a:avLst/>
              <a:gdLst/>
              <a:ahLst/>
              <a:cxnLst/>
              <a:rect l="l" t="t" r="r" b="b"/>
              <a:pathLst>
                <a:path w="2676" h="944" extrusionOk="0">
                  <a:moveTo>
                    <a:pt x="2645" y="1"/>
                  </a:moveTo>
                  <a:lnTo>
                    <a:pt x="2645" y="1"/>
                  </a:lnTo>
                  <a:cubicBezTo>
                    <a:pt x="2250" y="244"/>
                    <a:pt x="1825" y="426"/>
                    <a:pt x="1369" y="609"/>
                  </a:cubicBezTo>
                  <a:cubicBezTo>
                    <a:pt x="913" y="730"/>
                    <a:pt x="457" y="791"/>
                    <a:pt x="1" y="852"/>
                  </a:cubicBezTo>
                  <a:cubicBezTo>
                    <a:pt x="1" y="882"/>
                    <a:pt x="153" y="943"/>
                    <a:pt x="427" y="943"/>
                  </a:cubicBezTo>
                  <a:cubicBezTo>
                    <a:pt x="761" y="943"/>
                    <a:pt x="1095" y="913"/>
                    <a:pt x="1430" y="791"/>
                  </a:cubicBezTo>
                  <a:cubicBezTo>
                    <a:pt x="1764" y="700"/>
                    <a:pt x="2098" y="518"/>
                    <a:pt x="2372" y="305"/>
                  </a:cubicBezTo>
                  <a:cubicBezTo>
                    <a:pt x="2585" y="153"/>
                    <a:pt x="2676" y="31"/>
                    <a:pt x="26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2" name="Google Shape;852;p43"/>
            <p:cNvSpPr/>
            <p:nvPr/>
          </p:nvSpPr>
          <p:spPr>
            <a:xfrm>
              <a:off x="1547400" y="2980575"/>
              <a:ext cx="462050" cy="52875"/>
            </a:xfrm>
            <a:custGeom>
              <a:avLst/>
              <a:gdLst/>
              <a:ahLst/>
              <a:cxnLst/>
              <a:rect l="l" t="t" r="r" b="b"/>
              <a:pathLst>
                <a:path w="18482" h="2115" extrusionOk="0">
                  <a:moveTo>
                    <a:pt x="18481" y="1"/>
                  </a:moveTo>
                  <a:lnTo>
                    <a:pt x="18481" y="1"/>
                  </a:lnTo>
                  <a:cubicBezTo>
                    <a:pt x="18269" y="122"/>
                    <a:pt x="18056" y="244"/>
                    <a:pt x="17843" y="365"/>
                  </a:cubicBezTo>
                  <a:cubicBezTo>
                    <a:pt x="17424" y="505"/>
                    <a:pt x="16978" y="579"/>
                    <a:pt x="16532" y="579"/>
                  </a:cubicBezTo>
                  <a:cubicBezTo>
                    <a:pt x="16299" y="579"/>
                    <a:pt x="16066" y="559"/>
                    <a:pt x="15837" y="517"/>
                  </a:cubicBezTo>
                  <a:cubicBezTo>
                    <a:pt x="15411" y="457"/>
                    <a:pt x="14955" y="335"/>
                    <a:pt x="14469" y="244"/>
                  </a:cubicBezTo>
                  <a:cubicBezTo>
                    <a:pt x="13922" y="122"/>
                    <a:pt x="13375" y="92"/>
                    <a:pt x="12828" y="92"/>
                  </a:cubicBezTo>
                  <a:cubicBezTo>
                    <a:pt x="11551" y="122"/>
                    <a:pt x="10335" y="365"/>
                    <a:pt x="9120" y="760"/>
                  </a:cubicBezTo>
                  <a:cubicBezTo>
                    <a:pt x="7964" y="1156"/>
                    <a:pt x="6749" y="1490"/>
                    <a:pt x="5533" y="1764"/>
                  </a:cubicBezTo>
                  <a:cubicBezTo>
                    <a:pt x="4965" y="1888"/>
                    <a:pt x="4377" y="1950"/>
                    <a:pt x="3793" y="1950"/>
                  </a:cubicBezTo>
                  <a:cubicBezTo>
                    <a:pt x="3375" y="1950"/>
                    <a:pt x="2959" y="1918"/>
                    <a:pt x="2554" y="1855"/>
                  </a:cubicBezTo>
                  <a:cubicBezTo>
                    <a:pt x="1855" y="1733"/>
                    <a:pt x="1217" y="1520"/>
                    <a:pt x="639" y="1156"/>
                  </a:cubicBezTo>
                  <a:cubicBezTo>
                    <a:pt x="487" y="1064"/>
                    <a:pt x="335" y="973"/>
                    <a:pt x="183" y="852"/>
                  </a:cubicBezTo>
                  <a:cubicBezTo>
                    <a:pt x="122" y="821"/>
                    <a:pt x="62" y="760"/>
                    <a:pt x="31" y="730"/>
                  </a:cubicBezTo>
                  <a:lnTo>
                    <a:pt x="31" y="730"/>
                  </a:lnTo>
                  <a:cubicBezTo>
                    <a:pt x="1" y="760"/>
                    <a:pt x="62" y="791"/>
                    <a:pt x="153" y="882"/>
                  </a:cubicBezTo>
                  <a:cubicBezTo>
                    <a:pt x="305" y="1004"/>
                    <a:pt x="426" y="1125"/>
                    <a:pt x="609" y="1247"/>
                  </a:cubicBezTo>
                  <a:cubicBezTo>
                    <a:pt x="1186" y="1612"/>
                    <a:pt x="1825" y="1855"/>
                    <a:pt x="2493" y="2007"/>
                  </a:cubicBezTo>
                  <a:cubicBezTo>
                    <a:pt x="2967" y="2076"/>
                    <a:pt x="3440" y="2114"/>
                    <a:pt x="3910" y="2114"/>
                  </a:cubicBezTo>
                  <a:cubicBezTo>
                    <a:pt x="4467" y="2114"/>
                    <a:pt x="5020" y="2061"/>
                    <a:pt x="5563" y="1946"/>
                  </a:cubicBezTo>
                  <a:cubicBezTo>
                    <a:pt x="6779" y="1672"/>
                    <a:pt x="7995" y="1338"/>
                    <a:pt x="9180" y="943"/>
                  </a:cubicBezTo>
                  <a:cubicBezTo>
                    <a:pt x="10335" y="548"/>
                    <a:pt x="11582" y="335"/>
                    <a:pt x="12797" y="274"/>
                  </a:cubicBezTo>
                  <a:cubicBezTo>
                    <a:pt x="12891" y="269"/>
                    <a:pt x="12985" y="266"/>
                    <a:pt x="13079" y="266"/>
                  </a:cubicBezTo>
                  <a:cubicBezTo>
                    <a:pt x="13531" y="266"/>
                    <a:pt x="13980" y="325"/>
                    <a:pt x="14408" y="426"/>
                  </a:cubicBezTo>
                  <a:cubicBezTo>
                    <a:pt x="14925" y="487"/>
                    <a:pt x="15381" y="608"/>
                    <a:pt x="15807" y="669"/>
                  </a:cubicBezTo>
                  <a:cubicBezTo>
                    <a:pt x="16011" y="705"/>
                    <a:pt x="16215" y="722"/>
                    <a:pt x="16418" y="722"/>
                  </a:cubicBezTo>
                  <a:cubicBezTo>
                    <a:pt x="16911" y="722"/>
                    <a:pt x="17400" y="620"/>
                    <a:pt x="17873" y="426"/>
                  </a:cubicBezTo>
                  <a:cubicBezTo>
                    <a:pt x="18025" y="365"/>
                    <a:pt x="18208" y="244"/>
                    <a:pt x="18329" y="122"/>
                  </a:cubicBezTo>
                  <a:cubicBezTo>
                    <a:pt x="18390" y="92"/>
                    <a:pt x="18451" y="31"/>
                    <a:pt x="1848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3" name="Google Shape;853;p43"/>
            <p:cNvSpPr/>
            <p:nvPr/>
          </p:nvSpPr>
          <p:spPr>
            <a:xfrm>
              <a:off x="1500300" y="2875700"/>
              <a:ext cx="129200" cy="158100"/>
            </a:xfrm>
            <a:custGeom>
              <a:avLst/>
              <a:gdLst/>
              <a:ahLst/>
              <a:cxnLst/>
              <a:rect l="l" t="t" r="r" b="b"/>
              <a:pathLst>
                <a:path w="5168" h="6324" extrusionOk="0">
                  <a:moveTo>
                    <a:pt x="5168" y="1"/>
                  </a:moveTo>
                  <a:lnTo>
                    <a:pt x="5168" y="1"/>
                  </a:lnTo>
                  <a:cubicBezTo>
                    <a:pt x="4864" y="244"/>
                    <a:pt x="4560" y="548"/>
                    <a:pt x="4286" y="852"/>
                  </a:cubicBezTo>
                  <a:cubicBezTo>
                    <a:pt x="3800" y="1369"/>
                    <a:pt x="3101" y="2129"/>
                    <a:pt x="2402" y="3010"/>
                  </a:cubicBezTo>
                  <a:cubicBezTo>
                    <a:pt x="1702" y="3892"/>
                    <a:pt x="1064" y="4712"/>
                    <a:pt x="639" y="5320"/>
                  </a:cubicBezTo>
                  <a:cubicBezTo>
                    <a:pt x="395" y="5624"/>
                    <a:pt x="183" y="5959"/>
                    <a:pt x="0" y="6323"/>
                  </a:cubicBezTo>
                  <a:cubicBezTo>
                    <a:pt x="274" y="6019"/>
                    <a:pt x="517" y="5715"/>
                    <a:pt x="760" y="5411"/>
                  </a:cubicBezTo>
                  <a:cubicBezTo>
                    <a:pt x="1216" y="4834"/>
                    <a:pt x="1824" y="4013"/>
                    <a:pt x="2554" y="3132"/>
                  </a:cubicBezTo>
                  <a:cubicBezTo>
                    <a:pt x="3253" y="2281"/>
                    <a:pt x="3921" y="1490"/>
                    <a:pt x="4408" y="943"/>
                  </a:cubicBezTo>
                  <a:cubicBezTo>
                    <a:pt x="4681" y="639"/>
                    <a:pt x="4924" y="335"/>
                    <a:pt x="51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4" name="Google Shape;854;p43"/>
            <p:cNvSpPr/>
            <p:nvPr/>
          </p:nvSpPr>
          <p:spPr>
            <a:xfrm>
              <a:off x="1853650" y="2846825"/>
              <a:ext cx="65375" cy="209775"/>
            </a:xfrm>
            <a:custGeom>
              <a:avLst/>
              <a:gdLst/>
              <a:ahLst/>
              <a:cxnLst/>
              <a:rect l="l" t="t" r="r" b="b"/>
              <a:pathLst>
                <a:path w="2615" h="8391" extrusionOk="0">
                  <a:moveTo>
                    <a:pt x="0" y="1"/>
                  </a:moveTo>
                  <a:cubicBezTo>
                    <a:pt x="0" y="123"/>
                    <a:pt x="0" y="244"/>
                    <a:pt x="0" y="366"/>
                  </a:cubicBezTo>
                  <a:cubicBezTo>
                    <a:pt x="61" y="700"/>
                    <a:pt x="183" y="1034"/>
                    <a:pt x="335" y="1338"/>
                  </a:cubicBezTo>
                  <a:cubicBezTo>
                    <a:pt x="608" y="1794"/>
                    <a:pt x="882" y="2220"/>
                    <a:pt x="1186" y="2615"/>
                  </a:cubicBezTo>
                  <a:cubicBezTo>
                    <a:pt x="1581" y="3101"/>
                    <a:pt x="1885" y="3618"/>
                    <a:pt x="2158" y="4165"/>
                  </a:cubicBezTo>
                  <a:cubicBezTo>
                    <a:pt x="2280" y="4439"/>
                    <a:pt x="2371" y="4743"/>
                    <a:pt x="2402" y="5077"/>
                  </a:cubicBezTo>
                  <a:cubicBezTo>
                    <a:pt x="2402" y="5351"/>
                    <a:pt x="2371" y="5624"/>
                    <a:pt x="2310" y="5928"/>
                  </a:cubicBezTo>
                  <a:cubicBezTo>
                    <a:pt x="2158" y="6384"/>
                    <a:pt x="1946" y="6840"/>
                    <a:pt x="1672" y="7266"/>
                  </a:cubicBezTo>
                  <a:cubicBezTo>
                    <a:pt x="1186" y="7965"/>
                    <a:pt x="821" y="8360"/>
                    <a:pt x="851" y="8390"/>
                  </a:cubicBezTo>
                  <a:cubicBezTo>
                    <a:pt x="973" y="8329"/>
                    <a:pt x="1064" y="8238"/>
                    <a:pt x="1125" y="8147"/>
                  </a:cubicBezTo>
                  <a:cubicBezTo>
                    <a:pt x="1368" y="7873"/>
                    <a:pt x="1581" y="7630"/>
                    <a:pt x="1794" y="7357"/>
                  </a:cubicBezTo>
                  <a:cubicBezTo>
                    <a:pt x="2098" y="6931"/>
                    <a:pt x="2341" y="6475"/>
                    <a:pt x="2493" y="5989"/>
                  </a:cubicBezTo>
                  <a:cubicBezTo>
                    <a:pt x="2584" y="5685"/>
                    <a:pt x="2614" y="5381"/>
                    <a:pt x="2584" y="5077"/>
                  </a:cubicBezTo>
                  <a:cubicBezTo>
                    <a:pt x="2554" y="4743"/>
                    <a:pt x="2493" y="4408"/>
                    <a:pt x="2341" y="4104"/>
                  </a:cubicBezTo>
                  <a:cubicBezTo>
                    <a:pt x="2067" y="3527"/>
                    <a:pt x="1733" y="3010"/>
                    <a:pt x="1338" y="2524"/>
                  </a:cubicBezTo>
                  <a:cubicBezTo>
                    <a:pt x="1034" y="2129"/>
                    <a:pt x="730" y="1734"/>
                    <a:pt x="487" y="1308"/>
                  </a:cubicBezTo>
                  <a:cubicBezTo>
                    <a:pt x="304" y="1004"/>
                    <a:pt x="183" y="700"/>
                    <a:pt x="91" y="366"/>
                  </a:cubicBezTo>
                  <a:cubicBezTo>
                    <a:pt x="91" y="244"/>
                    <a:pt x="61" y="123"/>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5" name="Google Shape;855;p43"/>
            <p:cNvSpPr/>
            <p:nvPr/>
          </p:nvSpPr>
          <p:spPr>
            <a:xfrm>
              <a:off x="1639350" y="2688625"/>
              <a:ext cx="166450" cy="141150"/>
            </a:xfrm>
            <a:custGeom>
              <a:avLst/>
              <a:gdLst/>
              <a:ahLst/>
              <a:cxnLst/>
              <a:rect l="l" t="t" r="r" b="b"/>
              <a:pathLst>
                <a:path w="6658" h="5646" extrusionOk="0">
                  <a:moveTo>
                    <a:pt x="6656" y="1"/>
                  </a:moveTo>
                  <a:cubicBezTo>
                    <a:pt x="6649" y="1"/>
                    <a:pt x="6623" y="80"/>
                    <a:pt x="6597" y="159"/>
                  </a:cubicBezTo>
                  <a:cubicBezTo>
                    <a:pt x="6597" y="250"/>
                    <a:pt x="6566" y="402"/>
                    <a:pt x="6536" y="584"/>
                  </a:cubicBezTo>
                  <a:cubicBezTo>
                    <a:pt x="6475" y="949"/>
                    <a:pt x="6475" y="1466"/>
                    <a:pt x="6445" y="2134"/>
                  </a:cubicBezTo>
                  <a:cubicBezTo>
                    <a:pt x="6445" y="2864"/>
                    <a:pt x="6262" y="3624"/>
                    <a:pt x="5928" y="4292"/>
                  </a:cubicBezTo>
                  <a:cubicBezTo>
                    <a:pt x="5715" y="4688"/>
                    <a:pt x="5411" y="4992"/>
                    <a:pt x="5016" y="5204"/>
                  </a:cubicBezTo>
                  <a:cubicBezTo>
                    <a:pt x="4670" y="5391"/>
                    <a:pt x="4255" y="5484"/>
                    <a:pt x="3851" y="5484"/>
                  </a:cubicBezTo>
                  <a:cubicBezTo>
                    <a:pt x="3793" y="5484"/>
                    <a:pt x="3736" y="5482"/>
                    <a:pt x="3679" y="5478"/>
                  </a:cubicBezTo>
                  <a:cubicBezTo>
                    <a:pt x="2767" y="5356"/>
                    <a:pt x="1916" y="4870"/>
                    <a:pt x="1399" y="4110"/>
                  </a:cubicBezTo>
                  <a:cubicBezTo>
                    <a:pt x="943" y="3502"/>
                    <a:pt x="639" y="2803"/>
                    <a:pt x="457" y="2074"/>
                  </a:cubicBezTo>
                  <a:cubicBezTo>
                    <a:pt x="274" y="1435"/>
                    <a:pt x="183" y="919"/>
                    <a:pt x="122" y="554"/>
                  </a:cubicBezTo>
                  <a:cubicBezTo>
                    <a:pt x="122" y="371"/>
                    <a:pt x="61" y="189"/>
                    <a:pt x="31" y="7"/>
                  </a:cubicBezTo>
                  <a:lnTo>
                    <a:pt x="31" y="7"/>
                  </a:lnTo>
                  <a:cubicBezTo>
                    <a:pt x="1" y="189"/>
                    <a:pt x="31" y="371"/>
                    <a:pt x="61" y="584"/>
                  </a:cubicBezTo>
                  <a:cubicBezTo>
                    <a:pt x="122" y="1071"/>
                    <a:pt x="183" y="1587"/>
                    <a:pt x="305" y="2104"/>
                  </a:cubicBezTo>
                  <a:cubicBezTo>
                    <a:pt x="487" y="2833"/>
                    <a:pt x="791" y="3563"/>
                    <a:pt x="1247" y="4201"/>
                  </a:cubicBezTo>
                  <a:cubicBezTo>
                    <a:pt x="1520" y="4566"/>
                    <a:pt x="1855" y="4900"/>
                    <a:pt x="2250" y="5144"/>
                  </a:cubicBezTo>
                  <a:cubicBezTo>
                    <a:pt x="2676" y="5417"/>
                    <a:pt x="3162" y="5599"/>
                    <a:pt x="3648" y="5630"/>
                  </a:cubicBezTo>
                  <a:cubicBezTo>
                    <a:pt x="3738" y="5640"/>
                    <a:pt x="3827" y="5646"/>
                    <a:pt x="3916" y="5646"/>
                  </a:cubicBezTo>
                  <a:cubicBezTo>
                    <a:pt x="4333" y="5646"/>
                    <a:pt x="4731" y="5532"/>
                    <a:pt x="5107" y="5356"/>
                  </a:cubicBezTo>
                  <a:cubicBezTo>
                    <a:pt x="5533" y="5113"/>
                    <a:pt x="5867" y="4779"/>
                    <a:pt x="6080" y="4353"/>
                  </a:cubicBezTo>
                  <a:cubicBezTo>
                    <a:pt x="6414" y="3654"/>
                    <a:pt x="6597" y="2864"/>
                    <a:pt x="6566" y="2104"/>
                  </a:cubicBezTo>
                  <a:cubicBezTo>
                    <a:pt x="6597" y="1435"/>
                    <a:pt x="6566" y="919"/>
                    <a:pt x="6597" y="554"/>
                  </a:cubicBezTo>
                  <a:cubicBezTo>
                    <a:pt x="6657" y="189"/>
                    <a:pt x="6657" y="7"/>
                    <a:pt x="6657" y="7"/>
                  </a:cubicBezTo>
                  <a:cubicBezTo>
                    <a:pt x="6657" y="3"/>
                    <a:pt x="6657" y="1"/>
                    <a:pt x="665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6" name="Google Shape;856;p43"/>
            <p:cNvSpPr/>
            <p:nvPr/>
          </p:nvSpPr>
          <p:spPr>
            <a:xfrm>
              <a:off x="952400" y="3006350"/>
              <a:ext cx="1268300" cy="658150"/>
            </a:xfrm>
            <a:custGeom>
              <a:avLst/>
              <a:gdLst/>
              <a:ahLst/>
              <a:cxnLst/>
              <a:rect l="l" t="t" r="r" b="b"/>
              <a:pathLst>
                <a:path w="50732" h="26326" extrusionOk="0">
                  <a:moveTo>
                    <a:pt x="3106" y="0"/>
                  </a:moveTo>
                  <a:cubicBezTo>
                    <a:pt x="1882" y="0"/>
                    <a:pt x="881" y="924"/>
                    <a:pt x="822" y="2161"/>
                  </a:cubicBezTo>
                  <a:lnTo>
                    <a:pt x="62" y="17754"/>
                  </a:lnTo>
                  <a:cubicBezTo>
                    <a:pt x="1" y="19031"/>
                    <a:pt x="1004" y="20095"/>
                    <a:pt x="2250" y="20155"/>
                  </a:cubicBezTo>
                  <a:lnTo>
                    <a:pt x="41339" y="22009"/>
                  </a:lnTo>
                  <a:lnTo>
                    <a:pt x="45382" y="26326"/>
                  </a:lnTo>
                  <a:lnTo>
                    <a:pt x="45686" y="22222"/>
                  </a:lnTo>
                  <a:lnTo>
                    <a:pt x="47540" y="22313"/>
                  </a:lnTo>
                  <a:cubicBezTo>
                    <a:pt x="47578" y="22315"/>
                    <a:pt x="47616" y="22316"/>
                    <a:pt x="47653" y="22316"/>
                  </a:cubicBezTo>
                  <a:cubicBezTo>
                    <a:pt x="48879" y="22316"/>
                    <a:pt x="49882" y="21364"/>
                    <a:pt x="49941" y="20125"/>
                  </a:cubicBezTo>
                  <a:lnTo>
                    <a:pt x="50671" y="4532"/>
                  </a:lnTo>
                  <a:cubicBezTo>
                    <a:pt x="50731" y="3255"/>
                    <a:pt x="49759" y="2192"/>
                    <a:pt x="48513" y="2131"/>
                  </a:cubicBezTo>
                  <a:lnTo>
                    <a:pt x="3223" y="3"/>
                  </a:lnTo>
                  <a:cubicBezTo>
                    <a:pt x="3184" y="1"/>
                    <a:pt x="3145" y="0"/>
                    <a:pt x="3106" y="0"/>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7" name="Google Shape;857;p43"/>
            <p:cNvSpPr/>
            <p:nvPr/>
          </p:nvSpPr>
          <p:spPr>
            <a:xfrm>
              <a:off x="1475975" y="3194875"/>
              <a:ext cx="601850" cy="63075"/>
            </a:xfrm>
            <a:custGeom>
              <a:avLst/>
              <a:gdLst/>
              <a:ahLst/>
              <a:cxnLst/>
              <a:rect l="l" t="t" r="r" b="b"/>
              <a:pathLst>
                <a:path w="24074" h="2523" extrusionOk="0">
                  <a:moveTo>
                    <a:pt x="61" y="0"/>
                  </a:moveTo>
                  <a:lnTo>
                    <a:pt x="1" y="1338"/>
                  </a:lnTo>
                  <a:lnTo>
                    <a:pt x="24013" y="2523"/>
                  </a:lnTo>
                  <a:lnTo>
                    <a:pt x="24074" y="1216"/>
                  </a:lnTo>
                  <a:lnTo>
                    <a:pt x="61" y="0"/>
                  </a:ln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8" name="Google Shape;858;p43"/>
            <p:cNvSpPr/>
            <p:nvPr/>
          </p:nvSpPr>
          <p:spPr>
            <a:xfrm>
              <a:off x="1476725" y="3273900"/>
              <a:ext cx="601875" cy="61575"/>
            </a:xfrm>
            <a:custGeom>
              <a:avLst/>
              <a:gdLst/>
              <a:ahLst/>
              <a:cxnLst/>
              <a:rect l="l" t="t" r="r" b="b"/>
              <a:pathLst>
                <a:path w="24075" h="2463" extrusionOk="0">
                  <a:moveTo>
                    <a:pt x="62" y="0"/>
                  </a:moveTo>
                  <a:lnTo>
                    <a:pt x="1" y="1338"/>
                  </a:lnTo>
                  <a:lnTo>
                    <a:pt x="23983" y="2462"/>
                  </a:lnTo>
                  <a:lnTo>
                    <a:pt x="24074" y="1155"/>
                  </a:lnTo>
                  <a:lnTo>
                    <a:pt x="62" y="0"/>
                  </a:ln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9" name="Google Shape;859;p43"/>
            <p:cNvSpPr/>
            <p:nvPr/>
          </p:nvSpPr>
          <p:spPr>
            <a:xfrm>
              <a:off x="1472950" y="3356725"/>
              <a:ext cx="298650" cy="47125"/>
            </a:xfrm>
            <a:custGeom>
              <a:avLst/>
              <a:gdLst/>
              <a:ahLst/>
              <a:cxnLst/>
              <a:rect l="l" t="t" r="r" b="b"/>
              <a:pathLst>
                <a:path w="11946" h="1885" extrusionOk="0">
                  <a:moveTo>
                    <a:pt x="61" y="0"/>
                  </a:moveTo>
                  <a:lnTo>
                    <a:pt x="0" y="1338"/>
                  </a:lnTo>
                  <a:lnTo>
                    <a:pt x="11885" y="1885"/>
                  </a:lnTo>
                  <a:lnTo>
                    <a:pt x="11946" y="578"/>
                  </a:lnTo>
                  <a:lnTo>
                    <a:pt x="61" y="0"/>
                  </a:ln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0" name="Google Shape;860;p43"/>
            <p:cNvSpPr/>
            <p:nvPr/>
          </p:nvSpPr>
          <p:spPr>
            <a:xfrm>
              <a:off x="989650" y="3069125"/>
              <a:ext cx="436950" cy="395900"/>
            </a:xfrm>
            <a:custGeom>
              <a:avLst/>
              <a:gdLst/>
              <a:ahLst/>
              <a:cxnLst/>
              <a:rect l="l" t="t" r="r" b="b"/>
              <a:pathLst>
                <a:path w="17478" h="15836" extrusionOk="0">
                  <a:moveTo>
                    <a:pt x="8720" y="0"/>
                  </a:moveTo>
                  <a:cubicBezTo>
                    <a:pt x="8099" y="0"/>
                    <a:pt x="7469" y="74"/>
                    <a:pt x="6839" y="228"/>
                  </a:cubicBezTo>
                  <a:cubicBezTo>
                    <a:pt x="2584" y="1291"/>
                    <a:pt x="0" y="5577"/>
                    <a:pt x="1064" y="9833"/>
                  </a:cubicBezTo>
                  <a:cubicBezTo>
                    <a:pt x="1944" y="13428"/>
                    <a:pt x="5179" y="15835"/>
                    <a:pt x="8747" y="15835"/>
                  </a:cubicBezTo>
                  <a:cubicBezTo>
                    <a:pt x="9371" y="15835"/>
                    <a:pt x="10005" y="15762"/>
                    <a:pt x="10639" y="15608"/>
                  </a:cubicBezTo>
                  <a:cubicBezTo>
                    <a:pt x="14864" y="14544"/>
                    <a:pt x="17478" y="10258"/>
                    <a:pt x="16414" y="6003"/>
                  </a:cubicBezTo>
                  <a:cubicBezTo>
                    <a:pt x="15509" y="2407"/>
                    <a:pt x="12269" y="0"/>
                    <a:pt x="8720"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1" name="Google Shape;861;p43"/>
            <p:cNvSpPr/>
            <p:nvPr/>
          </p:nvSpPr>
          <p:spPr>
            <a:xfrm>
              <a:off x="1081600" y="3196825"/>
              <a:ext cx="224950" cy="268575"/>
            </a:xfrm>
            <a:custGeom>
              <a:avLst/>
              <a:gdLst/>
              <a:ahLst/>
              <a:cxnLst/>
              <a:rect l="l" t="t" r="r" b="b"/>
              <a:pathLst>
                <a:path w="8998" h="10743" extrusionOk="0">
                  <a:moveTo>
                    <a:pt x="5194" y="2624"/>
                  </a:moveTo>
                  <a:cubicBezTo>
                    <a:pt x="5364" y="2624"/>
                    <a:pt x="5530" y="2686"/>
                    <a:pt x="5654" y="2810"/>
                  </a:cubicBezTo>
                  <a:cubicBezTo>
                    <a:pt x="5715" y="2901"/>
                    <a:pt x="5745" y="2962"/>
                    <a:pt x="5715" y="2962"/>
                  </a:cubicBezTo>
                  <a:cubicBezTo>
                    <a:pt x="5715" y="2964"/>
                    <a:pt x="5713" y="2966"/>
                    <a:pt x="5710" y="2966"/>
                  </a:cubicBezTo>
                  <a:cubicBezTo>
                    <a:pt x="5676" y="2966"/>
                    <a:pt x="5477" y="2837"/>
                    <a:pt x="5228" y="2810"/>
                  </a:cubicBezTo>
                  <a:cubicBezTo>
                    <a:pt x="5197" y="2806"/>
                    <a:pt x="5167" y="2805"/>
                    <a:pt x="5137" y="2805"/>
                  </a:cubicBezTo>
                  <a:cubicBezTo>
                    <a:pt x="4961" y="2805"/>
                    <a:pt x="4820" y="2857"/>
                    <a:pt x="4752" y="2857"/>
                  </a:cubicBezTo>
                  <a:cubicBezTo>
                    <a:pt x="4732" y="2857"/>
                    <a:pt x="4718" y="2853"/>
                    <a:pt x="4712" y="2840"/>
                  </a:cubicBezTo>
                  <a:cubicBezTo>
                    <a:pt x="4712" y="2840"/>
                    <a:pt x="4742" y="2779"/>
                    <a:pt x="4833" y="2719"/>
                  </a:cubicBezTo>
                  <a:cubicBezTo>
                    <a:pt x="4947" y="2655"/>
                    <a:pt x="5072" y="2624"/>
                    <a:pt x="5194" y="2624"/>
                  </a:cubicBezTo>
                  <a:close/>
                  <a:moveTo>
                    <a:pt x="8194" y="2715"/>
                  </a:moveTo>
                  <a:cubicBezTo>
                    <a:pt x="8359" y="2715"/>
                    <a:pt x="8521" y="2777"/>
                    <a:pt x="8663" y="2901"/>
                  </a:cubicBezTo>
                  <a:cubicBezTo>
                    <a:pt x="8724" y="2992"/>
                    <a:pt x="8754" y="3053"/>
                    <a:pt x="8724" y="3053"/>
                  </a:cubicBezTo>
                  <a:cubicBezTo>
                    <a:pt x="8724" y="3056"/>
                    <a:pt x="8722" y="3057"/>
                    <a:pt x="8719" y="3057"/>
                  </a:cubicBezTo>
                  <a:cubicBezTo>
                    <a:pt x="8685" y="3057"/>
                    <a:pt x="8486" y="2929"/>
                    <a:pt x="8237" y="2901"/>
                  </a:cubicBezTo>
                  <a:cubicBezTo>
                    <a:pt x="8190" y="2890"/>
                    <a:pt x="8145" y="2886"/>
                    <a:pt x="8102" y="2886"/>
                  </a:cubicBezTo>
                  <a:cubicBezTo>
                    <a:pt x="7939" y="2886"/>
                    <a:pt x="7811" y="2946"/>
                    <a:pt x="7752" y="2946"/>
                  </a:cubicBezTo>
                  <a:cubicBezTo>
                    <a:pt x="7737" y="2946"/>
                    <a:pt x="7726" y="2942"/>
                    <a:pt x="7721" y="2931"/>
                  </a:cubicBezTo>
                  <a:cubicBezTo>
                    <a:pt x="7690" y="2901"/>
                    <a:pt x="7751" y="2871"/>
                    <a:pt x="7842" y="2810"/>
                  </a:cubicBezTo>
                  <a:cubicBezTo>
                    <a:pt x="7956" y="2746"/>
                    <a:pt x="8076" y="2715"/>
                    <a:pt x="8194" y="2715"/>
                  </a:cubicBezTo>
                  <a:close/>
                  <a:moveTo>
                    <a:pt x="5344" y="2897"/>
                  </a:moveTo>
                  <a:cubicBezTo>
                    <a:pt x="5415" y="2897"/>
                    <a:pt x="5492" y="2919"/>
                    <a:pt x="5563" y="2962"/>
                  </a:cubicBezTo>
                  <a:cubicBezTo>
                    <a:pt x="5684" y="3053"/>
                    <a:pt x="5684" y="3235"/>
                    <a:pt x="5593" y="3357"/>
                  </a:cubicBezTo>
                  <a:cubicBezTo>
                    <a:pt x="5533" y="3460"/>
                    <a:pt x="5446" y="3503"/>
                    <a:pt x="5359" y="3503"/>
                  </a:cubicBezTo>
                  <a:cubicBezTo>
                    <a:pt x="5139" y="3503"/>
                    <a:pt x="4919" y="3232"/>
                    <a:pt x="5137" y="2992"/>
                  </a:cubicBezTo>
                  <a:cubicBezTo>
                    <a:pt x="5186" y="2927"/>
                    <a:pt x="5261" y="2897"/>
                    <a:pt x="5344" y="2897"/>
                  </a:cubicBezTo>
                  <a:close/>
                  <a:moveTo>
                    <a:pt x="8420" y="2975"/>
                  </a:moveTo>
                  <a:cubicBezTo>
                    <a:pt x="8501" y="2975"/>
                    <a:pt x="8581" y="3015"/>
                    <a:pt x="8633" y="3083"/>
                  </a:cubicBezTo>
                  <a:cubicBezTo>
                    <a:pt x="8754" y="3205"/>
                    <a:pt x="8724" y="3387"/>
                    <a:pt x="8602" y="3478"/>
                  </a:cubicBezTo>
                  <a:cubicBezTo>
                    <a:pt x="8546" y="3535"/>
                    <a:pt x="8476" y="3559"/>
                    <a:pt x="8409" y="3559"/>
                  </a:cubicBezTo>
                  <a:cubicBezTo>
                    <a:pt x="8331" y="3559"/>
                    <a:pt x="8256" y="3527"/>
                    <a:pt x="8207" y="3478"/>
                  </a:cubicBezTo>
                  <a:cubicBezTo>
                    <a:pt x="8085" y="3357"/>
                    <a:pt x="8116" y="3144"/>
                    <a:pt x="8237" y="3053"/>
                  </a:cubicBezTo>
                  <a:cubicBezTo>
                    <a:pt x="8291" y="3000"/>
                    <a:pt x="8356" y="2975"/>
                    <a:pt x="8420" y="2975"/>
                  </a:cubicBezTo>
                  <a:close/>
                  <a:moveTo>
                    <a:pt x="851" y="2871"/>
                  </a:moveTo>
                  <a:cubicBezTo>
                    <a:pt x="912" y="2871"/>
                    <a:pt x="973" y="2871"/>
                    <a:pt x="1034" y="2901"/>
                  </a:cubicBezTo>
                  <a:cubicBezTo>
                    <a:pt x="1064" y="2931"/>
                    <a:pt x="1064" y="2962"/>
                    <a:pt x="1094" y="3022"/>
                  </a:cubicBezTo>
                  <a:lnTo>
                    <a:pt x="1094" y="3114"/>
                  </a:lnTo>
                  <a:cubicBezTo>
                    <a:pt x="1094" y="3114"/>
                    <a:pt x="1094" y="3083"/>
                    <a:pt x="1064" y="3022"/>
                  </a:cubicBezTo>
                  <a:cubicBezTo>
                    <a:pt x="1042" y="2978"/>
                    <a:pt x="1003" y="2950"/>
                    <a:pt x="948" y="2950"/>
                  </a:cubicBezTo>
                  <a:cubicBezTo>
                    <a:pt x="928" y="2950"/>
                    <a:pt x="906" y="2954"/>
                    <a:pt x="882" y="2962"/>
                  </a:cubicBezTo>
                  <a:cubicBezTo>
                    <a:pt x="791" y="2992"/>
                    <a:pt x="699" y="3083"/>
                    <a:pt x="669" y="3174"/>
                  </a:cubicBezTo>
                  <a:cubicBezTo>
                    <a:pt x="608" y="3326"/>
                    <a:pt x="578" y="3478"/>
                    <a:pt x="608" y="3630"/>
                  </a:cubicBezTo>
                  <a:cubicBezTo>
                    <a:pt x="608" y="3904"/>
                    <a:pt x="760" y="4147"/>
                    <a:pt x="973" y="4269"/>
                  </a:cubicBezTo>
                  <a:cubicBezTo>
                    <a:pt x="1018" y="4284"/>
                    <a:pt x="1056" y="4292"/>
                    <a:pt x="1094" y="4292"/>
                  </a:cubicBezTo>
                  <a:cubicBezTo>
                    <a:pt x="1132" y="4292"/>
                    <a:pt x="1170" y="4284"/>
                    <a:pt x="1216" y="4269"/>
                  </a:cubicBezTo>
                  <a:cubicBezTo>
                    <a:pt x="1246" y="4238"/>
                    <a:pt x="1277" y="4208"/>
                    <a:pt x="1277" y="4208"/>
                  </a:cubicBezTo>
                  <a:cubicBezTo>
                    <a:pt x="1307" y="4208"/>
                    <a:pt x="1246" y="4238"/>
                    <a:pt x="1186" y="4299"/>
                  </a:cubicBezTo>
                  <a:cubicBezTo>
                    <a:pt x="1125" y="4360"/>
                    <a:pt x="1003" y="4360"/>
                    <a:pt x="912" y="4360"/>
                  </a:cubicBezTo>
                  <a:cubicBezTo>
                    <a:pt x="639" y="4238"/>
                    <a:pt x="456" y="3934"/>
                    <a:pt x="456" y="3630"/>
                  </a:cubicBezTo>
                  <a:cubicBezTo>
                    <a:pt x="456" y="3448"/>
                    <a:pt x="487" y="3296"/>
                    <a:pt x="547" y="3144"/>
                  </a:cubicBezTo>
                  <a:cubicBezTo>
                    <a:pt x="608" y="3022"/>
                    <a:pt x="699" y="2901"/>
                    <a:pt x="851" y="2871"/>
                  </a:cubicBezTo>
                  <a:close/>
                  <a:moveTo>
                    <a:pt x="6687" y="2962"/>
                  </a:moveTo>
                  <a:lnTo>
                    <a:pt x="6687" y="2962"/>
                  </a:lnTo>
                  <a:cubicBezTo>
                    <a:pt x="6870" y="3418"/>
                    <a:pt x="7052" y="3934"/>
                    <a:pt x="7143" y="4451"/>
                  </a:cubicBezTo>
                  <a:cubicBezTo>
                    <a:pt x="7204" y="4633"/>
                    <a:pt x="7234" y="4816"/>
                    <a:pt x="7295" y="5029"/>
                  </a:cubicBezTo>
                  <a:cubicBezTo>
                    <a:pt x="7326" y="5120"/>
                    <a:pt x="7326" y="5211"/>
                    <a:pt x="7295" y="5333"/>
                  </a:cubicBezTo>
                  <a:cubicBezTo>
                    <a:pt x="7265" y="5363"/>
                    <a:pt x="7204" y="5424"/>
                    <a:pt x="7143" y="5424"/>
                  </a:cubicBezTo>
                  <a:lnTo>
                    <a:pt x="7022" y="5424"/>
                  </a:lnTo>
                  <a:cubicBezTo>
                    <a:pt x="6870" y="5424"/>
                    <a:pt x="6718" y="5393"/>
                    <a:pt x="6566" y="5363"/>
                  </a:cubicBezTo>
                  <a:cubicBezTo>
                    <a:pt x="6718" y="5302"/>
                    <a:pt x="6870" y="5302"/>
                    <a:pt x="7022" y="5302"/>
                  </a:cubicBezTo>
                  <a:cubicBezTo>
                    <a:pt x="7113" y="5302"/>
                    <a:pt x="7174" y="5302"/>
                    <a:pt x="7174" y="5272"/>
                  </a:cubicBezTo>
                  <a:cubicBezTo>
                    <a:pt x="7174" y="5211"/>
                    <a:pt x="7174" y="5120"/>
                    <a:pt x="7143" y="5059"/>
                  </a:cubicBezTo>
                  <a:cubicBezTo>
                    <a:pt x="7082" y="4877"/>
                    <a:pt x="7052" y="4664"/>
                    <a:pt x="6991" y="4481"/>
                  </a:cubicBezTo>
                  <a:cubicBezTo>
                    <a:pt x="6839" y="3965"/>
                    <a:pt x="6718" y="3478"/>
                    <a:pt x="6687" y="2962"/>
                  </a:cubicBezTo>
                  <a:close/>
                  <a:moveTo>
                    <a:pt x="5609" y="5515"/>
                  </a:moveTo>
                  <a:cubicBezTo>
                    <a:pt x="5612" y="5515"/>
                    <a:pt x="6477" y="6066"/>
                    <a:pt x="6961" y="6092"/>
                  </a:cubicBezTo>
                  <a:cubicBezTo>
                    <a:pt x="6817" y="6277"/>
                    <a:pt x="6591" y="6378"/>
                    <a:pt x="6356" y="6378"/>
                  </a:cubicBezTo>
                  <a:cubicBezTo>
                    <a:pt x="6243" y="6378"/>
                    <a:pt x="6128" y="6355"/>
                    <a:pt x="6019" y="6305"/>
                  </a:cubicBezTo>
                  <a:cubicBezTo>
                    <a:pt x="5441" y="6032"/>
                    <a:pt x="5654" y="5545"/>
                    <a:pt x="5654" y="5545"/>
                  </a:cubicBezTo>
                  <a:cubicBezTo>
                    <a:pt x="5622" y="5524"/>
                    <a:pt x="5608" y="5515"/>
                    <a:pt x="5609" y="5515"/>
                  </a:cubicBezTo>
                  <a:close/>
                  <a:moveTo>
                    <a:pt x="3175" y="1"/>
                  </a:moveTo>
                  <a:cubicBezTo>
                    <a:pt x="2283" y="1"/>
                    <a:pt x="2310" y="1138"/>
                    <a:pt x="2310" y="1138"/>
                  </a:cubicBezTo>
                  <a:lnTo>
                    <a:pt x="2219" y="4117"/>
                  </a:lnTo>
                  <a:lnTo>
                    <a:pt x="1702" y="4117"/>
                  </a:lnTo>
                  <a:lnTo>
                    <a:pt x="1459" y="2323"/>
                  </a:lnTo>
                  <a:lnTo>
                    <a:pt x="1003" y="2323"/>
                  </a:lnTo>
                  <a:cubicBezTo>
                    <a:pt x="578" y="2384"/>
                    <a:pt x="0" y="2658"/>
                    <a:pt x="31" y="3782"/>
                  </a:cubicBezTo>
                  <a:cubicBezTo>
                    <a:pt x="54" y="4732"/>
                    <a:pt x="606" y="4958"/>
                    <a:pt x="1083" y="4958"/>
                  </a:cubicBezTo>
                  <a:cubicBezTo>
                    <a:pt x="1232" y="4958"/>
                    <a:pt x="1374" y="4936"/>
                    <a:pt x="1490" y="4907"/>
                  </a:cubicBezTo>
                  <a:lnTo>
                    <a:pt x="1490" y="4907"/>
                  </a:lnTo>
                  <a:lnTo>
                    <a:pt x="1307" y="9770"/>
                  </a:lnTo>
                  <a:cubicBezTo>
                    <a:pt x="2341" y="10348"/>
                    <a:pt x="3496" y="10682"/>
                    <a:pt x="4681" y="10743"/>
                  </a:cubicBezTo>
                  <a:cubicBezTo>
                    <a:pt x="5198" y="10743"/>
                    <a:pt x="5684" y="10713"/>
                    <a:pt x="6201" y="10652"/>
                  </a:cubicBezTo>
                  <a:cubicBezTo>
                    <a:pt x="6231" y="10196"/>
                    <a:pt x="6292" y="9649"/>
                    <a:pt x="6323" y="9284"/>
                  </a:cubicBezTo>
                  <a:cubicBezTo>
                    <a:pt x="4316" y="9254"/>
                    <a:pt x="3861" y="7734"/>
                    <a:pt x="3860" y="7734"/>
                  </a:cubicBezTo>
                  <a:lnTo>
                    <a:pt x="3860" y="7734"/>
                  </a:lnTo>
                  <a:cubicBezTo>
                    <a:pt x="4590" y="8311"/>
                    <a:pt x="5471" y="8676"/>
                    <a:pt x="6383" y="8767"/>
                  </a:cubicBezTo>
                  <a:lnTo>
                    <a:pt x="6383" y="8798"/>
                  </a:lnTo>
                  <a:cubicBezTo>
                    <a:pt x="6414" y="8798"/>
                    <a:pt x="8420" y="8676"/>
                    <a:pt x="8663" y="6700"/>
                  </a:cubicBezTo>
                  <a:cubicBezTo>
                    <a:pt x="8815" y="5241"/>
                    <a:pt x="8937" y="2445"/>
                    <a:pt x="8997" y="1016"/>
                  </a:cubicBezTo>
                  <a:lnTo>
                    <a:pt x="8997" y="1016"/>
                  </a:lnTo>
                  <a:cubicBezTo>
                    <a:pt x="8997" y="1016"/>
                    <a:pt x="8967" y="1016"/>
                    <a:pt x="8967" y="1047"/>
                  </a:cubicBezTo>
                  <a:cubicBezTo>
                    <a:pt x="8663" y="1199"/>
                    <a:pt x="8298" y="1260"/>
                    <a:pt x="7964" y="1260"/>
                  </a:cubicBezTo>
                  <a:cubicBezTo>
                    <a:pt x="7801" y="1276"/>
                    <a:pt x="7643" y="1283"/>
                    <a:pt x="7488" y="1283"/>
                  </a:cubicBezTo>
                  <a:cubicBezTo>
                    <a:pt x="5624" y="1283"/>
                    <a:pt x="4354" y="182"/>
                    <a:pt x="3344" y="13"/>
                  </a:cubicBezTo>
                  <a:cubicBezTo>
                    <a:pt x="3284" y="5"/>
                    <a:pt x="3228" y="1"/>
                    <a:pt x="3175" y="1"/>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2" name="Google Shape;862;p43"/>
            <p:cNvSpPr/>
            <p:nvPr/>
          </p:nvSpPr>
          <p:spPr>
            <a:xfrm>
              <a:off x="1283725" y="3271200"/>
              <a:ext cx="16750" cy="14600"/>
            </a:xfrm>
            <a:custGeom>
              <a:avLst/>
              <a:gdLst/>
              <a:ahLst/>
              <a:cxnLst/>
              <a:rect l="l" t="t" r="r" b="b"/>
              <a:pathLst>
                <a:path w="670" h="584" extrusionOk="0">
                  <a:moveTo>
                    <a:pt x="335" y="0"/>
                  </a:moveTo>
                  <a:cubicBezTo>
                    <a:pt x="271" y="0"/>
                    <a:pt x="206" y="25"/>
                    <a:pt x="152" y="78"/>
                  </a:cubicBezTo>
                  <a:cubicBezTo>
                    <a:pt x="31" y="169"/>
                    <a:pt x="0" y="382"/>
                    <a:pt x="122" y="503"/>
                  </a:cubicBezTo>
                  <a:cubicBezTo>
                    <a:pt x="171" y="552"/>
                    <a:pt x="246" y="584"/>
                    <a:pt x="324" y="584"/>
                  </a:cubicBezTo>
                  <a:cubicBezTo>
                    <a:pt x="391" y="584"/>
                    <a:pt x="461" y="560"/>
                    <a:pt x="517" y="503"/>
                  </a:cubicBezTo>
                  <a:cubicBezTo>
                    <a:pt x="639" y="412"/>
                    <a:pt x="669" y="230"/>
                    <a:pt x="548" y="108"/>
                  </a:cubicBezTo>
                  <a:cubicBezTo>
                    <a:pt x="496" y="40"/>
                    <a:pt x="416" y="0"/>
                    <a:pt x="33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3" name="Google Shape;863;p43"/>
            <p:cNvSpPr/>
            <p:nvPr/>
          </p:nvSpPr>
          <p:spPr>
            <a:xfrm>
              <a:off x="1274600" y="3264675"/>
              <a:ext cx="26625" cy="8575"/>
            </a:xfrm>
            <a:custGeom>
              <a:avLst/>
              <a:gdLst/>
              <a:ahLst/>
              <a:cxnLst/>
              <a:rect l="l" t="t" r="r" b="b"/>
              <a:pathLst>
                <a:path w="1065" h="343" extrusionOk="0">
                  <a:moveTo>
                    <a:pt x="474" y="1"/>
                  </a:moveTo>
                  <a:cubicBezTo>
                    <a:pt x="356" y="1"/>
                    <a:pt x="236" y="32"/>
                    <a:pt x="122" y="96"/>
                  </a:cubicBezTo>
                  <a:cubicBezTo>
                    <a:pt x="31" y="157"/>
                    <a:pt x="1" y="217"/>
                    <a:pt x="1" y="217"/>
                  </a:cubicBezTo>
                  <a:cubicBezTo>
                    <a:pt x="4" y="221"/>
                    <a:pt x="10" y="222"/>
                    <a:pt x="18" y="222"/>
                  </a:cubicBezTo>
                  <a:cubicBezTo>
                    <a:pt x="66" y="222"/>
                    <a:pt x="192" y="170"/>
                    <a:pt x="358" y="170"/>
                  </a:cubicBezTo>
                  <a:cubicBezTo>
                    <a:pt x="408" y="170"/>
                    <a:pt x="461" y="174"/>
                    <a:pt x="517" y="187"/>
                  </a:cubicBezTo>
                  <a:cubicBezTo>
                    <a:pt x="766" y="215"/>
                    <a:pt x="940" y="343"/>
                    <a:pt x="992" y="343"/>
                  </a:cubicBezTo>
                  <a:cubicBezTo>
                    <a:pt x="997" y="343"/>
                    <a:pt x="1001" y="342"/>
                    <a:pt x="1004" y="339"/>
                  </a:cubicBezTo>
                  <a:cubicBezTo>
                    <a:pt x="1065" y="308"/>
                    <a:pt x="1004" y="278"/>
                    <a:pt x="943" y="187"/>
                  </a:cubicBezTo>
                  <a:cubicBezTo>
                    <a:pt x="801" y="63"/>
                    <a:pt x="639" y="1"/>
                    <a:pt x="47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4" name="Google Shape;864;p43"/>
            <p:cNvSpPr/>
            <p:nvPr/>
          </p:nvSpPr>
          <p:spPr>
            <a:xfrm>
              <a:off x="1206400" y="3269225"/>
              <a:ext cx="18850" cy="14625"/>
            </a:xfrm>
            <a:custGeom>
              <a:avLst/>
              <a:gdLst/>
              <a:ahLst/>
              <a:cxnLst/>
              <a:rect l="l" t="t" r="r" b="b"/>
              <a:pathLst>
                <a:path w="754" h="585" extrusionOk="0">
                  <a:moveTo>
                    <a:pt x="352" y="1"/>
                  </a:moveTo>
                  <a:cubicBezTo>
                    <a:pt x="269" y="1"/>
                    <a:pt x="194" y="31"/>
                    <a:pt x="145" y="96"/>
                  </a:cubicBezTo>
                  <a:cubicBezTo>
                    <a:pt x="0" y="299"/>
                    <a:pt x="132" y="585"/>
                    <a:pt x="381" y="585"/>
                  </a:cubicBezTo>
                  <a:cubicBezTo>
                    <a:pt x="393" y="585"/>
                    <a:pt x="406" y="584"/>
                    <a:pt x="419" y="582"/>
                  </a:cubicBezTo>
                  <a:cubicBezTo>
                    <a:pt x="662" y="552"/>
                    <a:pt x="753" y="218"/>
                    <a:pt x="571" y="66"/>
                  </a:cubicBezTo>
                  <a:cubicBezTo>
                    <a:pt x="500" y="23"/>
                    <a:pt x="423" y="1"/>
                    <a:pt x="35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5" name="Google Shape;865;p43"/>
            <p:cNvSpPr/>
            <p:nvPr/>
          </p:nvSpPr>
          <p:spPr>
            <a:xfrm>
              <a:off x="1199375" y="3262400"/>
              <a:ext cx="25100" cy="8800"/>
            </a:xfrm>
            <a:custGeom>
              <a:avLst/>
              <a:gdLst/>
              <a:ahLst/>
              <a:cxnLst/>
              <a:rect l="l" t="t" r="r" b="b"/>
              <a:pathLst>
                <a:path w="1004" h="352" extrusionOk="0">
                  <a:moveTo>
                    <a:pt x="483" y="1"/>
                  </a:moveTo>
                  <a:cubicBezTo>
                    <a:pt x="361" y="1"/>
                    <a:pt x="236" y="32"/>
                    <a:pt x="122" y="96"/>
                  </a:cubicBezTo>
                  <a:cubicBezTo>
                    <a:pt x="31" y="156"/>
                    <a:pt x="1" y="217"/>
                    <a:pt x="1" y="217"/>
                  </a:cubicBezTo>
                  <a:cubicBezTo>
                    <a:pt x="5" y="222"/>
                    <a:pt x="13" y="223"/>
                    <a:pt x="25" y="223"/>
                  </a:cubicBezTo>
                  <a:cubicBezTo>
                    <a:pt x="83" y="223"/>
                    <a:pt x="222" y="180"/>
                    <a:pt x="401" y="180"/>
                  </a:cubicBezTo>
                  <a:cubicBezTo>
                    <a:pt x="438" y="180"/>
                    <a:pt x="477" y="182"/>
                    <a:pt x="517" y="187"/>
                  </a:cubicBezTo>
                  <a:cubicBezTo>
                    <a:pt x="752" y="213"/>
                    <a:pt x="920" y="351"/>
                    <a:pt x="982" y="351"/>
                  </a:cubicBezTo>
                  <a:cubicBezTo>
                    <a:pt x="992" y="351"/>
                    <a:pt x="999" y="347"/>
                    <a:pt x="1004" y="339"/>
                  </a:cubicBezTo>
                  <a:cubicBezTo>
                    <a:pt x="1004" y="339"/>
                    <a:pt x="1004" y="278"/>
                    <a:pt x="943" y="187"/>
                  </a:cubicBezTo>
                  <a:cubicBezTo>
                    <a:pt x="819" y="63"/>
                    <a:pt x="653" y="1"/>
                    <a:pt x="48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6" name="Google Shape;866;p43"/>
            <p:cNvSpPr/>
            <p:nvPr/>
          </p:nvSpPr>
          <p:spPr>
            <a:xfrm>
              <a:off x="1245725" y="3270850"/>
              <a:ext cx="19025" cy="61575"/>
            </a:xfrm>
            <a:custGeom>
              <a:avLst/>
              <a:gdLst/>
              <a:ahLst/>
              <a:cxnLst/>
              <a:rect l="l" t="t" r="r" b="b"/>
              <a:pathLst>
                <a:path w="761" h="2463" extrusionOk="0">
                  <a:moveTo>
                    <a:pt x="122" y="1"/>
                  </a:moveTo>
                  <a:lnTo>
                    <a:pt x="122" y="1"/>
                  </a:lnTo>
                  <a:cubicBezTo>
                    <a:pt x="183" y="517"/>
                    <a:pt x="274" y="1004"/>
                    <a:pt x="426" y="1520"/>
                  </a:cubicBezTo>
                  <a:cubicBezTo>
                    <a:pt x="487" y="1703"/>
                    <a:pt x="517" y="1916"/>
                    <a:pt x="578" y="2098"/>
                  </a:cubicBezTo>
                  <a:cubicBezTo>
                    <a:pt x="609" y="2159"/>
                    <a:pt x="609" y="2250"/>
                    <a:pt x="609" y="2311"/>
                  </a:cubicBezTo>
                  <a:cubicBezTo>
                    <a:pt x="609" y="2341"/>
                    <a:pt x="548" y="2341"/>
                    <a:pt x="457" y="2341"/>
                  </a:cubicBezTo>
                  <a:cubicBezTo>
                    <a:pt x="305" y="2341"/>
                    <a:pt x="153" y="2341"/>
                    <a:pt x="1" y="2402"/>
                  </a:cubicBezTo>
                  <a:cubicBezTo>
                    <a:pt x="153" y="2432"/>
                    <a:pt x="305" y="2463"/>
                    <a:pt x="457" y="2463"/>
                  </a:cubicBezTo>
                  <a:lnTo>
                    <a:pt x="578" y="2463"/>
                  </a:lnTo>
                  <a:cubicBezTo>
                    <a:pt x="639" y="2463"/>
                    <a:pt x="700" y="2402"/>
                    <a:pt x="730" y="2372"/>
                  </a:cubicBezTo>
                  <a:cubicBezTo>
                    <a:pt x="761" y="2250"/>
                    <a:pt x="761" y="2159"/>
                    <a:pt x="730" y="2068"/>
                  </a:cubicBezTo>
                  <a:cubicBezTo>
                    <a:pt x="669" y="1855"/>
                    <a:pt x="639" y="1672"/>
                    <a:pt x="578" y="1460"/>
                  </a:cubicBezTo>
                  <a:cubicBezTo>
                    <a:pt x="487" y="973"/>
                    <a:pt x="335" y="457"/>
                    <a:pt x="12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7" name="Google Shape;867;p43"/>
            <p:cNvSpPr/>
            <p:nvPr/>
          </p:nvSpPr>
          <p:spPr>
            <a:xfrm>
              <a:off x="1218375" y="3335225"/>
              <a:ext cx="37250" cy="21825"/>
            </a:xfrm>
            <a:custGeom>
              <a:avLst/>
              <a:gdLst/>
              <a:ahLst/>
              <a:cxnLst/>
              <a:rect l="l" t="t" r="r" b="b"/>
              <a:pathLst>
                <a:path w="1490" h="873" extrusionOk="0">
                  <a:moveTo>
                    <a:pt x="147" y="1"/>
                  </a:moveTo>
                  <a:cubicBezTo>
                    <a:pt x="141" y="1"/>
                    <a:pt x="152" y="13"/>
                    <a:pt x="183" y="40"/>
                  </a:cubicBezTo>
                  <a:cubicBezTo>
                    <a:pt x="183" y="40"/>
                    <a:pt x="0" y="496"/>
                    <a:pt x="578" y="800"/>
                  </a:cubicBezTo>
                  <a:cubicBezTo>
                    <a:pt x="677" y="849"/>
                    <a:pt x="786" y="873"/>
                    <a:pt x="895" y="873"/>
                  </a:cubicBezTo>
                  <a:cubicBezTo>
                    <a:pt x="1120" y="873"/>
                    <a:pt x="1346" y="771"/>
                    <a:pt x="1490" y="587"/>
                  </a:cubicBezTo>
                  <a:cubicBezTo>
                    <a:pt x="1012" y="560"/>
                    <a:pt x="187" y="1"/>
                    <a:pt x="1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8" name="Google Shape;868;p43"/>
            <p:cNvSpPr/>
            <p:nvPr/>
          </p:nvSpPr>
          <p:spPr>
            <a:xfrm>
              <a:off x="1178850" y="3390150"/>
              <a:ext cx="62350" cy="38025"/>
            </a:xfrm>
            <a:custGeom>
              <a:avLst/>
              <a:gdLst/>
              <a:ahLst/>
              <a:cxnLst/>
              <a:rect l="l" t="t" r="r" b="b"/>
              <a:pathLst>
                <a:path w="2494" h="1521" extrusionOk="0">
                  <a:moveTo>
                    <a:pt x="1" y="1"/>
                  </a:moveTo>
                  <a:cubicBezTo>
                    <a:pt x="1" y="1"/>
                    <a:pt x="457" y="1490"/>
                    <a:pt x="2463" y="1521"/>
                  </a:cubicBezTo>
                  <a:lnTo>
                    <a:pt x="2493" y="1034"/>
                  </a:lnTo>
                  <a:lnTo>
                    <a:pt x="2493" y="1004"/>
                  </a:lnTo>
                  <a:cubicBezTo>
                    <a:pt x="1581" y="913"/>
                    <a:pt x="700" y="578"/>
                    <a:pt x="1" y="1"/>
                  </a:cubicBezTo>
                  <a:close/>
                </a:path>
              </a:pathLst>
            </a:custGeom>
            <a:solidFill>
              <a:srgbClr val="A369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9" name="Google Shape;869;p43"/>
            <p:cNvSpPr/>
            <p:nvPr/>
          </p:nvSpPr>
          <p:spPr>
            <a:xfrm>
              <a:off x="1098300" y="3107175"/>
              <a:ext cx="224750" cy="191825"/>
            </a:xfrm>
            <a:custGeom>
              <a:avLst/>
              <a:gdLst/>
              <a:ahLst/>
              <a:cxnLst/>
              <a:rect l="l" t="t" r="r" b="b"/>
              <a:pathLst>
                <a:path w="8990" h="7673" extrusionOk="0">
                  <a:moveTo>
                    <a:pt x="7750" y="0"/>
                  </a:moveTo>
                  <a:cubicBezTo>
                    <a:pt x="7630" y="0"/>
                    <a:pt x="7509" y="25"/>
                    <a:pt x="7387" y="73"/>
                  </a:cubicBezTo>
                  <a:cubicBezTo>
                    <a:pt x="6962" y="256"/>
                    <a:pt x="6597" y="590"/>
                    <a:pt x="6171" y="712"/>
                  </a:cubicBezTo>
                  <a:cubicBezTo>
                    <a:pt x="5920" y="762"/>
                    <a:pt x="5660" y="785"/>
                    <a:pt x="5401" y="785"/>
                  </a:cubicBezTo>
                  <a:cubicBezTo>
                    <a:pt x="5189" y="785"/>
                    <a:pt x="4978" y="769"/>
                    <a:pt x="4773" y="742"/>
                  </a:cubicBezTo>
                  <a:cubicBezTo>
                    <a:pt x="4256" y="742"/>
                    <a:pt x="3740" y="864"/>
                    <a:pt x="3314" y="1168"/>
                  </a:cubicBezTo>
                  <a:cubicBezTo>
                    <a:pt x="2889" y="1472"/>
                    <a:pt x="2615" y="1958"/>
                    <a:pt x="2615" y="2475"/>
                  </a:cubicBezTo>
                  <a:cubicBezTo>
                    <a:pt x="2350" y="2438"/>
                    <a:pt x="2074" y="2407"/>
                    <a:pt x="1807" y="2407"/>
                  </a:cubicBezTo>
                  <a:cubicBezTo>
                    <a:pt x="1401" y="2407"/>
                    <a:pt x="1012" y="2480"/>
                    <a:pt x="700" y="2718"/>
                  </a:cubicBezTo>
                  <a:cubicBezTo>
                    <a:pt x="274" y="3083"/>
                    <a:pt x="1" y="3599"/>
                    <a:pt x="1" y="4177"/>
                  </a:cubicBezTo>
                  <a:cubicBezTo>
                    <a:pt x="31" y="4724"/>
                    <a:pt x="123" y="5271"/>
                    <a:pt x="305" y="5788"/>
                  </a:cubicBezTo>
                  <a:cubicBezTo>
                    <a:pt x="335" y="5818"/>
                    <a:pt x="335" y="5849"/>
                    <a:pt x="335" y="5879"/>
                  </a:cubicBezTo>
                  <a:lnTo>
                    <a:pt x="791" y="5879"/>
                  </a:lnTo>
                  <a:lnTo>
                    <a:pt x="1034" y="7672"/>
                  </a:lnTo>
                  <a:lnTo>
                    <a:pt x="1551" y="7672"/>
                  </a:lnTo>
                  <a:lnTo>
                    <a:pt x="1642" y="4694"/>
                  </a:lnTo>
                  <a:cubicBezTo>
                    <a:pt x="1642" y="4694"/>
                    <a:pt x="1615" y="3586"/>
                    <a:pt x="2503" y="3586"/>
                  </a:cubicBezTo>
                  <a:cubicBezTo>
                    <a:pt x="2557" y="3586"/>
                    <a:pt x="2615" y="3591"/>
                    <a:pt x="2676" y="3599"/>
                  </a:cubicBezTo>
                  <a:cubicBezTo>
                    <a:pt x="3688" y="3740"/>
                    <a:pt x="4960" y="4869"/>
                    <a:pt x="6830" y="4869"/>
                  </a:cubicBezTo>
                  <a:cubicBezTo>
                    <a:pt x="6981" y="4869"/>
                    <a:pt x="7136" y="4861"/>
                    <a:pt x="7296" y="4846"/>
                  </a:cubicBezTo>
                  <a:cubicBezTo>
                    <a:pt x="7630" y="4846"/>
                    <a:pt x="7995" y="4754"/>
                    <a:pt x="8299" y="4602"/>
                  </a:cubicBezTo>
                  <a:cubicBezTo>
                    <a:pt x="8299" y="4602"/>
                    <a:pt x="8329" y="4572"/>
                    <a:pt x="8329" y="4572"/>
                  </a:cubicBezTo>
                  <a:cubicBezTo>
                    <a:pt x="8603" y="4390"/>
                    <a:pt x="8785" y="4086"/>
                    <a:pt x="8785" y="3751"/>
                  </a:cubicBezTo>
                  <a:cubicBezTo>
                    <a:pt x="8758" y="3421"/>
                    <a:pt x="8506" y="3166"/>
                    <a:pt x="8188" y="3143"/>
                  </a:cubicBezTo>
                  <a:lnTo>
                    <a:pt x="8188" y="3143"/>
                  </a:lnTo>
                  <a:cubicBezTo>
                    <a:pt x="8653" y="3109"/>
                    <a:pt x="8990" y="2655"/>
                    <a:pt x="8876" y="2201"/>
                  </a:cubicBezTo>
                  <a:cubicBezTo>
                    <a:pt x="8789" y="1829"/>
                    <a:pt x="8465" y="1614"/>
                    <a:pt x="8131" y="1614"/>
                  </a:cubicBezTo>
                  <a:cubicBezTo>
                    <a:pt x="8002" y="1614"/>
                    <a:pt x="7871" y="1647"/>
                    <a:pt x="7752" y="1715"/>
                  </a:cubicBezTo>
                  <a:cubicBezTo>
                    <a:pt x="7995" y="1532"/>
                    <a:pt x="8208" y="1320"/>
                    <a:pt x="8360" y="1046"/>
                  </a:cubicBezTo>
                  <a:cubicBezTo>
                    <a:pt x="8512" y="742"/>
                    <a:pt x="8481" y="408"/>
                    <a:pt x="8269" y="165"/>
                  </a:cubicBezTo>
                  <a:cubicBezTo>
                    <a:pt x="8104" y="55"/>
                    <a:pt x="7929" y="0"/>
                    <a:pt x="775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0" name="Google Shape;870;p43"/>
            <p:cNvSpPr/>
            <p:nvPr/>
          </p:nvSpPr>
          <p:spPr>
            <a:xfrm>
              <a:off x="1092225" y="3268250"/>
              <a:ext cx="19800" cy="37150"/>
            </a:xfrm>
            <a:custGeom>
              <a:avLst/>
              <a:gdLst/>
              <a:ahLst/>
              <a:cxnLst/>
              <a:rect l="l" t="t" r="r" b="b"/>
              <a:pathLst>
                <a:path w="792" h="1486" extrusionOk="0">
                  <a:moveTo>
                    <a:pt x="449" y="1"/>
                  </a:moveTo>
                  <a:cubicBezTo>
                    <a:pt x="432" y="1"/>
                    <a:pt x="414" y="5"/>
                    <a:pt x="396" y="14"/>
                  </a:cubicBezTo>
                  <a:cubicBezTo>
                    <a:pt x="244" y="44"/>
                    <a:pt x="122" y="135"/>
                    <a:pt x="92" y="287"/>
                  </a:cubicBezTo>
                  <a:cubicBezTo>
                    <a:pt x="31" y="439"/>
                    <a:pt x="1" y="591"/>
                    <a:pt x="1" y="773"/>
                  </a:cubicBezTo>
                  <a:cubicBezTo>
                    <a:pt x="1" y="1077"/>
                    <a:pt x="183" y="1351"/>
                    <a:pt x="457" y="1473"/>
                  </a:cubicBezTo>
                  <a:cubicBezTo>
                    <a:pt x="483" y="1481"/>
                    <a:pt x="510" y="1485"/>
                    <a:pt x="537" y="1485"/>
                  </a:cubicBezTo>
                  <a:cubicBezTo>
                    <a:pt x="601" y="1485"/>
                    <a:pt x="666" y="1464"/>
                    <a:pt x="730" y="1442"/>
                  </a:cubicBezTo>
                  <a:cubicBezTo>
                    <a:pt x="790" y="1383"/>
                    <a:pt x="791" y="1352"/>
                    <a:pt x="791" y="1351"/>
                  </a:cubicBezTo>
                  <a:lnTo>
                    <a:pt x="791" y="1351"/>
                  </a:lnTo>
                  <a:cubicBezTo>
                    <a:pt x="791" y="1352"/>
                    <a:pt x="790" y="1382"/>
                    <a:pt x="730" y="1412"/>
                  </a:cubicBezTo>
                  <a:cubicBezTo>
                    <a:pt x="700" y="1427"/>
                    <a:pt x="662" y="1435"/>
                    <a:pt x="624" y="1435"/>
                  </a:cubicBezTo>
                  <a:cubicBezTo>
                    <a:pt x="586" y="1435"/>
                    <a:pt x="548" y="1427"/>
                    <a:pt x="517" y="1412"/>
                  </a:cubicBezTo>
                  <a:cubicBezTo>
                    <a:pt x="274" y="1260"/>
                    <a:pt x="153" y="1017"/>
                    <a:pt x="153" y="743"/>
                  </a:cubicBezTo>
                  <a:cubicBezTo>
                    <a:pt x="122" y="591"/>
                    <a:pt x="153" y="469"/>
                    <a:pt x="214" y="317"/>
                  </a:cubicBezTo>
                  <a:cubicBezTo>
                    <a:pt x="244" y="226"/>
                    <a:pt x="305" y="135"/>
                    <a:pt x="426" y="74"/>
                  </a:cubicBezTo>
                  <a:cubicBezTo>
                    <a:pt x="487" y="74"/>
                    <a:pt x="578" y="105"/>
                    <a:pt x="609" y="165"/>
                  </a:cubicBezTo>
                  <a:cubicBezTo>
                    <a:pt x="639" y="226"/>
                    <a:pt x="609" y="257"/>
                    <a:pt x="639" y="257"/>
                  </a:cubicBezTo>
                  <a:cubicBezTo>
                    <a:pt x="639" y="257"/>
                    <a:pt x="669" y="226"/>
                    <a:pt x="639" y="135"/>
                  </a:cubicBezTo>
                  <a:cubicBezTo>
                    <a:pt x="609" y="105"/>
                    <a:pt x="578" y="74"/>
                    <a:pt x="548" y="44"/>
                  </a:cubicBezTo>
                  <a:cubicBezTo>
                    <a:pt x="526" y="22"/>
                    <a:pt x="490" y="1"/>
                    <a:pt x="449" y="1"/>
                  </a:cubicBezTo>
                  <a:close/>
                </a:path>
              </a:pathLst>
            </a:custGeom>
            <a:solidFill>
              <a:srgbClr val="A369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1" name="Google Shape;871;p43"/>
            <p:cNvSpPr/>
            <p:nvPr/>
          </p:nvSpPr>
          <p:spPr>
            <a:xfrm>
              <a:off x="1248775" y="2934225"/>
              <a:ext cx="267500" cy="626975"/>
            </a:xfrm>
            <a:custGeom>
              <a:avLst/>
              <a:gdLst/>
              <a:ahLst/>
              <a:cxnLst/>
              <a:rect l="l" t="t" r="r" b="b"/>
              <a:pathLst>
                <a:path w="10700" h="25079" extrusionOk="0">
                  <a:moveTo>
                    <a:pt x="4803" y="0"/>
                  </a:moveTo>
                  <a:lnTo>
                    <a:pt x="4043" y="943"/>
                  </a:lnTo>
                  <a:cubicBezTo>
                    <a:pt x="0" y="5988"/>
                    <a:pt x="1429" y="16080"/>
                    <a:pt x="2219" y="20122"/>
                  </a:cubicBezTo>
                  <a:lnTo>
                    <a:pt x="2645" y="22341"/>
                  </a:lnTo>
                  <a:cubicBezTo>
                    <a:pt x="2645" y="22341"/>
                    <a:pt x="2979" y="24773"/>
                    <a:pt x="3313" y="24894"/>
                  </a:cubicBezTo>
                  <a:cubicBezTo>
                    <a:pt x="3366" y="24921"/>
                    <a:pt x="3415" y="24931"/>
                    <a:pt x="3459" y="24931"/>
                  </a:cubicBezTo>
                  <a:cubicBezTo>
                    <a:pt x="3675" y="24931"/>
                    <a:pt x="3800" y="24682"/>
                    <a:pt x="3800" y="24682"/>
                  </a:cubicBezTo>
                  <a:cubicBezTo>
                    <a:pt x="3800" y="24682"/>
                    <a:pt x="4111" y="25078"/>
                    <a:pt x="4379" y="25078"/>
                  </a:cubicBezTo>
                  <a:cubicBezTo>
                    <a:pt x="4389" y="25078"/>
                    <a:pt x="4398" y="25078"/>
                    <a:pt x="4408" y="25077"/>
                  </a:cubicBezTo>
                  <a:cubicBezTo>
                    <a:pt x="4772" y="25016"/>
                    <a:pt x="4924" y="24378"/>
                    <a:pt x="4924" y="24378"/>
                  </a:cubicBezTo>
                  <a:cubicBezTo>
                    <a:pt x="4924" y="24378"/>
                    <a:pt x="5259" y="24894"/>
                    <a:pt x="5563" y="24894"/>
                  </a:cubicBezTo>
                  <a:cubicBezTo>
                    <a:pt x="5927" y="24894"/>
                    <a:pt x="6019" y="24287"/>
                    <a:pt x="6019" y="24287"/>
                  </a:cubicBezTo>
                  <a:cubicBezTo>
                    <a:pt x="6201" y="24590"/>
                    <a:pt x="6535" y="24803"/>
                    <a:pt x="6900" y="24803"/>
                  </a:cubicBezTo>
                  <a:cubicBezTo>
                    <a:pt x="7143" y="24773"/>
                    <a:pt x="7356" y="24590"/>
                    <a:pt x="7417" y="24347"/>
                  </a:cubicBezTo>
                  <a:cubicBezTo>
                    <a:pt x="7417" y="24347"/>
                    <a:pt x="6900" y="22068"/>
                    <a:pt x="7204" y="21855"/>
                  </a:cubicBezTo>
                  <a:cubicBezTo>
                    <a:pt x="7271" y="21802"/>
                    <a:pt x="7344" y="21780"/>
                    <a:pt x="7421" y="21780"/>
                  </a:cubicBezTo>
                  <a:cubicBezTo>
                    <a:pt x="7694" y="21780"/>
                    <a:pt x="8004" y="22051"/>
                    <a:pt x="8146" y="22098"/>
                  </a:cubicBezTo>
                  <a:cubicBezTo>
                    <a:pt x="8306" y="22166"/>
                    <a:pt x="8996" y="22457"/>
                    <a:pt x="9574" y="22457"/>
                  </a:cubicBezTo>
                  <a:cubicBezTo>
                    <a:pt x="9767" y="22457"/>
                    <a:pt x="9947" y="22425"/>
                    <a:pt x="10092" y="22341"/>
                  </a:cubicBezTo>
                  <a:cubicBezTo>
                    <a:pt x="10700" y="22037"/>
                    <a:pt x="9697" y="21916"/>
                    <a:pt x="8937" y="21460"/>
                  </a:cubicBezTo>
                  <a:cubicBezTo>
                    <a:pt x="8177" y="20973"/>
                    <a:pt x="7234" y="20335"/>
                    <a:pt x="7174" y="19940"/>
                  </a:cubicBezTo>
                  <a:lnTo>
                    <a:pt x="7052" y="19271"/>
                  </a:lnTo>
                  <a:cubicBezTo>
                    <a:pt x="6657" y="16627"/>
                    <a:pt x="6353" y="10487"/>
                    <a:pt x="6809" y="6900"/>
                  </a:cubicBezTo>
                  <a:cubicBezTo>
                    <a:pt x="6870" y="6505"/>
                    <a:pt x="8116" y="5077"/>
                    <a:pt x="9545" y="3526"/>
                  </a:cubicBezTo>
                  <a:lnTo>
                    <a:pt x="4803" y="0"/>
                  </a:lnTo>
                  <a:close/>
                </a:path>
              </a:pathLst>
            </a:custGeom>
            <a:solidFill>
              <a:srgbClr val="E5BA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 name="组合 16">
            <a:extLst>
              <a:ext uri="{FF2B5EF4-FFF2-40B4-BE49-F238E27FC236}">
                <a16:creationId xmlns:a16="http://schemas.microsoft.com/office/drawing/2014/main" id="{2DE99F33-A30C-CBFD-8AA2-868EF79ECAD1}"/>
              </a:ext>
            </a:extLst>
          </p:cNvPr>
          <p:cNvGrpSpPr/>
          <p:nvPr/>
        </p:nvGrpSpPr>
        <p:grpSpPr>
          <a:xfrm>
            <a:off x="7051092" y="149345"/>
            <a:ext cx="1894943" cy="382377"/>
            <a:chOff x="6288138" y="1157813"/>
            <a:chExt cx="1894943" cy="382377"/>
          </a:xfrm>
        </p:grpSpPr>
        <p:sp>
          <p:nvSpPr>
            <p:cNvPr id="18" name="Google Shape;2755;p75">
              <a:extLst>
                <a:ext uri="{FF2B5EF4-FFF2-40B4-BE49-F238E27FC236}">
                  <a16:creationId xmlns:a16="http://schemas.microsoft.com/office/drawing/2014/main" id="{9B87317E-BBB9-58B1-9DDB-4D6374903D0D}"/>
                </a:ext>
              </a:extLst>
            </p:cNvPr>
            <p:cNvSpPr/>
            <p:nvPr/>
          </p:nvSpPr>
          <p:spPr>
            <a:xfrm>
              <a:off x="7804797" y="1157813"/>
              <a:ext cx="378284" cy="382377"/>
            </a:xfrm>
            <a:custGeom>
              <a:avLst/>
              <a:gdLst/>
              <a:ahLst/>
              <a:cxnLst/>
              <a:rect l="l" t="t" r="r" b="b"/>
              <a:pathLst>
                <a:path w="28555" h="28588" extrusionOk="0">
                  <a:moveTo>
                    <a:pt x="14278" y="0"/>
                  </a:moveTo>
                  <a:cubicBezTo>
                    <a:pt x="6372" y="0"/>
                    <a:pt x="1" y="6405"/>
                    <a:pt x="1" y="14277"/>
                  </a:cubicBezTo>
                  <a:cubicBezTo>
                    <a:pt x="1" y="22183"/>
                    <a:pt x="6372" y="28587"/>
                    <a:pt x="14278" y="28587"/>
                  </a:cubicBezTo>
                  <a:cubicBezTo>
                    <a:pt x="22150" y="28587"/>
                    <a:pt x="28554" y="22183"/>
                    <a:pt x="28554" y="14277"/>
                  </a:cubicBezTo>
                  <a:cubicBezTo>
                    <a:pt x="28554" y="6405"/>
                    <a:pt x="22150" y="0"/>
                    <a:pt x="142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756;p75">
              <a:extLst>
                <a:ext uri="{FF2B5EF4-FFF2-40B4-BE49-F238E27FC236}">
                  <a16:creationId xmlns:a16="http://schemas.microsoft.com/office/drawing/2014/main" id="{D3561D99-2E05-A7A5-4FB3-1D1D8135F38D}"/>
                </a:ext>
              </a:extLst>
            </p:cNvPr>
            <p:cNvSpPr/>
            <p:nvPr/>
          </p:nvSpPr>
          <p:spPr>
            <a:xfrm>
              <a:off x="7908207" y="1306387"/>
              <a:ext cx="38895" cy="127615"/>
            </a:xfrm>
            <a:custGeom>
              <a:avLst/>
              <a:gdLst/>
              <a:ahLst/>
              <a:cxnLst/>
              <a:rect l="l" t="t" r="r" b="b"/>
              <a:pathLst>
                <a:path w="2936" h="9541" extrusionOk="0">
                  <a:moveTo>
                    <a:pt x="0" y="0"/>
                  </a:moveTo>
                  <a:lnTo>
                    <a:pt x="0" y="9540"/>
                  </a:lnTo>
                  <a:lnTo>
                    <a:pt x="2936" y="9540"/>
                  </a:lnTo>
                  <a:lnTo>
                    <a:pt x="293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757;p75">
              <a:extLst>
                <a:ext uri="{FF2B5EF4-FFF2-40B4-BE49-F238E27FC236}">
                  <a16:creationId xmlns:a16="http://schemas.microsoft.com/office/drawing/2014/main" id="{D87A3B62-019A-6C61-B859-0DD9332C3C69}"/>
                </a:ext>
              </a:extLst>
            </p:cNvPr>
            <p:cNvSpPr/>
            <p:nvPr/>
          </p:nvSpPr>
          <p:spPr>
            <a:xfrm>
              <a:off x="7904233" y="1242359"/>
              <a:ext cx="54805" cy="47523"/>
            </a:xfrm>
            <a:custGeom>
              <a:avLst/>
              <a:gdLst/>
              <a:ahLst/>
              <a:cxnLst/>
              <a:rect l="l" t="t" r="r" b="b"/>
              <a:pathLst>
                <a:path w="4137" h="3553" extrusionOk="0">
                  <a:moveTo>
                    <a:pt x="1784" y="1"/>
                  </a:moveTo>
                  <a:cubicBezTo>
                    <a:pt x="870" y="1"/>
                    <a:pt x="0" y="702"/>
                    <a:pt x="0" y="1785"/>
                  </a:cubicBezTo>
                  <a:cubicBezTo>
                    <a:pt x="0" y="2752"/>
                    <a:pt x="767" y="3520"/>
                    <a:pt x="1768" y="3553"/>
                  </a:cubicBezTo>
                  <a:cubicBezTo>
                    <a:pt x="3336" y="3553"/>
                    <a:pt x="4136" y="1652"/>
                    <a:pt x="3036" y="517"/>
                  </a:cubicBezTo>
                  <a:cubicBezTo>
                    <a:pt x="2669" y="161"/>
                    <a:pt x="2221" y="1"/>
                    <a:pt x="178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758;p75">
              <a:extLst>
                <a:ext uri="{FF2B5EF4-FFF2-40B4-BE49-F238E27FC236}">
                  <a16:creationId xmlns:a16="http://schemas.microsoft.com/office/drawing/2014/main" id="{001D9144-84C8-BADD-4140-F6FA70203C59}"/>
                </a:ext>
              </a:extLst>
            </p:cNvPr>
            <p:cNvSpPr/>
            <p:nvPr/>
          </p:nvSpPr>
          <p:spPr>
            <a:xfrm>
              <a:off x="7972286" y="1302375"/>
              <a:ext cx="121533" cy="131628"/>
            </a:xfrm>
            <a:custGeom>
              <a:avLst/>
              <a:gdLst/>
              <a:ahLst/>
              <a:cxnLst/>
              <a:rect l="l" t="t" r="r" b="b"/>
              <a:pathLst>
                <a:path w="9174" h="9841" extrusionOk="0">
                  <a:moveTo>
                    <a:pt x="5704" y="0"/>
                  </a:moveTo>
                  <a:cubicBezTo>
                    <a:pt x="4537" y="0"/>
                    <a:pt x="3436" y="600"/>
                    <a:pt x="2835" y="1601"/>
                  </a:cubicBezTo>
                  <a:lnTo>
                    <a:pt x="2835" y="300"/>
                  </a:lnTo>
                  <a:lnTo>
                    <a:pt x="0" y="300"/>
                  </a:lnTo>
                  <a:lnTo>
                    <a:pt x="0" y="9840"/>
                  </a:lnTo>
                  <a:lnTo>
                    <a:pt x="2835" y="9840"/>
                  </a:lnTo>
                  <a:lnTo>
                    <a:pt x="2835" y="4837"/>
                  </a:lnTo>
                  <a:cubicBezTo>
                    <a:pt x="2835" y="3503"/>
                    <a:pt x="3436" y="2702"/>
                    <a:pt x="4637" y="2702"/>
                  </a:cubicBezTo>
                  <a:cubicBezTo>
                    <a:pt x="5704" y="2702"/>
                    <a:pt x="6238" y="3469"/>
                    <a:pt x="6238" y="4837"/>
                  </a:cubicBezTo>
                  <a:lnTo>
                    <a:pt x="6238" y="9840"/>
                  </a:lnTo>
                  <a:lnTo>
                    <a:pt x="9173" y="9840"/>
                  </a:lnTo>
                  <a:lnTo>
                    <a:pt x="9173" y="3803"/>
                  </a:lnTo>
                  <a:cubicBezTo>
                    <a:pt x="9173" y="1234"/>
                    <a:pt x="7739" y="0"/>
                    <a:pt x="570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文本框 21">
              <a:extLst>
                <a:ext uri="{FF2B5EF4-FFF2-40B4-BE49-F238E27FC236}">
                  <a16:creationId xmlns:a16="http://schemas.microsoft.com/office/drawing/2014/main" id="{65CF0D15-FC4B-CEAD-A60B-5F93578E4ABE}"/>
                </a:ext>
              </a:extLst>
            </p:cNvPr>
            <p:cNvSpPr txBox="1"/>
            <p:nvPr/>
          </p:nvSpPr>
          <p:spPr>
            <a:xfrm>
              <a:off x="6288138" y="1164252"/>
              <a:ext cx="12960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EEEEEE">
                      <a:lumMod val="25000"/>
                    </a:srgbClr>
                  </a:solidFill>
                  <a:effectLst/>
                  <a:uLnTx/>
                  <a:uFillTx/>
                  <a:latin typeface="Eras Bold ITC" panose="020B0907030504020204" pitchFamily="34" charset="0"/>
                  <a:cs typeface="Arial"/>
                  <a:sym typeface="Arial"/>
                </a:rPr>
                <a:t>Microsoft</a:t>
              </a:r>
              <a:endParaRPr kumimoji="0" lang="zh-CN" altLang="en-US" sz="1800" b="0" i="0" u="none" strike="noStrike" kern="0" cap="none" spc="0" normalizeH="0" baseline="0" noProof="0" dirty="0">
                <a:ln>
                  <a:noFill/>
                </a:ln>
                <a:solidFill>
                  <a:srgbClr val="EEEEEE">
                    <a:lumMod val="25000"/>
                  </a:srgbClr>
                </a:solidFill>
                <a:effectLst/>
                <a:uLnTx/>
                <a:uFillTx/>
                <a:latin typeface="Eras Bold ITC" panose="020B0907030504020204" pitchFamily="34" charset="0"/>
                <a:cs typeface="Arial"/>
                <a:sym typeface="Arial"/>
              </a:endParaRPr>
            </a:p>
          </p:txBody>
        </p:sp>
        <p:sp>
          <p:nvSpPr>
            <p:cNvPr id="23" name="十字形 22">
              <a:extLst>
                <a:ext uri="{FF2B5EF4-FFF2-40B4-BE49-F238E27FC236}">
                  <a16:creationId xmlns:a16="http://schemas.microsoft.com/office/drawing/2014/main" id="{27059AE8-1B4F-D2D1-2ED4-8630133CBFFC}"/>
                </a:ext>
              </a:extLst>
            </p:cNvPr>
            <p:cNvSpPr/>
            <p:nvPr/>
          </p:nvSpPr>
          <p:spPr>
            <a:xfrm rot="2737154">
              <a:off x="7533667" y="1255402"/>
              <a:ext cx="185596" cy="189676"/>
            </a:xfrm>
            <a:prstGeom prst="plus">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dirty="0">
                <a:ln>
                  <a:noFill/>
                </a:ln>
                <a:solidFill>
                  <a:srgbClr val="263238"/>
                </a:solidFill>
                <a:effectLst/>
                <a:uLnTx/>
                <a:uFillTx/>
                <a:latin typeface="Arial"/>
                <a:ea typeface="宋体" panose="02010600030101010101" pitchFamily="2" charset="-122"/>
                <a:cs typeface="+mn-cs"/>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6" name="矩形 5">
            <a:extLst>
              <a:ext uri="{FF2B5EF4-FFF2-40B4-BE49-F238E27FC236}">
                <a16:creationId xmlns:a16="http://schemas.microsoft.com/office/drawing/2014/main" id="{47D2E8D6-D1E4-21BE-E905-3FB6F4A6F806}"/>
              </a:ext>
            </a:extLst>
          </p:cNvPr>
          <p:cNvSpPr/>
          <p:nvPr/>
        </p:nvSpPr>
        <p:spPr>
          <a:xfrm>
            <a:off x="2896209" y="1957090"/>
            <a:ext cx="4231129" cy="30164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92" name="Google Shape;992;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DCF-Step1: P</a:t>
            </a:r>
            <a:r>
              <a:rPr lang="en-US" altLang="zh-CN" dirty="0">
                <a:solidFill>
                  <a:schemeClr val="accent1">
                    <a:lumMod val="75000"/>
                  </a:schemeClr>
                </a:solidFill>
              </a:rPr>
              <a:t>roject FCFs-CAPEX</a:t>
            </a:r>
            <a:endParaRPr dirty="0">
              <a:solidFill>
                <a:schemeClr val="accent1">
                  <a:lumMod val="75000"/>
                </a:schemeClr>
              </a:solidFill>
            </a:endParaRPr>
          </a:p>
        </p:txBody>
      </p:sp>
      <p:pic>
        <p:nvPicPr>
          <p:cNvPr id="2" name="图片 1">
            <a:extLst>
              <a:ext uri="{FF2B5EF4-FFF2-40B4-BE49-F238E27FC236}">
                <a16:creationId xmlns:a16="http://schemas.microsoft.com/office/drawing/2014/main" id="{00005FAD-88D4-E9C5-9C41-E23872AAED85}"/>
              </a:ext>
            </a:extLst>
          </p:cNvPr>
          <p:cNvPicPr>
            <a:picLocks noChangeAspect="1"/>
          </p:cNvPicPr>
          <p:nvPr/>
        </p:nvPicPr>
        <p:blipFill>
          <a:blip r:embed="rId3"/>
          <a:stretch>
            <a:fillRect/>
          </a:stretch>
        </p:blipFill>
        <p:spPr>
          <a:xfrm>
            <a:off x="7049700" y="97260"/>
            <a:ext cx="1950889" cy="499915"/>
          </a:xfrm>
          <a:prstGeom prst="rect">
            <a:avLst/>
          </a:prstGeom>
        </p:spPr>
      </p:pic>
      <mc:AlternateContent xmlns:mc="http://schemas.openxmlformats.org/markup-compatibility/2006" xmlns:a14="http://schemas.microsoft.com/office/drawing/2010/main">
        <mc:Choice Requires="a14">
          <p:sp>
            <p:nvSpPr>
              <p:cNvPr id="3" name="Google Shape;1004;p39">
                <a:extLst>
                  <a:ext uri="{FF2B5EF4-FFF2-40B4-BE49-F238E27FC236}">
                    <a16:creationId xmlns:a16="http://schemas.microsoft.com/office/drawing/2014/main" id="{3EBF97D7-3607-65AF-A555-25AC129D8A40}"/>
                  </a:ext>
                </a:extLst>
              </p:cNvPr>
              <p:cNvSpPr txBox="1"/>
              <p:nvPr/>
            </p:nvSpPr>
            <p:spPr>
              <a:xfrm>
                <a:off x="1257900" y="1451520"/>
                <a:ext cx="6409069" cy="8826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285750" marR="0" lvl="0" indent="-28575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Direct way: Find CAPEX in the statement of cash flows</a:t>
                </a:r>
              </a:p>
              <a:p>
                <a:pPr marL="285750" marR="0" lvl="0" indent="-28575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Indirect way: </a:t>
                </a:r>
                <a14:m>
                  <m:oMath xmlns:m="http://schemas.openxmlformats.org/officeDocument/2006/math">
                    <m:sSub>
                      <m:sSubPr>
                        <m:ctrlPr>
                          <a:rPr kumimoji="0" lang="en-US" altLang="zh-CN" sz="1800" b="0" i="1" u="none" strike="noStrike" kern="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ctrlPr>
                      </m:sSubPr>
                      <m:e>
                        <m:r>
                          <a:rPr kumimoji="0" lang="en-US" altLang="zh-CN" sz="1800" b="0" i="1" u="none" strike="noStrike" kern="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t>𝐶𝐴𝑃𝐸𝑋</m:t>
                        </m:r>
                      </m:e>
                      <m:sub>
                        <m:r>
                          <a:rPr kumimoji="0" lang="en-US" altLang="zh-CN" sz="1800" b="0" i="1" u="none" strike="noStrike" kern="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t>𝑡</m:t>
                        </m:r>
                      </m:sub>
                    </m:sSub>
                  </m:oMath>
                </a14:m>
                <a:r>
                  <a:rPr kumimoji="0" lang="en-US"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 </a:t>
                </a:r>
                <a14:m>
                  <m:oMath xmlns:m="http://schemas.openxmlformats.org/officeDocument/2006/math">
                    <m:sSub>
                      <m:sSubPr>
                        <m:ctrlP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ctrlPr>
                      </m:sSubPr>
                      <m:e>
                        <m:r>
                          <a:rPr kumimoji="0" lang="en-US" altLang="zh-CN" sz="1800" b="0" i="1" u="none" strike="noStrike" kern="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t>𝑃𝑃𝐸</m:t>
                        </m:r>
                      </m:e>
                      <m:sub>
                        <m: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t>𝑡</m:t>
                        </m:r>
                      </m:sub>
                    </m:sSub>
                  </m:oMath>
                </a14:m>
                <a:r>
                  <a:rPr kumimoji="0" lang="en-US"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 </a:t>
                </a:r>
                <a14:m>
                  <m:oMath xmlns:m="http://schemas.openxmlformats.org/officeDocument/2006/math">
                    <m:sSub>
                      <m:sSubPr>
                        <m:ctrlP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ctrlPr>
                      </m:sSubPr>
                      <m:e>
                        <m:r>
                          <a:rPr kumimoji="0" lang="en-US" altLang="zh-CN" sz="1800" b="0" i="1" u="none" strike="noStrike" kern="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t>𝑃𝑃𝐸</m:t>
                        </m:r>
                      </m:e>
                      <m:sub>
                        <m: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t>𝑡</m:t>
                        </m:r>
                        <m:r>
                          <a:rPr kumimoji="0" lang="en-US" altLang="zh-CN" sz="1800" b="0" i="1" u="none" strike="noStrike" kern="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t>−1</m:t>
                        </m:r>
                      </m:sub>
                    </m:sSub>
                  </m:oMath>
                </a14:m>
                <a:r>
                  <a:rPr kumimoji="0" lang="en-US" altLang="zh-CN"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a:t>
                </a:r>
                <a:r>
                  <a:rPr kumimoji="0" lang="en-US"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 </a:t>
                </a:r>
                <a14:m>
                  <m:oMath xmlns:m="http://schemas.openxmlformats.org/officeDocument/2006/math">
                    <m:sSub>
                      <m:sSubPr>
                        <m:ctrlP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ctrlPr>
                      </m:sSubPr>
                      <m:e>
                        <m:r>
                          <a:rPr kumimoji="0" lang="en-US" altLang="zh-CN" sz="1800" b="0" i="1" u="none" strike="noStrike" kern="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t>𝐷𝑒𝑝𝑟𝑒𝑐𝑖𝑎𝑡𝑖𝑜𝑛</m:t>
                        </m:r>
                      </m:e>
                      <m:sub>
                        <m:r>
                          <a:rPr kumimoji="0" lang="en-US" altLang="zh-CN" sz="1800" b="0" i="1" u="none" strike="noStrike" kern="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t>𝑡</m:t>
                        </m:r>
                      </m:sub>
                    </m:sSub>
                  </m:oMath>
                </a14:m>
                <a:r>
                  <a:rPr kumimoji="0" lang="en-US" altLang="zh-CN"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a:t>
                </a:r>
                <a:endParaRPr kumimoji="0" lang="en-US"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mc:Choice>
        <mc:Fallback xmlns="">
          <p:sp>
            <p:nvSpPr>
              <p:cNvPr id="3" name="Google Shape;1004;p39">
                <a:extLst>
                  <a:ext uri="{FF2B5EF4-FFF2-40B4-BE49-F238E27FC236}">
                    <a16:creationId xmlns:a16="http://schemas.microsoft.com/office/drawing/2014/main" id="{3EBF97D7-3607-65AF-A555-25AC129D8A40}"/>
                  </a:ext>
                </a:extLst>
              </p:cNvPr>
              <p:cNvSpPr txBox="1">
                <a:spLocks noRot="1" noChangeAspect="1" noMove="1" noResize="1" noEditPoints="1" noAdjustHandles="1" noChangeArrowheads="1" noChangeShapeType="1" noTextEdit="1"/>
              </p:cNvSpPr>
              <p:nvPr/>
            </p:nvSpPr>
            <p:spPr>
              <a:xfrm>
                <a:off x="1257900" y="1451520"/>
                <a:ext cx="6409069" cy="882640"/>
              </a:xfrm>
              <a:prstGeom prst="rect">
                <a:avLst/>
              </a:prstGeom>
              <a:blipFill>
                <a:blip r:embed="rId4"/>
                <a:stretch>
                  <a:fillRect l="-395" b="-10000"/>
                </a:stretch>
              </a:blipFill>
              <a:ln>
                <a:noFill/>
              </a:ln>
            </p:spPr>
            <p:txBody>
              <a:bodyPr/>
              <a:lstStyle/>
              <a:p>
                <a:r>
                  <a:rPr lang="zh-CN" altLang="en-US">
                    <a:noFill/>
                  </a:rPr>
                  <a:t> </a:t>
                </a:r>
              </a:p>
            </p:txBody>
          </p:sp>
        </mc:Fallback>
      </mc:AlternateContent>
      <p:sp>
        <p:nvSpPr>
          <p:cNvPr id="4" name="Google Shape;912;p35">
            <a:extLst>
              <a:ext uri="{FF2B5EF4-FFF2-40B4-BE49-F238E27FC236}">
                <a16:creationId xmlns:a16="http://schemas.microsoft.com/office/drawing/2014/main" id="{340844DA-4289-842A-735B-3F36F5B9959F}"/>
              </a:ext>
            </a:extLst>
          </p:cNvPr>
          <p:cNvSpPr txBox="1"/>
          <p:nvPr/>
        </p:nvSpPr>
        <p:spPr>
          <a:xfrm>
            <a:off x="457200" y="925288"/>
            <a:ext cx="8010470" cy="489275"/>
          </a:xfrm>
          <a:prstGeom prst="rect">
            <a:avLst/>
          </a:prstGeom>
          <a:solidFill>
            <a:srgbClr val="155FE5"/>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solidFill>
                  <a:srgbClr val="FFFFFF"/>
                </a:solidFill>
                <a:latin typeface="Fira Sans Extra Condensed"/>
                <a:cs typeface="Fira Sans Extra Condensed"/>
                <a:sym typeface="Fira Sans Extra Condensed"/>
              </a:rPr>
              <a:t>Use historical performance to Calculate CAPEX (Capital Expenditure)</a:t>
            </a:r>
          </a:p>
        </p:txBody>
      </p:sp>
      <p:graphicFrame>
        <p:nvGraphicFramePr>
          <p:cNvPr id="5" name="表格 5">
            <a:extLst>
              <a:ext uri="{FF2B5EF4-FFF2-40B4-BE49-F238E27FC236}">
                <a16:creationId xmlns:a16="http://schemas.microsoft.com/office/drawing/2014/main" id="{0554D056-9635-BA8A-E766-B9AF8750DD5F}"/>
              </a:ext>
            </a:extLst>
          </p:cNvPr>
          <p:cNvGraphicFramePr>
            <a:graphicFrameLocks noGrp="1"/>
          </p:cNvGraphicFramePr>
          <p:nvPr/>
        </p:nvGraphicFramePr>
        <p:xfrm>
          <a:off x="338114" y="2484828"/>
          <a:ext cx="8248642" cy="2219930"/>
        </p:xfrm>
        <a:graphic>
          <a:graphicData uri="http://schemas.openxmlformats.org/drawingml/2006/table">
            <a:tbl>
              <a:tblPr firstRow="1" bandRow="1">
                <a:tableStyleId>{9DCAF9ED-07DC-4A11-8D7F-57B35C25682E}</a:tableStyleId>
              </a:tblPr>
              <a:tblGrid>
                <a:gridCol w="1158980">
                  <a:extLst>
                    <a:ext uri="{9D8B030D-6E8A-4147-A177-3AD203B41FA5}">
                      <a16:colId xmlns:a16="http://schemas.microsoft.com/office/drawing/2014/main" val="2776911490"/>
                    </a:ext>
                  </a:extLst>
                </a:gridCol>
                <a:gridCol w="1008350">
                  <a:extLst>
                    <a:ext uri="{9D8B030D-6E8A-4147-A177-3AD203B41FA5}">
                      <a16:colId xmlns:a16="http://schemas.microsoft.com/office/drawing/2014/main" val="3465083692"/>
                    </a:ext>
                  </a:extLst>
                </a:gridCol>
                <a:gridCol w="1008380">
                  <a:extLst>
                    <a:ext uri="{9D8B030D-6E8A-4147-A177-3AD203B41FA5}">
                      <a16:colId xmlns:a16="http://schemas.microsoft.com/office/drawing/2014/main" val="3232325062"/>
                    </a:ext>
                  </a:extLst>
                </a:gridCol>
                <a:gridCol w="1008380">
                  <a:extLst>
                    <a:ext uri="{9D8B030D-6E8A-4147-A177-3AD203B41FA5}">
                      <a16:colId xmlns:a16="http://schemas.microsoft.com/office/drawing/2014/main" val="1764417558"/>
                    </a:ext>
                  </a:extLst>
                </a:gridCol>
                <a:gridCol w="1008380">
                  <a:extLst>
                    <a:ext uri="{9D8B030D-6E8A-4147-A177-3AD203B41FA5}">
                      <a16:colId xmlns:a16="http://schemas.microsoft.com/office/drawing/2014/main" val="1382646297"/>
                    </a:ext>
                  </a:extLst>
                </a:gridCol>
                <a:gridCol w="1008380">
                  <a:extLst>
                    <a:ext uri="{9D8B030D-6E8A-4147-A177-3AD203B41FA5}">
                      <a16:colId xmlns:a16="http://schemas.microsoft.com/office/drawing/2014/main" val="1709698429"/>
                    </a:ext>
                  </a:extLst>
                </a:gridCol>
                <a:gridCol w="1008380">
                  <a:extLst>
                    <a:ext uri="{9D8B030D-6E8A-4147-A177-3AD203B41FA5}">
                      <a16:colId xmlns:a16="http://schemas.microsoft.com/office/drawing/2014/main" val="4249507450"/>
                    </a:ext>
                  </a:extLst>
                </a:gridCol>
                <a:gridCol w="1039412">
                  <a:extLst>
                    <a:ext uri="{9D8B030D-6E8A-4147-A177-3AD203B41FA5}">
                      <a16:colId xmlns:a16="http://schemas.microsoft.com/office/drawing/2014/main" val="3188184791"/>
                    </a:ext>
                  </a:extLst>
                </a:gridCol>
              </a:tblGrid>
              <a:tr h="364167">
                <a:tc>
                  <a:txBody>
                    <a:bodyPr/>
                    <a:lstStyle/>
                    <a:p>
                      <a:pPr marL="0" marR="0" lvl="0" indent="0" algn="ctr" rtl="0">
                        <a:spcBef>
                          <a:spcPts val="0"/>
                        </a:spcBef>
                        <a:spcAft>
                          <a:spcPts val="0"/>
                        </a:spcAft>
                        <a:buNone/>
                      </a:pPr>
                      <a:r>
                        <a:rPr lang="en-US" sz="1200" b="1"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Fira Sans Extra Condensed"/>
                        </a:rPr>
                        <a:t>($ thousand)</a:t>
                      </a:r>
                      <a:endParaRPr sz="12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Fira Sans Extra Condensed"/>
                      </a:endParaRPr>
                    </a:p>
                  </a:txBody>
                  <a:tcPr marL="91425" marR="91425" marT="91425" marB="91425"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1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2009</a:t>
                      </a:r>
                    </a:p>
                  </a:txBody>
                  <a:tcPr marL="91425" marR="91425" marT="91425" marB="91425" anchor="ctr">
                    <a:lnL>
                      <a:noFill/>
                    </a:lnL>
                    <a:lnT w="12700" cap="flat" cmpd="sng" algn="ctr">
                      <a:noFill/>
                      <a:prstDash val="solid"/>
                      <a:round/>
                      <a:headEnd type="none" w="med" len="med"/>
                      <a:tailEnd type="none" w="med" len="med"/>
                    </a:lnT>
                    <a:lnB w="12700" cmpd="sng">
                      <a:noFill/>
                    </a:lnB>
                  </a:tcPr>
                </a:tc>
                <a:tc>
                  <a:txBody>
                    <a:bodyPr/>
                    <a:lstStyle/>
                    <a:p>
                      <a:pPr algn="ctr"/>
                      <a:r>
                        <a:rPr lang="en-US" sz="11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2010</a:t>
                      </a:r>
                    </a:p>
                  </a:txBody>
                  <a:tcPr anchor="ctr">
                    <a:lnT w="12700" cap="flat" cmpd="sng" algn="ctr">
                      <a:noFill/>
                      <a:prstDash val="solid"/>
                      <a:round/>
                      <a:headEnd type="none" w="med" len="med"/>
                      <a:tailEnd type="none" w="med" len="med"/>
                    </a:lnT>
                    <a:lnB w="12700" cmpd="sng">
                      <a:noFill/>
                    </a:lnB>
                  </a:tcPr>
                </a:tc>
                <a:tc>
                  <a:txBody>
                    <a:bodyPr/>
                    <a:lstStyle/>
                    <a:p>
                      <a:pPr algn="ctr"/>
                      <a:r>
                        <a:rPr lang="en-US" sz="11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2011</a:t>
                      </a:r>
                    </a:p>
                  </a:txBody>
                  <a:tcPr anchor="ctr">
                    <a:lnT w="12700" cap="flat" cmpd="sng" algn="ctr">
                      <a:noFill/>
                      <a:prstDash val="solid"/>
                      <a:round/>
                      <a:headEnd type="none" w="med" len="med"/>
                      <a:tailEnd type="none" w="med" len="med"/>
                    </a:lnT>
                    <a:lnB w="12700" cmpd="sng">
                      <a:noFill/>
                    </a:lnB>
                  </a:tcPr>
                </a:tc>
                <a:tc>
                  <a:txBody>
                    <a:bodyPr/>
                    <a:lstStyle/>
                    <a:p>
                      <a:pPr algn="ctr"/>
                      <a:r>
                        <a:rPr lang="en-US" sz="11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2012</a:t>
                      </a:r>
                    </a:p>
                  </a:txBody>
                  <a:tcPr anchor="ctr">
                    <a:lnT w="12700" cap="flat" cmpd="sng" algn="ctr">
                      <a:noFill/>
                      <a:prstDash val="solid"/>
                      <a:round/>
                      <a:headEnd type="none" w="med" len="med"/>
                      <a:tailEnd type="none" w="med" len="med"/>
                    </a:lnT>
                    <a:lnB w="12700" cmpd="sng">
                      <a:noFill/>
                    </a:lnB>
                  </a:tcPr>
                </a:tc>
                <a:tc>
                  <a:txBody>
                    <a:bodyPr/>
                    <a:lstStyle/>
                    <a:p>
                      <a:pPr algn="ctr"/>
                      <a:r>
                        <a:rPr lang="en-US" sz="11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2013</a:t>
                      </a:r>
                    </a:p>
                  </a:txBody>
                  <a:tcPr anchor="ctr">
                    <a:lnT w="12700" cap="flat" cmpd="sng" algn="ctr">
                      <a:noFill/>
                      <a:prstDash val="solid"/>
                      <a:round/>
                      <a:headEnd type="none" w="med" len="med"/>
                      <a:tailEnd type="none" w="med" len="med"/>
                    </a:lnT>
                    <a:lnB w="12700" cmpd="sng">
                      <a:noFill/>
                    </a:lnB>
                  </a:tcPr>
                </a:tc>
                <a:tc>
                  <a:txBody>
                    <a:bodyPr/>
                    <a:lstStyle/>
                    <a:p>
                      <a:pPr algn="ctr"/>
                      <a:r>
                        <a:rPr lang="en-US" sz="11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2014</a:t>
                      </a:r>
                    </a:p>
                  </a:txBody>
                  <a:tcPr anchor="ctr">
                    <a:lnT w="12700" cap="flat" cmpd="sng" algn="ctr">
                      <a:noFill/>
                      <a:prstDash val="solid"/>
                      <a:round/>
                      <a:headEnd type="none" w="med" len="med"/>
                      <a:tailEnd type="none" w="med" len="med"/>
                    </a:lnT>
                    <a:lnB w="12700" cmpd="sng">
                      <a:noFill/>
                    </a:lnB>
                  </a:tcPr>
                </a:tc>
                <a:tc>
                  <a:txBody>
                    <a:bodyPr/>
                    <a:lstStyle/>
                    <a:p>
                      <a:pPr algn="ctr"/>
                      <a:r>
                        <a:rPr lang="en-US" sz="11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2015</a:t>
                      </a:r>
                    </a:p>
                  </a:txBody>
                  <a:tcPr anchor="ctr">
                    <a:lnT w="12700" cap="flat" cmpd="sng" algn="ctr">
                      <a:noFill/>
                      <a:prstDash val="solid"/>
                      <a:round/>
                      <a:headEnd type="none" w="med" len="med"/>
                      <a:tailEnd type="none" w="med" len="med"/>
                    </a:lnT>
                    <a:lnB w="12700" cmpd="sng">
                      <a:noFill/>
                    </a:lnB>
                  </a:tcPr>
                </a:tc>
                <a:extLst>
                  <a:ext uri="{0D108BD9-81ED-4DB2-BD59-A6C34878D82A}">
                    <a16:rowId xmlns:a16="http://schemas.microsoft.com/office/drawing/2014/main" val="2488009868"/>
                  </a:ext>
                </a:extLst>
              </a:tr>
              <a:tr h="370840">
                <a:tc>
                  <a:txBody>
                    <a:bodyPr/>
                    <a:lstStyle/>
                    <a:p>
                      <a:pPr algn="ctr" fontAlgn="b"/>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PPE</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fontAlgn="ctr"/>
                      <a:r>
                        <a:rPr lang="en-US" altLang="zh-CN" sz="12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25,730</a:t>
                      </a:r>
                      <a:endParaRPr lang="en-US" altLang="zh-CN"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56,743</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114,850</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altLang="zh-CN" sz="1200">
                          <a:solidFill>
                            <a:schemeClr val="tx1"/>
                          </a:solidFill>
                          <a:effectLst/>
                          <a:latin typeface="Calibri" panose="020F0502020204030204" pitchFamily="34" charset="0"/>
                          <a:ea typeface="Calibri" panose="020F0502020204030204" pitchFamily="34" charset="0"/>
                          <a:cs typeface="Calibri" panose="020F0502020204030204" pitchFamily="34" charset="0"/>
                        </a:rPr>
                        <a:t>186,677</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altLang="zh-CN" sz="1200">
                          <a:solidFill>
                            <a:schemeClr val="tx1"/>
                          </a:solidFill>
                          <a:effectLst/>
                          <a:latin typeface="Calibri" panose="020F0502020204030204" pitchFamily="34" charset="0"/>
                          <a:ea typeface="Calibri" panose="020F0502020204030204" pitchFamily="34" charset="0"/>
                          <a:cs typeface="Calibri" panose="020F0502020204030204" pitchFamily="34" charset="0"/>
                        </a:rPr>
                        <a:t>361,741</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altLang="zh-CN" sz="1200">
                          <a:solidFill>
                            <a:schemeClr val="tx1"/>
                          </a:solidFill>
                          <a:effectLst/>
                          <a:latin typeface="Calibri" panose="020F0502020204030204" pitchFamily="34" charset="0"/>
                          <a:ea typeface="Calibri" panose="020F0502020204030204" pitchFamily="34" charset="0"/>
                          <a:cs typeface="Calibri" panose="020F0502020204030204" pitchFamily="34" charset="0"/>
                        </a:rPr>
                        <a:t>740,909</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1,047,005</a:t>
                      </a:r>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04425706"/>
                  </a:ext>
                </a:extLst>
              </a:tr>
              <a:tr h="370840">
                <a:tc>
                  <a:txBody>
                    <a:bodyPr/>
                    <a:lstStyle/>
                    <a:p>
                      <a:pPr algn="ctr" fontAlgn="t"/>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Change of PPE</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accent6">
                        <a:lumMod val="50000"/>
                      </a:schemeClr>
                    </a:solidFill>
                  </a:tcPr>
                </a:tc>
                <a:tc>
                  <a:txBody>
                    <a:bodyPr/>
                    <a:lstStyle/>
                    <a:p>
                      <a:pPr algn="ctr" fontAlgn="t"/>
                      <a:endParaRPr lang="en-US"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31,013</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58,107</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71,827</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175,064</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379,168</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306,096</a:t>
                      </a:r>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09359956"/>
                  </a:ext>
                </a:extLst>
              </a:tr>
              <a:tr h="370840">
                <a:tc>
                  <a:txBody>
                    <a:bodyPr/>
                    <a:lstStyle/>
                    <a:p>
                      <a:pPr algn="ctr" fontAlgn="b"/>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Depreciation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fontAlgn="b"/>
                      <a:endParaRPr lang="en-US"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19,551</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43,100</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79,849</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134,516</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236,946</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420,472</a:t>
                      </a:r>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90726437"/>
                  </a:ext>
                </a:extLst>
              </a:tr>
              <a:tr h="370840">
                <a:tc>
                  <a:txBody>
                    <a:bodyPr/>
                    <a:lstStyle/>
                    <a:p>
                      <a:pPr algn="ctr" fontAlgn="t"/>
                      <a:r>
                        <a:rPr lang="en-US" sz="1200" b="1" u="none" strike="noStrike"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sym typeface="Arial"/>
                        </a:rPr>
                        <a:t>% of total sales </a:t>
                      </a:r>
                      <a:endParaRPr lang="en-US" sz="1200" b="1" i="0" u="none" strike="noStrike" cap="none" dirty="0">
                        <a:solidFill>
                          <a:schemeClr val="bg1"/>
                        </a:solidFill>
                        <a:effectLst/>
                        <a:latin typeface="Calibri" panose="020F0502020204030204" pitchFamily="34" charset="0"/>
                        <a:ea typeface="Calibri" panose="020F0502020204030204" pitchFamily="34" charset="0"/>
                        <a:cs typeface="Calibri" panose="020F0502020204030204" pitchFamily="34" charset="0"/>
                        <a:sym typeface="Arial"/>
                      </a:endParaRPr>
                    </a:p>
                  </a:txBody>
                  <a:tcPr anchor="ctr">
                    <a:lnL w="12700" cmpd="sng">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en-US" altLang="zh-CN" sz="1200" dirty="0">
                        <a:effectLst/>
                        <a:latin typeface="Calibri" panose="020F0502020204030204" pitchFamily="34" charset="0"/>
                        <a:ea typeface="Calibri" panose="020F0502020204030204" pitchFamily="34" charset="0"/>
                        <a:cs typeface="Calibri" panose="020F0502020204030204" pitchFamily="34" charset="0"/>
                      </a:endParaRP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200" b="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8.04%</a:t>
                      </a:r>
                      <a:endParaRPr lang="en-US" altLang="zh-CN" sz="1200" b="0"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endParaRP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200" b="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8.25%</a:t>
                      </a:r>
                      <a:endParaRPr lang="en-US" altLang="zh-CN" sz="1200" b="0"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endParaRP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200" b="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8.21%</a:t>
                      </a:r>
                      <a:endParaRPr lang="en-US" altLang="zh-CN" sz="1200" b="0"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endParaRP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200" b="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8.80%</a:t>
                      </a:r>
                      <a:endParaRPr lang="en-US" altLang="zh-CN" sz="1200" b="0"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endParaRP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200" b="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10.68%</a:t>
                      </a:r>
                      <a:endParaRPr lang="en-US" altLang="zh-CN" sz="1200" b="0"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endParaRP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200" b="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14.06%</a:t>
                      </a:r>
                      <a:endParaRPr lang="en-US" altLang="zh-CN" sz="1200" b="0"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endParaRPr>
                    </a:p>
                  </a:txBody>
                  <a:tcPr anchor="ctr">
                    <a:lnL>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9158861"/>
                  </a:ext>
                </a:extLst>
              </a:tr>
              <a:tr h="370840">
                <a:tc>
                  <a:txBody>
                    <a:bodyPr/>
                    <a:lstStyle/>
                    <a:p>
                      <a:pPr algn="ctr" fontAlgn="b"/>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CAPEX</a:t>
                      </a:r>
                    </a:p>
                  </a:txBody>
                  <a:tcPr anchor="ctr">
                    <a:lnL w="12700" cmpd="sng">
                      <a:noFill/>
                    </a:lnL>
                    <a:lnR>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a:txBody>
                    <a:bodyPr/>
                    <a:lstStyle/>
                    <a:p>
                      <a:pPr algn="ctr" fontAlgn="b"/>
                      <a:endParaRPr lang="en-US"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a:noFill/>
                    </a:lnL>
                    <a:lnR>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50,564</a:t>
                      </a:r>
                    </a:p>
                  </a:txBody>
                  <a:tcPr anchor="ctr">
                    <a:lnL>
                      <a:noFill/>
                    </a:lnL>
                    <a:lnR>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101,207</a:t>
                      </a:r>
                    </a:p>
                  </a:txBody>
                  <a:tcPr anchor="ctr">
                    <a:lnL>
                      <a:noFill/>
                    </a:lnL>
                    <a:lnR>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t"/>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151,676</a:t>
                      </a:r>
                    </a:p>
                  </a:txBody>
                  <a:tcPr anchor="ctr">
                    <a:lnL>
                      <a:noFill/>
                    </a:lnL>
                    <a:lnR>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t"/>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309,580</a:t>
                      </a:r>
                    </a:p>
                  </a:txBody>
                  <a:tcPr anchor="ctr">
                    <a:lnL>
                      <a:noFill/>
                    </a:lnL>
                    <a:lnR>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t"/>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616,114</a:t>
                      </a:r>
                    </a:p>
                  </a:txBody>
                  <a:tcPr anchor="ctr">
                    <a:lnL>
                      <a:noFill/>
                    </a:lnL>
                    <a:lnR>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t"/>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726,568</a:t>
                      </a:r>
                    </a:p>
                  </a:txBody>
                  <a:tcPr anchor="ctr">
                    <a:lnL>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02928588"/>
                  </a:ext>
                </a:extLst>
              </a:tr>
            </a:tbl>
          </a:graphicData>
        </a:graphic>
      </p:graphicFrame>
    </p:spTree>
    <p:extLst>
      <p:ext uri="{BB962C8B-B14F-4D97-AF65-F5344CB8AC3E}">
        <p14:creationId xmlns:p14="http://schemas.microsoft.com/office/powerpoint/2010/main" val="708592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DCF-Step1: P</a:t>
            </a:r>
            <a:r>
              <a:rPr lang="en-US" altLang="zh-CN" dirty="0">
                <a:solidFill>
                  <a:schemeClr val="accent1">
                    <a:lumMod val="75000"/>
                  </a:schemeClr>
                </a:solidFill>
              </a:rPr>
              <a:t>roject FCFs-CAPEX</a:t>
            </a:r>
            <a:endParaRPr dirty="0">
              <a:solidFill>
                <a:schemeClr val="accent1">
                  <a:lumMod val="75000"/>
                </a:schemeClr>
              </a:solidFill>
            </a:endParaRPr>
          </a:p>
        </p:txBody>
      </p:sp>
      <p:pic>
        <p:nvPicPr>
          <p:cNvPr id="2" name="图片 1">
            <a:extLst>
              <a:ext uri="{FF2B5EF4-FFF2-40B4-BE49-F238E27FC236}">
                <a16:creationId xmlns:a16="http://schemas.microsoft.com/office/drawing/2014/main" id="{00005FAD-88D4-E9C5-9C41-E23872AAED85}"/>
              </a:ext>
            </a:extLst>
          </p:cNvPr>
          <p:cNvPicPr>
            <a:picLocks noChangeAspect="1"/>
          </p:cNvPicPr>
          <p:nvPr/>
        </p:nvPicPr>
        <p:blipFill>
          <a:blip r:embed="rId3"/>
          <a:stretch>
            <a:fillRect/>
          </a:stretch>
        </p:blipFill>
        <p:spPr>
          <a:xfrm>
            <a:off x="7049700" y="97260"/>
            <a:ext cx="1950889" cy="499915"/>
          </a:xfrm>
          <a:prstGeom prst="rect">
            <a:avLst/>
          </a:prstGeom>
        </p:spPr>
      </p:pic>
      <p:sp>
        <p:nvSpPr>
          <p:cNvPr id="4" name="Google Shape;912;p35">
            <a:extLst>
              <a:ext uri="{FF2B5EF4-FFF2-40B4-BE49-F238E27FC236}">
                <a16:creationId xmlns:a16="http://schemas.microsoft.com/office/drawing/2014/main" id="{340844DA-4289-842A-735B-3F36F5B9959F}"/>
              </a:ext>
            </a:extLst>
          </p:cNvPr>
          <p:cNvSpPr txBox="1"/>
          <p:nvPr/>
        </p:nvSpPr>
        <p:spPr>
          <a:xfrm>
            <a:off x="457200" y="919972"/>
            <a:ext cx="8010470" cy="489275"/>
          </a:xfrm>
          <a:prstGeom prst="rect">
            <a:avLst/>
          </a:prstGeom>
          <a:solidFill>
            <a:srgbClr val="155FE5"/>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Future Forecasting of CAPEX</a:t>
            </a:r>
          </a:p>
        </p:txBody>
      </p:sp>
      <p:sp>
        <p:nvSpPr>
          <p:cNvPr id="6" name="Google Shape;520;p26">
            <a:extLst>
              <a:ext uri="{FF2B5EF4-FFF2-40B4-BE49-F238E27FC236}">
                <a16:creationId xmlns:a16="http://schemas.microsoft.com/office/drawing/2014/main" id="{6867B7DF-30E3-94DB-E5C0-EB430BBE820C}"/>
              </a:ext>
            </a:extLst>
          </p:cNvPr>
          <p:cNvSpPr txBox="1"/>
          <p:nvPr/>
        </p:nvSpPr>
        <p:spPr>
          <a:xfrm>
            <a:off x="146078" y="1828005"/>
            <a:ext cx="2061000" cy="2739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305DBF">
                    <a:lumMod val="75000"/>
                  </a:srgbClr>
                </a:solidFill>
                <a:effectLst/>
                <a:uLnTx/>
                <a:uFillTx/>
                <a:latin typeface="Fira Sans Extra Condensed"/>
                <a:ea typeface="Fira Sans Extra Condensed"/>
                <a:cs typeface="Fira Sans Extra Condensed"/>
                <a:sym typeface="Fira Sans Extra Condensed"/>
              </a:rPr>
              <a:t>Estimation of PPE :</a:t>
            </a:r>
          </a:p>
        </p:txBody>
      </p:sp>
      <p:graphicFrame>
        <p:nvGraphicFramePr>
          <p:cNvPr id="7" name="表格 6">
            <a:extLst>
              <a:ext uri="{FF2B5EF4-FFF2-40B4-BE49-F238E27FC236}">
                <a16:creationId xmlns:a16="http://schemas.microsoft.com/office/drawing/2014/main" id="{B50B4E07-ACFB-37EF-0021-CE6D0BFC2EBE}"/>
              </a:ext>
            </a:extLst>
          </p:cNvPr>
          <p:cNvGraphicFramePr>
            <a:graphicFrameLocks noGrp="1"/>
          </p:cNvGraphicFramePr>
          <p:nvPr/>
        </p:nvGraphicFramePr>
        <p:xfrm>
          <a:off x="2207078" y="1556976"/>
          <a:ext cx="6199147" cy="914370"/>
        </p:xfrm>
        <a:graphic>
          <a:graphicData uri="http://schemas.openxmlformats.org/drawingml/2006/table">
            <a:tbl>
              <a:tblPr>
                <a:noFill/>
              </a:tblPr>
              <a:tblGrid>
                <a:gridCol w="1237759">
                  <a:extLst>
                    <a:ext uri="{9D8B030D-6E8A-4147-A177-3AD203B41FA5}">
                      <a16:colId xmlns:a16="http://schemas.microsoft.com/office/drawing/2014/main" val="1042425906"/>
                    </a:ext>
                  </a:extLst>
                </a:gridCol>
                <a:gridCol w="590219">
                  <a:extLst>
                    <a:ext uri="{9D8B030D-6E8A-4147-A177-3AD203B41FA5}">
                      <a16:colId xmlns:a16="http://schemas.microsoft.com/office/drawing/2014/main" val="3609126053"/>
                    </a:ext>
                  </a:extLst>
                </a:gridCol>
                <a:gridCol w="680484">
                  <a:extLst>
                    <a:ext uri="{9D8B030D-6E8A-4147-A177-3AD203B41FA5}">
                      <a16:colId xmlns:a16="http://schemas.microsoft.com/office/drawing/2014/main" val="3828439209"/>
                    </a:ext>
                  </a:extLst>
                </a:gridCol>
                <a:gridCol w="696432">
                  <a:extLst>
                    <a:ext uri="{9D8B030D-6E8A-4147-A177-3AD203B41FA5}">
                      <a16:colId xmlns:a16="http://schemas.microsoft.com/office/drawing/2014/main" val="1948985060"/>
                    </a:ext>
                  </a:extLst>
                </a:gridCol>
                <a:gridCol w="691116">
                  <a:extLst>
                    <a:ext uri="{9D8B030D-6E8A-4147-A177-3AD203B41FA5}">
                      <a16:colId xmlns:a16="http://schemas.microsoft.com/office/drawing/2014/main" val="435953480"/>
                    </a:ext>
                  </a:extLst>
                </a:gridCol>
                <a:gridCol w="738963">
                  <a:extLst>
                    <a:ext uri="{9D8B030D-6E8A-4147-A177-3AD203B41FA5}">
                      <a16:colId xmlns:a16="http://schemas.microsoft.com/office/drawing/2014/main" val="2140747698"/>
                    </a:ext>
                  </a:extLst>
                </a:gridCol>
                <a:gridCol w="701749">
                  <a:extLst>
                    <a:ext uri="{9D8B030D-6E8A-4147-A177-3AD203B41FA5}">
                      <a16:colId xmlns:a16="http://schemas.microsoft.com/office/drawing/2014/main" val="2568901840"/>
                    </a:ext>
                  </a:extLst>
                </a:gridCol>
                <a:gridCol w="862425">
                  <a:extLst>
                    <a:ext uri="{9D8B030D-6E8A-4147-A177-3AD203B41FA5}">
                      <a16:colId xmlns:a16="http://schemas.microsoft.com/office/drawing/2014/main" val="2131181408"/>
                    </a:ext>
                  </a:extLst>
                </a:gridCol>
              </a:tblGrid>
              <a:tr h="308197">
                <a:tc>
                  <a:txBody>
                    <a:bodyPr/>
                    <a:lstStyle/>
                    <a:p>
                      <a:pPr marL="0" marR="0" lvl="0" indent="0" algn="ctr" rtl="0">
                        <a:spcBef>
                          <a:spcPts val="0"/>
                        </a:spcBef>
                        <a:spcAft>
                          <a:spcPts val="0"/>
                        </a:spcAft>
                        <a:buNone/>
                      </a:pPr>
                      <a:r>
                        <a:rPr lang="en-US" sz="12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Fira Sans Extra Condensed"/>
                        </a:rPr>
                        <a:t>($ thousand)</a:t>
                      </a:r>
                      <a:endParaRPr sz="12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Fira Sans Extra Condensed"/>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55FE5"/>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2009</a:t>
                      </a: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55FE5"/>
                    </a:solidFill>
                  </a:tcPr>
                </a:tc>
                <a:tc>
                  <a:txBody>
                    <a:bodyPr/>
                    <a:lstStyle/>
                    <a:p>
                      <a:pPr algn="ct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2010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55FE5"/>
                    </a:solidFill>
                  </a:tcPr>
                </a:tc>
                <a:tc>
                  <a:txBody>
                    <a:bodyPr/>
                    <a:lstStyle/>
                    <a:p>
                      <a:pPr algn="ct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2011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55FE5"/>
                    </a:solidFill>
                  </a:tcPr>
                </a:tc>
                <a:tc>
                  <a:txBody>
                    <a:bodyPr/>
                    <a:lstStyle/>
                    <a:p>
                      <a:pPr algn="ct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2012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55FE5"/>
                    </a:solidFill>
                  </a:tcPr>
                </a:tc>
                <a:tc>
                  <a:txBody>
                    <a:bodyPr/>
                    <a:lstStyle/>
                    <a:p>
                      <a:pPr algn="ct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2013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55FE5"/>
                    </a:solidFill>
                  </a:tcPr>
                </a:tc>
                <a:tc>
                  <a:txBody>
                    <a:bodyPr/>
                    <a:lstStyle/>
                    <a:p>
                      <a:pPr algn="ct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2014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55FE5"/>
                    </a:solidFill>
                  </a:tcPr>
                </a:tc>
                <a:tc>
                  <a:txBody>
                    <a:bodyPr/>
                    <a:lstStyle/>
                    <a:p>
                      <a:pPr algn="ct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2015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55FE5"/>
                    </a:solidFill>
                  </a:tcPr>
                </a:tc>
                <a:extLst>
                  <a:ext uri="{0D108BD9-81ED-4DB2-BD59-A6C34878D82A}">
                    <a16:rowId xmlns:a16="http://schemas.microsoft.com/office/drawing/2014/main" val="4189850945"/>
                  </a:ext>
                </a:extLst>
              </a:tr>
              <a:tr h="235788">
                <a:tc>
                  <a:txBody>
                    <a:bodyPr/>
                    <a:lstStyle/>
                    <a:p>
                      <a:pPr algn="ctr" fontAlgn="b"/>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PPE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55FE5"/>
                    </a:solidFill>
                  </a:tcPr>
                </a:tc>
                <a:tc>
                  <a:txBody>
                    <a:bodyPr/>
                    <a:lstStyle/>
                    <a:p>
                      <a:pPr algn="ctr" fontAlgn="ctr"/>
                      <a:r>
                        <a:rPr lang="en-US" altLang="zh-CN"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25,730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56,743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114,850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t"/>
                      <a:r>
                        <a:rPr lang="en-US" altLang="zh-CN" sz="1200">
                          <a:solidFill>
                            <a:schemeClr val="tx1"/>
                          </a:solidFill>
                          <a:effectLst/>
                          <a:latin typeface="Calibri" panose="020F0502020204030204" pitchFamily="34" charset="0"/>
                          <a:ea typeface="Calibri" panose="020F0502020204030204" pitchFamily="34" charset="0"/>
                          <a:cs typeface="Calibri" panose="020F0502020204030204" pitchFamily="34" charset="0"/>
                        </a:rPr>
                        <a:t>186,677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t"/>
                      <a:r>
                        <a:rPr lang="en-US" altLang="zh-CN" sz="1200">
                          <a:solidFill>
                            <a:schemeClr val="tx1"/>
                          </a:solidFill>
                          <a:effectLst/>
                          <a:latin typeface="Calibri" panose="020F0502020204030204" pitchFamily="34" charset="0"/>
                          <a:ea typeface="Calibri" panose="020F0502020204030204" pitchFamily="34" charset="0"/>
                          <a:cs typeface="Calibri" panose="020F0502020204030204" pitchFamily="34" charset="0"/>
                        </a:rPr>
                        <a:t>361,741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t"/>
                      <a:r>
                        <a:rPr lang="en-US" altLang="zh-CN" sz="1200">
                          <a:solidFill>
                            <a:schemeClr val="tx1"/>
                          </a:solidFill>
                          <a:effectLst/>
                          <a:latin typeface="Calibri" panose="020F0502020204030204" pitchFamily="34" charset="0"/>
                          <a:ea typeface="Calibri" panose="020F0502020204030204" pitchFamily="34" charset="0"/>
                          <a:cs typeface="Calibri" panose="020F0502020204030204" pitchFamily="34" charset="0"/>
                        </a:rPr>
                        <a:t>740,909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t"/>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1,047,005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902730540"/>
                  </a:ext>
                </a:extLst>
              </a:tr>
              <a:tr h="235788">
                <a:tc>
                  <a:txBody>
                    <a:bodyPr/>
                    <a:lstStyle/>
                    <a:p>
                      <a:pPr algn="ctr" fontAlgn="t"/>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Change of PPE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fontAlgn="t"/>
                      <a:endParaRPr lang="en-US"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31,013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58,107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71,827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175,064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379,168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306,096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24279946"/>
                  </a:ext>
                </a:extLst>
              </a:tr>
            </a:tbl>
          </a:graphicData>
        </a:graphic>
      </p:graphicFrame>
      <p:grpSp>
        <p:nvGrpSpPr>
          <p:cNvPr id="10" name="组合 9">
            <a:extLst>
              <a:ext uri="{FF2B5EF4-FFF2-40B4-BE49-F238E27FC236}">
                <a16:creationId xmlns:a16="http://schemas.microsoft.com/office/drawing/2014/main" id="{06E7861A-B039-F24F-3630-BD2BA8643294}"/>
              </a:ext>
            </a:extLst>
          </p:cNvPr>
          <p:cNvGrpSpPr/>
          <p:nvPr/>
        </p:nvGrpSpPr>
        <p:grpSpPr>
          <a:xfrm>
            <a:off x="0" y="2424409"/>
            <a:ext cx="2507515" cy="1419014"/>
            <a:chOff x="256004" y="2113304"/>
            <a:chExt cx="2507515" cy="1419014"/>
          </a:xfrm>
        </p:grpSpPr>
        <p:graphicFrame>
          <p:nvGraphicFramePr>
            <p:cNvPr id="8" name="图表 7">
              <a:extLst>
                <a:ext uri="{FF2B5EF4-FFF2-40B4-BE49-F238E27FC236}">
                  <a16:creationId xmlns:a16="http://schemas.microsoft.com/office/drawing/2014/main" id="{6A9697D6-CB25-A488-F2D1-4CAF8F911970}"/>
                </a:ext>
              </a:extLst>
            </p:cNvPr>
            <p:cNvGraphicFramePr>
              <a:graphicFrameLocks/>
            </p:cNvGraphicFramePr>
            <p:nvPr/>
          </p:nvGraphicFramePr>
          <p:xfrm>
            <a:off x="256004" y="2113304"/>
            <a:ext cx="2507515" cy="1419014"/>
          </p:xfrm>
          <a:graphic>
            <a:graphicData uri="http://schemas.openxmlformats.org/drawingml/2006/chart">
              <c:chart xmlns:c="http://schemas.openxmlformats.org/drawingml/2006/chart" xmlns:r="http://schemas.openxmlformats.org/officeDocument/2006/relationships" r:id="rId4"/>
            </a:graphicData>
          </a:graphic>
        </p:graphicFrame>
        <p:sp>
          <p:nvSpPr>
            <p:cNvPr id="9" name="椭圆 8">
              <a:extLst>
                <a:ext uri="{FF2B5EF4-FFF2-40B4-BE49-F238E27FC236}">
                  <a16:creationId xmlns:a16="http://schemas.microsoft.com/office/drawing/2014/main" id="{01ADC978-C75E-9013-DD23-6E0A93CA37C2}"/>
                </a:ext>
              </a:extLst>
            </p:cNvPr>
            <p:cNvSpPr/>
            <p:nvPr/>
          </p:nvSpPr>
          <p:spPr>
            <a:xfrm>
              <a:off x="2021840" y="2571750"/>
              <a:ext cx="111760" cy="1104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CN" altLang="en-US" sz="1400" b="0" i="0" u="none" strike="noStrike" kern="0" cap="none" spc="0" normalizeH="0" baseline="0" noProof="0">
                <a:ln>
                  <a:noFill/>
                </a:ln>
                <a:solidFill>
                  <a:srgbClr val="FFFFFF"/>
                </a:solidFill>
                <a:effectLst/>
                <a:uLnTx/>
                <a:uFillTx/>
                <a:latin typeface="Arial"/>
                <a:ea typeface="宋体" panose="02010600030101010101" pitchFamily="2" charset="-122"/>
                <a:cs typeface="+mn-cs"/>
                <a:sym typeface="Arial"/>
              </a:endParaRPr>
            </a:p>
          </p:txBody>
        </p:sp>
      </p:grpSp>
      <p:sp>
        <p:nvSpPr>
          <p:cNvPr id="11" name="Google Shape;1333;p55">
            <a:extLst>
              <a:ext uri="{FF2B5EF4-FFF2-40B4-BE49-F238E27FC236}">
                <a16:creationId xmlns:a16="http://schemas.microsoft.com/office/drawing/2014/main" id="{07F4533A-B510-F8BB-6BF7-E6139643097D}"/>
              </a:ext>
            </a:extLst>
          </p:cNvPr>
          <p:cNvSpPr txBox="1">
            <a:spLocks/>
          </p:cNvSpPr>
          <p:nvPr/>
        </p:nvSpPr>
        <p:spPr>
          <a:xfrm>
            <a:off x="2645954" y="2482279"/>
            <a:ext cx="5760271" cy="14190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marR="0" lvl="0" indent="-28575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l"/>
              <a:tabLst/>
              <a:defRPr/>
            </a:pPr>
            <a:r>
              <a:rPr kumimoji="0" lang="en-US" altLang="zh-CN"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Positive change in PPE: PPE increases year by year</a:t>
            </a:r>
          </a:p>
          <a:p>
            <a:pPr marL="285750" marR="0" lvl="0" indent="-28575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l"/>
              <a:tabLst/>
              <a:defRPr/>
            </a:pPr>
            <a:r>
              <a:rPr kumimoji="0" lang="en-US" altLang="zh-CN"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Before 2014: increasing change &amp; After 2014: decreasing change</a:t>
            </a:r>
          </a:p>
          <a:p>
            <a:pPr marL="285750" marR="0" lvl="0" indent="-28575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l"/>
              <a:tabLst/>
              <a:defRPr/>
            </a:pPr>
            <a:r>
              <a:rPr kumimoji="0" lang="en-US" altLang="zh-CN"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Explanation: Company’s different developing periods</a:t>
            </a:r>
          </a:p>
          <a:p>
            <a:pPr marL="285750" marR="0" lvl="0" indent="-28575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l"/>
              <a:tabLst/>
              <a:defRPr/>
            </a:pPr>
            <a:r>
              <a:rPr kumimoji="0" lang="en-US" altLang="zh-CN"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Forecasting: We assume the PPE will increase at a </a:t>
            </a:r>
            <a:r>
              <a:rPr kumimoji="0" lang="en-US" altLang="zh-CN" sz="1400" b="0" i="0" u="none" strike="noStrike" kern="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decreasing rate</a:t>
            </a:r>
          </a:p>
        </p:txBody>
      </p:sp>
      <p:graphicFrame>
        <p:nvGraphicFramePr>
          <p:cNvPr id="12" name="表格 11">
            <a:extLst>
              <a:ext uri="{FF2B5EF4-FFF2-40B4-BE49-F238E27FC236}">
                <a16:creationId xmlns:a16="http://schemas.microsoft.com/office/drawing/2014/main" id="{D99B37CD-B91A-3489-2ABE-9D6590A1BFA3}"/>
              </a:ext>
            </a:extLst>
          </p:cNvPr>
          <p:cNvGraphicFramePr>
            <a:graphicFrameLocks noGrp="1"/>
          </p:cNvGraphicFramePr>
          <p:nvPr/>
        </p:nvGraphicFramePr>
        <p:xfrm>
          <a:off x="675635" y="3979771"/>
          <a:ext cx="7792730" cy="914370"/>
        </p:xfrm>
        <a:graphic>
          <a:graphicData uri="http://schemas.openxmlformats.org/drawingml/2006/table">
            <a:tbl>
              <a:tblPr>
                <a:noFill/>
              </a:tblPr>
              <a:tblGrid>
                <a:gridCol w="1770575">
                  <a:extLst>
                    <a:ext uri="{9D8B030D-6E8A-4147-A177-3AD203B41FA5}">
                      <a16:colId xmlns:a16="http://schemas.microsoft.com/office/drawing/2014/main" val="1042425906"/>
                    </a:ext>
                  </a:extLst>
                </a:gridCol>
                <a:gridCol w="1204431">
                  <a:extLst>
                    <a:ext uri="{9D8B030D-6E8A-4147-A177-3AD203B41FA5}">
                      <a16:colId xmlns:a16="http://schemas.microsoft.com/office/drawing/2014/main" val="3828439209"/>
                    </a:ext>
                  </a:extLst>
                </a:gridCol>
                <a:gridCol w="1204431">
                  <a:extLst>
                    <a:ext uri="{9D8B030D-6E8A-4147-A177-3AD203B41FA5}">
                      <a16:colId xmlns:a16="http://schemas.microsoft.com/office/drawing/2014/main" val="1948985060"/>
                    </a:ext>
                  </a:extLst>
                </a:gridCol>
                <a:gridCol w="1204431">
                  <a:extLst>
                    <a:ext uri="{9D8B030D-6E8A-4147-A177-3AD203B41FA5}">
                      <a16:colId xmlns:a16="http://schemas.microsoft.com/office/drawing/2014/main" val="435953480"/>
                    </a:ext>
                  </a:extLst>
                </a:gridCol>
                <a:gridCol w="1204431">
                  <a:extLst>
                    <a:ext uri="{9D8B030D-6E8A-4147-A177-3AD203B41FA5}">
                      <a16:colId xmlns:a16="http://schemas.microsoft.com/office/drawing/2014/main" val="2140747698"/>
                    </a:ext>
                  </a:extLst>
                </a:gridCol>
                <a:gridCol w="1204431">
                  <a:extLst>
                    <a:ext uri="{9D8B030D-6E8A-4147-A177-3AD203B41FA5}">
                      <a16:colId xmlns:a16="http://schemas.microsoft.com/office/drawing/2014/main" val="2568901840"/>
                    </a:ext>
                  </a:extLst>
                </a:gridCol>
              </a:tblGrid>
              <a:tr h="308197">
                <a:tc>
                  <a:txBody>
                    <a:bodyPr/>
                    <a:lstStyle/>
                    <a:p>
                      <a:pPr marL="0" marR="0" lvl="0" indent="0" algn="ctr" rtl="0">
                        <a:spcBef>
                          <a:spcPts val="0"/>
                        </a:spcBef>
                        <a:spcAft>
                          <a:spcPts val="0"/>
                        </a:spcAft>
                        <a:buNone/>
                      </a:pPr>
                      <a:r>
                        <a:rPr lang="en-US" sz="12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Fira Sans Extra Condensed"/>
                        </a:rPr>
                        <a:t>($ thousand)</a:t>
                      </a:r>
                      <a:endParaRPr sz="12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Fira Sans Extra Condensed"/>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55FE5"/>
                    </a:solidFill>
                  </a:tcPr>
                </a:tc>
                <a:tc>
                  <a:txBody>
                    <a:bodyPr/>
                    <a:lstStyle/>
                    <a:p>
                      <a:pPr algn="ct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2016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55FE5"/>
                    </a:solidFill>
                  </a:tcPr>
                </a:tc>
                <a:tc>
                  <a:txBody>
                    <a:bodyPr/>
                    <a:lstStyle/>
                    <a:p>
                      <a:pPr algn="ct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2017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55FE5"/>
                    </a:solidFill>
                  </a:tcPr>
                </a:tc>
                <a:tc>
                  <a:txBody>
                    <a:bodyPr/>
                    <a:lstStyle/>
                    <a:p>
                      <a:pPr algn="ct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2018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55FE5"/>
                    </a:solidFill>
                  </a:tcPr>
                </a:tc>
                <a:tc>
                  <a:txBody>
                    <a:bodyPr/>
                    <a:lstStyle/>
                    <a:p>
                      <a:pPr algn="ct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2019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55FE5"/>
                    </a:solidFill>
                  </a:tcPr>
                </a:tc>
                <a:tc>
                  <a:txBody>
                    <a:bodyPr/>
                    <a:lstStyle/>
                    <a:p>
                      <a:pPr algn="ct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55FE5"/>
                    </a:solidFill>
                  </a:tcPr>
                </a:tc>
                <a:extLst>
                  <a:ext uri="{0D108BD9-81ED-4DB2-BD59-A6C34878D82A}">
                    <a16:rowId xmlns:a16="http://schemas.microsoft.com/office/drawing/2014/main" val="4189850945"/>
                  </a:ext>
                </a:extLst>
              </a:tr>
              <a:tr h="235788">
                <a:tc>
                  <a:txBody>
                    <a:bodyPr/>
                    <a:lstStyle/>
                    <a:p>
                      <a:pPr algn="ctr" fontAlgn="b"/>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PPE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55FE5"/>
                    </a:solidFill>
                  </a:tcPr>
                </a:tc>
                <a:tc>
                  <a:txBody>
                    <a:bodyPr/>
                    <a:lstStyle/>
                    <a:p>
                      <a:pPr algn="ctr" fontAlgn="b"/>
                      <a:r>
                        <a:rPr lang="en-US" altLang="zh-C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1,280,029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r>
                        <a:rPr lang="en-US" altLang="zh-C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1,439,981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r>
                        <a:rPr lang="en-US" altLang="zh-C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1,526,861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r>
                        <a:rPr lang="en-US" altLang="zh-C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1,540,669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r>
                        <a:rPr lang="en-US" altLang="zh-C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1,481,405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902730540"/>
                  </a:ext>
                </a:extLst>
              </a:tr>
              <a:tr h="235788">
                <a:tc>
                  <a:txBody>
                    <a:bodyPr/>
                    <a:lstStyle/>
                    <a:p>
                      <a:pPr algn="ctr" fontAlgn="t"/>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Change of PPE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fontAlgn="b"/>
                      <a:r>
                        <a:rPr lang="en-US" altLang="zh-C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233,024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r>
                        <a:rPr lang="en-US" altLang="zh-C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159,952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r>
                        <a:rPr lang="en-US" altLang="zh-C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86,880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r>
                        <a:rPr lang="en-US" altLang="zh-C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13,808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r>
                        <a:rPr lang="en-US" altLang="zh-C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(59,264)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24279946"/>
                  </a:ext>
                </a:extLst>
              </a:tr>
            </a:tbl>
          </a:graphicData>
        </a:graphic>
      </p:graphicFrame>
    </p:spTree>
    <p:extLst>
      <p:ext uri="{BB962C8B-B14F-4D97-AF65-F5344CB8AC3E}">
        <p14:creationId xmlns:p14="http://schemas.microsoft.com/office/powerpoint/2010/main" val="2954515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DCF-Step1: P</a:t>
            </a:r>
            <a:r>
              <a:rPr lang="en-US" altLang="zh-CN" dirty="0">
                <a:solidFill>
                  <a:schemeClr val="accent1">
                    <a:lumMod val="75000"/>
                  </a:schemeClr>
                </a:solidFill>
              </a:rPr>
              <a:t>roject FCFs-CAPEX</a:t>
            </a:r>
            <a:endParaRPr dirty="0">
              <a:solidFill>
                <a:schemeClr val="accent1">
                  <a:lumMod val="75000"/>
                </a:schemeClr>
              </a:solidFill>
            </a:endParaRPr>
          </a:p>
        </p:txBody>
      </p:sp>
      <p:pic>
        <p:nvPicPr>
          <p:cNvPr id="2" name="图片 1">
            <a:extLst>
              <a:ext uri="{FF2B5EF4-FFF2-40B4-BE49-F238E27FC236}">
                <a16:creationId xmlns:a16="http://schemas.microsoft.com/office/drawing/2014/main" id="{00005FAD-88D4-E9C5-9C41-E23872AAED85}"/>
              </a:ext>
            </a:extLst>
          </p:cNvPr>
          <p:cNvPicPr>
            <a:picLocks noChangeAspect="1"/>
          </p:cNvPicPr>
          <p:nvPr/>
        </p:nvPicPr>
        <p:blipFill>
          <a:blip r:embed="rId3"/>
          <a:stretch>
            <a:fillRect/>
          </a:stretch>
        </p:blipFill>
        <p:spPr>
          <a:xfrm>
            <a:off x="7049700" y="97260"/>
            <a:ext cx="1950889" cy="499915"/>
          </a:xfrm>
          <a:prstGeom prst="rect">
            <a:avLst/>
          </a:prstGeom>
        </p:spPr>
      </p:pic>
      <p:sp>
        <p:nvSpPr>
          <p:cNvPr id="4" name="Google Shape;912;p35">
            <a:extLst>
              <a:ext uri="{FF2B5EF4-FFF2-40B4-BE49-F238E27FC236}">
                <a16:creationId xmlns:a16="http://schemas.microsoft.com/office/drawing/2014/main" id="{340844DA-4289-842A-735B-3F36F5B9959F}"/>
              </a:ext>
            </a:extLst>
          </p:cNvPr>
          <p:cNvSpPr txBox="1"/>
          <p:nvPr/>
        </p:nvSpPr>
        <p:spPr>
          <a:xfrm>
            <a:off x="457200" y="919972"/>
            <a:ext cx="8010470" cy="489275"/>
          </a:xfrm>
          <a:prstGeom prst="rect">
            <a:avLst/>
          </a:prstGeom>
          <a:solidFill>
            <a:srgbClr val="155FE5"/>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Future Forecasting of CAPEX</a:t>
            </a:r>
          </a:p>
        </p:txBody>
      </p:sp>
      <p:sp>
        <p:nvSpPr>
          <p:cNvPr id="3" name="Google Shape;520;p26">
            <a:extLst>
              <a:ext uri="{FF2B5EF4-FFF2-40B4-BE49-F238E27FC236}">
                <a16:creationId xmlns:a16="http://schemas.microsoft.com/office/drawing/2014/main" id="{81F2E46C-E84D-5EF3-E22E-37D0A7901A11}"/>
              </a:ext>
            </a:extLst>
          </p:cNvPr>
          <p:cNvSpPr txBox="1"/>
          <p:nvPr/>
        </p:nvSpPr>
        <p:spPr>
          <a:xfrm>
            <a:off x="1238758" y="1768542"/>
            <a:ext cx="2061000" cy="2739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305DBF">
                    <a:lumMod val="75000"/>
                  </a:srgbClr>
                </a:solidFill>
                <a:effectLst/>
                <a:uLnTx/>
                <a:uFillTx/>
                <a:latin typeface="Fira Sans Extra Condensed"/>
                <a:ea typeface="Fira Sans Extra Condensed"/>
                <a:cs typeface="Fira Sans Extra Condensed"/>
                <a:sym typeface="Fira Sans Extra Condensed"/>
              </a:rPr>
              <a:t>Estimation of Depreciation :</a:t>
            </a:r>
          </a:p>
        </p:txBody>
      </p:sp>
      <p:graphicFrame>
        <p:nvGraphicFramePr>
          <p:cNvPr id="5" name="表格 4">
            <a:extLst>
              <a:ext uri="{FF2B5EF4-FFF2-40B4-BE49-F238E27FC236}">
                <a16:creationId xmlns:a16="http://schemas.microsoft.com/office/drawing/2014/main" id="{83CE5220-A2C8-00CE-D5EF-FFD5D2D78320}"/>
              </a:ext>
            </a:extLst>
          </p:cNvPr>
          <p:cNvGraphicFramePr>
            <a:graphicFrameLocks noGrp="1"/>
          </p:cNvGraphicFramePr>
          <p:nvPr/>
        </p:nvGraphicFramePr>
        <p:xfrm>
          <a:off x="1471599" y="2375204"/>
          <a:ext cx="6200802" cy="914370"/>
        </p:xfrm>
        <a:graphic>
          <a:graphicData uri="http://schemas.openxmlformats.org/drawingml/2006/table">
            <a:tbl>
              <a:tblPr>
                <a:tableStyleId>{0E3FDE45-AF77-4B5C-9715-49D594BDF05E}</a:tableStyleId>
              </a:tblPr>
              <a:tblGrid>
                <a:gridCol w="1368372">
                  <a:extLst>
                    <a:ext uri="{9D8B030D-6E8A-4147-A177-3AD203B41FA5}">
                      <a16:colId xmlns:a16="http://schemas.microsoft.com/office/drawing/2014/main" val="1042425906"/>
                    </a:ext>
                  </a:extLst>
                </a:gridCol>
                <a:gridCol w="789517">
                  <a:extLst>
                    <a:ext uri="{9D8B030D-6E8A-4147-A177-3AD203B41FA5}">
                      <a16:colId xmlns:a16="http://schemas.microsoft.com/office/drawing/2014/main" val="3828439209"/>
                    </a:ext>
                  </a:extLst>
                </a:gridCol>
                <a:gridCol w="787879">
                  <a:extLst>
                    <a:ext uri="{9D8B030D-6E8A-4147-A177-3AD203B41FA5}">
                      <a16:colId xmlns:a16="http://schemas.microsoft.com/office/drawing/2014/main" val="1948985060"/>
                    </a:ext>
                  </a:extLst>
                </a:gridCol>
                <a:gridCol w="764876">
                  <a:extLst>
                    <a:ext uri="{9D8B030D-6E8A-4147-A177-3AD203B41FA5}">
                      <a16:colId xmlns:a16="http://schemas.microsoft.com/office/drawing/2014/main" val="435953480"/>
                    </a:ext>
                  </a:extLst>
                </a:gridCol>
                <a:gridCol w="845388">
                  <a:extLst>
                    <a:ext uri="{9D8B030D-6E8A-4147-A177-3AD203B41FA5}">
                      <a16:colId xmlns:a16="http://schemas.microsoft.com/office/drawing/2014/main" val="2140747698"/>
                    </a:ext>
                  </a:extLst>
                </a:gridCol>
                <a:gridCol w="799382">
                  <a:extLst>
                    <a:ext uri="{9D8B030D-6E8A-4147-A177-3AD203B41FA5}">
                      <a16:colId xmlns:a16="http://schemas.microsoft.com/office/drawing/2014/main" val="2568901840"/>
                    </a:ext>
                  </a:extLst>
                </a:gridCol>
                <a:gridCol w="845388">
                  <a:extLst>
                    <a:ext uri="{9D8B030D-6E8A-4147-A177-3AD203B41FA5}">
                      <a16:colId xmlns:a16="http://schemas.microsoft.com/office/drawing/2014/main" val="2131181408"/>
                    </a:ext>
                  </a:extLst>
                </a:gridCol>
              </a:tblGrid>
              <a:tr h="308197">
                <a:tc>
                  <a:txBody>
                    <a:bodyPr/>
                    <a:lstStyle/>
                    <a:p>
                      <a:pPr marL="0" marR="0" lvl="0" indent="0" algn="ctr" rtl="0">
                        <a:spcBef>
                          <a:spcPts val="0"/>
                        </a:spcBef>
                        <a:spcAft>
                          <a:spcPts val="0"/>
                        </a:spcAft>
                        <a:buNone/>
                      </a:pPr>
                      <a:r>
                        <a:rPr lang="en-US" sz="1200" b="1"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Fira Sans Extra Condensed"/>
                        </a:rPr>
                        <a:t>($ thousand)</a:t>
                      </a:r>
                      <a:endParaRPr sz="12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Fira Sans Extra Condensed"/>
                      </a:endParaRPr>
                    </a:p>
                  </a:txBody>
                  <a:tcPr marL="91425" marR="91425" marT="91425" marB="91425"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effectLst/>
                        </a:rPr>
                        <a:t>2010</a:t>
                      </a:r>
                      <a:endParaRPr lang="en-US"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effectLst/>
                        </a:rPr>
                        <a:t>2011</a:t>
                      </a:r>
                      <a:endParaRPr lang="en-US"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effectLst/>
                        </a:rPr>
                        <a:t>2012</a:t>
                      </a:r>
                      <a:endParaRPr lang="en-US"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effectLst/>
                        </a:rPr>
                        <a:t>2013</a:t>
                      </a:r>
                      <a:endParaRPr lang="en-US"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effectLst/>
                        </a:rPr>
                        <a:t>2014</a:t>
                      </a:r>
                      <a:endParaRPr lang="en-US"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effectLst/>
                        </a:rPr>
                        <a:t>2015</a:t>
                      </a:r>
                      <a:endParaRPr lang="en-US"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9850945"/>
                  </a:ext>
                </a:extLst>
              </a:tr>
              <a:tr h="235788">
                <a:tc>
                  <a:txBody>
                    <a:bodyPr/>
                    <a:lstStyle/>
                    <a:p>
                      <a:pPr algn="ctr" fontAlgn="b"/>
                      <a:r>
                        <a:rPr lang="en-US"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Depreciation</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altLang="zh-CN" sz="1200" dirty="0">
                          <a:solidFill>
                            <a:schemeClr val="tx1"/>
                          </a:solidFill>
                          <a:effectLst/>
                        </a:rPr>
                        <a:t>19,551</a:t>
                      </a:r>
                      <a:endPar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US" altLang="zh-CN" sz="1200" dirty="0">
                          <a:solidFill>
                            <a:schemeClr val="tx1"/>
                          </a:solidFill>
                          <a:effectLst/>
                        </a:rPr>
                        <a:t>43,100</a:t>
                      </a:r>
                      <a:endPar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T w="12700" cap="flat" cmpd="sng" algn="ctr">
                      <a:solidFill>
                        <a:schemeClr val="tx1"/>
                      </a:solidFill>
                      <a:prstDash val="solid"/>
                      <a:round/>
                      <a:headEnd type="none" w="med" len="med"/>
                      <a:tailEnd type="none" w="med" len="med"/>
                    </a:lnT>
                  </a:tcPr>
                </a:tc>
                <a:tc>
                  <a:txBody>
                    <a:bodyPr/>
                    <a:lstStyle/>
                    <a:p>
                      <a:pPr algn="ctr" fontAlgn="t"/>
                      <a:r>
                        <a:rPr lang="en-US" altLang="zh-CN" sz="1200" dirty="0">
                          <a:solidFill>
                            <a:schemeClr val="tx1"/>
                          </a:solidFill>
                          <a:effectLst/>
                        </a:rPr>
                        <a:t>79,849</a:t>
                      </a:r>
                      <a:endPar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T w="12700" cap="flat" cmpd="sng" algn="ctr">
                      <a:solidFill>
                        <a:schemeClr val="tx1"/>
                      </a:solidFill>
                      <a:prstDash val="solid"/>
                      <a:round/>
                      <a:headEnd type="none" w="med" len="med"/>
                      <a:tailEnd type="none" w="med" len="med"/>
                    </a:lnT>
                  </a:tcPr>
                </a:tc>
                <a:tc>
                  <a:txBody>
                    <a:bodyPr/>
                    <a:lstStyle/>
                    <a:p>
                      <a:pPr algn="ctr" fontAlgn="t"/>
                      <a:r>
                        <a:rPr lang="en-US" altLang="zh-CN" sz="1200" dirty="0">
                          <a:solidFill>
                            <a:schemeClr val="tx1"/>
                          </a:solidFill>
                          <a:effectLst/>
                        </a:rPr>
                        <a:t>134,516</a:t>
                      </a:r>
                      <a:endPar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T w="12700" cap="flat" cmpd="sng" algn="ctr">
                      <a:solidFill>
                        <a:schemeClr val="tx1"/>
                      </a:solidFill>
                      <a:prstDash val="solid"/>
                      <a:round/>
                      <a:headEnd type="none" w="med" len="med"/>
                      <a:tailEnd type="none" w="med" len="med"/>
                    </a:lnT>
                  </a:tcPr>
                </a:tc>
                <a:tc>
                  <a:txBody>
                    <a:bodyPr/>
                    <a:lstStyle/>
                    <a:p>
                      <a:pPr algn="ctr" fontAlgn="t"/>
                      <a:r>
                        <a:rPr lang="en-US" altLang="zh-CN" sz="1200" dirty="0">
                          <a:solidFill>
                            <a:schemeClr val="tx1"/>
                          </a:solidFill>
                          <a:effectLst/>
                        </a:rPr>
                        <a:t>236,946</a:t>
                      </a:r>
                      <a:endPar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T w="12700" cap="flat" cmpd="sng" algn="ctr">
                      <a:solidFill>
                        <a:schemeClr val="tx1"/>
                      </a:solidFill>
                      <a:prstDash val="solid"/>
                      <a:round/>
                      <a:headEnd type="none" w="med" len="med"/>
                      <a:tailEnd type="none" w="med" len="med"/>
                    </a:lnT>
                  </a:tcPr>
                </a:tc>
                <a:tc>
                  <a:txBody>
                    <a:bodyPr/>
                    <a:lstStyle/>
                    <a:p>
                      <a:pPr algn="ctr" fontAlgn="t"/>
                      <a:r>
                        <a:rPr lang="en-US" altLang="zh-CN" sz="1200" dirty="0">
                          <a:solidFill>
                            <a:schemeClr val="tx1"/>
                          </a:solidFill>
                          <a:effectLst/>
                        </a:rPr>
                        <a:t>420,472</a:t>
                      </a:r>
                      <a:endPar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02730540"/>
                  </a:ext>
                </a:extLst>
              </a:tr>
              <a:tr h="235788">
                <a:tc>
                  <a:txBody>
                    <a:bodyPr/>
                    <a:lstStyle/>
                    <a:p>
                      <a:pPr algn="ctr" fontAlgn="t"/>
                      <a:r>
                        <a:rPr lang="en-US"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of total sales</a:t>
                      </a:r>
                    </a:p>
                  </a:txBody>
                  <a:tcPr anchor="ct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pPr algn="ctr"/>
                      <a:r>
                        <a:rPr lang="en-US" altLang="zh-CN" sz="1200" b="0" u="none" strike="noStrike" cap="none" dirty="0">
                          <a:solidFill>
                            <a:srgbClr val="FF0000"/>
                          </a:solidFill>
                          <a:effectLst/>
                          <a:sym typeface="Arial"/>
                        </a:rPr>
                        <a:t>8.04%</a:t>
                      </a:r>
                      <a:endParaRPr lang="en-US" altLang="zh-CN" sz="1200" b="0" i="0" u="none" strike="noStrike" cap="none" dirty="0">
                        <a:solidFill>
                          <a:srgbClr val="FF0000"/>
                        </a:solidFill>
                        <a:effectLst/>
                        <a:latin typeface="Calibri" panose="020F0502020204030204" pitchFamily="34" charset="0"/>
                        <a:ea typeface="Calibri" panose="020F0502020204030204" pitchFamily="34" charset="0"/>
                        <a:cs typeface="Calibri" panose="020F0502020204030204" pitchFamily="34" charset="0"/>
                        <a:sym typeface="Arial"/>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sz="1200" b="0" u="none" strike="noStrike" cap="none" dirty="0">
                          <a:solidFill>
                            <a:srgbClr val="FF0000"/>
                          </a:solidFill>
                          <a:effectLst/>
                          <a:sym typeface="Arial"/>
                        </a:rPr>
                        <a:t>8.25%</a:t>
                      </a:r>
                      <a:endParaRPr lang="en-US" altLang="zh-CN" sz="1200" b="0" i="0" u="none" strike="noStrike" cap="none" dirty="0">
                        <a:solidFill>
                          <a:srgbClr val="FF0000"/>
                        </a:solidFill>
                        <a:effectLst/>
                        <a:latin typeface="Calibri" panose="020F0502020204030204" pitchFamily="34" charset="0"/>
                        <a:ea typeface="Calibri" panose="020F0502020204030204" pitchFamily="34" charset="0"/>
                        <a:cs typeface="Calibri" panose="020F0502020204030204" pitchFamily="34" charset="0"/>
                        <a:sym typeface="Arial"/>
                      </a:endParaRPr>
                    </a:p>
                  </a:txBody>
                  <a:tcPr anchor="ctr"/>
                </a:tc>
                <a:tc>
                  <a:txBody>
                    <a:bodyPr/>
                    <a:lstStyle/>
                    <a:p>
                      <a:pPr algn="ctr"/>
                      <a:r>
                        <a:rPr lang="en-US" altLang="zh-CN" sz="1200" b="0" u="none" strike="noStrike" cap="none" dirty="0">
                          <a:solidFill>
                            <a:srgbClr val="FF0000"/>
                          </a:solidFill>
                          <a:effectLst/>
                          <a:sym typeface="Arial"/>
                        </a:rPr>
                        <a:t>8.21%</a:t>
                      </a:r>
                      <a:endParaRPr lang="en-US" altLang="zh-CN" sz="1200" b="0" i="0" u="none" strike="noStrike" cap="none" dirty="0">
                        <a:solidFill>
                          <a:srgbClr val="FF0000"/>
                        </a:solidFill>
                        <a:effectLst/>
                        <a:latin typeface="Calibri" panose="020F0502020204030204" pitchFamily="34" charset="0"/>
                        <a:ea typeface="Calibri" panose="020F0502020204030204" pitchFamily="34" charset="0"/>
                        <a:cs typeface="Calibri" panose="020F0502020204030204" pitchFamily="34" charset="0"/>
                        <a:sym typeface="Arial"/>
                      </a:endParaRPr>
                    </a:p>
                  </a:txBody>
                  <a:tcPr anchor="ctr"/>
                </a:tc>
                <a:tc>
                  <a:txBody>
                    <a:bodyPr/>
                    <a:lstStyle/>
                    <a:p>
                      <a:pPr algn="ctr"/>
                      <a:r>
                        <a:rPr lang="en-US" altLang="zh-CN" sz="1200" b="0" u="none" strike="noStrike" cap="none" dirty="0">
                          <a:solidFill>
                            <a:srgbClr val="FF0000"/>
                          </a:solidFill>
                          <a:effectLst/>
                          <a:sym typeface="Arial"/>
                        </a:rPr>
                        <a:t>8.80%</a:t>
                      </a:r>
                      <a:endParaRPr lang="en-US" altLang="zh-CN" sz="1200" b="0" i="0" u="none" strike="noStrike" cap="none" dirty="0">
                        <a:solidFill>
                          <a:srgbClr val="FF0000"/>
                        </a:solidFill>
                        <a:effectLst/>
                        <a:latin typeface="Calibri" panose="020F0502020204030204" pitchFamily="34" charset="0"/>
                        <a:ea typeface="Calibri" panose="020F0502020204030204" pitchFamily="34" charset="0"/>
                        <a:cs typeface="Calibri" panose="020F0502020204030204" pitchFamily="34" charset="0"/>
                        <a:sym typeface="Arial"/>
                      </a:endParaRPr>
                    </a:p>
                  </a:txBody>
                  <a:tcPr anchor="ctr"/>
                </a:tc>
                <a:tc>
                  <a:txBody>
                    <a:bodyPr/>
                    <a:lstStyle/>
                    <a:p>
                      <a:pPr algn="ctr"/>
                      <a:r>
                        <a:rPr lang="en-US" altLang="zh-CN" sz="1200" b="0" u="none" strike="noStrike" cap="none" dirty="0">
                          <a:solidFill>
                            <a:srgbClr val="FF0000"/>
                          </a:solidFill>
                          <a:effectLst/>
                          <a:sym typeface="Arial"/>
                        </a:rPr>
                        <a:t>10.68%</a:t>
                      </a:r>
                      <a:endParaRPr lang="en-US" altLang="zh-CN" sz="1200" b="0" i="0" u="none" strike="noStrike" cap="none" dirty="0">
                        <a:solidFill>
                          <a:srgbClr val="FF0000"/>
                        </a:solidFill>
                        <a:effectLst/>
                        <a:latin typeface="Calibri" panose="020F0502020204030204" pitchFamily="34" charset="0"/>
                        <a:ea typeface="Calibri" panose="020F0502020204030204" pitchFamily="34" charset="0"/>
                        <a:cs typeface="Calibri" panose="020F0502020204030204" pitchFamily="34" charset="0"/>
                        <a:sym typeface="Arial"/>
                      </a:endParaRPr>
                    </a:p>
                  </a:txBody>
                  <a:tcPr anchor="ctr"/>
                </a:tc>
                <a:tc>
                  <a:txBody>
                    <a:bodyPr/>
                    <a:lstStyle/>
                    <a:p>
                      <a:pPr algn="ctr"/>
                      <a:r>
                        <a:rPr lang="en-US" altLang="zh-CN" sz="1200" b="0" u="none" strike="noStrike" cap="none" dirty="0">
                          <a:solidFill>
                            <a:srgbClr val="FF0000"/>
                          </a:solidFill>
                          <a:effectLst/>
                          <a:sym typeface="Arial"/>
                        </a:rPr>
                        <a:t>14.06%</a:t>
                      </a:r>
                      <a:endParaRPr lang="en-US" altLang="zh-CN" sz="1200" b="0" i="0" u="none" strike="noStrike" cap="none" dirty="0">
                        <a:solidFill>
                          <a:srgbClr val="FF0000"/>
                        </a:solidFill>
                        <a:effectLst/>
                        <a:latin typeface="Calibri" panose="020F0502020204030204" pitchFamily="34" charset="0"/>
                        <a:ea typeface="Calibri" panose="020F0502020204030204" pitchFamily="34" charset="0"/>
                        <a:cs typeface="Calibri" panose="020F0502020204030204" pitchFamily="34" charset="0"/>
                        <a:sym typeface="Arial"/>
                      </a:endParaRPr>
                    </a:p>
                  </a:txBody>
                  <a:tcPr anchor="ctr"/>
                </a:tc>
                <a:extLst>
                  <a:ext uri="{0D108BD9-81ED-4DB2-BD59-A6C34878D82A}">
                    <a16:rowId xmlns:a16="http://schemas.microsoft.com/office/drawing/2014/main" val="1124279946"/>
                  </a:ext>
                </a:extLst>
              </a:tr>
            </a:tbl>
          </a:graphicData>
        </a:graphic>
      </p:graphicFrame>
      <p:sp>
        <p:nvSpPr>
          <p:cNvPr id="13" name="Google Shape;1333;p55">
            <a:extLst>
              <a:ext uri="{FF2B5EF4-FFF2-40B4-BE49-F238E27FC236}">
                <a16:creationId xmlns:a16="http://schemas.microsoft.com/office/drawing/2014/main" id="{0C1CEF7B-1DA2-855F-D63C-A90A649156EB}"/>
              </a:ext>
            </a:extLst>
          </p:cNvPr>
          <p:cNvSpPr txBox="1">
            <a:spLocks/>
          </p:cNvSpPr>
          <p:nvPr/>
        </p:nvSpPr>
        <p:spPr>
          <a:xfrm>
            <a:off x="3163018" y="1482419"/>
            <a:ext cx="4077419" cy="85326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marR="0" lvl="0" indent="-28575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l"/>
              <a:tabLst/>
              <a:defRPr/>
            </a:pPr>
            <a:r>
              <a:rPr kumimoji="0" lang="en-US" altLang="zh-CN"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 relative steady proportion of total sales</a:t>
            </a:r>
          </a:p>
          <a:p>
            <a:pPr marL="285750" marR="0" lvl="0" indent="-28575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l"/>
              <a:tabLst/>
              <a:defRPr/>
            </a:pPr>
            <a:r>
              <a:rPr kumimoji="0" lang="en-US" altLang="zh-CN"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Take </a:t>
            </a:r>
            <a:r>
              <a:rPr kumimoji="0" lang="en-US" altLang="zh-CN" sz="1400" b="0" i="0" u="none" strike="noStrike" kern="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average</a:t>
            </a:r>
            <a:r>
              <a:rPr kumimoji="0" lang="en-US" altLang="zh-CN"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to get the future % of total sales</a:t>
            </a:r>
          </a:p>
        </p:txBody>
      </p:sp>
      <p:graphicFrame>
        <p:nvGraphicFramePr>
          <p:cNvPr id="15" name="表格 14">
            <a:extLst>
              <a:ext uri="{FF2B5EF4-FFF2-40B4-BE49-F238E27FC236}">
                <a16:creationId xmlns:a16="http://schemas.microsoft.com/office/drawing/2014/main" id="{062F1E02-39DE-05EC-6E95-21942BB0B49F}"/>
              </a:ext>
            </a:extLst>
          </p:cNvPr>
          <p:cNvGraphicFramePr>
            <a:graphicFrameLocks noGrp="1"/>
          </p:cNvGraphicFramePr>
          <p:nvPr/>
        </p:nvGraphicFramePr>
        <p:xfrm>
          <a:off x="1471599" y="3428670"/>
          <a:ext cx="6200801" cy="914370"/>
        </p:xfrm>
        <a:graphic>
          <a:graphicData uri="http://schemas.openxmlformats.org/drawingml/2006/table">
            <a:tbl>
              <a:tblPr>
                <a:tableStyleId>{0E3FDE45-AF77-4B5C-9715-49D594BDF05E}</a:tableStyleId>
              </a:tblPr>
              <a:tblGrid>
                <a:gridCol w="1369367">
                  <a:extLst>
                    <a:ext uri="{9D8B030D-6E8A-4147-A177-3AD203B41FA5}">
                      <a16:colId xmlns:a16="http://schemas.microsoft.com/office/drawing/2014/main" val="1042425906"/>
                    </a:ext>
                  </a:extLst>
                </a:gridCol>
                <a:gridCol w="1129158">
                  <a:extLst>
                    <a:ext uri="{9D8B030D-6E8A-4147-A177-3AD203B41FA5}">
                      <a16:colId xmlns:a16="http://schemas.microsoft.com/office/drawing/2014/main" val="3828439209"/>
                    </a:ext>
                  </a:extLst>
                </a:gridCol>
                <a:gridCol w="912251">
                  <a:extLst>
                    <a:ext uri="{9D8B030D-6E8A-4147-A177-3AD203B41FA5}">
                      <a16:colId xmlns:a16="http://schemas.microsoft.com/office/drawing/2014/main" val="1948985060"/>
                    </a:ext>
                  </a:extLst>
                </a:gridCol>
                <a:gridCol w="885617">
                  <a:extLst>
                    <a:ext uri="{9D8B030D-6E8A-4147-A177-3AD203B41FA5}">
                      <a16:colId xmlns:a16="http://schemas.microsoft.com/office/drawing/2014/main" val="435953480"/>
                    </a:ext>
                  </a:extLst>
                </a:gridCol>
                <a:gridCol w="978838">
                  <a:extLst>
                    <a:ext uri="{9D8B030D-6E8A-4147-A177-3AD203B41FA5}">
                      <a16:colId xmlns:a16="http://schemas.microsoft.com/office/drawing/2014/main" val="2140747698"/>
                    </a:ext>
                  </a:extLst>
                </a:gridCol>
                <a:gridCol w="925570">
                  <a:extLst>
                    <a:ext uri="{9D8B030D-6E8A-4147-A177-3AD203B41FA5}">
                      <a16:colId xmlns:a16="http://schemas.microsoft.com/office/drawing/2014/main" val="2568901840"/>
                    </a:ext>
                  </a:extLst>
                </a:gridCol>
              </a:tblGrid>
              <a:tr h="308197">
                <a:tc>
                  <a:txBody>
                    <a:bodyPr/>
                    <a:lstStyle/>
                    <a:p>
                      <a:pPr marL="0" marR="0" lvl="0" indent="0" algn="ctr" rtl="0">
                        <a:spcBef>
                          <a:spcPts val="0"/>
                        </a:spcBef>
                        <a:spcAft>
                          <a:spcPts val="0"/>
                        </a:spcAft>
                        <a:buNone/>
                      </a:pPr>
                      <a:r>
                        <a:rPr lang="en-US" sz="1200" b="1"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Fira Sans Extra Condensed"/>
                        </a:rPr>
                        <a:t>($ thousand)</a:t>
                      </a:r>
                      <a:endParaRPr sz="12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Fira Sans Extra Condensed"/>
                      </a:endParaRPr>
                    </a:p>
                  </a:txBody>
                  <a:tcPr marL="91425" marR="91425" marT="91425" marB="91425"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effectLst/>
                          <a:latin typeface="+mn-lt"/>
                        </a:rPr>
                        <a:t>2016</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effectLst/>
                          <a:latin typeface="+mn-lt"/>
                        </a:rPr>
                        <a:t>2017</a:t>
                      </a:r>
                    </a:p>
                  </a:txBody>
                  <a:tcPr anchor="ct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effectLst/>
                          <a:latin typeface="+mn-lt"/>
                        </a:rPr>
                        <a:t>2018</a:t>
                      </a:r>
                    </a:p>
                  </a:txBody>
                  <a:tcPr anchor="ct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effectLst/>
                          <a:latin typeface="+mn-lt"/>
                        </a:rPr>
                        <a:t>2019</a:t>
                      </a:r>
                    </a:p>
                  </a:txBody>
                  <a:tcPr anchor="ct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effectLst/>
                          <a:latin typeface="+mn-lt"/>
                        </a:rPr>
                        <a:t>2020</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9850945"/>
                  </a:ext>
                </a:extLst>
              </a:tr>
              <a:tr h="235788">
                <a:tc>
                  <a:txBody>
                    <a:bodyPr/>
                    <a:lstStyle/>
                    <a:p>
                      <a:pPr algn="ctr" fontAlgn="b"/>
                      <a:r>
                        <a:rPr lang="en-US"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Depreciation</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altLang="zh-CN" sz="1200" dirty="0">
                          <a:solidFill>
                            <a:srgbClr val="000000"/>
                          </a:solidFill>
                          <a:effectLst/>
                          <a:latin typeface="Calibri" panose="020F0502020204030204" pitchFamily="34" charset="0"/>
                        </a:rPr>
                        <a:t>377,300</a:t>
                      </a:r>
                    </a:p>
                  </a:txBody>
                  <a:tcPr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US" altLang="zh-CN" sz="1200" dirty="0">
                          <a:solidFill>
                            <a:srgbClr val="000000"/>
                          </a:solidFill>
                          <a:effectLst/>
                          <a:latin typeface="Calibri" panose="020F0502020204030204" pitchFamily="34" charset="0"/>
                        </a:rPr>
                        <a:t>425,672</a:t>
                      </a:r>
                    </a:p>
                  </a:txBody>
                  <a:tcPr anchor="b">
                    <a:lnT w="12700" cap="flat" cmpd="sng" algn="ctr">
                      <a:solidFill>
                        <a:schemeClr val="tx1"/>
                      </a:solidFill>
                      <a:prstDash val="solid"/>
                      <a:round/>
                      <a:headEnd type="none" w="med" len="med"/>
                      <a:tailEnd type="none" w="med" len="med"/>
                    </a:lnT>
                  </a:tcPr>
                </a:tc>
                <a:tc>
                  <a:txBody>
                    <a:bodyPr/>
                    <a:lstStyle/>
                    <a:p>
                      <a:pPr algn="ctr" fontAlgn="b"/>
                      <a:r>
                        <a:rPr lang="en-US" altLang="zh-CN" sz="1200" dirty="0">
                          <a:solidFill>
                            <a:srgbClr val="000000"/>
                          </a:solidFill>
                          <a:effectLst/>
                          <a:latin typeface="Calibri" panose="020F0502020204030204" pitchFamily="34" charset="0"/>
                        </a:rPr>
                        <a:t>517,650</a:t>
                      </a:r>
                    </a:p>
                  </a:txBody>
                  <a:tcPr anchor="b">
                    <a:lnT w="12700" cap="flat" cmpd="sng" algn="ctr">
                      <a:solidFill>
                        <a:schemeClr val="tx1"/>
                      </a:solidFill>
                      <a:prstDash val="solid"/>
                      <a:round/>
                      <a:headEnd type="none" w="med" len="med"/>
                      <a:tailEnd type="none" w="med" len="med"/>
                    </a:lnT>
                  </a:tcPr>
                </a:tc>
                <a:tc>
                  <a:txBody>
                    <a:bodyPr/>
                    <a:lstStyle/>
                    <a:p>
                      <a:pPr algn="ctr" fontAlgn="b"/>
                      <a:r>
                        <a:rPr lang="en-US" altLang="zh-CN" sz="1200" dirty="0">
                          <a:solidFill>
                            <a:srgbClr val="000000"/>
                          </a:solidFill>
                          <a:effectLst/>
                          <a:latin typeface="Calibri" panose="020F0502020204030204" pitchFamily="34" charset="0"/>
                        </a:rPr>
                        <a:t>631,533</a:t>
                      </a:r>
                    </a:p>
                  </a:txBody>
                  <a:tcPr anchor="b">
                    <a:lnT w="12700" cap="flat" cmpd="sng" algn="ctr">
                      <a:solidFill>
                        <a:schemeClr val="tx1"/>
                      </a:solidFill>
                      <a:prstDash val="solid"/>
                      <a:round/>
                      <a:headEnd type="none" w="med" len="med"/>
                      <a:tailEnd type="none" w="med" len="med"/>
                    </a:lnT>
                  </a:tcPr>
                </a:tc>
                <a:tc>
                  <a:txBody>
                    <a:bodyPr/>
                    <a:lstStyle/>
                    <a:p>
                      <a:pPr algn="ctr" fontAlgn="b"/>
                      <a:r>
                        <a:rPr lang="en-US" altLang="zh-CN" sz="1200">
                          <a:solidFill>
                            <a:srgbClr val="000000"/>
                          </a:solidFill>
                          <a:effectLst/>
                          <a:latin typeface="Calibri" panose="020F0502020204030204" pitchFamily="34" charset="0"/>
                        </a:rPr>
                        <a:t>770,471</a:t>
                      </a:r>
                    </a:p>
                  </a:txBody>
                  <a:tcPr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02730540"/>
                  </a:ext>
                </a:extLst>
              </a:tr>
              <a:tr h="235788">
                <a:tc>
                  <a:txBody>
                    <a:bodyPr/>
                    <a:lstStyle/>
                    <a:p>
                      <a:pPr algn="ctr" fontAlgn="t"/>
                      <a:r>
                        <a:rPr lang="en-US"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of total sales</a:t>
                      </a:r>
                    </a:p>
                  </a:txBody>
                  <a:tcPr anchor="ct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pPr algn="ctr" fontAlgn="b"/>
                      <a:r>
                        <a:rPr lang="en-US" altLang="zh-CN" sz="1200" dirty="0">
                          <a:solidFill>
                            <a:srgbClr val="FF0000"/>
                          </a:solidFill>
                          <a:effectLst/>
                          <a:latin typeface="Calibri" panose="020F0502020204030204" pitchFamily="34" charset="0"/>
                        </a:rPr>
                        <a:t>9.67%</a:t>
                      </a:r>
                    </a:p>
                  </a:txBody>
                  <a:tcPr anchor="b">
                    <a:lnL w="12700" cap="flat" cmpd="sng" algn="ctr">
                      <a:solidFill>
                        <a:schemeClr val="tx1"/>
                      </a:solidFill>
                      <a:prstDash val="solid"/>
                      <a:round/>
                      <a:headEnd type="none" w="med" len="med"/>
                      <a:tailEnd type="none" w="med" len="med"/>
                    </a:lnL>
                  </a:tcPr>
                </a:tc>
                <a:tc>
                  <a:txBody>
                    <a:bodyPr/>
                    <a:lstStyle/>
                    <a:p>
                      <a:pPr algn="ctr" fontAlgn="b"/>
                      <a:r>
                        <a:rPr lang="en-US" altLang="zh-CN" sz="1200" dirty="0">
                          <a:solidFill>
                            <a:srgbClr val="FF0000"/>
                          </a:solidFill>
                          <a:effectLst/>
                          <a:latin typeface="Calibri" panose="020F0502020204030204" pitchFamily="34" charset="0"/>
                        </a:rPr>
                        <a:t>9.67%</a:t>
                      </a:r>
                    </a:p>
                  </a:txBody>
                  <a:tcPr anchor="b"/>
                </a:tc>
                <a:tc>
                  <a:txBody>
                    <a:bodyPr/>
                    <a:lstStyle/>
                    <a:p>
                      <a:pPr algn="ctr" fontAlgn="b"/>
                      <a:r>
                        <a:rPr lang="en-US" altLang="zh-CN" sz="1200" dirty="0">
                          <a:solidFill>
                            <a:srgbClr val="FF0000"/>
                          </a:solidFill>
                          <a:effectLst/>
                          <a:latin typeface="Calibri" panose="020F0502020204030204" pitchFamily="34" charset="0"/>
                        </a:rPr>
                        <a:t>9.67%</a:t>
                      </a:r>
                    </a:p>
                  </a:txBody>
                  <a:tcPr anchor="b"/>
                </a:tc>
                <a:tc>
                  <a:txBody>
                    <a:bodyPr/>
                    <a:lstStyle/>
                    <a:p>
                      <a:pPr algn="ctr" fontAlgn="b"/>
                      <a:r>
                        <a:rPr lang="en-US" altLang="zh-CN" sz="1200" dirty="0">
                          <a:solidFill>
                            <a:srgbClr val="FF0000"/>
                          </a:solidFill>
                          <a:effectLst/>
                          <a:latin typeface="Calibri" panose="020F0502020204030204" pitchFamily="34" charset="0"/>
                        </a:rPr>
                        <a:t>9.67%</a:t>
                      </a:r>
                    </a:p>
                  </a:txBody>
                  <a:tcPr anchor="b"/>
                </a:tc>
                <a:tc>
                  <a:txBody>
                    <a:bodyPr/>
                    <a:lstStyle/>
                    <a:p>
                      <a:pPr algn="ctr" fontAlgn="b"/>
                      <a:r>
                        <a:rPr lang="en-US" altLang="zh-CN" sz="1200" dirty="0">
                          <a:solidFill>
                            <a:srgbClr val="FF0000"/>
                          </a:solidFill>
                          <a:effectLst/>
                          <a:latin typeface="Calibri" panose="020F0502020204030204" pitchFamily="34" charset="0"/>
                        </a:rPr>
                        <a:t>9.67%</a:t>
                      </a:r>
                    </a:p>
                  </a:txBody>
                  <a:tcPr anchor="b"/>
                </a:tc>
                <a:extLst>
                  <a:ext uri="{0D108BD9-81ED-4DB2-BD59-A6C34878D82A}">
                    <a16:rowId xmlns:a16="http://schemas.microsoft.com/office/drawing/2014/main" val="1124279946"/>
                  </a:ext>
                </a:extLst>
              </a:tr>
            </a:tbl>
          </a:graphicData>
        </a:graphic>
      </p:graphicFrame>
      <p:graphicFrame>
        <p:nvGraphicFramePr>
          <p:cNvPr id="16" name="表格 15">
            <a:extLst>
              <a:ext uri="{FF2B5EF4-FFF2-40B4-BE49-F238E27FC236}">
                <a16:creationId xmlns:a16="http://schemas.microsoft.com/office/drawing/2014/main" id="{2F13388A-511D-2263-8FBB-A5D5DB0454F4}"/>
              </a:ext>
            </a:extLst>
          </p:cNvPr>
          <p:cNvGraphicFramePr>
            <a:graphicFrameLocks noGrp="1"/>
          </p:cNvGraphicFramePr>
          <p:nvPr/>
        </p:nvGraphicFramePr>
        <p:xfrm>
          <a:off x="1454346" y="4455603"/>
          <a:ext cx="6297928" cy="308197"/>
        </p:xfrm>
        <a:graphic>
          <a:graphicData uri="http://schemas.openxmlformats.org/drawingml/2006/table">
            <a:tbl>
              <a:tblPr>
                <a:tableStyleId>{0E3FDE45-AF77-4B5C-9715-49D594BDF05E}</a:tableStyleId>
              </a:tblPr>
              <a:tblGrid>
                <a:gridCol w="1390816">
                  <a:extLst>
                    <a:ext uri="{9D8B030D-6E8A-4147-A177-3AD203B41FA5}">
                      <a16:colId xmlns:a16="http://schemas.microsoft.com/office/drawing/2014/main" val="1042425906"/>
                    </a:ext>
                  </a:extLst>
                </a:gridCol>
                <a:gridCol w="992975">
                  <a:extLst>
                    <a:ext uri="{9D8B030D-6E8A-4147-A177-3AD203B41FA5}">
                      <a16:colId xmlns:a16="http://schemas.microsoft.com/office/drawing/2014/main" val="3828439209"/>
                    </a:ext>
                  </a:extLst>
                </a:gridCol>
                <a:gridCol w="1004657">
                  <a:extLst>
                    <a:ext uri="{9D8B030D-6E8A-4147-A177-3AD203B41FA5}">
                      <a16:colId xmlns:a16="http://schemas.microsoft.com/office/drawing/2014/main" val="1948985060"/>
                    </a:ext>
                  </a:extLst>
                </a:gridCol>
                <a:gridCol w="975242">
                  <a:extLst>
                    <a:ext uri="{9D8B030D-6E8A-4147-A177-3AD203B41FA5}">
                      <a16:colId xmlns:a16="http://schemas.microsoft.com/office/drawing/2014/main" val="435953480"/>
                    </a:ext>
                  </a:extLst>
                </a:gridCol>
                <a:gridCol w="994170">
                  <a:extLst>
                    <a:ext uri="{9D8B030D-6E8A-4147-A177-3AD203B41FA5}">
                      <a16:colId xmlns:a16="http://schemas.microsoft.com/office/drawing/2014/main" val="2140747698"/>
                    </a:ext>
                  </a:extLst>
                </a:gridCol>
                <a:gridCol w="940068">
                  <a:extLst>
                    <a:ext uri="{9D8B030D-6E8A-4147-A177-3AD203B41FA5}">
                      <a16:colId xmlns:a16="http://schemas.microsoft.com/office/drawing/2014/main" val="2568901840"/>
                    </a:ext>
                  </a:extLst>
                </a:gridCol>
              </a:tblGrid>
              <a:tr h="308197">
                <a:tc>
                  <a:txBody>
                    <a:bodyPr/>
                    <a:lstStyle/>
                    <a:p>
                      <a:pPr algn="ctr" fontAlgn="t"/>
                      <a:r>
                        <a:rPr lang="en-US" sz="105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CAPEX</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fontAlgn="b"/>
                      <a:r>
                        <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832,616</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939,326.67</a:t>
                      </a:r>
                    </a:p>
                  </a:txBody>
                  <a:tcPr anchor="ctr">
                    <a:lnB w="12700" cap="flat" cmpd="sng" algn="ctr">
                      <a:solidFill>
                        <a:schemeClr val="tx1"/>
                      </a:solidFill>
                      <a:prstDash val="solid"/>
                      <a:round/>
                      <a:headEnd type="none" w="med" len="med"/>
                      <a:tailEnd type="none" w="med" len="med"/>
                    </a:lnB>
                  </a:tcPr>
                </a:tc>
                <a:tc>
                  <a:txBody>
                    <a:bodyPr/>
                    <a:lstStyle/>
                    <a:p>
                      <a:pPr algn="ctr" fontAlgn="b"/>
                      <a:r>
                        <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1,142,294.24</a:t>
                      </a:r>
                    </a:p>
                  </a:txBody>
                  <a:tcPr anchor="ctr">
                    <a:lnB w="12700" cap="flat" cmpd="sng" algn="ctr">
                      <a:solidFill>
                        <a:schemeClr val="tx1"/>
                      </a:solidFill>
                      <a:prstDash val="solid"/>
                      <a:round/>
                      <a:headEnd type="none" w="med" len="med"/>
                      <a:tailEnd type="none" w="med" len="med"/>
                    </a:lnB>
                  </a:tcPr>
                </a:tc>
                <a:tc>
                  <a:txBody>
                    <a:bodyPr/>
                    <a:lstStyle/>
                    <a:p>
                      <a:pPr algn="ctr" fontAlgn="b"/>
                      <a:r>
                        <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1,393,598.97</a:t>
                      </a:r>
                    </a:p>
                  </a:txBody>
                  <a:tcPr anchor="ctr">
                    <a:lnB w="12700" cap="flat" cmpd="sng" algn="ctr">
                      <a:solidFill>
                        <a:schemeClr val="tx1"/>
                      </a:solidFill>
                      <a:prstDash val="solid"/>
                      <a:round/>
                      <a:headEnd type="none" w="med" len="med"/>
                      <a:tailEnd type="none" w="med" len="med"/>
                    </a:lnB>
                  </a:tcPr>
                </a:tc>
                <a:tc>
                  <a:txBody>
                    <a:bodyPr/>
                    <a:lstStyle/>
                    <a:p>
                      <a:pPr algn="ctr" fontAlgn="b"/>
                      <a:r>
                        <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1,700,190.74</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9850945"/>
                  </a:ext>
                </a:extLst>
              </a:tr>
            </a:tbl>
          </a:graphicData>
        </a:graphic>
      </p:graphicFrame>
    </p:spTree>
    <p:extLst>
      <p:ext uri="{BB962C8B-B14F-4D97-AF65-F5344CB8AC3E}">
        <p14:creationId xmlns:p14="http://schemas.microsoft.com/office/powerpoint/2010/main" val="1186979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92;p38">
            <a:extLst>
              <a:ext uri="{FF2B5EF4-FFF2-40B4-BE49-F238E27FC236}">
                <a16:creationId xmlns:a16="http://schemas.microsoft.com/office/drawing/2014/main" id="{01520F69-A934-A4D1-8092-4D69E6C38B8B}"/>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DCF-Step1: P</a:t>
            </a:r>
            <a:r>
              <a:rPr lang="en-US" altLang="zh-CN" dirty="0">
                <a:solidFill>
                  <a:schemeClr val="accent1">
                    <a:lumMod val="75000"/>
                  </a:schemeClr>
                </a:solidFill>
              </a:rPr>
              <a:t>roject FCFs-NWC</a:t>
            </a:r>
            <a:endParaRPr dirty="0">
              <a:solidFill>
                <a:schemeClr val="accent1">
                  <a:lumMod val="75000"/>
                </a:schemeClr>
              </a:solidFill>
            </a:endParaRPr>
          </a:p>
        </p:txBody>
      </p:sp>
      <p:pic>
        <p:nvPicPr>
          <p:cNvPr id="4" name="图片 3">
            <a:extLst>
              <a:ext uri="{FF2B5EF4-FFF2-40B4-BE49-F238E27FC236}">
                <a16:creationId xmlns:a16="http://schemas.microsoft.com/office/drawing/2014/main" id="{45319D99-696E-2863-BCFC-D6BD47FBE838}"/>
              </a:ext>
            </a:extLst>
          </p:cNvPr>
          <p:cNvPicPr>
            <a:picLocks noChangeAspect="1"/>
          </p:cNvPicPr>
          <p:nvPr/>
        </p:nvPicPr>
        <p:blipFill>
          <a:blip r:embed="rId3"/>
          <a:stretch>
            <a:fillRect/>
          </a:stretch>
        </p:blipFill>
        <p:spPr>
          <a:xfrm>
            <a:off x="7049700" y="97260"/>
            <a:ext cx="1950889" cy="499915"/>
          </a:xfrm>
          <a:prstGeom prst="rect">
            <a:avLst/>
          </a:prstGeom>
        </p:spPr>
      </p:pic>
      <p:sp>
        <p:nvSpPr>
          <p:cNvPr id="6" name="Google Shape;1333;p55">
            <a:extLst>
              <a:ext uri="{FF2B5EF4-FFF2-40B4-BE49-F238E27FC236}">
                <a16:creationId xmlns:a16="http://schemas.microsoft.com/office/drawing/2014/main" id="{F95D4DED-3011-4276-2E6A-971EA8A38170}"/>
              </a:ext>
            </a:extLst>
          </p:cNvPr>
          <p:cNvSpPr txBox="1">
            <a:spLocks/>
          </p:cNvSpPr>
          <p:nvPr/>
        </p:nvSpPr>
        <p:spPr>
          <a:xfrm>
            <a:off x="546339" y="1132647"/>
            <a:ext cx="5446143" cy="4844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marR="0" lvl="0" indent="-28575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l"/>
              <a:tabLst/>
              <a:defRPr/>
            </a:pPr>
            <a:r>
              <a:rPr kumimoji="0" lang="en-US" altLang="zh-CN"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Calculation method: Current assets – Current liabilities</a:t>
            </a:r>
          </a:p>
        </p:txBody>
      </p:sp>
      <p:sp>
        <p:nvSpPr>
          <p:cNvPr id="7" name="Google Shape;520;p26">
            <a:extLst>
              <a:ext uri="{FF2B5EF4-FFF2-40B4-BE49-F238E27FC236}">
                <a16:creationId xmlns:a16="http://schemas.microsoft.com/office/drawing/2014/main" id="{1C79281D-648B-9FFC-5C61-D4A9D94ECC14}"/>
              </a:ext>
            </a:extLst>
          </p:cNvPr>
          <p:cNvSpPr txBox="1"/>
          <p:nvPr/>
        </p:nvSpPr>
        <p:spPr>
          <a:xfrm>
            <a:off x="676888" y="858747"/>
            <a:ext cx="7790223" cy="2739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1642C5">
                    <a:lumMod val="50000"/>
                  </a:srgbClr>
                </a:solidFill>
                <a:effectLst/>
                <a:uLnTx/>
                <a:uFillTx/>
                <a:latin typeface="Fira Sans Extra Condensed"/>
                <a:ea typeface="Fira Sans Extra Condensed"/>
                <a:cs typeface="Fira Sans Extra Condensed"/>
                <a:sym typeface="Fira Sans Extra Condensed"/>
              </a:rPr>
              <a:t>NWC (Net Working Capital): measures a company's short-term financial health. </a:t>
            </a:r>
          </a:p>
        </p:txBody>
      </p:sp>
      <p:pic>
        <p:nvPicPr>
          <p:cNvPr id="8" name="图片 7" descr="背景图案&#10;&#10;描述已自动生成">
            <a:extLst>
              <a:ext uri="{FF2B5EF4-FFF2-40B4-BE49-F238E27FC236}">
                <a16:creationId xmlns:a16="http://schemas.microsoft.com/office/drawing/2014/main" id="{D450A0F8-8269-7374-44A1-B4F61709BD3D}"/>
              </a:ext>
            </a:extLst>
          </p:cNvPr>
          <p:cNvPicPr>
            <a:picLocks noChangeAspect="1"/>
          </p:cNvPicPr>
          <p:nvPr/>
        </p:nvPicPr>
        <p:blipFill rotWithShape="1">
          <a:blip r:embed="rId4"/>
          <a:srcRect r="213" b="13238"/>
          <a:stretch/>
        </p:blipFill>
        <p:spPr>
          <a:xfrm>
            <a:off x="257959" y="1617051"/>
            <a:ext cx="8628082" cy="1689773"/>
          </a:xfrm>
          <a:prstGeom prst="rect">
            <a:avLst/>
          </a:prstGeom>
        </p:spPr>
      </p:pic>
      <p:sp>
        <p:nvSpPr>
          <p:cNvPr id="9" name="圆角矩形 11">
            <a:extLst>
              <a:ext uri="{FF2B5EF4-FFF2-40B4-BE49-F238E27FC236}">
                <a16:creationId xmlns:a16="http://schemas.microsoft.com/office/drawing/2014/main" id="{F7BC9918-B336-3FEC-F3A1-55B3B7CAAA3F}"/>
              </a:ext>
            </a:extLst>
          </p:cNvPr>
          <p:cNvSpPr/>
          <p:nvPr/>
        </p:nvSpPr>
        <p:spPr>
          <a:xfrm>
            <a:off x="490427" y="2071519"/>
            <a:ext cx="1828800" cy="3904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CN" altLang="en-US" sz="1400" b="0" i="0" u="none" strike="noStrike" kern="0" cap="none" spc="0" normalizeH="0" baseline="0" noProof="0">
              <a:ln>
                <a:noFill/>
              </a:ln>
              <a:solidFill>
                <a:srgbClr val="FFFFFF"/>
              </a:solidFill>
              <a:effectLst/>
              <a:uLnTx/>
              <a:uFillTx/>
              <a:latin typeface="Arial"/>
              <a:ea typeface="宋体" panose="02010600030101010101" pitchFamily="2" charset="-122"/>
              <a:cs typeface="+mn-cs"/>
              <a:sym typeface="Arial"/>
            </a:endParaRPr>
          </a:p>
        </p:txBody>
      </p:sp>
      <p:pic>
        <p:nvPicPr>
          <p:cNvPr id="11" name="图片 10" descr="背景图案&#10;&#10;描述已自动生成">
            <a:extLst>
              <a:ext uri="{FF2B5EF4-FFF2-40B4-BE49-F238E27FC236}">
                <a16:creationId xmlns:a16="http://schemas.microsoft.com/office/drawing/2014/main" id="{5D11955A-EB73-3531-3E8B-6517F56518AD}"/>
              </a:ext>
            </a:extLst>
          </p:cNvPr>
          <p:cNvPicPr>
            <a:picLocks noChangeAspect="1"/>
          </p:cNvPicPr>
          <p:nvPr/>
        </p:nvPicPr>
        <p:blipFill>
          <a:blip r:embed="rId5"/>
          <a:stretch>
            <a:fillRect/>
          </a:stretch>
        </p:blipFill>
        <p:spPr>
          <a:xfrm>
            <a:off x="257959" y="3416983"/>
            <a:ext cx="6459143" cy="1105136"/>
          </a:xfrm>
          <a:prstGeom prst="rect">
            <a:avLst/>
          </a:prstGeom>
        </p:spPr>
      </p:pic>
      <p:sp>
        <p:nvSpPr>
          <p:cNvPr id="10" name="Google Shape;1004;p39">
            <a:extLst>
              <a:ext uri="{FF2B5EF4-FFF2-40B4-BE49-F238E27FC236}">
                <a16:creationId xmlns:a16="http://schemas.microsoft.com/office/drawing/2014/main" id="{809E962B-56DE-03E6-4959-94E7795F4FAC}"/>
              </a:ext>
            </a:extLst>
          </p:cNvPr>
          <p:cNvSpPr txBox="1"/>
          <p:nvPr/>
        </p:nvSpPr>
        <p:spPr>
          <a:xfrm>
            <a:off x="2661920" y="2743200"/>
            <a:ext cx="6224121" cy="1689773"/>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US" altLang="zh-CN" dirty="0">
                <a:solidFill>
                  <a:srgbClr val="C00000"/>
                </a:solidFill>
                <a:latin typeface="Calibri" panose="020F0502020204030204" pitchFamily="34" charset="0"/>
                <a:ea typeface="Calibri" panose="020F0502020204030204" pitchFamily="34" charset="0"/>
                <a:cs typeface="Calibri" panose="020F0502020204030204" pitchFamily="34" charset="0"/>
                <a:sym typeface="Roboto"/>
              </a:rPr>
              <a:t>We </a:t>
            </a: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sym typeface="Roboto"/>
              </a:rPr>
              <a:t>exclude</a:t>
            </a:r>
            <a:r>
              <a:rPr lang="en-US" altLang="zh-CN" dirty="0">
                <a:solidFill>
                  <a:srgbClr val="C00000"/>
                </a:solidFill>
                <a:latin typeface="Calibri" panose="020F0502020204030204" pitchFamily="34" charset="0"/>
                <a:ea typeface="Calibri" panose="020F0502020204030204" pitchFamily="34" charset="0"/>
                <a:cs typeface="Calibri" panose="020F0502020204030204" pitchFamily="34" charset="0"/>
                <a:sym typeface="Roboto"/>
              </a:rPr>
              <a:t> the “Cash and cash equivalents” and “Marketable securities”.</a:t>
            </a:r>
          </a:p>
          <a:p>
            <a:pPr marL="285750" lvl="0" indent="-285750">
              <a:lnSpc>
                <a:spcPct val="120000"/>
              </a:lnSpc>
              <a:buFont typeface="Arial" panose="020B0604020202020204" pitchFamily="34" charset="0"/>
              <a:buChar char="•"/>
              <a:defRPr/>
            </a:pPr>
            <a:r>
              <a:rPr lang="en-US" altLang="zh-CN" i="1" dirty="0">
                <a:solidFill>
                  <a:srgbClr val="000000"/>
                </a:solidFill>
                <a:latin typeface="Calibri" panose="020F0502020204030204" pitchFamily="34" charset="0"/>
                <a:cs typeface="Calibri" panose="020F0502020204030204" pitchFamily="34" charset="0"/>
              </a:rPr>
              <a:t>“Our cash equivalents and marketable securities are comprised primarily of US treasury securities, US agency securities, corporate debt securities, commercial paper and money market funds.”</a:t>
            </a:r>
          </a:p>
          <a:p>
            <a:pPr marL="285750" lvl="0" indent="-285750">
              <a:lnSpc>
                <a:spcPct val="120000"/>
              </a:lnSpc>
              <a:buFont typeface="Arial" panose="020B0604020202020204" pitchFamily="34" charset="0"/>
              <a:buChar char="•"/>
              <a:defRPr/>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Roboto"/>
              </a:rPr>
              <a:t>Return on these investments ≠ Return on the firm’s real investments</a:t>
            </a:r>
          </a:p>
          <a:p>
            <a:pPr marL="285750" lvl="0" indent="-285750">
              <a:lnSpc>
                <a:spcPct val="120000"/>
              </a:lnSpc>
              <a:buFont typeface="Arial" panose="020B0604020202020204" pitchFamily="34" charset="0"/>
              <a:buChar char="•"/>
              <a:defRPr/>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Roboto"/>
              </a:rPr>
              <a:t>These parts are </a:t>
            </a:r>
            <a:r>
              <a:rPr lang="en-US" altLang="zh-CN" dirty="0">
                <a:solidFill>
                  <a:srgbClr val="FF0000"/>
                </a:solidFill>
                <a:latin typeface="Calibri" panose="020F0502020204030204" pitchFamily="34" charset="0"/>
                <a:ea typeface="Calibri" panose="020F0502020204030204" pitchFamily="34" charset="0"/>
                <a:cs typeface="Calibri" panose="020F0502020204030204" pitchFamily="34" charset="0"/>
                <a:sym typeface="Roboto"/>
              </a:rPr>
              <a:t>irrelevant</a:t>
            </a: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Roboto"/>
              </a:rPr>
              <a:t> to the company’s operating activities</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sp>
        <p:nvSpPr>
          <p:cNvPr id="2" name="Google Shape;913;p35">
            <a:extLst>
              <a:ext uri="{FF2B5EF4-FFF2-40B4-BE49-F238E27FC236}">
                <a16:creationId xmlns:a16="http://schemas.microsoft.com/office/drawing/2014/main" id="{FDAA3C22-4664-CF0C-85B5-5035C6136396}"/>
              </a:ext>
            </a:extLst>
          </p:cNvPr>
          <p:cNvSpPr txBox="1"/>
          <p:nvPr/>
        </p:nvSpPr>
        <p:spPr>
          <a:xfrm>
            <a:off x="5913120" y="4632277"/>
            <a:ext cx="2972921" cy="413963"/>
          </a:xfrm>
          <a:prstGeom prst="round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Source:</a:t>
            </a:r>
            <a:r>
              <a:rPr kumimoji="0" lang="zh-CN" altLang="en-US" sz="1200" b="0" i="0"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a:t>
            </a:r>
            <a:r>
              <a:rPr kumimoji="0" lang="en-US" altLang="zh-CN" sz="1200" b="0" i="0"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hlinkClick r:id="rId6"/>
              </a:rPr>
              <a:t>LinkedIn 2015 </a:t>
            </a:r>
            <a:r>
              <a:rPr kumimoji="0" lang="en-US" altLang="zh-CN" sz="1200" b="0" i="0"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Annual Report</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200" b="0" i="0"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7"/>
              </a:rPr>
              <a:t>Working capital in valuation-stern.nyu.edu</a:t>
            </a:r>
            <a:endParaRPr kumimoji="0" lang="en-US" altLang="zh-CN" sz="1200" b="0" i="0"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3011619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92;p38">
            <a:extLst>
              <a:ext uri="{FF2B5EF4-FFF2-40B4-BE49-F238E27FC236}">
                <a16:creationId xmlns:a16="http://schemas.microsoft.com/office/drawing/2014/main" id="{4D1C7C70-6C8E-DA40-69D6-1FD6691BCCFE}"/>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DCF-Step1: P</a:t>
            </a:r>
            <a:r>
              <a:rPr lang="en-US" altLang="zh-CN" dirty="0">
                <a:solidFill>
                  <a:schemeClr val="accent1">
                    <a:lumMod val="75000"/>
                  </a:schemeClr>
                </a:solidFill>
              </a:rPr>
              <a:t>roject FCFs-NWC</a:t>
            </a:r>
            <a:endParaRPr dirty="0">
              <a:solidFill>
                <a:schemeClr val="accent1">
                  <a:lumMod val="75000"/>
                </a:schemeClr>
              </a:solidFill>
            </a:endParaRPr>
          </a:p>
        </p:txBody>
      </p:sp>
      <p:pic>
        <p:nvPicPr>
          <p:cNvPr id="4" name="图片 3">
            <a:extLst>
              <a:ext uri="{FF2B5EF4-FFF2-40B4-BE49-F238E27FC236}">
                <a16:creationId xmlns:a16="http://schemas.microsoft.com/office/drawing/2014/main" id="{529CF3D5-7BE4-45EB-62F2-3A4F2219B982}"/>
              </a:ext>
            </a:extLst>
          </p:cNvPr>
          <p:cNvPicPr>
            <a:picLocks noChangeAspect="1"/>
          </p:cNvPicPr>
          <p:nvPr/>
        </p:nvPicPr>
        <p:blipFill>
          <a:blip r:embed="rId3"/>
          <a:stretch>
            <a:fillRect/>
          </a:stretch>
        </p:blipFill>
        <p:spPr>
          <a:xfrm>
            <a:off x="7049700" y="97260"/>
            <a:ext cx="1950889" cy="499915"/>
          </a:xfrm>
          <a:prstGeom prst="rect">
            <a:avLst/>
          </a:prstGeom>
        </p:spPr>
      </p:pic>
      <p:sp>
        <p:nvSpPr>
          <p:cNvPr id="6" name="Google Shape;520;p26">
            <a:extLst>
              <a:ext uri="{FF2B5EF4-FFF2-40B4-BE49-F238E27FC236}">
                <a16:creationId xmlns:a16="http://schemas.microsoft.com/office/drawing/2014/main" id="{BDF335F8-B6FF-56F8-E21E-AB88FBD85123}"/>
              </a:ext>
            </a:extLst>
          </p:cNvPr>
          <p:cNvSpPr txBox="1"/>
          <p:nvPr/>
        </p:nvSpPr>
        <p:spPr>
          <a:xfrm>
            <a:off x="0" y="782875"/>
            <a:ext cx="3002912" cy="2739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1642C5">
                    <a:lumMod val="50000"/>
                  </a:srgbClr>
                </a:solidFill>
                <a:effectLst/>
                <a:uLnTx/>
                <a:uFillTx/>
                <a:latin typeface="Fira Sans Extra Condensed"/>
                <a:ea typeface="Fira Sans Extra Condensed"/>
                <a:cs typeface="Fira Sans Extra Condensed"/>
                <a:sym typeface="Fira Sans Extra Condensed"/>
              </a:rPr>
              <a:t>Historical Performance</a:t>
            </a:r>
          </a:p>
        </p:txBody>
      </p:sp>
      <p:graphicFrame>
        <p:nvGraphicFramePr>
          <p:cNvPr id="7" name="表格 7">
            <a:extLst>
              <a:ext uri="{FF2B5EF4-FFF2-40B4-BE49-F238E27FC236}">
                <a16:creationId xmlns:a16="http://schemas.microsoft.com/office/drawing/2014/main" id="{AE2A452E-0E9D-84CB-CCF1-9104160FEEE8}"/>
              </a:ext>
            </a:extLst>
          </p:cNvPr>
          <p:cNvGraphicFramePr>
            <a:graphicFrameLocks noGrp="1"/>
          </p:cNvGraphicFramePr>
          <p:nvPr/>
        </p:nvGraphicFramePr>
        <p:xfrm>
          <a:off x="417057" y="1154275"/>
          <a:ext cx="8309884" cy="2692400"/>
        </p:xfrm>
        <a:graphic>
          <a:graphicData uri="http://schemas.openxmlformats.org/drawingml/2006/table">
            <a:tbl>
              <a:tblPr firstRow="1" bandRow="1">
                <a:tableStyleId>{5DA37D80-6434-44D0-A028-1B22A696006F}</a:tableStyleId>
              </a:tblPr>
              <a:tblGrid>
                <a:gridCol w="2241394">
                  <a:extLst>
                    <a:ext uri="{9D8B030D-6E8A-4147-A177-3AD203B41FA5}">
                      <a16:colId xmlns:a16="http://schemas.microsoft.com/office/drawing/2014/main" val="807755465"/>
                    </a:ext>
                  </a:extLst>
                </a:gridCol>
                <a:gridCol w="855928">
                  <a:extLst>
                    <a:ext uri="{9D8B030D-6E8A-4147-A177-3AD203B41FA5}">
                      <a16:colId xmlns:a16="http://schemas.microsoft.com/office/drawing/2014/main" val="56509072"/>
                    </a:ext>
                  </a:extLst>
                </a:gridCol>
                <a:gridCol w="855928">
                  <a:extLst>
                    <a:ext uri="{9D8B030D-6E8A-4147-A177-3AD203B41FA5}">
                      <a16:colId xmlns:a16="http://schemas.microsoft.com/office/drawing/2014/main" val="3258856954"/>
                    </a:ext>
                  </a:extLst>
                </a:gridCol>
                <a:gridCol w="855928">
                  <a:extLst>
                    <a:ext uri="{9D8B030D-6E8A-4147-A177-3AD203B41FA5}">
                      <a16:colId xmlns:a16="http://schemas.microsoft.com/office/drawing/2014/main" val="2525030457"/>
                    </a:ext>
                  </a:extLst>
                </a:gridCol>
                <a:gridCol w="855928">
                  <a:extLst>
                    <a:ext uri="{9D8B030D-6E8A-4147-A177-3AD203B41FA5}">
                      <a16:colId xmlns:a16="http://schemas.microsoft.com/office/drawing/2014/main" val="196075381"/>
                    </a:ext>
                  </a:extLst>
                </a:gridCol>
                <a:gridCol w="855928">
                  <a:extLst>
                    <a:ext uri="{9D8B030D-6E8A-4147-A177-3AD203B41FA5}">
                      <a16:colId xmlns:a16="http://schemas.microsoft.com/office/drawing/2014/main" val="1552615216"/>
                    </a:ext>
                  </a:extLst>
                </a:gridCol>
                <a:gridCol w="894425">
                  <a:extLst>
                    <a:ext uri="{9D8B030D-6E8A-4147-A177-3AD203B41FA5}">
                      <a16:colId xmlns:a16="http://schemas.microsoft.com/office/drawing/2014/main" val="1430222045"/>
                    </a:ext>
                  </a:extLst>
                </a:gridCol>
                <a:gridCol w="894425">
                  <a:extLst>
                    <a:ext uri="{9D8B030D-6E8A-4147-A177-3AD203B41FA5}">
                      <a16:colId xmlns:a16="http://schemas.microsoft.com/office/drawing/2014/main" val="3149845817"/>
                    </a:ext>
                  </a:extLst>
                </a:gridCol>
              </a:tblGrid>
              <a:tr h="370840">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altLang="zh-CN" sz="11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Current Assets</a:t>
                      </a:r>
                    </a:p>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altLang="zh-CN" sz="11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thousand)</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accent3">
                        <a:lumMod val="75000"/>
                      </a:schemeClr>
                    </a:solidFill>
                  </a:tcPr>
                </a:tc>
                <a:tc>
                  <a:txBody>
                    <a:bodyPr/>
                    <a:lstStyle/>
                    <a:p>
                      <a:pPr algn="ctr"/>
                      <a:r>
                        <a:rPr lang="en-US" sz="105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2010</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accent3">
                        <a:lumMod val="75000"/>
                      </a:schemeClr>
                    </a:solidFill>
                  </a:tcPr>
                </a:tc>
                <a:tc>
                  <a:txBody>
                    <a:bodyPr/>
                    <a:lstStyle/>
                    <a:p>
                      <a:pPr algn="ctr"/>
                      <a:r>
                        <a:rPr lang="en-US" sz="105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2011</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accent3">
                        <a:lumMod val="75000"/>
                      </a:schemeClr>
                    </a:solidFill>
                  </a:tcPr>
                </a:tc>
                <a:tc>
                  <a:txBody>
                    <a:bodyPr/>
                    <a:lstStyle/>
                    <a:p>
                      <a:pPr algn="ctr"/>
                      <a:r>
                        <a:rPr lang="en-US" sz="105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2012</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accent3">
                        <a:lumMod val="75000"/>
                      </a:schemeClr>
                    </a:solidFill>
                  </a:tcPr>
                </a:tc>
                <a:tc>
                  <a:txBody>
                    <a:bodyPr/>
                    <a:lstStyle/>
                    <a:p>
                      <a:pPr algn="ctr"/>
                      <a:r>
                        <a:rPr lang="en-US" sz="105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2013</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accent3">
                        <a:lumMod val="75000"/>
                      </a:schemeClr>
                    </a:solidFill>
                  </a:tcPr>
                </a:tc>
                <a:tc>
                  <a:txBody>
                    <a:bodyPr/>
                    <a:lstStyle/>
                    <a:p>
                      <a:pPr algn="ctr"/>
                      <a:r>
                        <a:rPr lang="en-US" sz="105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2014</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accent3">
                        <a:lumMod val="75000"/>
                      </a:schemeClr>
                    </a:solidFill>
                  </a:tcPr>
                </a:tc>
                <a:tc>
                  <a:txBody>
                    <a:bodyPr/>
                    <a:lstStyle/>
                    <a:p>
                      <a:pPr algn="ctr"/>
                      <a:r>
                        <a:rPr lang="en-US" sz="105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2015</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accent3">
                        <a:lumMod val="75000"/>
                      </a:schemeClr>
                    </a:solidFill>
                  </a:tcPr>
                </a:tc>
                <a:tc>
                  <a:txBody>
                    <a:bodyPr/>
                    <a:lstStyle/>
                    <a:p>
                      <a:pPr algn="ctr"/>
                      <a:r>
                        <a:rPr lang="en-US" sz="105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Trend</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4064847486"/>
                  </a:ext>
                </a:extLst>
              </a:tr>
              <a:tr h="370840">
                <a:tc>
                  <a:txBody>
                    <a:bodyPr/>
                    <a:lstStyle/>
                    <a:p>
                      <a:pPr marR="0" algn="ctr" rtl="0" fontAlgn="b">
                        <a:lnSpc>
                          <a:spcPct val="100000"/>
                        </a:lnSpc>
                        <a:spcBef>
                          <a:spcPts val="0"/>
                        </a:spcBef>
                        <a:spcAft>
                          <a:spcPts val="0"/>
                        </a:spcAft>
                        <a:buClr>
                          <a:srgbClr val="000000"/>
                        </a:buClr>
                        <a:buFont typeface="Arial"/>
                      </a:pPr>
                      <a:r>
                        <a:rPr lang="en-US" sz="1050" b="0"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Accounts receivable</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fontAlgn="b"/>
                      <a:r>
                        <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58,263</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111,372</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203,607</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302,168</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449,048</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603,060</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endPar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2828902216"/>
                  </a:ext>
                </a:extLst>
              </a:tr>
              <a:tr h="370840">
                <a:tc>
                  <a:txBody>
                    <a:bodyPr/>
                    <a:lstStyle/>
                    <a:p>
                      <a:pPr algn="ctr"/>
                      <a:r>
                        <a:rPr lang="en-US" sz="105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DSO</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DFFA"/>
                    </a:solidFill>
                  </a:tcPr>
                </a:tc>
                <a:tc>
                  <a:txBody>
                    <a:bodyPr/>
                    <a:lstStyle/>
                    <a:p>
                      <a:pPr algn="ctr"/>
                      <a:r>
                        <a:rPr lang="en-US" altLang="zh-CN" sz="105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87.48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05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77.85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05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76.43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05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72.15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05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73.87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05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73.60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altLang="zh-CN" sz="1050"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7467450"/>
                  </a:ext>
                </a:extLst>
              </a:tr>
              <a:tr h="370840">
                <a:tc>
                  <a:txBody>
                    <a:bodyPr/>
                    <a:lstStyle/>
                    <a:p>
                      <a:pPr algn="ctr"/>
                      <a:r>
                        <a:rPr lang="en-US" sz="105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Deferred commissions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8,684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13,594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30,232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47,496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66,561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050">
                          <a:solidFill>
                            <a:schemeClr val="tx1"/>
                          </a:solidFill>
                          <a:effectLst/>
                          <a:latin typeface="Calibri" panose="020F0502020204030204" pitchFamily="34" charset="0"/>
                          <a:ea typeface="Calibri" panose="020F0502020204030204" pitchFamily="34" charset="0"/>
                          <a:cs typeface="Calibri" panose="020F0502020204030204" pitchFamily="34" charset="0"/>
                        </a:rPr>
                        <a:t>87,706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altLang="zh-CN" sz="105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78517"/>
                  </a:ext>
                </a:extLst>
              </a:tr>
              <a:tr h="370840">
                <a:tc>
                  <a:txBody>
                    <a:bodyPr/>
                    <a:lstStyle/>
                    <a:p>
                      <a:pPr algn="ctr"/>
                      <a:r>
                        <a:rPr lang="en-US" sz="105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of total sales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DFFA"/>
                    </a:solidFill>
                  </a:tcPr>
                </a:tc>
                <a:tc>
                  <a:txBody>
                    <a:bodyPr/>
                    <a:lstStyle/>
                    <a:p>
                      <a:pPr algn="ctr"/>
                      <a:r>
                        <a:rPr lang="en-US" altLang="zh-CN" sz="105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3.57%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05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2.60%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05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3.11%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05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3.11%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05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3.00%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05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2.93%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altLang="zh-CN" sz="1050"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4686890"/>
                  </a:ext>
                </a:extLst>
              </a:tr>
              <a:tr h="370840">
                <a:tc>
                  <a:txBody>
                    <a:bodyPr/>
                    <a:lstStyle/>
                    <a:p>
                      <a:pPr algn="ctr" fontAlgn="b"/>
                      <a:r>
                        <a:rPr lang="en-US" sz="105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Prepaid expenses and other current assets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050">
                          <a:solidFill>
                            <a:schemeClr val="tx1"/>
                          </a:solidFill>
                          <a:effectLst/>
                          <a:latin typeface="Calibri" panose="020F0502020204030204" pitchFamily="34" charset="0"/>
                          <a:ea typeface="Calibri" panose="020F0502020204030204" pitchFamily="34" charset="0"/>
                          <a:cs typeface="Calibri" panose="020F0502020204030204" pitchFamily="34" charset="0"/>
                        </a:rPr>
                        <a:t>12,308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23,457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35,409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76,505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163,182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124,941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altLang="zh-CN" sz="105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50653273"/>
                  </a:ext>
                </a:extLst>
              </a:tr>
              <a:tr h="370840">
                <a:tc>
                  <a:txBody>
                    <a:bodyPr/>
                    <a:lstStyle/>
                    <a:p>
                      <a:pPr algn="ctr"/>
                      <a:r>
                        <a:rPr lang="en-US" sz="105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of total sales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DFFA"/>
                    </a:solidFill>
                  </a:tcPr>
                </a:tc>
                <a:tc>
                  <a:txBody>
                    <a:bodyPr/>
                    <a:lstStyle/>
                    <a:p>
                      <a:pPr algn="ctr"/>
                      <a:r>
                        <a:rPr lang="en-US" altLang="zh-CN" sz="105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5.06%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05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4.49%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05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3.64%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05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5.01%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05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7.35%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05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4.18%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altLang="zh-CN" sz="1050"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7265715"/>
                  </a:ext>
                </a:extLst>
              </a:tr>
            </a:tbl>
          </a:graphicData>
        </a:graphic>
      </p:graphicFrame>
      <p:sp>
        <p:nvSpPr>
          <p:cNvPr id="8" name="Google Shape;1333;p55">
            <a:extLst>
              <a:ext uri="{FF2B5EF4-FFF2-40B4-BE49-F238E27FC236}">
                <a16:creationId xmlns:a16="http://schemas.microsoft.com/office/drawing/2014/main" id="{8E31E7EE-334C-60A8-4190-9B7F1ED0FB08}"/>
              </a:ext>
            </a:extLst>
          </p:cNvPr>
          <p:cNvSpPr txBox="1">
            <a:spLocks/>
          </p:cNvSpPr>
          <p:nvPr/>
        </p:nvSpPr>
        <p:spPr>
          <a:xfrm>
            <a:off x="295842" y="3872093"/>
            <a:ext cx="8431099" cy="4326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zh-CN" sz="12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*DSO (Days Sales Outstanding)</a:t>
            </a:r>
            <a:r>
              <a:rPr kumimoji="0" lang="en-US" altLang="zh-CN"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a measure of the average number of days that it takes a company to collect payment for a sale.</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66A0D61-4706-15F7-924C-F48AF36C35AC}"/>
                  </a:ext>
                </a:extLst>
              </p:cNvPr>
              <p:cNvSpPr txBox="1"/>
              <p:nvPr/>
            </p:nvSpPr>
            <p:spPr>
              <a:xfrm>
                <a:off x="295842" y="4233842"/>
                <a:ext cx="4017034" cy="58599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zh-CN" sz="1400" b="1" i="0" u="none" strike="noStrike" kern="0" cap="none" spc="0" normalizeH="0" baseline="0" noProof="0" dirty="0">
                    <a:ln>
                      <a:noFill/>
                    </a:ln>
                    <a:solidFill>
                      <a:srgbClr val="1642C5">
                        <a:lumMod val="75000"/>
                      </a:srgbClr>
                    </a:solidFill>
                    <a:effectLst/>
                    <a:uLnTx/>
                    <a:uFillTx/>
                    <a:latin typeface="Calibri" panose="020F0502020204030204" pitchFamily="34" charset="0"/>
                    <a:ea typeface="Calibri" panose="020F0502020204030204" pitchFamily="34" charset="0"/>
                    <a:cs typeface="Calibri" panose="020F0502020204030204" pitchFamily="34" charset="0"/>
                    <a:sym typeface="Arial"/>
                  </a:rPr>
                  <a:t>DSO= </a:t>
                </a:r>
                <a14:m>
                  <m:oMath xmlns:m="http://schemas.openxmlformats.org/officeDocument/2006/math">
                    <m:f>
                      <m:fPr>
                        <m:ctrlPr>
                          <a:rPr kumimoji="0" lang="en-US" altLang="zh-CN" sz="1400" b="1" i="1" u="none" strike="noStrike" kern="0" cap="none" spc="0" normalizeH="0" baseline="0" noProof="0" smtClean="0">
                            <a:ln>
                              <a:noFill/>
                            </a:ln>
                            <a:solidFill>
                              <a:srgbClr val="1642C5">
                                <a:lumMod val="75000"/>
                              </a:srgbClr>
                            </a:solidFill>
                            <a:effectLst/>
                            <a:uLnTx/>
                            <a:uFillTx/>
                            <a:latin typeface="Cambria Math" panose="02040503050406030204" pitchFamily="18" charset="0"/>
                            <a:sym typeface="Arial"/>
                          </a:rPr>
                        </m:ctrlPr>
                      </m:fPr>
                      <m:num>
                        <m:r>
                          <m:rPr>
                            <m:nor/>
                          </m:rPr>
                          <a:rPr kumimoji="0" lang="en-US" altLang="zh-CN" sz="1400" b="1" i="0" u="none" strike="noStrike" kern="0" cap="none" spc="0" normalizeH="0" baseline="0" noProof="0" dirty="0">
                            <a:ln>
                              <a:noFill/>
                            </a:ln>
                            <a:solidFill>
                              <a:srgbClr val="1642C5">
                                <a:lumMod val="75000"/>
                              </a:srgbClr>
                            </a:solidFill>
                            <a:effectLst/>
                            <a:uLnTx/>
                            <a:uFillTx/>
                            <a:latin typeface="Calibri" panose="020F0502020204030204" pitchFamily="34" charset="0"/>
                            <a:ea typeface="Calibri" panose="020F0502020204030204" pitchFamily="34" charset="0"/>
                            <a:cs typeface="Calibri" panose="020F0502020204030204" pitchFamily="34" charset="0"/>
                            <a:sym typeface="Arial"/>
                          </a:rPr>
                          <m:t>Total</m:t>
                        </m:r>
                        <m:r>
                          <m:rPr>
                            <m:nor/>
                          </m:rPr>
                          <a:rPr kumimoji="0" lang="en-US" altLang="zh-CN" sz="1400" b="1" i="0" u="none" strike="noStrike" kern="0" cap="none" spc="0" normalizeH="0" baseline="0" noProof="0" dirty="0">
                            <a:ln>
                              <a:noFill/>
                            </a:ln>
                            <a:solidFill>
                              <a:srgbClr val="1642C5">
                                <a:lumMod val="75000"/>
                              </a:srgbClr>
                            </a:solidFill>
                            <a:effectLst/>
                            <a:uLnTx/>
                            <a:uFillTx/>
                            <a:latin typeface="Calibri" panose="020F0502020204030204" pitchFamily="34" charset="0"/>
                            <a:ea typeface="Calibri" panose="020F0502020204030204" pitchFamily="34" charset="0"/>
                            <a:cs typeface="Calibri" panose="020F0502020204030204" pitchFamily="34" charset="0"/>
                            <a:sym typeface="Arial"/>
                          </a:rPr>
                          <m:t> </m:t>
                        </m:r>
                        <m:r>
                          <m:rPr>
                            <m:nor/>
                          </m:rPr>
                          <a:rPr kumimoji="0" lang="en-US" altLang="zh-CN" sz="1400" b="1" i="0" u="none" strike="noStrike" kern="0" cap="none" spc="0" normalizeH="0" baseline="0" noProof="0" dirty="0">
                            <a:ln>
                              <a:noFill/>
                            </a:ln>
                            <a:solidFill>
                              <a:srgbClr val="1642C5">
                                <a:lumMod val="75000"/>
                              </a:srgbClr>
                            </a:solidFill>
                            <a:effectLst/>
                            <a:uLnTx/>
                            <a:uFillTx/>
                            <a:latin typeface="Calibri" panose="020F0502020204030204" pitchFamily="34" charset="0"/>
                            <a:ea typeface="Calibri" panose="020F0502020204030204" pitchFamily="34" charset="0"/>
                            <a:cs typeface="Calibri" panose="020F0502020204030204" pitchFamily="34" charset="0"/>
                            <a:sym typeface="Arial"/>
                          </a:rPr>
                          <m:t>Sales</m:t>
                        </m:r>
                      </m:num>
                      <m:den>
                        <m:r>
                          <m:rPr>
                            <m:nor/>
                          </m:rPr>
                          <a:rPr kumimoji="0" lang="en-US" altLang="zh-CN" sz="1400" b="1" i="0" u="none" strike="noStrike" kern="0" cap="none" spc="0" normalizeH="0" baseline="0" noProof="0" dirty="0">
                            <a:ln>
                              <a:noFill/>
                            </a:ln>
                            <a:solidFill>
                              <a:srgbClr val="1642C5">
                                <a:lumMod val="75000"/>
                              </a:srgbClr>
                            </a:solidFill>
                            <a:effectLst/>
                            <a:uLnTx/>
                            <a:uFillTx/>
                            <a:latin typeface="Calibri" panose="020F0502020204030204" pitchFamily="34" charset="0"/>
                            <a:ea typeface="Calibri" panose="020F0502020204030204" pitchFamily="34" charset="0"/>
                            <a:cs typeface="Calibri" panose="020F0502020204030204" pitchFamily="34" charset="0"/>
                            <a:sym typeface="Arial"/>
                          </a:rPr>
                          <m:t>Accounts</m:t>
                        </m:r>
                        <m:r>
                          <m:rPr>
                            <m:nor/>
                          </m:rPr>
                          <a:rPr kumimoji="0" lang="en-US" altLang="zh-CN" sz="1400" b="1" i="0" u="none" strike="noStrike" kern="0" cap="none" spc="0" normalizeH="0" baseline="0" noProof="0" dirty="0">
                            <a:ln>
                              <a:noFill/>
                            </a:ln>
                            <a:solidFill>
                              <a:srgbClr val="1642C5">
                                <a:lumMod val="75000"/>
                              </a:srgbClr>
                            </a:solidFill>
                            <a:effectLst/>
                            <a:uLnTx/>
                            <a:uFillTx/>
                            <a:latin typeface="Calibri" panose="020F0502020204030204" pitchFamily="34" charset="0"/>
                            <a:ea typeface="Calibri" panose="020F0502020204030204" pitchFamily="34" charset="0"/>
                            <a:cs typeface="Calibri" panose="020F0502020204030204" pitchFamily="34" charset="0"/>
                            <a:sym typeface="Arial"/>
                          </a:rPr>
                          <m:t> </m:t>
                        </m:r>
                        <m:r>
                          <m:rPr>
                            <m:nor/>
                          </m:rPr>
                          <a:rPr kumimoji="0" lang="en-US" altLang="zh-CN" sz="1400" b="1" i="0" u="none" strike="noStrike" kern="0" cap="none" spc="0" normalizeH="0" baseline="0" noProof="0" dirty="0">
                            <a:ln>
                              <a:noFill/>
                            </a:ln>
                            <a:solidFill>
                              <a:srgbClr val="1642C5">
                                <a:lumMod val="75000"/>
                              </a:srgbClr>
                            </a:solidFill>
                            <a:effectLst/>
                            <a:uLnTx/>
                            <a:uFillTx/>
                            <a:latin typeface="Calibri" panose="020F0502020204030204" pitchFamily="34" charset="0"/>
                            <a:ea typeface="Calibri" panose="020F0502020204030204" pitchFamily="34" charset="0"/>
                            <a:cs typeface="Calibri" panose="020F0502020204030204" pitchFamily="34" charset="0"/>
                            <a:sym typeface="Arial"/>
                          </a:rPr>
                          <m:t>Receivable</m:t>
                        </m:r>
                        <m:r>
                          <m:rPr>
                            <m:nor/>
                          </m:rPr>
                          <a:rPr kumimoji="0" lang="en-US" altLang="zh-CN" sz="1400" b="1" i="0" u="none" strike="noStrike" kern="0" cap="none" spc="0" normalizeH="0" baseline="0" noProof="0" dirty="0">
                            <a:ln>
                              <a:noFill/>
                            </a:ln>
                            <a:solidFill>
                              <a:srgbClr val="1642C5">
                                <a:lumMod val="75000"/>
                              </a:srgbClr>
                            </a:solidFill>
                            <a:effectLst/>
                            <a:uLnTx/>
                            <a:uFillTx/>
                            <a:latin typeface="Calibri" panose="020F0502020204030204" pitchFamily="34" charset="0"/>
                            <a:ea typeface="Calibri" panose="020F0502020204030204" pitchFamily="34" charset="0"/>
                            <a:cs typeface="Calibri" panose="020F0502020204030204" pitchFamily="34" charset="0"/>
                            <a:sym typeface="Arial"/>
                          </a:rPr>
                          <m:t>​</m:t>
                        </m:r>
                      </m:den>
                    </m:f>
                  </m:oMath>
                </a14:m>
                <a:r>
                  <a:rPr kumimoji="0" lang="en-US" altLang="zh-CN" sz="1400" b="1" i="0" u="none" strike="noStrike" kern="0" cap="none" spc="0" normalizeH="0" baseline="0" noProof="0" dirty="0">
                    <a:ln>
                      <a:noFill/>
                    </a:ln>
                    <a:solidFill>
                      <a:srgbClr val="1642C5">
                        <a:lumMod val="75000"/>
                      </a:srgbClr>
                    </a:solidFill>
                    <a:effectLst/>
                    <a:uLnTx/>
                    <a:uFillTx/>
                    <a:latin typeface="Calibri" panose="020F0502020204030204" pitchFamily="34" charset="0"/>
                    <a:ea typeface="Calibri" panose="020F0502020204030204" pitchFamily="34" charset="0"/>
                    <a:cs typeface="Calibri" panose="020F0502020204030204" pitchFamily="34" charset="0"/>
                    <a:sym typeface="Arial"/>
                  </a:rPr>
                  <a:t> × Number of Days​(365)</a:t>
                </a:r>
                <a:endParaRPr kumimoji="1" lang="zh-CN" altLang="en-US" sz="1400" b="1" i="0" u="none" strike="noStrike" kern="0" cap="none" spc="0" normalizeH="0" baseline="0" noProof="0" dirty="0">
                  <a:ln>
                    <a:noFill/>
                  </a:ln>
                  <a:solidFill>
                    <a:srgbClr val="1642C5">
                      <a:lumMod val="75000"/>
                    </a:srgbClr>
                  </a:solidFill>
                  <a:effectLst/>
                  <a:uLnTx/>
                  <a:uFillTx/>
                  <a:latin typeface="Calibri" panose="020F0502020204030204" pitchFamily="34" charset="0"/>
                  <a:cs typeface="Calibri" panose="020F0502020204030204" pitchFamily="34" charset="0"/>
                  <a:sym typeface="Arial"/>
                </a:endParaRPr>
              </a:p>
            </p:txBody>
          </p:sp>
        </mc:Choice>
        <mc:Fallback xmlns="">
          <p:sp>
            <p:nvSpPr>
              <p:cNvPr id="17" name="文本框 16">
                <a:extLst>
                  <a:ext uri="{FF2B5EF4-FFF2-40B4-BE49-F238E27FC236}">
                    <a16:creationId xmlns:a16="http://schemas.microsoft.com/office/drawing/2014/main" id="{C66A0D61-4706-15F7-924C-F48AF36C35AC}"/>
                  </a:ext>
                </a:extLst>
              </p:cNvPr>
              <p:cNvSpPr txBox="1">
                <a:spLocks noRot="1" noChangeAspect="1" noMove="1" noResize="1" noEditPoints="1" noAdjustHandles="1" noChangeArrowheads="1" noChangeShapeType="1" noTextEdit="1"/>
              </p:cNvSpPr>
              <p:nvPr/>
            </p:nvSpPr>
            <p:spPr>
              <a:xfrm>
                <a:off x="295842" y="4233842"/>
                <a:ext cx="4017034" cy="585994"/>
              </a:xfrm>
              <a:prstGeom prst="rect">
                <a:avLst/>
              </a:prstGeom>
              <a:blipFill>
                <a:blip r:embed="rId4"/>
                <a:stretch>
                  <a:fillRect l="-631" b="-10638"/>
                </a:stretch>
              </a:blipFill>
            </p:spPr>
            <p:txBody>
              <a:bodyPr/>
              <a:lstStyle/>
              <a:p>
                <a:r>
                  <a:rPr lang="zh-CN" altLang="en-US">
                    <a:noFill/>
                  </a:rPr>
                  <a:t> </a:t>
                </a:r>
              </a:p>
            </p:txBody>
          </p:sp>
        </mc:Fallback>
      </mc:AlternateContent>
      <p:sp>
        <p:nvSpPr>
          <p:cNvPr id="18" name="Google Shape;1004;p39">
            <a:extLst>
              <a:ext uri="{FF2B5EF4-FFF2-40B4-BE49-F238E27FC236}">
                <a16:creationId xmlns:a16="http://schemas.microsoft.com/office/drawing/2014/main" id="{F127C274-9906-A5F7-6020-DC8A0E05D4F1}"/>
              </a:ext>
            </a:extLst>
          </p:cNvPr>
          <p:cNvSpPr txBox="1"/>
          <p:nvPr/>
        </p:nvSpPr>
        <p:spPr>
          <a:xfrm>
            <a:off x="5192281" y="4330156"/>
            <a:ext cx="3413237" cy="716084"/>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Stable DSO and % of total sales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Take </a:t>
            </a:r>
            <a:r>
              <a:rPr kumimoji="0" lang="en-US" sz="1400" b="0" i="0" u="none" strike="noStrike" kern="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average</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of DSO, % of total sales to get future estimations</a:t>
            </a:r>
          </a:p>
        </p:txBody>
      </p:sp>
      <p:graphicFrame>
        <p:nvGraphicFramePr>
          <p:cNvPr id="5" name="图表 4">
            <a:extLst>
              <a:ext uri="{FF2B5EF4-FFF2-40B4-BE49-F238E27FC236}">
                <a16:creationId xmlns:a16="http://schemas.microsoft.com/office/drawing/2014/main" id="{706A2E71-93FE-CF1E-8DC2-CA69421C11D2}"/>
              </a:ext>
            </a:extLst>
          </p:cNvPr>
          <p:cNvGraphicFramePr>
            <a:graphicFrameLocks/>
          </p:cNvGraphicFramePr>
          <p:nvPr/>
        </p:nvGraphicFramePr>
        <p:xfrm>
          <a:off x="7767145" y="1718691"/>
          <a:ext cx="1114095" cy="64285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图表 8">
            <a:extLst>
              <a:ext uri="{FF2B5EF4-FFF2-40B4-BE49-F238E27FC236}">
                <a16:creationId xmlns:a16="http://schemas.microsoft.com/office/drawing/2014/main" id="{706A2E71-93FE-CF1E-8DC2-CA69421C11D2}"/>
              </a:ext>
            </a:extLst>
          </p:cNvPr>
          <p:cNvGraphicFramePr>
            <a:graphicFrameLocks/>
          </p:cNvGraphicFramePr>
          <p:nvPr/>
        </p:nvGraphicFramePr>
        <p:xfrm>
          <a:off x="7767145" y="2422462"/>
          <a:ext cx="1114095" cy="64285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图表 9">
            <a:extLst>
              <a:ext uri="{FF2B5EF4-FFF2-40B4-BE49-F238E27FC236}">
                <a16:creationId xmlns:a16="http://schemas.microsoft.com/office/drawing/2014/main" id="{706A2E71-93FE-CF1E-8DC2-CA69421C11D2}"/>
              </a:ext>
            </a:extLst>
          </p:cNvPr>
          <p:cNvGraphicFramePr>
            <a:graphicFrameLocks/>
          </p:cNvGraphicFramePr>
          <p:nvPr/>
        </p:nvGraphicFramePr>
        <p:xfrm>
          <a:off x="7767145" y="3126234"/>
          <a:ext cx="1114095" cy="6428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98211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92;p38">
            <a:extLst>
              <a:ext uri="{FF2B5EF4-FFF2-40B4-BE49-F238E27FC236}">
                <a16:creationId xmlns:a16="http://schemas.microsoft.com/office/drawing/2014/main" id="{E75FB12D-3E17-879E-C61E-19DE0C52BE2A}"/>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DCF-Step1: P</a:t>
            </a:r>
            <a:r>
              <a:rPr lang="en-US" altLang="zh-CN" dirty="0">
                <a:solidFill>
                  <a:schemeClr val="accent1">
                    <a:lumMod val="75000"/>
                  </a:schemeClr>
                </a:solidFill>
              </a:rPr>
              <a:t>roject FCFs-NWC</a:t>
            </a:r>
            <a:endParaRPr dirty="0">
              <a:solidFill>
                <a:schemeClr val="accent1">
                  <a:lumMod val="75000"/>
                </a:schemeClr>
              </a:solidFill>
            </a:endParaRPr>
          </a:p>
        </p:txBody>
      </p:sp>
      <p:pic>
        <p:nvPicPr>
          <p:cNvPr id="4" name="图片 3">
            <a:extLst>
              <a:ext uri="{FF2B5EF4-FFF2-40B4-BE49-F238E27FC236}">
                <a16:creationId xmlns:a16="http://schemas.microsoft.com/office/drawing/2014/main" id="{80C3334D-7385-F4A8-4138-7C754DE8DD35}"/>
              </a:ext>
            </a:extLst>
          </p:cNvPr>
          <p:cNvPicPr>
            <a:picLocks noChangeAspect="1"/>
          </p:cNvPicPr>
          <p:nvPr/>
        </p:nvPicPr>
        <p:blipFill>
          <a:blip r:embed="rId3"/>
          <a:stretch>
            <a:fillRect/>
          </a:stretch>
        </p:blipFill>
        <p:spPr>
          <a:xfrm>
            <a:off x="7049700" y="97260"/>
            <a:ext cx="1950889" cy="499915"/>
          </a:xfrm>
          <a:prstGeom prst="rect">
            <a:avLst/>
          </a:prstGeom>
        </p:spPr>
      </p:pic>
      <p:sp>
        <p:nvSpPr>
          <p:cNvPr id="5" name="Google Shape;912;p35">
            <a:extLst>
              <a:ext uri="{FF2B5EF4-FFF2-40B4-BE49-F238E27FC236}">
                <a16:creationId xmlns:a16="http://schemas.microsoft.com/office/drawing/2014/main" id="{33DB9254-B42E-EDF3-8D7D-1C8E0D28B887}"/>
              </a:ext>
            </a:extLst>
          </p:cNvPr>
          <p:cNvSpPr txBox="1"/>
          <p:nvPr/>
        </p:nvSpPr>
        <p:spPr>
          <a:xfrm>
            <a:off x="457200" y="919972"/>
            <a:ext cx="8010470" cy="489275"/>
          </a:xfrm>
          <a:prstGeom prst="rect">
            <a:avLst/>
          </a:prstGeom>
          <a:solidFill>
            <a:srgbClr val="155FE5"/>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Projection period</a:t>
            </a:r>
          </a:p>
        </p:txBody>
      </p:sp>
      <p:graphicFrame>
        <p:nvGraphicFramePr>
          <p:cNvPr id="6" name="表格 7">
            <a:extLst>
              <a:ext uri="{FF2B5EF4-FFF2-40B4-BE49-F238E27FC236}">
                <a16:creationId xmlns:a16="http://schemas.microsoft.com/office/drawing/2014/main" id="{731C4863-8FB1-A062-D568-4CD7CFF34873}"/>
              </a:ext>
            </a:extLst>
          </p:cNvPr>
          <p:cNvGraphicFramePr>
            <a:graphicFrameLocks noGrp="1"/>
          </p:cNvGraphicFramePr>
          <p:nvPr/>
        </p:nvGraphicFramePr>
        <p:xfrm>
          <a:off x="502208" y="1619877"/>
          <a:ext cx="7920453" cy="2682240"/>
        </p:xfrm>
        <a:graphic>
          <a:graphicData uri="http://schemas.openxmlformats.org/drawingml/2006/table">
            <a:tbl>
              <a:tblPr firstRow="1" bandRow="1">
                <a:tableStyleId>{5DA37D80-6434-44D0-A028-1B22A696006F}</a:tableStyleId>
              </a:tblPr>
              <a:tblGrid>
                <a:gridCol w="2849880">
                  <a:extLst>
                    <a:ext uri="{9D8B030D-6E8A-4147-A177-3AD203B41FA5}">
                      <a16:colId xmlns:a16="http://schemas.microsoft.com/office/drawing/2014/main" val="807755465"/>
                    </a:ext>
                  </a:extLst>
                </a:gridCol>
                <a:gridCol w="1021923">
                  <a:extLst>
                    <a:ext uri="{9D8B030D-6E8A-4147-A177-3AD203B41FA5}">
                      <a16:colId xmlns:a16="http://schemas.microsoft.com/office/drawing/2014/main" val="56509072"/>
                    </a:ext>
                  </a:extLst>
                </a:gridCol>
                <a:gridCol w="1021923">
                  <a:extLst>
                    <a:ext uri="{9D8B030D-6E8A-4147-A177-3AD203B41FA5}">
                      <a16:colId xmlns:a16="http://schemas.microsoft.com/office/drawing/2014/main" val="3258856954"/>
                    </a:ext>
                  </a:extLst>
                </a:gridCol>
                <a:gridCol w="1021923">
                  <a:extLst>
                    <a:ext uri="{9D8B030D-6E8A-4147-A177-3AD203B41FA5}">
                      <a16:colId xmlns:a16="http://schemas.microsoft.com/office/drawing/2014/main" val="2525030457"/>
                    </a:ext>
                  </a:extLst>
                </a:gridCol>
                <a:gridCol w="1021923">
                  <a:extLst>
                    <a:ext uri="{9D8B030D-6E8A-4147-A177-3AD203B41FA5}">
                      <a16:colId xmlns:a16="http://schemas.microsoft.com/office/drawing/2014/main" val="196075381"/>
                    </a:ext>
                  </a:extLst>
                </a:gridCol>
                <a:gridCol w="982881">
                  <a:extLst>
                    <a:ext uri="{9D8B030D-6E8A-4147-A177-3AD203B41FA5}">
                      <a16:colId xmlns:a16="http://schemas.microsoft.com/office/drawing/2014/main" val="1552615216"/>
                    </a:ext>
                  </a:extLst>
                </a:gridCol>
              </a:tblGrid>
              <a:tr h="370840">
                <a:tc>
                  <a:txBody>
                    <a:bodyPr/>
                    <a:lstStyle/>
                    <a:p>
                      <a:pPr algn="ctr" fontAlgn="b"/>
                      <a:r>
                        <a:rPr lang="en-US"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Current Assets</a:t>
                      </a:r>
                    </a:p>
                    <a:p>
                      <a:pPr algn="ctr" fontAlgn="b"/>
                      <a:r>
                        <a:rPr lang="en-US"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thousand)</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D0DFFA"/>
                    </a:solidFill>
                  </a:tcPr>
                </a:tc>
                <a:tc>
                  <a:txBody>
                    <a:bodyPr/>
                    <a:lstStyle/>
                    <a:p>
                      <a:pPr algn="ctr"/>
                      <a:r>
                        <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Dec. 31, 2016</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D0DFFA"/>
                    </a:solidFill>
                  </a:tcPr>
                </a:tc>
                <a:tc>
                  <a:txBody>
                    <a:bodyPr/>
                    <a:lstStyle/>
                    <a:p>
                      <a:pPr algn="ctr"/>
                      <a:r>
                        <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Dec. 31, 2017</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D0DFFA"/>
                    </a:solidFill>
                  </a:tcPr>
                </a:tc>
                <a:tc>
                  <a:txBody>
                    <a:bodyPr/>
                    <a:lstStyle/>
                    <a:p>
                      <a:pPr algn="ctr"/>
                      <a:r>
                        <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Dec. 31, 2018</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D0DFFA"/>
                    </a:solidFill>
                  </a:tcPr>
                </a:tc>
                <a:tc>
                  <a:txBody>
                    <a:bodyPr/>
                    <a:lstStyle/>
                    <a:p>
                      <a:pPr algn="ctr"/>
                      <a:r>
                        <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Dec. 31, 2019</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D0DFFA"/>
                    </a:solidFill>
                  </a:tcPr>
                </a:tc>
                <a:tc>
                  <a:txBody>
                    <a:bodyPr/>
                    <a:lstStyle/>
                    <a:p>
                      <a:pPr algn="ctr"/>
                      <a:r>
                        <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Dec. 31, 2020</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D0DFFA"/>
                    </a:solidFill>
                  </a:tcPr>
                </a:tc>
                <a:extLst>
                  <a:ext uri="{0D108BD9-81ED-4DB2-BD59-A6C34878D82A}">
                    <a16:rowId xmlns:a16="http://schemas.microsoft.com/office/drawing/2014/main" val="4064847486"/>
                  </a:ext>
                </a:extLst>
              </a:tr>
              <a:tr h="370840">
                <a:tc>
                  <a:txBody>
                    <a:bodyPr/>
                    <a:lstStyle/>
                    <a:p>
                      <a:pPr marR="0" algn="ctr" rtl="0" fontAlgn="b">
                        <a:lnSpc>
                          <a:spcPct val="100000"/>
                        </a:lnSpc>
                        <a:spcBef>
                          <a:spcPts val="0"/>
                        </a:spcBef>
                        <a:spcAft>
                          <a:spcPts val="0"/>
                        </a:spcAft>
                        <a:buClr>
                          <a:srgbClr val="000000"/>
                        </a:buClr>
                        <a:buFont typeface="Arial"/>
                      </a:pPr>
                      <a:r>
                        <a:rPr lang="en-US" sz="1200" b="0"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Accounts receivable</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821,636</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926,974</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1,127,272</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1,375,272</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1,677,831</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2828902216"/>
                  </a:ext>
                </a:extLst>
              </a:tr>
              <a:tr h="370840">
                <a:tc>
                  <a:txBody>
                    <a:bodyPr/>
                    <a:lstStyle/>
                    <a:p>
                      <a:pPr algn="ctr"/>
                      <a:r>
                        <a:rPr lang="en-US" sz="12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Average</a:t>
                      </a:r>
                      <a:r>
                        <a:rPr lang="en-US"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DSO</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DFFA"/>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76.90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76.90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76.90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76.90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76.90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7467450"/>
                  </a:ext>
                </a:extLst>
              </a:tr>
              <a:tr h="370840">
                <a:tc>
                  <a:txBody>
                    <a:bodyPr/>
                    <a:lstStyle/>
                    <a:p>
                      <a:pPr algn="ctr"/>
                      <a:r>
                        <a:rPr lang="en-US"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Deferred commissions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119,108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134,379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163,415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199,366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243,227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78517"/>
                  </a:ext>
                </a:extLst>
              </a:tr>
              <a:tr h="370840">
                <a:tc>
                  <a:txBody>
                    <a:bodyPr/>
                    <a:lstStyle/>
                    <a:p>
                      <a:pPr algn="ctr"/>
                      <a:r>
                        <a:rPr lang="en-US" sz="12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Average</a:t>
                      </a:r>
                      <a:r>
                        <a:rPr lang="en-US"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 of total sales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DFFA"/>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3.05%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3.05%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3.05%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3.05%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3.05%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4686890"/>
                  </a:ext>
                </a:extLst>
              </a:tr>
              <a:tr h="370840">
                <a:tc>
                  <a:txBody>
                    <a:bodyPr/>
                    <a:lstStyle/>
                    <a:p>
                      <a:pPr algn="ctr" fontAlgn="b"/>
                      <a:r>
                        <a:rPr lang="en-US"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Prepaid expenses and other current assets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193,270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218,048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265,163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323,499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394,669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50653273"/>
                  </a:ext>
                </a:extLst>
              </a:tr>
              <a:tr h="370840">
                <a:tc>
                  <a:txBody>
                    <a:bodyPr/>
                    <a:lstStyle/>
                    <a:p>
                      <a:pPr algn="ctr"/>
                      <a:r>
                        <a:rPr lang="en-US" sz="12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Average</a:t>
                      </a:r>
                      <a:r>
                        <a:rPr lang="en-US"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 of total sales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DFFA"/>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4.96%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4.96%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4.96%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4.96%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4.96%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7265715"/>
                  </a:ext>
                </a:extLst>
              </a:tr>
            </a:tbl>
          </a:graphicData>
        </a:graphic>
      </p:graphicFrame>
    </p:spTree>
    <p:extLst>
      <p:ext uri="{BB962C8B-B14F-4D97-AF65-F5344CB8AC3E}">
        <p14:creationId xmlns:p14="http://schemas.microsoft.com/office/powerpoint/2010/main" val="2635272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92;p38">
            <a:extLst>
              <a:ext uri="{FF2B5EF4-FFF2-40B4-BE49-F238E27FC236}">
                <a16:creationId xmlns:a16="http://schemas.microsoft.com/office/drawing/2014/main" id="{9334AB6E-7460-6E70-8C08-4106057C185B}"/>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DCF-Step1: P</a:t>
            </a:r>
            <a:r>
              <a:rPr lang="en-US" altLang="zh-CN" dirty="0">
                <a:solidFill>
                  <a:schemeClr val="accent1">
                    <a:lumMod val="75000"/>
                  </a:schemeClr>
                </a:solidFill>
              </a:rPr>
              <a:t>roject FCFs-NWC</a:t>
            </a:r>
            <a:endParaRPr dirty="0">
              <a:solidFill>
                <a:schemeClr val="accent1">
                  <a:lumMod val="75000"/>
                </a:schemeClr>
              </a:solidFill>
            </a:endParaRPr>
          </a:p>
        </p:txBody>
      </p:sp>
      <p:pic>
        <p:nvPicPr>
          <p:cNvPr id="4" name="图片 3">
            <a:extLst>
              <a:ext uri="{FF2B5EF4-FFF2-40B4-BE49-F238E27FC236}">
                <a16:creationId xmlns:a16="http://schemas.microsoft.com/office/drawing/2014/main" id="{DA3A4482-9165-6691-4285-AC54EAB389C6}"/>
              </a:ext>
            </a:extLst>
          </p:cNvPr>
          <p:cNvPicPr>
            <a:picLocks noChangeAspect="1"/>
          </p:cNvPicPr>
          <p:nvPr/>
        </p:nvPicPr>
        <p:blipFill>
          <a:blip r:embed="rId3"/>
          <a:stretch>
            <a:fillRect/>
          </a:stretch>
        </p:blipFill>
        <p:spPr>
          <a:xfrm>
            <a:off x="7049700" y="97260"/>
            <a:ext cx="1950889" cy="499915"/>
          </a:xfrm>
          <a:prstGeom prst="rect">
            <a:avLst/>
          </a:prstGeom>
        </p:spPr>
      </p:pic>
      <p:sp>
        <p:nvSpPr>
          <p:cNvPr id="5" name="Google Shape;520;p26">
            <a:extLst>
              <a:ext uri="{FF2B5EF4-FFF2-40B4-BE49-F238E27FC236}">
                <a16:creationId xmlns:a16="http://schemas.microsoft.com/office/drawing/2014/main" id="{0EF8416C-FCFD-BC97-71F7-A0C9CECCF2AF}"/>
              </a:ext>
            </a:extLst>
          </p:cNvPr>
          <p:cNvSpPr txBox="1"/>
          <p:nvPr/>
        </p:nvSpPr>
        <p:spPr>
          <a:xfrm>
            <a:off x="0" y="782875"/>
            <a:ext cx="2629904" cy="2739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1642C5">
                    <a:lumMod val="50000"/>
                  </a:srgbClr>
                </a:solidFill>
                <a:effectLst/>
                <a:uLnTx/>
                <a:uFillTx/>
                <a:latin typeface="Fira Sans Extra Condensed"/>
                <a:ea typeface="Fira Sans Extra Condensed"/>
                <a:cs typeface="Fira Sans Extra Condensed"/>
                <a:sym typeface="Fira Sans Extra Condensed"/>
              </a:rPr>
              <a:t>Historical Performance</a:t>
            </a:r>
          </a:p>
        </p:txBody>
      </p:sp>
      <p:graphicFrame>
        <p:nvGraphicFramePr>
          <p:cNvPr id="6" name="表格 7">
            <a:extLst>
              <a:ext uri="{FF2B5EF4-FFF2-40B4-BE49-F238E27FC236}">
                <a16:creationId xmlns:a16="http://schemas.microsoft.com/office/drawing/2014/main" id="{3C6C87A4-FCA7-1B7A-9DF7-E21531A654F4}"/>
              </a:ext>
            </a:extLst>
          </p:cNvPr>
          <p:cNvGraphicFramePr>
            <a:graphicFrameLocks noGrp="1"/>
          </p:cNvGraphicFramePr>
          <p:nvPr/>
        </p:nvGraphicFramePr>
        <p:xfrm>
          <a:off x="208104" y="1154275"/>
          <a:ext cx="8792484" cy="2707640"/>
        </p:xfrm>
        <a:graphic>
          <a:graphicData uri="http://schemas.openxmlformats.org/drawingml/2006/table">
            <a:tbl>
              <a:tblPr firstRow="1" bandRow="1">
                <a:tableStyleId>{5DA37D80-6434-44D0-A028-1B22A696006F}</a:tableStyleId>
              </a:tblPr>
              <a:tblGrid>
                <a:gridCol w="2516924">
                  <a:extLst>
                    <a:ext uri="{9D8B030D-6E8A-4147-A177-3AD203B41FA5}">
                      <a16:colId xmlns:a16="http://schemas.microsoft.com/office/drawing/2014/main" val="807755465"/>
                    </a:ext>
                  </a:extLst>
                </a:gridCol>
                <a:gridCol w="895216">
                  <a:extLst>
                    <a:ext uri="{9D8B030D-6E8A-4147-A177-3AD203B41FA5}">
                      <a16:colId xmlns:a16="http://schemas.microsoft.com/office/drawing/2014/main" val="56509072"/>
                    </a:ext>
                  </a:extLst>
                </a:gridCol>
                <a:gridCol w="895216">
                  <a:extLst>
                    <a:ext uri="{9D8B030D-6E8A-4147-A177-3AD203B41FA5}">
                      <a16:colId xmlns:a16="http://schemas.microsoft.com/office/drawing/2014/main" val="3258856954"/>
                    </a:ext>
                  </a:extLst>
                </a:gridCol>
                <a:gridCol w="895216">
                  <a:extLst>
                    <a:ext uri="{9D8B030D-6E8A-4147-A177-3AD203B41FA5}">
                      <a16:colId xmlns:a16="http://schemas.microsoft.com/office/drawing/2014/main" val="2525030457"/>
                    </a:ext>
                  </a:extLst>
                </a:gridCol>
                <a:gridCol w="895216">
                  <a:extLst>
                    <a:ext uri="{9D8B030D-6E8A-4147-A177-3AD203B41FA5}">
                      <a16:colId xmlns:a16="http://schemas.microsoft.com/office/drawing/2014/main" val="196075381"/>
                    </a:ext>
                  </a:extLst>
                </a:gridCol>
                <a:gridCol w="895216">
                  <a:extLst>
                    <a:ext uri="{9D8B030D-6E8A-4147-A177-3AD203B41FA5}">
                      <a16:colId xmlns:a16="http://schemas.microsoft.com/office/drawing/2014/main" val="1552615216"/>
                    </a:ext>
                  </a:extLst>
                </a:gridCol>
                <a:gridCol w="899740">
                  <a:extLst>
                    <a:ext uri="{9D8B030D-6E8A-4147-A177-3AD203B41FA5}">
                      <a16:colId xmlns:a16="http://schemas.microsoft.com/office/drawing/2014/main" val="1430222045"/>
                    </a:ext>
                  </a:extLst>
                </a:gridCol>
                <a:gridCol w="899740">
                  <a:extLst>
                    <a:ext uri="{9D8B030D-6E8A-4147-A177-3AD203B41FA5}">
                      <a16:colId xmlns:a16="http://schemas.microsoft.com/office/drawing/2014/main" val="1690564635"/>
                    </a:ext>
                  </a:extLst>
                </a:gridCol>
              </a:tblGrid>
              <a:tr h="370840">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altLang="zh-CN" sz="11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Current Liabilities</a:t>
                      </a:r>
                    </a:p>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altLang="zh-CN" sz="11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thousand)</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accent3">
                        <a:lumMod val="75000"/>
                      </a:schemeClr>
                    </a:solidFill>
                  </a:tcPr>
                </a:tc>
                <a:tc>
                  <a:txBody>
                    <a:bodyPr/>
                    <a:lstStyle/>
                    <a:p>
                      <a:pPr algn="ctr"/>
                      <a:r>
                        <a:rPr lang="en-US" sz="11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2010</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accent3">
                        <a:lumMod val="75000"/>
                      </a:schemeClr>
                    </a:solidFill>
                  </a:tcPr>
                </a:tc>
                <a:tc>
                  <a:txBody>
                    <a:bodyPr/>
                    <a:lstStyle/>
                    <a:p>
                      <a:pPr algn="ctr"/>
                      <a:r>
                        <a:rPr lang="en-US" sz="11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2011</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accent3">
                        <a:lumMod val="75000"/>
                      </a:schemeClr>
                    </a:solidFill>
                  </a:tcPr>
                </a:tc>
                <a:tc>
                  <a:txBody>
                    <a:bodyPr/>
                    <a:lstStyle/>
                    <a:p>
                      <a:pPr algn="ctr"/>
                      <a:r>
                        <a:rPr lang="en-US" sz="11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2012</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accent3">
                        <a:lumMod val="75000"/>
                      </a:schemeClr>
                    </a:solidFill>
                  </a:tcPr>
                </a:tc>
                <a:tc>
                  <a:txBody>
                    <a:bodyPr/>
                    <a:lstStyle/>
                    <a:p>
                      <a:pPr algn="ctr"/>
                      <a:r>
                        <a:rPr lang="en-US" sz="11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2013</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accent3">
                        <a:lumMod val="75000"/>
                      </a:schemeClr>
                    </a:solidFill>
                  </a:tcPr>
                </a:tc>
                <a:tc>
                  <a:txBody>
                    <a:bodyPr/>
                    <a:lstStyle/>
                    <a:p>
                      <a:pPr algn="ctr"/>
                      <a:r>
                        <a:rPr lang="en-US" sz="11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2014</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accent3">
                        <a:lumMod val="75000"/>
                      </a:schemeClr>
                    </a:solidFill>
                  </a:tcPr>
                </a:tc>
                <a:tc>
                  <a:txBody>
                    <a:bodyPr/>
                    <a:lstStyle/>
                    <a:p>
                      <a:pPr algn="ctr"/>
                      <a:r>
                        <a:rPr lang="en-US" sz="11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2015</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accent3">
                        <a:lumMod val="75000"/>
                      </a:schemeClr>
                    </a:solidFill>
                  </a:tcPr>
                </a:tc>
                <a:tc>
                  <a:txBody>
                    <a:bodyPr/>
                    <a:lstStyle/>
                    <a:p>
                      <a:pPr algn="ctr"/>
                      <a:r>
                        <a:rPr lang="en-US" sz="11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Trend</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4064847486"/>
                  </a:ext>
                </a:extLst>
              </a:tr>
              <a:tr h="370840">
                <a:tc>
                  <a:txBody>
                    <a:bodyPr/>
                    <a:lstStyle/>
                    <a:p>
                      <a:pPr algn="ctr" fontAlgn="b"/>
                      <a:r>
                        <a:rPr lang="en-US" sz="1100" b="0"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Accounts payable</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12,886</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28,217</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53,559</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100">
                          <a:solidFill>
                            <a:schemeClr val="tx1"/>
                          </a:solidFill>
                          <a:effectLst/>
                          <a:latin typeface="Calibri" panose="020F0502020204030204" pitchFamily="34" charset="0"/>
                          <a:ea typeface="Calibri" panose="020F0502020204030204" pitchFamily="34" charset="0"/>
                          <a:cs typeface="Calibri" panose="020F0502020204030204" pitchFamily="34" charset="0"/>
                        </a:rPr>
                        <a:t>66,744</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100">
                          <a:solidFill>
                            <a:schemeClr val="tx1"/>
                          </a:solidFill>
                          <a:effectLst/>
                          <a:latin typeface="Calibri" panose="020F0502020204030204" pitchFamily="34" charset="0"/>
                          <a:ea typeface="Calibri" panose="020F0502020204030204" pitchFamily="34" charset="0"/>
                          <a:cs typeface="Calibri" panose="020F0502020204030204" pitchFamily="34" charset="0"/>
                        </a:rPr>
                        <a:t>100,297</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100">
                          <a:solidFill>
                            <a:schemeClr val="tx1"/>
                          </a:solidFill>
                          <a:effectLst/>
                          <a:latin typeface="Calibri" panose="020F0502020204030204" pitchFamily="34" charset="0"/>
                          <a:ea typeface="Calibri" panose="020F0502020204030204" pitchFamily="34" charset="0"/>
                          <a:cs typeface="Calibri" panose="020F0502020204030204" pitchFamily="34" charset="0"/>
                        </a:rPr>
                        <a:t>162,176</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endParaRPr lang="en-US" altLang="zh-CN" sz="11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2828902216"/>
                  </a:ext>
                </a:extLst>
              </a:tr>
              <a:tr h="370840">
                <a:tc>
                  <a:txBody>
                    <a:bodyPr/>
                    <a:lstStyle/>
                    <a:p>
                      <a:pPr algn="ctr"/>
                      <a:r>
                        <a:rPr lang="en-US" sz="1100" b="1"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DPO</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DFFA"/>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104.9255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126.4513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155.7431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120.0621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124.6044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141.3229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7467450"/>
                  </a:ext>
                </a:extLst>
              </a:tr>
              <a:tr h="370840">
                <a:tc>
                  <a:txBody>
                    <a:bodyPr/>
                    <a:lstStyle/>
                    <a:p>
                      <a:pPr algn="ctr" fontAlgn="b"/>
                      <a:r>
                        <a:rPr lang="en-US" sz="1100" b="0"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Deferred revenues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64,985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139,798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257,743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a:solidFill>
                            <a:schemeClr val="tx1"/>
                          </a:solidFill>
                          <a:effectLst/>
                          <a:latin typeface="Calibri" panose="020F0502020204030204" pitchFamily="34" charset="0"/>
                          <a:ea typeface="Calibri" panose="020F0502020204030204" pitchFamily="34" charset="0"/>
                          <a:cs typeface="Calibri" panose="020F0502020204030204" pitchFamily="34" charset="0"/>
                        </a:rPr>
                        <a:t>392,243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a:solidFill>
                            <a:schemeClr val="tx1"/>
                          </a:solidFill>
                          <a:effectLst/>
                          <a:latin typeface="Calibri" panose="020F0502020204030204" pitchFamily="34" charset="0"/>
                          <a:ea typeface="Calibri" panose="020F0502020204030204" pitchFamily="34" charset="0"/>
                          <a:cs typeface="Calibri" panose="020F0502020204030204" pitchFamily="34" charset="0"/>
                        </a:rPr>
                        <a:t>522,299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a:solidFill>
                            <a:schemeClr val="tx1"/>
                          </a:solidFill>
                          <a:effectLst/>
                          <a:latin typeface="Calibri" panose="020F0502020204030204" pitchFamily="34" charset="0"/>
                          <a:ea typeface="Calibri" panose="020F0502020204030204" pitchFamily="34" charset="0"/>
                          <a:cs typeface="Calibri" panose="020F0502020204030204" pitchFamily="34" charset="0"/>
                        </a:rPr>
                        <a:t>709,116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altLang="zh-CN" sz="11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78517"/>
                  </a:ext>
                </a:extLst>
              </a:tr>
              <a:tr h="370840">
                <a:tc>
                  <a:txBody>
                    <a:bodyPr/>
                    <a:lstStyle/>
                    <a:p>
                      <a:pPr algn="ctr"/>
                      <a:r>
                        <a:rPr lang="en-US" sz="1100" b="1"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of total sales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DFFA"/>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26.73%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26.77%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26.51%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25.66%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23.54%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23.71%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altLang="zh-CN" sz="11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4686890"/>
                  </a:ext>
                </a:extLst>
              </a:tr>
              <a:tr h="370840">
                <a:tc>
                  <a:txBody>
                    <a:bodyPr/>
                    <a:lstStyle/>
                    <a:p>
                      <a:pPr algn="ctr" fontAlgn="b"/>
                      <a:r>
                        <a:rPr lang="en-US" sz="1100" b="0"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Accrued expenses and other current liabilities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27,601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58,644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104,077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183,004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260,189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316,792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50653273"/>
                  </a:ext>
                </a:extLst>
              </a:tr>
              <a:tr h="370840">
                <a:tc>
                  <a:txBody>
                    <a:bodyPr/>
                    <a:lstStyle/>
                    <a:p>
                      <a:pPr algn="ctr"/>
                      <a:r>
                        <a:rPr lang="en-US" sz="1100" b="1"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of total sales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DFFA"/>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11.35%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11.23%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10.70%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11.97%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11.73%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10.59%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7265715"/>
                  </a:ext>
                </a:extLst>
              </a:tr>
            </a:tbl>
          </a:graphicData>
        </a:graphic>
      </p:graphicFrame>
      <p:sp>
        <p:nvSpPr>
          <p:cNvPr id="7" name="Google Shape;1333;p55">
            <a:extLst>
              <a:ext uri="{FF2B5EF4-FFF2-40B4-BE49-F238E27FC236}">
                <a16:creationId xmlns:a16="http://schemas.microsoft.com/office/drawing/2014/main" id="{43DE6CBF-8F48-0599-F529-310781C009B8}"/>
              </a:ext>
            </a:extLst>
          </p:cNvPr>
          <p:cNvSpPr txBox="1">
            <a:spLocks/>
          </p:cNvSpPr>
          <p:nvPr/>
        </p:nvSpPr>
        <p:spPr>
          <a:xfrm>
            <a:off x="208104" y="3861915"/>
            <a:ext cx="7509867" cy="1263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zh-CN" sz="12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*DPO (Days payable outstanding) </a:t>
            </a:r>
            <a:r>
              <a:rPr kumimoji="0" lang="en-US" altLang="zh-CN"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measures how many days, on average, it takes a company to pay its suppliers.</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zh-CN"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DPO = accounts payable x number of days (365) / cost of goods sold</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zh-CN"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High DPO: Preferable for working capital management</a:t>
            </a:r>
          </a:p>
        </p:txBody>
      </p:sp>
      <p:sp>
        <p:nvSpPr>
          <p:cNvPr id="8" name="Google Shape;1004;p39">
            <a:extLst>
              <a:ext uri="{FF2B5EF4-FFF2-40B4-BE49-F238E27FC236}">
                <a16:creationId xmlns:a16="http://schemas.microsoft.com/office/drawing/2014/main" id="{9677C805-11EB-DCB3-938C-34C4B2C02644}"/>
              </a:ext>
            </a:extLst>
          </p:cNvPr>
          <p:cNvSpPr txBox="1"/>
          <p:nvPr/>
        </p:nvSpPr>
        <p:spPr>
          <a:xfrm>
            <a:off x="5630366" y="4330156"/>
            <a:ext cx="3197948" cy="716084"/>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Stable DPO and % of total sales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Take </a:t>
            </a:r>
            <a:r>
              <a:rPr kumimoji="0" lang="en-US" sz="1400" b="0" i="0" u="none" strike="noStrike" kern="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average</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of DPO, % of total sales to get future estimations</a:t>
            </a:r>
          </a:p>
        </p:txBody>
      </p:sp>
      <p:graphicFrame>
        <p:nvGraphicFramePr>
          <p:cNvPr id="2" name="图表 1">
            <a:extLst>
              <a:ext uri="{FF2B5EF4-FFF2-40B4-BE49-F238E27FC236}">
                <a16:creationId xmlns:a16="http://schemas.microsoft.com/office/drawing/2014/main" id="{706A2E71-93FE-CF1E-8DC2-CA69421C11D2}"/>
              </a:ext>
            </a:extLst>
          </p:cNvPr>
          <p:cNvGraphicFramePr>
            <a:graphicFrameLocks/>
          </p:cNvGraphicFramePr>
          <p:nvPr/>
        </p:nvGraphicFramePr>
        <p:xfrm>
          <a:off x="8117138" y="1573012"/>
          <a:ext cx="969055" cy="7147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图表 8">
            <a:extLst>
              <a:ext uri="{FF2B5EF4-FFF2-40B4-BE49-F238E27FC236}">
                <a16:creationId xmlns:a16="http://schemas.microsoft.com/office/drawing/2014/main" id="{706A2E71-93FE-CF1E-8DC2-CA69421C11D2}"/>
              </a:ext>
            </a:extLst>
          </p:cNvPr>
          <p:cNvGraphicFramePr>
            <a:graphicFrameLocks/>
          </p:cNvGraphicFramePr>
          <p:nvPr/>
        </p:nvGraphicFramePr>
        <p:xfrm>
          <a:off x="8117138" y="2301764"/>
          <a:ext cx="969055" cy="71470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图表 9">
            <a:extLst>
              <a:ext uri="{FF2B5EF4-FFF2-40B4-BE49-F238E27FC236}">
                <a16:creationId xmlns:a16="http://schemas.microsoft.com/office/drawing/2014/main" id="{706A2E71-93FE-CF1E-8DC2-CA69421C11D2}"/>
              </a:ext>
            </a:extLst>
          </p:cNvPr>
          <p:cNvGraphicFramePr>
            <a:graphicFrameLocks/>
          </p:cNvGraphicFramePr>
          <p:nvPr/>
        </p:nvGraphicFramePr>
        <p:xfrm>
          <a:off x="8117137" y="3081839"/>
          <a:ext cx="969056" cy="71470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3058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92;p38">
            <a:extLst>
              <a:ext uri="{FF2B5EF4-FFF2-40B4-BE49-F238E27FC236}">
                <a16:creationId xmlns:a16="http://schemas.microsoft.com/office/drawing/2014/main" id="{E75FB12D-3E17-879E-C61E-19DE0C52BE2A}"/>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DCF-Step1: P</a:t>
            </a:r>
            <a:r>
              <a:rPr lang="en-US" altLang="zh-CN" dirty="0">
                <a:solidFill>
                  <a:schemeClr val="accent1">
                    <a:lumMod val="75000"/>
                  </a:schemeClr>
                </a:solidFill>
              </a:rPr>
              <a:t>roject FCFs-NWC</a:t>
            </a:r>
            <a:endParaRPr dirty="0">
              <a:solidFill>
                <a:schemeClr val="accent1">
                  <a:lumMod val="75000"/>
                </a:schemeClr>
              </a:solidFill>
            </a:endParaRPr>
          </a:p>
        </p:txBody>
      </p:sp>
      <p:pic>
        <p:nvPicPr>
          <p:cNvPr id="4" name="图片 3">
            <a:extLst>
              <a:ext uri="{FF2B5EF4-FFF2-40B4-BE49-F238E27FC236}">
                <a16:creationId xmlns:a16="http://schemas.microsoft.com/office/drawing/2014/main" id="{80C3334D-7385-F4A8-4138-7C754DE8DD35}"/>
              </a:ext>
            </a:extLst>
          </p:cNvPr>
          <p:cNvPicPr>
            <a:picLocks noChangeAspect="1"/>
          </p:cNvPicPr>
          <p:nvPr/>
        </p:nvPicPr>
        <p:blipFill>
          <a:blip r:embed="rId3"/>
          <a:stretch>
            <a:fillRect/>
          </a:stretch>
        </p:blipFill>
        <p:spPr>
          <a:xfrm>
            <a:off x="7049700" y="97260"/>
            <a:ext cx="1950889" cy="499915"/>
          </a:xfrm>
          <a:prstGeom prst="rect">
            <a:avLst/>
          </a:prstGeom>
        </p:spPr>
      </p:pic>
      <p:sp>
        <p:nvSpPr>
          <p:cNvPr id="5" name="Google Shape;912;p35">
            <a:extLst>
              <a:ext uri="{FF2B5EF4-FFF2-40B4-BE49-F238E27FC236}">
                <a16:creationId xmlns:a16="http://schemas.microsoft.com/office/drawing/2014/main" id="{33DB9254-B42E-EDF3-8D7D-1C8E0D28B887}"/>
              </a:ext>
            </a:extLst>
          </p:cNvPr>
          <p:cNvSpPr txBox="1"/>
          <p:nvPr/>
        </p:nvSpPr>
        <p:spPr>
          <a:xfrm>
            <a:off x="457200" y="919972"/>
            <a:ext cx="8010470" cy="489275"/>
          </a:xfrm>
          <a:prstGeom prst="rect">
            <a:avLst/>
          </a:prstGeom>
          <a:solidFill>
            <a:srgbClr val="155FE5"/>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Projection period</a:t>
            </a:r>
          </a:p>
        </p:txBody>
      </p:sp>
      <p:graphicFrame>
        <p:nvGraphicFramePr>
          <p:cNvPr id="6" name="表格 7">
            <a:extLst>
              <a:ext uri="{FF2B5EF4-FFF2-40B4-BE49-F238E27FC236}">
                <a16:creationId xmlns:a16="http://schemas.microsoft.com/office/drawing/2014/main" id="{731C4863-8FB1-A062-D568-4CD7CFF34873}"/>
              </a:ext>
            </a:extLst>
          </p:cNvPr>
          <p:cNvGraphicFramePr>
            <a:graphicFrameLocks noGrp="1"/>
          </p:cNvGraphicFramePr>
          <p:nvPr/>
        </p:nvGraphicFramePr>
        <p:xfrm>
          <a:off x="525227" y="1497006"/>
          <a:ext cx="7874416" cy="3393440"/>
        </p:xfrm>
        <a:graphic>
          <a:graphicData uri="http://schemas.openxmlformats.org/drawingml/2006/table">
            <a:tbl>
              <a:tblPr firstRow="1" bandRow="1">
                <a:tableStyleId>{5DA37D80-6434-44D0-A028-1B22A696006F}</a:tableStyleId>
              </a:tblPr>
              <a:tblGrid>
                <a:gridCol w="2803843">
                  <a:extLst>
                    <a:ext uri="{9D8B030D-6E8A-4147-A177-3AD203B41FA5}">
                      <a16:colId xmlns:a16="http://schemas.microsoft.com/office/drawing/2014/main" val="807755465"/>
                    </a:ext>
                  </a:extLst>
                </a:gridCol>
                <a:gridCol w="1021923">
                  <a:extLst>
                    <a:ext uri="{9D8B030D-6E8A-4147-A177-3AD203B41FA5}">
                      <a16:colId xmlns:a16="http://schemas.microsoft.com/office/drawing/2014/main" val="56509072"/>
                    </a:ext>
                  </a:extLst>
                </a:gridCol>
                <a:gridCol w="1021923">
                  <a:extLst>
                    <a:ext uri="{9D8B030D-6E8A-4147-A177-3AD203B41FA5}">
                      <a16:colId xmlns:a16="http://schemas.microsoft.com/office/drawing/2014/main" val="3258856954"/>
                    </a:ext>
                  </a:extLst>
                </a:gridCol>
                <a:gridCol w="1021923">
                  <a:extLst>
                    <a:ext uri="{9D8B030D-6E8A-4147-A177-3AD203B41FA5}">
                      <a16:colId xmlns:a16="http://schemas.microsoft.com/office/drawing/2014/main" val="2525030457"/>
                    </a:ext>
                  </a:extLst>
                </a:gridCol>
                <a:gridCol w="1021923">
                  <a:extLst>
                    <a:ext uri="{9D8B030D-6E8A-4147-A177-3AD203B41FA5}">
                      <a16:colId xmlns:a16="http://schemas.microsoft.com/office/drawing/2014/main" val="196075381"/>
                    </a:ext>
                  </a:extLst>
                </a:gridCol>
                <a:gridCol w="982881">
                  <a:extLst>
                    <a:ext uri="{9D8B030D-6E8A-4147-A177-3AD203B41FA5}">
                      <a16:colId xmlns:a16="http://schemas.microsoft.com/office/drawing/2014/main" val="1552615216"/>
                    </a:ext>
                  </a:extLst>
                </a:gridCol>
              </a:tblGrid>
              <a:tr h="370840">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altLang="zh-CN"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Current Liabilities </a:t>
                      </a:r>
                    </a:p>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altLang="zh-CN"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thousand)</a:t>
                      </a:r>
                    </a:p>
                  </a:txBody>
                  <a:tcPr anchor="ctr">
                    <a:lnL w="12700" cap="flat" cmpd="sng" algn="ctr">
                      <a:noFill/>
                      <a:prstDash val="solid"/>
                      <a:round/>
                      <a:headEnd type="none" w="med" len="med"/>
                      <a:tailEnd type="none" w="med" len="med"/>
                    </a:lnL>
                    <a:lnR w="12700" cmpd="sng">
                      <a:noFill/>
                    </a:lnR>
                    <a:lnT w="12700" cmpd="sng">
                      <a:noFill/>
                    </a:lnT>
                    <a:lnB w="25400" cmpd="sng">
                      <a:noFill/>
                    </a:lnB>
                    <a:lnTlToBr w="12700" cmpd="sng">
                      <a:noFill/>
                      <a:prstDash val="solid"/>
                    </a:lnTlToBr>
                    <a:lnBlToTr w="12700" cmpd="sng">
                      <a:noFill/>
                      <a:prstDash val="solid"/>
                    </a:lnBlToTr>
                    <a:solidFill>
                      <a:srgbClr val="D0DFFA"/>
                    </a:solidFill>
                  </a:tcPr>
                </a:tc>
                <a:tc>
                  <a:txBody>
                    <a:bodyPr/>
                    <a:lstStyle/>
                    <a:p>
                      <a:pPr algn="ctr"/>
                      <a:r>
                        <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Dec. 31, 2016</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D0DFFA"/>
                    </a:solidFill>
                  </a:tcPr>
                </a:tc>
                <a:tc>
                  <a:txBody>
                    <a:bodyPr/>
                    <a:lstStyle/>
                    <a:p>
                      <a:pPr algn="ctr"/>
                      <a:r>
                        <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Dec. 31, 2017</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D0DFFA"/>
                    </a:solidFill>
                  </a:tcPr>
                </a:tc>
                <a:tc>
                  <a:txBody>
                    <a:bodyPr/>
                    <a:lstStyle/>
                    <a:p>
                      <a:pPr algn="ctr"/>
                      <a:r>
                        <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Dec. 31, 2018</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D0DFFA"/>
                    </a:solidFill>
                  </a:tcPr>
                </a:tc>
                <a:tc>
                  <a:txBody>
                    <a:bodyPr/>
                    <a:lstStyle/>
                    <a:p>
                      <a:pPr algn="ctr"/>
                      <a:r>
                        <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Dec. 31, 2019</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D0DFFA"/>
                    </a:solidFill>
                  </a:tcPr>
                </a:tc>
                <a:tc>
                  <a:txBody>
                    <a:bodyPr/>
                    <a:lstStyle/>
                    <a:p>
                      <a:pPr algn="ctr"/>
                      <a:r>
                        <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Dec. 31, 2020</a:t>
                      </a:r>
                    </a:p>
                  </a:txBody>
                  <a:tcPr anchor="ctr">
                    <a:lnL w="12700" cmpd="sng">
                      <a:noFill/>
                    </a:lnL>
                    <a:lnR w="12700" cap="flat" cmpd="sng" algn="ctr">
                      <a:no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solidFill>
                      <a:srgbClr val="D0DFFA"/>
                    </a:solidFill>
                  </a:tcPr>
                </a:tc>
                <a:extLst>
                  <a:ext uri="{0D108BD9-81ED-4DB2-BD59-A6C34878D82A}">
                    <a16:rowId xmlns:a16="http://schemas.microsoft.com/office/drawing/2014/main" val="4064847486"/>
                  </a:ext>
                </a:extLst>
              </a:tr>
              <a:tr h="370840">
                <a:tc>
                  <a:txBody>
                    <a:bodyPr/>
                    <a:lstStyle/>
                    <a:p>
                      <a:pPr algn="ctr" fontAlgn="b"/>
                      <a:r>
                        <a:rPr lang="en-US" sz="1100" b="0"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Accounts payable</a:t>
                      </a:r>
                    </a:p>
                  </a:txBody>
                  <a:tcPr anchor="ctr">
                    <a:lnL w="12700" cap="flat" cmpd="sng" algn="ctr">
                      <a:noFill/>
                      <a:prstDash val="solid"/>
                      <a:round/>
                      <a:headEnd type="none" w="med" len="med"/>
                      <a:tailEnd type="none" w="med" len="med"/>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200,703</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226,434</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275,361</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335,941</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409,848</a:t>
                      </a:r>
                    </a:p>
                  </a:txBody>
                  <a:tcPr anchor="ctr">
                    <a:lnL w="12700" cmpd="sng">
                      <a:noFill/>
                    </a:lnL>
                    <a:lnR w="12700" cap="flat" cmpd="sng" algn="ctr">
                      <a:no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2828902216"/>
                  </a:ext>
                </a:extLst>
              </a:tr>
              <a:tr h="370840">
                <a:tc>
                  <a:txBody>
                    <a:bodyPr/>
                    <a:lstStyle/>
                    <a:p>
                      <a:pPr algn="ctr"/>
                      <a:r>
                        <a:rPr lang="en-US" sz="1100" b="1" u="none"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Average</a:t>
                      </a:r>
                      <a:r>
                        <a:rPr lang="en-US" sz="1100" b="1"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DPO</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0DFFA"/>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128.8516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128.8516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128.8516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128.8516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128.8516</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7467450"/>
                  </a:ext>
                </a:extLst>
              </a:tr>
              <a:tr h="370840">
                <a:tc>
                  <a:txBody>
                    <a:bodyPr/>
                    <a:lstStyle/>
                    <a:p>
                      <a:pPr algn="ctr" fontAlgn="b"/>
                      <a:r>
                        <a:rPr lang="en-US" sz="1100" b="0"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Deferred revenues</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993,980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1,121,413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1,363,726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1,663,745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2,029,769</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78517"/>
                  </a:ext>
                </a:extLst>
              </a:tr>
              <a:tr h="370840">
                <a:tc>
                  <a:txBody>
                    <a:bodyPr/>
                    <a:lstStyle/>
                    <a:p>
                      <a:pPr algn="ctr"/>
                      <a:r>
                        <a:rPr lang="en-US" sz="1100" b="1" u="none"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Average</a:t>
                      </a:r>
                      <a:r>
                        <a:rPr lang="en-US" sz="1100" b="1"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 of total sales</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0DFFA"/>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25.49%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25.49%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25.49%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25.49%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25.49%</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4686890"/>
                  </a:ext>
                </a:extLst>
              </a:tr>
              <a:tr h="370840">
                <a:tc>
                  <a:txBody>
                    <a:bodyPr/>
                    <a:lstStyle/>
                    <a:p>
                      <a:pPr algn="ctr" fontAlgn="b"/>
                      <a:r>
                        <a:rPr lang="en-US" sz="1100" b="0"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Accrued expenses and other current liabilities</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439,205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495,513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602,583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735,151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896,884</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50653273"/>
                  </a:ext>
                </a:extLst>
              </a:tr>
              <a:tr h="370840">
                <a:tc>
                  <a:txBody>
                    <a:bodyPr/>
                    <a:lstStyle/>
                    <a:p>
                      <a:pPr algn="ctr"/>
                      <a:r>
                        <a:rPr lang="en-US" sz="1100" b="1" u="none"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Average</a:t>
                      </a:r>
                      <a:r>
                        <a:rPr lang="en-US" sz="1100" b="1"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 of total sales</a:t>
                      </a: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DFFA"/>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11.26%</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11.26%</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11.26%</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11.26%</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11.26%</a:t>
                      </a:r>
                    </a:p>
                  </a:txBody>
                  <a:tcPr anchor="ct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7265715"/>
                  </a:ext>
                </a:extLst>
              </a:tr>
              <a:tr h="370840">
                <a:tc>
                  <a:txBody>
                    <a:bodyPr/>
                    <a:lstStyle/>
                    <a:p>
                      <a:pPr algn="ctr"/>
                      <a:r>
                        <a:rPr lang="en-US" sz="1400" b="1"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Net working capital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fontAlgn="b"/>
                      <a:r>
                        <a:rPr lang="en-US" altLang="zh-CN"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(499,874)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fontAlgn="b"/>
                      <a:r>
                        <a:rPr lang="en-US" altLang="zh-CN"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(563,960)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fontAlgn="b"/>
                      <a:r>
                        <a:rPr lang="en-US" altLang="zh-CN"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(685,820)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fontAlgn="b"/>
                      <a:r>
                        <a:rPr lang="en-US" altLang="zh-CN"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(836,700)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fontAlgn="b"/>
                      <a:r>
                        <a:rPr lang="en-US" altLang="zh-CN"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(1,020,774)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2375520025"/>
                  </a:ext>
                </a:extLst>
              </a:tr>
              <a:tr h="370840">
                <a:tc>
                  <a:txBody>
                    <a:bodyPr/>
                    <a:lstStyle/>
                    <a:p>
                      <a:pPr algn="ctr"/>
                      <a:r>
                        <a:rPr lang="en-US" sz="1400" b="1"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Change in NWC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altLang="zh-CN"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(127,497)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altLang="zh-CN"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(64,086)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altLang="zh-CN"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(121,859)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altLang="zh-CN"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(150,880)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altLang="zh-CN"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(184,074)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258644110"/>
                  </a:ext>
                </a:extLst>
              </a:tr>
            </a:tbl>
          </a:graphicData>
        </a:graphic>
      </p:graphicFrame>
    </p:spTree>
    <p:extLst>
      <p:ext uri="{BB962C8B-B14F-4D97-AF65-F5344CB8AC3E}">
        <p14:creationId xmlns:p14="http://schemas.microsoft.com/office/powerpoint/2010/main" val="1034774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92;p38">
            <a:extLst>
              <a:ext uri="{FF2B5EF4-FFF2-40B4-BE49-F238E27FC236}">
                <a16:creationId xmlns:a16="http://schemas.microsoft.com/office/drawing/2014/main" id="{E75FB12D-3E17-879E-C61E-19DE0C52BE2A}"/>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DCF-Step1: P</a:t>
            </a:r>
            <a:r>
              <a:rPr lang="en-US" altLang="zh-CN" dirty="0">
                <a:solidFill>
                  <a:schemeClr val="accent1">
                    <a:lumMod val="75000"/>
                  </a:schemeClr>
                </a:solidFill>
              </a:rPr>
              <a:t>roject FCFs-NWC</a:t>
            </a:r>
            <a:endParaRPr dirty="0">
              <a:solidFill>
                <a:schemeClr val="accent1">
                  <a:lumMod val="75000"/>
                </a:schemeClr>
              </a:solidFill>
            </a:endParaRPr>
          </a:p>
        </p:txBody>
      </p:sp>
      <p:pic>
        <p:nvPicPr>
          <p:cNvPr id="4" name="图片 3">
            <a:extLst>
              <a:ext uri="{FF2B5EF4-FFF2-40B4-BE49-F238E27FC236}">
                <a16:creationId xmlns:a16="http://schemas.microsoft.com/office/drawing/2014/main" id="{80C3334D-7385-F4A8-4138-7C754DE8DD35}"/>
              </a:ext>
            </a:extLst>
          </p:cNvPr>
          <p:cNvPicPr>
            <a:picLocks noChangeAspect="1"/>
          </p:cNvPicPr>
          <p:nvPr/>
        </p:nvPicPr>
        <p:blipFill>
          <a:blip r:embed="rId3"/>
          <a:stretch>
            <a:fillRect/>
          </a:stretch>
        </p:blipFill>
        <p:spPr>
          <a:xfrm>
            <a:off x="7049700" y="97260"/>
            <a:ext cx="1950889" cy="499915"/>
          </a:xfrm>
          <a:prstGeom prst="rect">
            <a:avLst/>
          </a:prstGeom>
        </p:spPr>
      </p:pic>
      <p:sp>
        <p:nvSpPr>
          <p:cNvPr id="5" name="Google Shape;912;p35">
            <a:extLst>
              <a:ext uri="{FF2B5EF4-FFF2-40B4-BE49-F238E27FC236}">
                <a16:creationId xmlns:a16="http://schemas.microsoft.com/office/drawing/2014/main" id="{33DB9254-B42E-EDF3-8D7D-1C8E0D28B887}"/>
              </a:ext>
            </a:extLst>
          </p:cNvPr>
          <p:cNvSpPr txBox="1"/>
          <p:nvPr/>
        </p:nvSpPr>
        <p:spPr>
          <a:xfrm>
            <a:off x="457200" y="919972"/>
            <a:ext cx="8010470" cy="489275"/>
          </a:xfrm>
          <a:prstGeom prst="rect">
            <a:avLst/>
          </a:prstGeom>
          <a:solidFill>
            <a:srgbClr val="155FE5"/>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Projection period</a:t>
            </a:r>
          </a:p>
        </p:txBody>
      </p:sp>
      <p:graphicFrame>
        <p:nvGraphicFramePr>
          <p:cNvPr id="6" name="表格 7">
            <a:extLst>
              <a:ext uri="{FF2B5EF4-FFF2-40B4-BE49-F238E27FC236}">
                <a16:creationId xmlns:a16="http://schemas.microsoft.com/office/drawing/2014/main" id="{731C4863-8FB1-A062-D568-4CD7CFF34873}"/>
              </a:ext>
            </a:extLst>
          </p:cNvPr>
          <p:cNvGraphicFramePr>
            <a:graphicFrameLocks noGrp="1"/>
          </p:cNvGraphicFramePr>
          <p:nvPr/>
        </p:nvGraphicFramePr>
        <p:xfrm>
          <a:off x="525227" y="1497006"/>
          <a:ext cx="7874416" cy="1198880"/>
        </p:xfrm>
        <a:graphic>
          <a:graphicData uri="http://schemas.openxmlformats.org/drawingml/2006/table">
            <a:tbl>
              <a:tblPr firstRow="1" bandRow="1">
                <a:tableStyleId>{5DA37D80-6434-44D0-A028-1B22A696006F}</a:tableStyleId>
              </a:tblPr>
              <a:tblGrid>
                <a:gridCol w="2803843">
                  <a:extLst>
                    <a:ext uri="{9D8B030D-6E8A-4147-A177-3AD203B41FA5}">
                      <a16:colId xmlns:a16="http://schemas.microsoft.com/office/drawing/2014/main" val="807755465"/>
                    </a:ext>
                  </a:extLst>
                </a:gridCol>
                <a:gridCol w="1021923">
                  <a:extLst>
                    <a:ext uri="{9D8B030D-6E8A-4147-A177-3AD203B41FA5}">
                      <a16:colId xmlns:a16="http://schemas.microsoft.com/office/drawing/2014/main" val="56509072"/>
                    </a:ext>
                  </a:extLst>
                </a:gridCol>
                <a:gridCol w="1021923">
                  <a:extLst>
                    <a:ext uri="{9D8B030D-6E8A-4147-A177-3AD203B41FA5}">
                      <a16:colId xmlns:a16="http://schemas.microsoft.com/office/drawing/2014/main" val="3258856954"/>
                    </a:ext>
                  </a:extLst>
                </a:gridCol>
                <a:gridCol w="1021923">
                  <a:extLst>
                    <a:ext uri="{9D8B030D-6E8A-4147-A177-3AD203B41FA5}">
                      <a16:colId xmlns:a16="http://schemas.microsoft.com/office/drawing/2014/main" val="2525030457"/>
                    </a:ext>
                  </a:extLst>
                </a:gridCol>
                <a:gridCol w="1021923">
                  <a:extLst>
                    <a:ext uri="{9D8B030D-6E8A-4147-A177-3AD203B41FA5}">
                      <a16:colId xmlns:a16="http://schemas.microsoft.com/office/drawing/2014/main" val="196075381"/>
                    </a:ext>
                  </a:extLst>
                </a:gridCol>
                <a:gridCol w="982881">
                  <a:extLst>
                    <a:ext uri="{9D8B030D-6E8A-4147-A177-3AD203B41FA5}">
                      <a16:colId xmlns:a16="http://schemas.microsoft.com/office/drawing/2014/main" val="1552615216"/>
                    </a:ext>
                  </a:extLst>
                </a:gridCol>
              </a:tblGrid>
              <a:tr h="370840">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altLang="zh-CN"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Current Liabilities </a:t>
                      </a:r>
                    </a:p>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altLang="zh-CN"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thousand)</a:t>
                      </a:r>
                    </a:p>
                  </a:txBody>
                  <a:tcPr anchor="ctr">
                    <a:lnL w="12700" cap="flat" cmpd="sng" algn="ctr">
                      <a:noFill/>
                      <a:prstDash val="solid"/>
                      <a:round/>
                      <a:headEnd type="none" w="med" len="med"/>
                      <a:tailEnd type="none" w="med" len="med"/>
                    </a:lnL>
                    <a:lnR w="12700" cmpd="sng">
                      <a:noFill/>
                    </a:lnR>
                    <a:lnT w="12700" cmpd="sng">
                      <a:noFill/>
                    </a:lnT>
                    <a:lnB w="25400" cmpd="sng">
                      <a:noFill/>
                    </a:lnB>
                    <a:lnTlToBr w="12700" cmpd="sng">
                      <a:noFill/>
                      <a:prstDash val="solid"/>
                    </a:lnTlToBr>
                    <a:lnBlToTr w="12700" cmpd="sng">
                      <a:noFill/>
                      <a:prstDash val="solid"/>
                    </a:lnBlToTr>
                    <a:solidFill>
                      <a:srgbClr val="D0DFFA"/>
                    </a:solidFill>
                  </a:tcPr>
                </a:tc>
                <a:tc>
                  <a:txBody>
                    <a:bodyPr/>
                    <a:lstStyle/>
                    <a:p>
                      <a:pPr algn="ctr"/>
                      <a:r>
                        <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Dec. 31, 2016</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D0DFFA"/>
                    </a:solidFill>
                  </a:tcPr>
                </a:tc>
                <a:tc>
                  <a:txBody>
                    <a:bodyPr/>
                    <a:lstStyle/>
                    <a:p>
                      <a:pPr algn="ctr"/>
                      <a:r>
                        <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Dec. 31, 2017</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D0DFFA"/>
                    </a:solidFill>
                  </a:tcPr>
                </a:tc>
                <a:tc>
                  <a:txBody>
                    <a:bodyPr/>
                    <a:lstStyle/>
                    <a:p>
                      <a:pPr algn="ctr"/>
                      <a:r>
                        <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Dec. 31, 2018</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D0DFFA"/>
                    </a:solidFill>
                  </a:tcPr>
                </a:tc>
                <a:tc>
                  <a:txBody>
                    <a:bodyPr/>
                    <a:lstStyle/>
                    <a:p>
                      <a:pPr algn="ctr"/>
                      <a:r>
                        <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Dec. 31, 2019</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D0DFFA"/>
                    </a:solidFill>
                  </a:tcPr>
                </a:tc>
                <a:tc>
                  <a:txBody>
                    <a:bodyPr/>
                    <a:lstStyle/>
                    <a:p>
                      <a:pPr algn="ctr"/>
                      <a:r>
                        <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Dec. 31, 2020</a:t>
                      </a:r>
                    </a:p>
                  </a:txBody>
                  <a:tcPr anchor="ctr">
                    <a:lnL w="12700" cmpd="sng">
                      <a:noFill/>
                    </a:lnL>
                    <a:lnR w="12700" cap="flat" cmpd="sng" algn="ctr">
                      <a:no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solidFill>
                      <a:srgbClr val="D0DFFA"/>
                    </a:solidFill>
                  </a:tcPr>
                </a:tc>
                <a:extLst>
                  <a:ext uri="{0D108BD9-81ED-4DB2-BD59-A6C34878D82A}">
                    <a16:rowId xmlns:a16="http://schemas.microsoft.com/office/drawing/2014/main" val="4064847486"/>
                  </a:ext>
                </a:extLst>
              </a:tr>
              <a:tr h="370840">
                <a:tc>
                  <a:txBody>
                    <a:bodyPr/>
                    <a:lstStyle/>
                    <a:p>
                      <a:pPr algn="ctr"/>
                      <a:r>
                        <a:rPr lang="en-US" sz="1400" b="1"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Net working capital</a:t>
                      </a:r>
                    </a:p>
                  </a:txBody>
                  <a:tcPr anchor="ctr">
                    <a:lnL w="12700" cap="flat" cmpd="sng" algn="ctr">
                      <a:noFill/>
                      <a:prstDash val="solid"/>
                      <a:round/>
                      <a:headEnd type="none" w="med" len="med"/>
                      <a:tailEnd type="none" w="med" len="med"/>
                    </a:lnL>
                    <a:lnR w="12700" cmpd="sng">
                      <a:noFill/>
                    </a:lnR>
                    <a:lnT w="25400" cmpd="sng">
                      <a:noFill/>
                    </a:lnT>
                    <a:lnB w="12700" cmpd="sng">
                      <a:noFill/>
                    </a:lnB>
                    <a:lnTlToBr w="12700" cmpd="sng">
                      <a:noFill/>
                      <a:prstDash val="solid"/>
                    </a:lnTlToBr>
                    <a:lnBlToTr w="12700" cmpd="sng">
                      <a:noFill/>
                      <a:prstDash val="solid"/>
                    </a:lnBlToTr>
                    <a:solidFill>
                      <a:srgbClr val="CFE0FB"/>
                    </a:solidFill>
                  </a:tcPr>
                </a:tc>
                <a:tc>
                  <a:txBody>
                    <a:bodyPr/>
                    <a:lstStyle/>
                    <a:p>
                      <a:pPr algn="ctr" fontAlgn="b"/>
                      <a:r>
                        <a:rPr lang="en-US" altLang="zh-CN"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(499,874)</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fontAlgn="b"/>
                      <a:r>
                        <a:rPr lang="en-US" altLang="zh-CN"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(563,960)</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fontAlgn="b"/>
                      <a:r>
                        <a:rPr lang="en-US" altLang="zh-CN"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(685,820)</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fontAlgn="b"/>
                      <a:r>
                        <a:rPr lang="en-US" altLang="zh-CN"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(836,700)</a:t>
                      </a:r>
                    </a:p>
                  </a:txBody>
                  <a:tcPr anchor="ctr">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ctr" fontAlgn="b"/>
                      <a:r>
                        <a:rPr lang="en-US" altLang="zh-CN"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(1,020,774)</a:t>
                      </a:r>
                    </a:p>
                  </a:txBody>
                  <a:tcPr anchor="ctr">
                    <a:lnL w="12700" cmpd="sng">
                      <a:noFill/>
                    </a:lnL>
                    <a:lnR w="12700" cap="flat" cmpd="sng" algn="ctr">
                      <a:no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2828902216"/>
                  </a:ext>
                </a:extLst>
              </a:tr>
              <a:tr h="370840">
                <a:tc>
                  <a:txBody>
                    <a:bodyPr/>
                    <a:lstStyle/>
                    <a:p>
                      <a:pPr algn="ctr"/>
                      <a:r>
                        <a:rPr lang="en-US" sz="1400" b="1"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Change in NWC</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(127,497)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(64,086)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(121,859)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(150,880)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(184,074)</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7467450"/>
                  </a:ext>
                </a:extLst>
              </a:tr>
            </a:tbl>
          </a:graphicData>
        </a:graphic>
      </p:graphicFrame>
      <p:sp>
        <p:nvSpPr>
          <p:cNvPr id="7" name="Google Shape;1004;p39">
            <a:extLst>
              <a:ext uri="{FF2B5EF4-FFF2-40B4-BE49-F238E27FC236}">
                <a16:creationId xmlns:a16="http://schemas.microsoft.com/office/drawing/2014/main" id="{22625F94-CD9A-17D3-79A9-32A2EF506150}"/>
              </a:ext>
            </a:extLst>
          </p:cNvPr>
          <p:cNvSpPr txBox="1"/>
          <p:nvPr/>
        </p:nvSpPr>
        <p:spPr>
          <a:xfrm>
            <a:off x="432852" y="2922735"/>
            <a:ext cx="8278296" cy="1452923"/>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altLang="zh-CN" b="1" i="0" u="none" strike="noStrike" kern="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Negative NWC:</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ltLang="zh-CN" i="0" dirty="0">
                <a:solidFill>
                  <a:srgbClr val="000000"/>
                </a:solidFill>
                <a:effectLst/>
                <a:latin typeface="Calibri" panose="020F0502020204030204" pitchFamily="34" charset="0"/>
                <a:cs typeface="Calibri" panose="020F0502020204030204" pitchFamily="34" charset="0"/>
              </a:rPr>
              <a:t>LinkedIn is using supplier credit as a source of capital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zh-CN"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Roboto"/>
              </a:rPr>
              <a:t>Default risk &amp; potential cost</a:t>
            </a:r>
          </a:p>
          <a:p>
            <a:pPr marR="0" lvl="0" algn="l" defTabSz="914400" rtl="0" eaLnBrk="1" fontAlgn="auto" latinLnBrk="0" hangingPunct="1">
              <a:lnSpc>
                <a:spcPct val="100000"/>
              </a:lnSpc>
              <a:spcBef>
                <a:spcPts val="0"/>
              </a:spcBef>
              <a:spcAft>
                <a:spcPts val="0"/>
              </a:spcAft>
              <a:buClr>
                <a:srgbClr val="000000"/>
              </a:buClr>
              <a:buSzTx/>
              <a:tabLst/>
              <a:defRPr/>
            </a:pP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sym typeface="Roboto"/>
              </a:rPr>
              <a:t>Negative change in NWC: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ltLang="zh-CN" dirty="0">
                <a:solidFill>
                  <a:srgbClr val="000000"/>
                </a:solidFill>
                <a:latin typeface="Calibri" panose="020F0502020204030204" pitchFamily="34" charset="0"/>
                <a:cs typeface="Calibri" panose="020F0502020204030204" pitchFamily="34" charset="0"/>
              </a:rPr>
              <a:t>R</a:t>
            </a:r>
            <a:r>
              <a:rPr lang="en-US" altLang="zh-CN" i="0" dirty="0">
                <a:solidFill>
                  <a:srgbClr val="000000"/>
                </a:solidFill>
                <a:effectLst/>
                <a:latin typeface="Calibri" panose="020F0502020204030204" pitchFamily="34" charset="0"/>
                <a:cs typeface="Calibri" panose="020F0502020204030204" pitchFamily="34" charset="0"/>
              </a:rPr>
              <a:t>eleases tied-up cash and increases the cash flow of the firm</a:t>
            </a:r>
            <a:r>
              <a:rPr lang="en-US" altLang="zh-CN" i="0" dirty="0">
                <a:solidFill>
                  <a:schemeClr val="tx1"/>
                </a:solidFill>
                <a:effectLst/>
                <a:latin typeface="Calibri" panose="020F0502020204030204" pitchFamily="34" charset="0"/>
                <a:cs typeface="Calibri" panose="020F0502020204030204" pitchFamily="34" charset="0"/>
                <a:sym typeface="Roboto"/>
              </a:rPr>
              <a:t>, increase management efficiency</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ltLang="zh-CN" dirty="0">
                <a:solidFill>
                  <a:srgbClr val="000000"/>
                </a:solidFill>
                <a:latin typeface="Calibri" panose="020F0502020204030204" pitchFamily="34" charset="0"/>
                <a:cs typeface="Calibri" panose="020F0502020204030204" pitchFamily="34" charset="0"/>
              </a:rPr>
              <a:t>F</a:t>
            </a:r>
            <a:r>
              <a:rPr lang="en-US" altLang="zh-CN" i="0" dirty="0">
                <a:solidFill>
                  <a:srgbClr val="000000"/>
                </a:solidFill>
                <a:effectLst/>
                <a:latin typeface="Calibri" panose="020F0502020204030204" pitchFamily="34" charset="0"/>
                <a:cs typeface="Calibri" panose="020F0502020204030204" pitchFamily="34" charset="0"/>
              </a:rPr>
              <a:t>urther decreases in working capital can have negative consequences for revenue growth and profits</a:t>
            </a:r>
            <a:endPar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sym typeface="Roboto"/>
            </a:endParaRP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altLang="zh-CN" b="1"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sp>
        <p:nvSpPr>
          <p:cNvPr id="8" name="Google Shape;913;p35">
            <a:extLst>
              <a:ext uri="{FF2B5EF4-FFF2-40B4-BE49-F238E27FC236}">
                <a16:creationId xmlns:a16="http://schemas.microsoft.com/office/drawing/2014/main" id="{078C5DD7-7377-8520-07BD-70202A7416DB}"/>
              </a:ext>
            </a:extLst>
          </p:cNvPr>
          <p:cNvSpPr txBox="1"/>
          <p:nvPr/>
        </p:nvSpPr>
        <p:spPr>
          <a:xfrm>
            <a:off x="2867367" y="4602508"/>
            <a:ext cx="3409266" cy="340225"/>
          </a:xfrm>
          <a:prstGeom prst="round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Source:</a:t>
            </a:r>
            <a:r>
              <a:rPr lang="zh-CN" alt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kumimoji="0" lang="en-US" altLang="zh-CN" sz="1200" b="0" i="0"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4"/>
              </a:rPr>
              <a:t>Working capital in valuation-stern.nyu.edu</a:t>
            </a:r>
            <a:endParaRPr kumimoji="0" lang="en-US" altLang="zh-CN" sz="1200" b="0" i="0"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2864529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92;p38">
            <a:extLst>
              <a:ext uri="{FF2B5EF4-FFF2-40B4-BE49-F238E27FC236}">
                <a16:creationId xmlns:a16="http://schemas.microsoft.com/office/drawing/2014/main" id="{26F6C273-EDA2-82EE-4DF5-2EFEB3C8EB17}"/>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DCF-Step1: P</a:t>
            </a:r>
            <a:r>
              <a:rPr lang="en-US" altLang="zh-CN" dirty="0">
                <a:solidFill>
                  <a:schemeClr val="accent1">
                    <a:lumMod val="75000"/>
                  </a:schemeClr>
                </a:solidFill>
              </a:rPr>
              <a:t>roject Free Cash Flows</a:t>
            </a:r>
            <a:endParaRPr dirty="0">
              <a:solidFill>
                <a:schemeClr val="accent1">
                  <a:lumMod val="75000"/>
                </a:schemeClr>
              </a:solidFill>
            </a:endParaRPr>
          </a:p>
        </p:txBody>
      </p:sp>
      <p:pic>
        <p:nvPicPr>
          <p:cNvPr id="6" name="图片 5">
            <a:extLst>
              <a:ext uri="{FF2B5EF4-FFF2-40B4-BE49-F238E27FC236}">
                <a16:creationId xmlns:a16="http://schemas.microsoft.com/office/drawing/2014/main" id="{39CF456F-A1D4-4BA8-3FE2-C846300261E8}"/>
              </a:ext>
            </a:extLst>
          </p:cNvPr>
          <p:cNvPicPr>
            <a:picLocks noChangeAspect="1"/>
          </p:cNvPicPr>
          <p:nvPr/>
        </p:nvPicPr>
        <p:blipFill>
          <a:blip r:embed="rId3"/>
          <a:stretch>
            <a:fillRect/>
          </a:stretch>
        </p:blipFill>
        <p:spPr>
          <a:xfrm>
            <a:off x="7049700" y="97260"/>
            <a:ext cx="1950889" cy="499915"/>
          </a:xfrm>
          <a:prstGeom prst="rect">
            <a:avLst/>
          </a:prstGeom>
        </p:spPr>
      </p:pic>
      <p:sp>
        <p:nvSpPr>
          <p:cNvPr id="7" name="Google Shape;1004;p39">
            <a:extLst>
              <a:ext uri="{FF2B5EF4-FFF2-40B4-BE49-F238E27FC236}">
                <a16:creationId xmlns:a16="http://schemas.microsoft.com/office/drawing/2014/main" id="{1067BF35-CA88-A90F-621D-F75AF8B78FF5}"/>
              </a:ext>
            </a:extLst>
          </p:cNvPr>
          <p:cNvSpPr txBox="1"/>
          <p:nvPr/>
        </p:nvSpPr>
        <p:spPr>
          <a:xfrm>
            <a:off x="1008661" y="881185"/>
            <a:ext cx="7126678" cy="589941"/>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Free Cash Flow = Operating cash flow – CAPEX – Change in NWC</a:t>
            </a:r>
          </a:p>
        </p:txBody>
      </p:sp>
      <p:graphicFrame>
        <p:nvGraphicFramePr>
          <p:cNvPr id="8" name="表格 8">
            <a:extLst>
              <a:ext uri="{FF2B5EF4-FFF2-40B4-BE49-F238E27FC236}">
                <a16:creationId xmlns:a16="http://schemas.microsoft.com/office/drawing/2014/main" id="{2078772A-7C7B-1E25-87CB-D38596C13C6D}"/>
              </a:ext>
            </a:extLst>
          </p:cNvPr>
          <p:cNvGraphicFramePr>
            <a:graphicFrameLocks noGrp="1"/>
          </p:cNvGraphicFramePr>
          <p:nvPr/>
        </p:nvGraphicFramePr>
        <p:xfrm>
          <a:off x="1291086" y="1569437"/>
          <a:ext cx="6561828" cy="2335455"/>
        </p:xfrm>
        <a:graphic>
          <a:graphicData uri="http://schemas.openxmlformats.org/drawingml/2006/table">
            <a:tbl>
              <a:tblPr firstRow="1" bandRow="1">
                <a:tableStyleId>{85BE263C-DBD7-4A20-BB59-AAB30ACAA65A}</a:tableStyleId>
              </a:tblPr>
              <a:tblGrid>
                <a:gridCol w="1093638">
                  <a:extLst>
                    <a:ext uri="{9D8B030D-6E8A-4147-A177-3AD203B41FA5}">
                      <a16:colId xmlns:a16="http://schemas.microsoft.com/office/drawing/2014/main" val="2691078379"/>
                    </a:ext>
                  </a:extLst>
                </a:gridCol>
                <a:gridCol w="1093638">
                  <a:extLst>
                    <a:ext uri="{9D8B030D-6E8A-4147-A177-3AD203B41FA5}">
                      <a16:colId xmlns:a16="http://schemas.microsoft.com/office/drawing/2014/main" val="2865206343"/>
                    </a:ext>
                  </a:extLst>
                </a:gridCol>
                <a:gridCol w="1093638">
                  <a:extLst>
                    <a:ext uri="{9D8B030D-6E8A-4147-A177-3AD203B41FA5}">
                      <a16:colId xmlns:a16="http://schemas.microsoft.com/office/drawing/2014/main" val="2575618785"/>
                    </a:ext>
                  </a:extLst>
                </a:gridCol>
                <a:gridCol w="1093638">
                  <a:extLst>
                    <a:ext uri="{9D8B030D-6E8A-4147-A177-3AD203B41FA5}">
                      <a16:colId xmlns:a16="http://schemas.microsoft.com/office/drawing/2014/main" val="475644669"/>
                    </a:ext>
                  </a:extLst>
                </a:gridCol>
                <a:gridCol w="1093638">
                  <a:extLst>
                    <a:ext uri="{9D8B030D-6E8A-4147-A177-3AD203B41FA5}">
                      <a16:colId xmlns:a16="http://schemas.microsoft.com/office/drawing/2014/main" val="2502616350"/>
                    </a:ext>
                  </a:extLst>
                </a:gridCol>
                <a:gridCol w="1093638">
                  <a:extLst>
                    <a:ext uri="{9D8B030D-6E8A-4147-A177-3AD203B41FA5}">
                      <a16:colId xmlns:a16="http://schemas.microsoft.com/office/drawing/2014/main" val="1718015759"/>
                    </a:ext>
                  </a:extLst>
                </a:gridCol>
              </a:tblGrid>
              <a:tr h="467091">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altLang="zh-CN"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thousand)</a:t>
                      </a:r>
                    </a:p>
                  </a:txBody>
                  <a:tcPr anchor="ctr">
                    <a:solidFill>
                      <a:schemeClr val="accent2">
                        <a:lumMod val="75000"/>
                      </a:schemeClr>
                    </a:solidFill>
                  </a:tcPr>
                </a:tc>
                <a:tc>
                  <a:txBody>
                    <a:bodyPr/>
                    <a:lstStyle/>
                    <a:p>
                      <a:pPr algn="ct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2016</a:t>
                      </a:r>
                    </a:p>
                  </a:txBody>
                  <a:tcPr anchor="ctr">
                    <a:solidFill>
                      <a:schemeClr val="accent2">
                        <a:lumMod val="75000"/>
                      </a:schemeClr>
                    </a:solidFill>
                  </a:tcPr>
                </a:tc>
                <a:tc>
                  <a:txBody>
                    <a:bodyPr/>
                    <a:lstStyle/>
                    <a:p>
                      <a:pPr algn="ct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2017</a:t>
                      </a:r>
                    </a:p>
                  </a:txBody>
                  <a:tcPr anchor="ctr">
                    <a:solidFill>
                      <a:schemeClr val="accent2">
                        <a:lumMod val="75000"/>
                      </a:schemeClr>
                    </a:solidFill>
                  </a:tcPr>
                </a:tc>
                <a:tc>
                  <a:txBody>
                    <a:bodyPr/>
                    <a:lstStyle/>
                    <a:p>
                      <a:pPr algn="ct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2018</a:t>
                      </a:r>
                    </a:p>
                  </a:txBody>
                  <a:tcPr anchor="ctr">
                    <a:solidFill>
                      <a:schemeClr val="accent2">
                        <a:lumMod val="75000"/>
                      </a:schemeClr>
                    </a:solidFill>
                  </a:tcPr>
                </a:tc>
                <a:tc>
                  <a:txBody>
                    <a:bodyPr/>
                    <a:lstStyle/>
                    <a:p>
                      <a:pPr algn="ct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2019</a:t>
                      </a:r>
                    </a:p>
                  </a:txBody>
                  <a:tcPr anchor="ctr">
                    <a:solidFill>
                      <a:schemeClr val="accent2">
                        <a:lumMod val="75000"/>
                      </a:schemeClr>
                    </a:solidFill>
                  </a:tcPr>
                </a:tc>
                <a:tc>
                  <a:txBody>
                    <a:bodyPr/>
                    <a:lstStyle/>
                    <a:p>
                      <a:pPr algn="ctr"/>
                      <a:r>
                        <a:rPr lang="en-US"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 31, 2020</a:t>
                      </a:r>
                    </a:p>
                  </a:txBody>
                  <a:tcPr anchor="ctr">
                    <a:solidFill>
                      <a:schemeClr val="accent2">
                        <a:lumMod val="75000"/>
                      </a:schemeClr>
                    </a:solidFill>
                  </a:tcPr>
                </a:tc>
                <a:extLst>
                  <a:ext uri="{0D108BD9-81ED-4DB2-BD59-A6C34878D82A}">
                    <a16:rowId xmlns:a16="http://schemas.microsoft.com/office/drawing/2014/main" val="2943215758"/>
                  </a:ext>
                </a:extLst>
              </a:tr>
              <a:tr h="467091">
                <a:tc>
                  <a:txBody>
                    <a:bodyPr/>
                    <a:lstStyle/>
                    <a:p>
                      <a:pPr algn="ctr"/>
                      <a:r>
                        <a:rPr lang="en-US" sz="1200" b="1"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Operating Cash Flow</a:t>
                      </a:r>
                    </a:p>
                  </a:txBody>
                  <a:tcPr anchor="ctr"/>
                </a:tc>
                <a:tc>
                  <a:txBody>
                    <a:bodyPr/>
                    <a:lstStyle/>
                    <a:p>
                      <a:pPr algn="ctr"/>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422,191</a:t>
                      </a:r>
                    </a:p>
                  </a:txBody>
                  <a:tcPr anchor="ctr"/>
                </a:tc>
                <a:tc>
                  <a:txBody>
                    <a:bodyPr/>
                    <a:lstStyle/>
                    <a:p>
                      <a:pPr algn="ctr"/>
                      <a:r>
                        <a:rPr lang="en-US" altLang="zh-CN" sz="1200">
                          <a:solidFill>
                            <a:schemeClr val="tx1"/>
                          </a:solidFill>
                          <a:effectLst/>
                          <a:latin typeface="Calibri" panose="020F0502020204030204" pitchFamily="34" charset="0"/>
                          <a:ea typeface="Calibri" panose="020F0502020204030204" pitchFamily="34" charset="0"/>
                          <a:cs typeface="Calibri" panose="020F0502020204030204" pitchFamily="34" charset="0"/>
                        </a:rPr>
                        <a:t>476,318</a:t>
                      </a:r>
                    </a:p>
                  </a:txBody>
                  <a:tcPr anchor="ctr"/>
                </a:tc>
                <a:tc>
                  <a:txBody>
                    <a:bodyPr/>
                    <a:lstStyle/>
                    <a:p>
                      <a:pPr algn="ctr"/>
                      <a:r>
                        <a:rPr lang="en-US" altLang="zh-CN" sz="1200">
                          <a:solidFill>
                            <a:schemeClr val="tx1"/>
                          </a:solidFill>
                          <a:effectLst/>
                          <a:latin typeface="Calibri" panose="020F0502020204030204" pitchFamily="34" charset="0"/>
                          <a:ea typeface="Calibri" panose="020F0502020204030204" pitchFamily="34" charset="0"/>
                          <a:cs typeface="Calibri" panose="020F0502020204030204" pitchFamily="34" charset="0"/>
                        </a:rPr>
                        <a:t>579,240</a:t>
                      </a:r>
                    </a:p>
                  </a:txBody>
                  <a:tcPr anchor="ctr"/>
                </a:tc>
                <a:tc>
                  <a:txBody>
                    <a:bodyPr/>
                    <a:lstStyle/>
                    <a:p>
                      <a:pPr algn="ctr"/>
                      <a:r>
                        <a:rPr lang="en-US" altLang="zh-CN" sz="1200">
                          <a:solidFill>
                            <a:schemeClr val="tx1"/>
                          </a:solidFill>
                          <a:effectLst/>
                          <a:latin typeface="Calibri" panose="020F0502020204030204" pitchFamily="34" charset="0"/>
                          <a:ea typeface="Calibri" panose="020F0502020204030204" pitchFamily="34" charset="0"/>
                          <a:cs typeface="Calibri" panose="020F0502020204030204" pitchFamily="34" charset="0"/>
                        </a:rPr>
                        <a:t>706,672</a:t>
                      </a:r>
                    </a:p>
                  </a:txBody>
                  <a:tcPr anchor="ctr"/>
                </a:tc>
                <a:tc>
                  <a:txBody>
                    <a:bodyPr/>
                    <a:lstStyle/>
                    <a:p>
                      <a:pPr algn="ctr"/>
                      <a:r>
                        <a:rPr lang="en-US" altLang="zh-CN" sz="1200">
                          <a:solidFill>
                            <a:schemeClr val="tx1"/>
                          </a:solidFill>
                          <a:effectLst/>
                          <a:latin typeface="Calibri" panose="020F0502020204030204" pitchFamily="34" charset="0"/>
                          <a:ea typeface="Calibri" panose="020F0502020204030204" pitchFamily="34" charset="0"/>
                          <a:cs typeface="Calibri" panose="020F0502020204030204" pitchFamily="34" charset="0"/>
                        </a:rPr>
                        <a:t>862,140</a:t>
                      </a:r>
                    </a:p>
                  </a:txBody>
                  <a:tcPr anchor="ctr"/>
                </a:tc>
                <a:extLst>
                  <a:ext uri="{0D108BD9-81ED-4DB2-BD59-A6C34878D82A}">
                    <a16:rowId xmlns:a16="http://schemas.microsoft.com/office/drawing/2014/main" val="2864686390"/>
                  </a:ext>
                </a:extLst>
              </a:tr>
              <a:tr h="467091">
                <a:tc>
                  <a:txBody>
                    <a:bodyPr/>
                    <a:lstStyle/>
                    <a:p>
                      <a:pPr algn="ctr"/>
                      <a:r>
                        <a:rPr lang="en-US" sz="1200" b="1"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CAPEX</a:t>
                      </a:r>
                    </a:p>
                  </a:txBody>
                  <a:tcPr anchor="ctr"/>
                </a:tc>
                <a:tc>
                  <a:txBody>
                    <a:bodyPr/>
                    <a:lstStyle/>
                    <a:p>
                      <a:pPr algn="ctr" fontAlgn="b"/>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610,324</a:t>
                      </a:r>
                    </a:p>
                  </a:txBody>
                  <a:tcPr anchor="ctr"/>
                </a:tc>
                <a:tc>
                  <a:txBody>
                    <a:bodyPr/>
                    <a:lstStyle/>
                    <a:p>
                      <a:pPr algn="ctr" fontAlgn="b"/>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585,624.06</a:t>
                      </a:r>
                    </a:p>
                  </a:txBody>
                  <a:tcPr anchor="ctr"/>
                </a:tc>
                <a:tc>
                  <a:txBody>
                    <a:bodyPr/>
                    <a:lstStyle/>
                    <a:p>
                      <a:pPr algn="ctr" fontAlgn="b"/>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604,530.31</a:t>
                      </a:r>
                    </a:p>
                  </a:txBody>
                  <a:tcPr anchor="ctr"/>
                </a:tc>
                <a:tc>
                  <a:txBody>
                    <a:bodyPr/>
                    <a:lstStyle/>
                    <a:p>
                      <a:pPr algn="ctr" fontAlgn="b"/>
                      <a:r>
                        <a:rPr lang="en-US" altLang="zh-CN" sz="1200">
                          <a:solidFill>
                            <a:schemeClr val="tx1"/>
                          </a:solidFill>
                          <a:effectLst/>
                          <a:latin typeface="Calibri" panose="020F0502020204030204" pitchFamily="34" charset="0"/>
                          <a:ea typeface="Calibri" panose="020F0502020204030204" pitchFamily="34" charset="0"/>
                          <a:cs typeface="Calibri" panose="020F0502020204030204" pitchFamily="34" charset="0"/>
                        </a:rPr>
                        <a:t>597,821.08</a:t>
                      </a:r>
                    </a:p>
                  </a:txBody>
                  <a:tcPr anchor="ctr"/>
                </a:tc>
                <a:tc>
                  <a:txBody>
                    <a:bodyPr/>
                    <a:lstStyle/>
                    <a:p>
                      <a:pPr algn="ctr" fontAlgn="b"/>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599,619.56</a:t>
                      </a:r>
                    </a:p>
                  </a:txBody>
                  <a:tcPr anchor="ctr"/>
                </a:tc>
                <a:extLst>
                  <a:ext uri="{0D108BD9-81ED-4DB2-BD59-A6C34878D82A}">
                    <a16:rowId xmlns:a16="http://schemas.microsoft.com/office/drawing/2014/main" val="751439081"/>
                  </a:ext>
                </a:extLst>
              </a:tr>
              <a:tr h="467091">
                <a:tc>
                  <a:txBody>
                    <a:bodyPr/>
                    <a:lstStyle/>
                    <a:p>
                      <a:pPr algn="ctr"/>
                      <a:r>
                        <a:rPr lang="en-US" sz="1200" b="1"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Change in NWC</a:t>
                      </a: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(127,497)</a:t>
                      </a: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(64,086)</a:t>
                      </a: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(121,859)</a:t>
                      </a: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(150,880)</a:t>
                      </a: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(184,074)</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0587801"/>
                  </a:ext>
                </a:extLst>
              </a:tr>
              <a:tr h="467091">
                <a:tc>
                  <a:txBody>
                    <a:bodyPr/>
                    <a:lstStyle/>
                    <a:p>
                      <a:pPr algn="ctr"/>
                      <a:r>
                        <a:rPr lang="en-US" sz="1200" b="1" u="non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Free Cash Flow</a:t>
                      </a: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(60,636)</a:t>
                      </a: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(45,220)</a:t>
                      </a: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96,569</a:t>
                      </a: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259,732</a:t>
                      </a: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446,595</a:t>
                      </a: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984304630"/>
                  </a:ext>
                </a:extLst>
              </a:tr>
            </a:tbl>
          </a:graphicData>
        </a:graphic>
      </p:graphicFrame>
    </p:spTree>
    <p:extLst>
      <p:ext uri="{BB962C8B-B14F-4D97-AF65-F5344CB8AC3E}">
        <p14:creationId xmlns:p14="http://schemas.microsoft.com/office/powerpoint/2010/main" val="36349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887"/>
        <p:cNvGrpSpPr/>
        <p:nvPr/>
      </p:nvGrpSpPr>
      <p:grpSpPr>
        <a:xfrm>
          <a:off x="0" y="0"/>
          <a:ext cx="0" cy="0"/>
          <a:chOff x="0" y="0"/>
          <a:chExt cx="0" cy="0"/>
        </a:xfrm>
      </p:grpSpPr>
      <p:sp>
        <p:nvSpPr>
          <p:cNvPr id="888" name="Google Shape;888;p46"/>
          <p:cNvSpPr/>
          <p:nvPr/>
        </p:nvSpPr>
        <p:spPr>
          <a:xfrm>
            <a:off x="4143815" y="1592392"/>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3" name="Google Shape;893;p46"/>
          <p:cNvSpPr/>
          <p:nvPr/>
        </p:nvSpPr>
        <p:spPr>
          <a:xfrm>
            <a:off x="1222104" y="1558337"/>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4" name="Google Shape;894;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895" name="Google Shape;895;p46"/>
          <p:cNvSpPr txBox="1">
            <a:spLocks noGrp="1"/>
          </p:cNvSpPr>
          <p:nvPr>
            <p:ph type="subTitle" idx="1"/>
          </p:nvPr>
        </p:nvSpPr>
        <p:spPr>
          <a:xfrm>
            <a:off x="346004" y="2554304"/>
            <a:ext cx="24213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 of Microsoft and LinkedIn</a:t>
            </a:r>
            <a:endParaRPr dirty="0"/>
          </a:p>
        </p:txBody>
      </p:sp>
      <p:sp>
        <p:nvSpPr>
          <p:cNvPr id="896" name="Google Shape;896;p46"/>
          <p:cNvSpPr txBox="1">
            <a:spLocks noGrp="1"/>
          </p:cNvSpPr>
          <p:nvPr>
            <p:ph type="subTitle" idx="2"/>
          </p:nvPr>
        </p:nvSpPr>
        <p:spPr>
          <a:xfrm>
            <a:off x="136249" y="2199731"/>
            <a:ext cx="2914780" cy="4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Company I</a:t>
            </a:r>
            <a:r>
              <a:rPr lang="en-US" altLang="zh-CN" dirty="0" err="1"/>
              <a:t>nformation</a:t>
            </a:r>
            <a:endParaRPr dirty="0"/>
          </a:p>
        </p:txBody>
      </p:sp>
      <p:sp>
        <p:nvSpPr>
          <p:cNvPr id="898" name="Google Shape;898;p46"/>
          <p:cNvSpPr txBox="1">
            <a:spLocks noGrp="1"/>
          </p:cNvSpPr>
          <p:nvPr>
            <p:ph type="subTitle" idx="4"/>
          </p:nvPr>
        </p:nvSpPr>
        <p:spPr>
          <a:xfrm>
            <a:off x="3267665" y="2221393"/>
            <a:ext cx="2421300" cy="4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DCF Analysis</a:t>
            </a:r>
            <a:endParaRPr dirty="0"/>
          </a:p>
        </p:txBody>
      </p:sp>
      <p:sp>
        <p:nvSpPr>
          <p:cNvPr id="900" name="Google Shape;900;p46"/>
          <p:cNvSpPr txBox="1">
            <a:spLocks noGrp="1"/>
          </p:cNvSpPr>
          <p:nvPr>
            <p:ph type="subTitle" idx="6"/>
          </p:nvPr>
        </p:nvSpPr>
        <p:spPr>
          <a:xfrm>
            <a:off x="3216374" y="2781451"/>
            <a:ext cx="3774187" cy="1701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 sz="1400" dirty="0">
                <a:latin typeface="Raleway" pitchFamily="2" charset="0"/>
              </a:rPr>
              <a:t>1. Project free cash flows (FCFs)</a:t>
            </a:r>
          </a:p>
          <a:p>
            <a:pPr marL="0" indent="0" algn="l"/>
            <a:r>
              <a:rPr kumimoji="0" lang="en-US" altLang="zh-CN" sz="1400" i="0" u="none" strike="noStrike" kern="0" cap="none" spc="0" normalizeH="0" baseline="0" noProof="0" dirty="0">
                <a:ln>
                  <a:noFill/>
                </a:ln>
                <a:solidFill>
                  <a:srgbClr val="FFFFFF"/>
                </a:solidFill>
                <a:effectLst/>
                <a:uLnTx/>
                <a:uFillTx/>
                <a:latin typeface="Raleway" pitchFamily="2" charset="0"/>
                <a:sym typeface="Fredoka One"/>
              </a:rPr>
              <a:t>2. Estimate WACC</a:t>
            </a:r>
          </a:p>
          <a:p>
            <a:pPr marL="0" indent="0" algn="l"/>
            <a:r>
              <a:rPr kumimoji="0" lang="en-US" altLang="zh-CN" sz="1400" i="0" u="none" strike="noStrike" kern="0" cap="none" spc="0" normalizeH="0" baseline="0" noProof="0" dirty="0">
                <a:ln>
                  <a:noFill/>
                </a:ln>
                <a:solidFill>
                  <a:srgbClr val="FFFFFF"/>
                </a:solidFill>
                <a:effectLst/>
                <a:uLnTx/>
                <a:uFillTx/>
                <a:latin typeface="Raleway" pitchFamily="2" charset="0"/>
                <a:sym typeface="Fredoka One"/>
              </a:rPr>
              <a:t>3. Calculate terminal value (TV)</a:t>
            </a:r>
          </a:p>
          <a:p>
            <a:pPr marL="0" indent="0" algn="l"/>
            <a:r>
              <a:rPr kumimoji="0" lang="en-US" altLang="zh-CN" sz="1400" i="0" u="none" strike="noStrike" kern="0" cap="none" spc="0" normalizeH="0" baseline="0" noProof="0" dirty="0">
                <a:ln>
                  <a:noFill/>
                </a:ln>
                <a:solidFill>
                  <a:srgbClr val="FFFFFF"/>
                </a:solidFill>
                <a:effectLst/>
                <a:uLnTx/>
                <a:uFillTx/>
                <a:latin typeface="Raleway" pitchFamily="2" charset="0"/>
                <a:sym typeface="Fredoka One"/>
              </a:rPr>
              <a:t>4. Calculate present value (PV)</a:t>
            </a:r>
          </a:p>
          <a:p>
            <a:pPr marL="0" indent="0" algn="l"/>
            <a:r>
              <a:rPr kumimoji="0" lang="en-US" altLang="zh-CN" sz="1400" i="0" u="none" strike="noStrike" kern="0" cap="none" spc="0" normalizeH="0" baseline="0" noProof="0" dirty="0">
                <a:ln>
                  <a:noFill/>
                </a:ln>
                <a:solidFill>
                  <a:srgbClr val="FFFFFF"/>
                </a:solidFill>
                <a:effectLst/>
                <a:uLnTx/>
                <a:uFillTx/>
                <a:latin typeface="Raleway" pitchFamily="2" charset="0"/>
                <a:sym typeface="Fredoka One"/>
              </a:rPr>
              <a:t>5. Sensitivity analysis</a:t>
            </a:r>
          </a:p>
          <a:p>
            <a:pPr marL="0" indent="0" algn="l"/>
            <a:endParaRPr kumimoji="0" lang="en-US" altLang="zh-CN" sz="1400" i="0" u="none" strike="noStrike" kern="0" cap="none" spc="0" normalizeH="0" baseline="0" noProof="0" dirty="0">
              <a:ln>
                <a:noFill/>
              </a:ln>
              <a:solidFill>
                <a:srgbClr val="FFFFFF"/>
              </a:solidFill>
              <a:effectLst/>
              <a:uLnTx/>
              <a:uFillTx/>
              <a:latin typeface="Raleway" pitchFamily="2" charset="0"/>
              <a:sym typeface="Fredoka One"/>
            </a:endParaRPr>
          </a:p>
        </p:txBody>
      </p:sp>
      <p:sp>
        <p:nvSpPr>
          <p:cNvPr id="907" name="Google Shape;907;p46"/>
          <p:cNvSpPr txBox="1">
            <a:spLocks noGrp="1"/>
          </p:cNvSpPr>
          <p:nvPr>
            <p:ph type="title" idx="16"/>
          </p:nvPr>
        </p:nvSpPr>
        <p:spPr>
          <a:xfrm>
            <a:off x="1222054" y="1558337"/>
            <a:ext cx="669000" cy="66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909" name="Google Shape;909;p46"/>
          <p:cNvSpPr txBox="1">
            <a:spLocks noGrp="1"/>
          </p:cNvSpPr>
          <p:nvPr>
            <p:ph type="title" idx="18"/>
          </p:nvPr>
        </p:nvSpPr>
        <p:spPr>
          <a:xfrm>
            <a:off x="4143765" y="1565387"/>
            <a:ext cx="669000" cy="66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913" name="Google Shape;913;p46"/>
          <p:cNvSpPr/>
          <p:nvPr/>
        </p:nvSpPr>
        <p:spPr>
          <a:xfrm>
            <a:off x="1851129" y="1504812"/>
            <a:ext cx="94200" cy="942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5" name="Google Shape;915;p46"/>
          <p:cNvSpPr/>
          <p:nvPr/>
        </p:nvSpPr>
        <p:spPr>
          <a:xfrm>
            <a:off x="7467613" y="2081024"/>
            <a:ext cx="36000" cy="36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左大括号 20">
            <a:extLst>
              <a:ext uri="{FF2B5EF4-FFF2-40B4-BE49-F238E27FC236}">
                <a16:creationId xmlns:a16="http://schemas.microsoft.com/office/drawing/2014/main" id="{3C2E5494-7AE3-6F54-FC16-9D87BA7DFFD9}"/>
              </a:ext>
            </a:extLst>
          </p:cNvPr>
          <p:cNvSpPr/>
          <p:nvPr/>
        </p:nvSpPr>
        <p:spPr>
          <a:xfrm rot="5400000">
            <a:off x="4380443" y="1743446"/>
            <a:ext cx="195642" cy="1880367"/>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263238"/>
              </a:solidFill>
              <a:effectLst/>
              <a:uLnTx/>
              <a:uFillTx/>
              <a:latin typeface="Arial"/>
              <a:ea typeface="宋体" panose="02010600030101010101" pitchFamily="2" charset="-122"/>
              <a:cs typeface="+mn-cs"/>
              <a:sym typeface="Arial"/>
            </a:endParaRPr>
          </a:p>
        </p:txBody>
      </p:sp>
      <p:sp>
        <p:nvSpPr>
          <p:cNvPr id="26" name="Google Shape;900;p46">
            <a:extLst>
              <a:ext uri="{FF2B5EF4-FFF2-40B4-BE49-F238E27FC236}">
                <a16:creationId xmlns:a16="http://schemas.microsoft.com/office/drawing/2014/main" id="{85D01788-CDAC-BE18-67CF-957BB19278D9}"/>
              </a:ext>
            </a:extLst>
          </p:cNvPr>
          <p:cNvSpPr txBox="1">
            <a:spLocks/>
          </p:cNvSpPr>
          <p:nvPr/>
        </p:nvSpPr>
        <p:spPr>
          <a:xfrm>
            <a:off x="2755951" y="3000450"/>
            <a:ext cx="2731164" cy="41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Raleway"/>
              <a:buNone/>
              <a:defRPr sz="1900" b="0" i="0" u="none" strike="noStrike" cap="none">
                <a:solidFill>
                  <a:srgbClr val="FFFFFF"/>
                </a:solidFill>
                <a:latin typeface="Fredoka One"/>
                <a:ea typeface="Fredoka One"/>
                <a:cs typeface="Fredoka One"/>
                <a:sym typeface="Fredoka One"/>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
                <a:srgbClr val="263238"/>
              </a:buClr>
              <a:buSzPts val="2800"/>
              <a:buFont typeface="Raleway"/>
              <a:buNone/>
              <a:tabLst/>
              <a:defRPr/>
            </a:pPr>
            <a:endParaRPr kumimoji="0" lang="en-US" sz="1400" i="0" u="none" strike="noStrike" kern="0" cap="none" spc="0" normalizeH="0" baseline="0" noProof="0" dirty="0">
              <a:ln>
                <a:noFill/>
              </a:ln>
              <a:solidFill>
                <a:srgbClr val="FFFFFF"/>
              </a:solidFill>
              <a:effectLst/>
              <a:uLnTx/>
              <a:uFillTx/>
              <a:latin typeface="Raleway" pitchFamily="2" charset="0"/>
              <a:sym typeface="Fredoka One"/>
            </a:endParaRPr>
          </a:p>
        </p:txBody>
      </p:sp>
      <p:sp>
        <p:nvSpPr>
          <p:cNvPr id="4" name="Google Shape;889;p46">
            <a:extLst>
              <a:ext uri="{FF2B5EF4-FFF2-40B4-BE49-F238E27FC236}">
                <a16:creationId xmlns:a16="http://schemas.microsoft.com/office/drawing/2014/main" id="{651B15B5-501F-CBF0-8AB2-37358CCC1D6E}"/>
              </a:ext>
            </a:extLst>
          </p:cNvPr>
          <p:cNvSpPr/>
          <p:nvPr/>
        </p:nvSpPr>
        <p:spPr>
          <a:xfrm>
            <a:off x="7303620" y="1579373"/>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00;p46">
            <a:extLst>
              <a:ext uri="{FF2B5EF4-FFF2-40B4-BE49-F238E27FC236}">
                <a16:creationId xmlns:a16="http://schemas.microsoft.com/office/drawing/2014/main" id="{D302CD98-2A6A-1B50-1D57-89A09ED21628}"/>
              </a:ext>
            </a:extLst>
          </p:cNvPr>
          <p:cNvSpPr txBox="1">
            <a:spLocks/>
          </p:cNvSpPr>
          <p:nvPr/>
        </p:nvSpPr>
        <p:spPr>
          <a:xfrm>
            <a:off x="6427470" y="2235429"/>
            <a:ext cx="2421300" cy="41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Raleway"/>
              <a:buNone/>
              <a:defRPr sz="1900" b="0" i="0" u="none" strike="noStrike" cap="none">
                <a:solidFill>
                  <a:srgbClr val="FFFFFF"/>
                </a:solidFill>
                <a:latin typeface="Fredoka One"/>
                <a:ea typeface="Fredoka One"/>
                <a:cs typeface="Fredoka One"/>
                <a:sym typeface="Fredoka One"/>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a:r>
              <a:rPr lang="en-US" dirty="0"/>
              <a:t>Summary</a:t>
            </a:r>
          </a:p>
        </p:txBody>
      </p:sp>
      <p:sp>
        <p:nvSpPr>
          <p:cNvPr id="6" name="Google Shape;911;p46">
            <a:extLst>
              <a:ext uri="{FF2B5EF4-FFF2-40B4-BE49-F238E27FC236}">
                <a16:creationId xmlns:a16="http://schemas.microsoft.com/office/drawing/2014/main" id="{38009CA1-E009-CFAD-910D-CBB2079A1C3D}"/>
              </a:ext>
            </a:extLst>
          </p:cNvPr>
          <p:cNvSpPr txBox="1">
            <a:spLocks/>
          </p:cNvSpPr>
          <p:nvPr/>
        </p:nvSpPr>
        <p:spPr>
          <a:xfrm>
            <a:off x="7303470" y="1579423"/>
            <a:ext cx="669000" cy="66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redoka One"/>
              <a:buNone/>
              <a:defRPr sz="3000" b="0" i="0" u="none" strike="noStrike" cap="none">
                <a:solidFill>
                  <a:schemeClr val="accent3"/>
                </a:solidFill>
                <a:latin typeface="Fredoka One"/>
                <a:ea typeface="Fredoka One"/>
                <a:cs typeface="Fredoka One"/>
                <a:sym typeface="Fredoka One"/>
              </a:defRPr>
            </a:lvl1pPr>
            <a:lvl2pPr marR="0" lvl="1" algn="ctr" rtl="0">
              <a:lnSpc>
                <a:spcPct val="100000"/>
              </a:lnSpc>
              <a:spcBef>
                <a:spcPts val="0"/>
              </a:spcBef>
              <a:spcAft>
                <a:spcPts val="0"/>
              </a:spcAft>
              <a:buClr>
                <a:schemeClr val="dk1"/>
              </a:buClr>
              <a:buSzPts val="3000"/>
              <a:buFont typeface="Fredoka One"/>
              <a:buNone/>
              <a:defRPr sz="30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000"/>
              <a:buFont typeface="Fredoka One"/>
              <a:buNone/>
              <a:defRPr sz="30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000"/>
              <a:buFont typeface="Fredoka One"/>
              <a:buNone/>
              <a:defRPr sz="30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000"/>
              <a:buFont typeface="Fredoka One"/>
              <a:buNone/>
              <a:defRPr sz="30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000"/>
              <a:buFont typeface="Fredoka One"/>
              <a:buNone/>
              <a:defRPr sz="30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000"/>
              <a:buFont typeface="Fredoka One"/>
              <a:buNone/>
              <a:defRPr sz="30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000"/>
              <a:buFont typeface="Fredoka One"/>
              <a:buNone/>
              <a:defRPr sz="30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000"/>
              <a:buFont typeface="Fredoka One"/>
              <a:buNone/>
              <a:defRPr sz="3000" b="0" i="0" u="none" strike="noStrike" cap="none">
                <a:solidFill>
                  <a:schemeClr val="dk1"/>
                </a:solidFill>
                <a:latin typeface="Fredoka One"/>
                <a:ea typeface="Fredoka One"/>
                <a:cs typeface="Fredoka One"/>
                <a:sym typeface="Fredoka One"/>
              </a:defRPr>
            </a:lvl9pPr>
          </a:lstStyle>
          <a:p>
            <a:r>
              <a:rPr lang="en"/>
              <a:t>03</a:t>
            </a:r>
            <a:endParaRPr lang="en" dirty="0"/>
          </a:p>
        </p:txBody>
      </p:sp>
      <p:sp>
        <p:nvSpPr>
          <p:cNvPr id="7" name="Google Shape;895;p46">
            <a:extLst>
              <a:ext uri="{FF2B5EF4-FFF2-40B4-BE49-F238E27FC236}">
                <a16:creationId xmlns:a16="http://schemas.microsoft.com/office/drawing/2014/main" id="{525C94A3-B3D2-25C6-9BDE-6295E8BE4A45}"/>
              </a:ext>
            </a:extLst>
          </p:cNvPr>
          <p:cNvSpPr txBox="1">
            <a:spLocks/>
          </p:cNvSpPr>
          <p:nvPr/>
        </p:nvSpPr>
        <p:spPr>
          <a:xfrm>
            <a:off x="6518416" y="2597005"/>
            <a:ext cx="2421300" cy="66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Raleway"/>
              <a:buNone/>
              <a:defRPr sz="1400" b="0" i="0" u="none" strike="noStrike" cap="none">
                <a:solidFill>
                  <a:srgbClr val="FFFFFF"/>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algn="l"/>
            <a:r>
              <a:rPr lang="en-US" dirty="0"/>
              <a:t>1. Compar</a:t>
            </a:r>
            <a:r>
              <a:rPr lang="en-US" altLang="zh-CN" dirty="0"/>
              <a:t>e</a:t>
            </a:r>
            <a:r>
              <a:rPr lang="en-US" dirty="0"/>
              <a:t> with the observed market data</a:t>
            </a:r>
          </a:p>
          <a:p>
            <a:pPr marL="0" indent="0" algn="l"/>
            <a:r>
              <a:rPr lang="en-US" dirty="0"/>
              <a:t>2. D</a:t>
            </a:r>
            <a:r>
              <a:rPr lang="en-US" altLang="zh-CN" dirty="0"/>
              <a:t>etermine the valuation</a:t>
            </a:r>
            <a:endParaRPr lang="en-US" dirty="0"/>
          </a:p>
        </p:txBody>
      </p:sp>
    </p:spTree>
    <p:extLst>
      <p:ext uri="{BB962C8B-B14F-4D97-AF65-F5344CB8AC3E}">
        <p14:creationId xmlns:p14="http://schemas.microsoft.com/office/powerpoint/2010/main" val="327290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DCF-Step2: Estimate WACC</a:t>
            </a:r>
            <a:endParaRPr dirty="0">
              <a:solidFill>
                <a:schemeClr val="accent1">
                  <a:lumMod val="75000"/>
                </a:schemeClr>
              </a:solidFill>
            </a:endParaRPr>
          </a:p>
        </p:txBody>
      </p:sp>
      <p:pic>
        <p:nvPicPr>
          <p:cNvPr id="2" name="图片 1">
            <a:extLst>
              <a:ext uri="{FF2B5EF4-FFF2-40B4-BE49-F238E27FC236}">
                <a16:creationId xmlns:a16="http://schemas.microsoft.com/office/drawing/2014/main" id="{00005FAD-88D4-E9C5-9C41-E23872AAED85}"/>
              </a:ext>
            </a:extLst>
          </p:cNvPr>
          <p:cNvPicPr>
            <a:picLocks noChangeAspect="1"/>
          </p:cNvPicPr>
          <p:nvPr/>
        </p:nvPicPr>
        <p:blipFill>
          <a:blip r:embed="rId3"/>
          <a:stretch>
            <a:fillRect/>
          </a:stretch>
        </p:blipFill>
        <p:spPr>
          <a:xfrm>
            <a:off x="7049700" y="97260"/>
            <a:ext cx="1950889" cy="499915"/>
          </a:xfrm>
          <a:prstGeom prst="rect">
            <a:avLst/>
          </a:prstGeom>
        </p:spPr>
      </p:pic>
      <p:sp>
        <p:nvSpPr>
          <p:cNvPr id="7" name="Google Shape;913;p35">
            <a:extLst>
              <a:ext uri="{FF2B5EF4-FFF2-40B4-BE49-F238E27FC236}">
                <a16:creationId xmlns:a16="http://schemas.microsoft.com/office/drawing/2014/main" id="{E7E601E1-D8C1-1DF5-CB5E-C03C437FE5D8}"/>
              </a:ext>
            </a:extLst>
          </p:cNvPr>
          <p:cNvSpPr txBox="1"/>
          <p:nvPr/>
        </p:nvSpPr>
        <p:spPr>
          <a:xfrm>
            <a:off x="2747234" y="1292005"/>
            <a:ext cx="4302465" cy="450074"/>
          </a:xfrm>
          <a:prstGeom prst="rect">
            <a:avLst/>
          </a:prstGeom>
          <a:solidFill>
            <a:schemeClr val="accent2">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Roboto"/>
              </a:rPr>
              <a:t>Estimate target capital structure (D/E)</a:t>
            </a:r>
          </a:p>
        </p:txBody>
      </p:sp>
      <p:sp>
        <p:nvSpPr>
          <p:cNvPr id="8" name="Google Shape;397;p23">
            <a:extLst>
              <a:ext uri="{FF2B5EF4-FFF2-40B4-BE49-F238E27FC236}">
                <a16:creationId xmlns:a16="http://schemas.microsoft.com/office/drawing/2014/main" id="{3F6719DE-C2AF-AE00-4A5A-CCE142F5525E}"/>
              </a:ext>
            </a:extLst>
          </p:cNvPr>
          <p:cNvSpPr/>
          <p:nvPr/>
        </p:nvSpPr>
        <p:spPr>
          <a:xfrm>
            <a:off x="1913094" y="1145569"/>
            <a:ext cx="676847" cy="660525"/>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01</a:t>
            </a:r>
            <a:endParaRPr kumimoji="0"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mc:AlternateContent xmlns:mc="http://schemas.openxmlformats.org/markup-compatibility/2006" xmlns:a14="http://schemas.microsoft.com/office/drawing/2010/main">
        <mc:Choice Requires="a14">
          <p:sp>
            <p:nvSpPr>
              <p:cNvPr id="9" name="Google Shape;913;p35">
                <a:extLst>
                  <a:ext uri="{FF2B5EF4-FFF2-40B4-BE49-F238E27FC236}">
                    <a16:creationId xmlns:a16="http://schemas.microsoft.com/office/drawing/2014/main" id="{7A5DBFF2-774D-3D87-EC37-A853356B5944}"/>
                  </a:ext>
                </a:extLst>
              </p:cNvPr>
              <p:cNvSpPr txBox="1"/>
              <p:nvPr/>
            </p:nvSpPr>
            <p:spPr>
              <a:xfrm>
                <a:off x="2747234" y="2142390"/>
                <a:ext cx="4302465" cy="450074"/>
              </a:xfrm>
              <a:prstGeom prst="rect">
                <a:avLst/>
              </a:prstGeom>
              <a:solidFill>
                <a:schemeClr val="accent2">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Roboto"/>
                  </a:rPr>
                  <a:t>Estimate cost of debt (</a:t>
                </a:r>
                <a14:m>
                  <m:oMath xmlns:m="http://schemas.openxmlformats.org/officeDocument/2006/math">
                    <m:sSub>
                      <m:sSubPr>
                        <m:ctrlPr>
                          <a:rPr kumimoji="0" lang="en-US" altLang="zh-CN" sz="2000" b="0" i="1" u="none" strike="noStrike" kern="0" cap="none" spc="0" normalizeH="0" baseline="0" noProof="0" smtClean="0">
                            <a:ln>
                              <a:noFill/>
                            </a:ln>
                            <a:solidFill>
                              <a:srgbClr val="FFFFFF"/>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ctrlPr>
                      </m:sSubPr>
                      <m:e>
                        <m:r>
                          <a:rPr kumimoji="0" lang="en-US" altLang="zh-CN" sz="2000" b="0" i="1" u="none" strike="noStrike" kern="0" cap="none" spc="0" normalizeH="0" baseline="0" noProof="0" smtClean="0">
                            <a:ln>
                              <a:noFill/>
                            </a:ln>
                            <a:solidFill>
                              <a:srgbClr val="FFFFFF"/>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t>𝑟</m:t>
                        </m:r>
                      </m:e>
                      <m:sub>
                        <m:r>
                          <a:rPr kumimoji="0" lang="en-US" altLang="zh-CN" sz="2000" b="0" i="1" u="none" strike="noStrike" kern="0" cap="none" spc="0" normalizeH="0" baseline="0" noProof="0" smtClean="0">
                            <a:ln>
                              <a:noFill/>
                            </a:ln>
                            <a:solidFill>
                              <a:srgbClr val="FFFFFF"/>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t>𝑑</m:t>
                        </m:r>
                      </m:sub>
                    </m:sSub>
                  </m:oMath>
                </a14:m>
                <a:r>
                  <a:rPr kumimoji="0" lang="en-US" sz="20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Roboto"/>
                  </a:rPr>
                  <a:t>)</a:t>
                </a:r>
              </a:p>
            </p:txBody>
          </p:sp>
        </mc:Choice>
        <mc:Fallback xmlns="">
          <p:sp>
            <p:nvSpPr>
              <p:cNvPr id="9" name="Google Shape;913;p35">
                <a:extLst>
                  <a:ext uri="{FF2B5EF4-FFF2-40B4-BE49-F238E27FC236}">
                    <a16:creationId xmlns:a16="http://schemas.microsoft.com/office/drawing/2014/main" id="{7A5DBFF2-774D-3D87-EC37-A853356B5944}"/>
                  </a:ext>
                </a:extLst>
              </p:cNvPr>
              <p:cNvSpPr txBox="1">
                <a:spLocks noRot="1" noChangeAspect="1" noMove="1" noResize="1" noEditPoints="1" noAdjustHandles="1" noChangeArrowheads="1" noChangeShapeType="1" noTextEdit="1"/>
              </p:cNvSpPr>
              <p:nvPr/>
            </p:nvSpPr>
            <p:spPr>
              <a:xfrm>
                <a:off x="2747234" y="2142390"/>
                <a:ext cx="4302465" cy="450074"/>
              </a:xfrm>
              <a:prstGeom prst="rect">
                <a:avLst/>
              </a:prstGeom>
              <a:blipFill>
                <a:blip r:embed="rId4"/>
                <a:stretch>
                  <a:fillRect l="-1560" t="-1351" b="-1891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Google Shape;913;p35">
                <a:extLst>
                  <a:ext uri="{FF2B5EF4-FFF2-40B4-BE49-F238E27FC236}">
                    <a16:creationId xmlns:a16="http://schemas.microsoft.com/office/drawing/2014/main" id="{DD601FA9-88CA-A51D-C913-CB23E00882BB}"/>
                  </a:ext>
                </a:extLst>
              </p:cNvPr>
              <p:cNvSpPr txBox="1"/>
              <p:nvPr/>
            </p:nvSpPr>
            <p:spPr>
              <a:xfrm>
                <a:off x="2747234" y="2996030"/>
                <a:ext cx="4302465" cy="450074"/>
              </a:xfrm>
              <a:prstGeom prst="rect">
                <a:avLst/>
              </a:prstGeom>
              <a:solidFill>
                <a:schemeClr val="accent2">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Roboto"/>
                  </a:rPr>
                  <a:t>Estimate cost of equity </a:t>
                </a:r>
                <a:r>
                  <a:rPr kumimoji="0" lang="en-US" altLang="zh-CN" sz="20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Roboto"/>
                  </a:rPr>
                  <a:t>(</a:t>
                </a:r>
                <a14:m>
                  <m:oMath xmlns:m="http://schemas.openxmlformats.org/officeDocument/2006/math">
                    <m:sSub>
                      <m:sSubPr>
                        <m:ctrlPr>
                          <a:rPr kumimoji="0" lang="en-US" altLang="zh-CN" sz="2000" b="0" i="1" u="none" strike="noStrike" kern="0" cap="none" spc="0" normalizeH="0" baseline="0" noProof="0" smtClean="0">
                            <a:ln>
                              <a:noFill/>
                            </a:ln>
                            <a:solidFill>
                              <a:srgbClr val="FFFFFF"/>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ctrlPr>
                      </m:sSubPr>
                      <m:e>
                        <m:r>
                          <a:rPr kumimoji="0" lang="en-US" altLang="zh-CN" sz="2000" b="0" i="1" u="none" strike="noStrike" kern="0" cap="none" spc="0" normalizeH="0" baseline="0" noProof="0" smtClean="0">
                            <a:ln>
                              <a:noFill/>
                            </a:ln>
                            <a:solidFill>
                              <a:srgbClr val="FFFFFF"/>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t>𝑟</m:t>
                        </m:r>
                      </m:e>
                      <m:sub>
                        <m:r>
                          <a:rPr kumimoji="0" lang="en-US" altLang="zh-CN" sz="2000" b="0" i="1" u="none" strike="noStrike" kern="0" cap="none" spc="0" normalizeH="0" baseline="0" noProof="0" smtClean="0">
                            <a:ln>
                              <a:noFill/>
                            </a:ln>
                            <a:solidFill>
                              <a:srgbClr val="FFFFFF"/>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t>𝑒</m:t>
                        </m:r>
                      </m:sub>
                    </m:sSub>
                  </m:oMath>
                </a14:m>
                <a:r>
                  <a:rPr kumimoji="0" lang="en-US" sz="20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Roboto"/>
                  </a:rPr>
                  <a:t>)</a:t>
                </a:r>
              </a:p>
            </p:txBody>
          </p:sp>
        </mc:Choice>
        <mc:Fallback xmlns="">
          <p:sp>
            <p:nvSpPr>
              <p:cNvPr id="10" name="Google Shape;913;p35">
                <a:extLst>
                  <a:ext uri="{FF2B5EF4-FFF2-40B4-BE49-F238E27FC236}">
                    <a16:creationId xmlns:a16="http://schemas.microsoft.com/office/drawing/2014/main" id="{DD601FA9-88CA-A51D-C913-CB23E00882BB}"/>
                  </a:ext>
                </a:extLst>
              </p:cNvPr>
              <p:cNvSpPr txBox="1">
                <a:spLocks noRot="1" noChangeAspect="1" noMove="1" noResize="1" noEditPoints="1" noAdjustHandles="1" noChangeArrowheads="1" noChangeShapeType="1" noTextEdit="1"/>
              </p:cNvSpPr>
              <p:nvPr/>
            </p:nvSpPr>
            <p:spPr>
              <a:xfrm>
                <a:off x="2747234" y="2996030"/>
                <a:ext cx="4302465" cy="450074"/>
              </a:xfrm>
              <a:prstGeom prst="rect">
                <a:avLst/>
              </a:prstGeom>
              <a:blipFill>
                <a:blip r:embed="rId5"/>
                <a:stretch>
                  <a:fillRect l="-1560" t="-1351" b="-18919"/>
                </a:stretch>
              </a:blipFill>
              <a:ln>
                <a:noFill/>
              </a:ln>
            </p:spPr>
            <p:txBody>
              <a:bodyPr/>
              <a:lstStyle/>
              <a:p>
                <a:r>
                  <a:rPr lang="zh-CN" altLang="en-US">
                    <a:noFill/>
                  </a:rPr>
                  <a:t> </a:t>
                </a:r>
              </a:p>
            </p:txBody>
          </p:sp>
        </mc:Fallback>
      </mc:AlternateContent>
      <p:sp>
        <p:nvSpPr>
          <p:cNvPr id="11" name="Google Shape;913;p35">
            <a:extLst>
              <a:ext uri="{FF2B5EF4-FFF2-40B4-BE49-F238E27FC236}">
                <a16:creationId xmlns:a16="http://schemas.microsoft.com/office/drawing/2014/main" id="{9E423A2F-CA03-A0A9-0A12-FB4A25241EF1}"/>
              </a:ext>
            </a:extLst>
          </p:cNvPr>
          <p:cNvSpPr txBox="1"/>
          <p:nvPr/>
        </p:nvSpPr>
        <p:spPr>
          <a:xfrm>
            <a:off x="2747234" y="3866810"/>
            <a:ext cx="4302465" cy="450075"/>
          </a:xfrm>
          <a:prstGeom prst="rect">
            <a:avLst/>
          </a:prstGeom>
          <a:solidFill>
            <a:schemeClr val="accent2">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Roboto"/>
              </a:rPr>
              <a:t>Calculate WACC</a:t>
            </a:r>
          </a:p>
        </p:txBody>
      </p:sp>
      <p:sp>
        <p:nvSpPr>
          <p:cNvPr id="12" name="Google Shape;412;p23">
            <a:extLst>
              <a:ext uri="{FF2B5EF4-FFF2-40B4-BE49-F238E27FC236}">
                <a16:creationId xmlns:a16="http://schemas.microsoft.com/office/drawing/2014/main" id="{028082C9-7DA8-DE5A-8FB1-0810E152A550}"/>
              </a:ext>
            </a:extLst>
          </p:cNvPr>
          <p:cNvSpPr/>
          <p:nvPr/>
        </p:nvSpPr>
        <p:spPr>
          <a:xfrm>
            <a:off x="1913094" y="2020024"/>
            <a:ext cx="676847" cy="660525"/>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Fira Sans Extra Condensed"/>
                <a:ea typeface="Fira Sans Extra Condensed"/>
                <a:cs typeface="Fira Sans Extra Condensed"/>
                <a:sym typeface="Fira Sans Extra Condensed"/>
              </a:rPr>
              <a:t>02</a:t>
            </a:r>
            <a:endParaRPr kumimoji="0" sz="1800" b="1" i="0" u="none" strike="noStrike" kern="0" cap="none" spc="0" normalizeH="0" baseline="0" noProof="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3" name="Google Shape;405;p23">
            <a:extLst>
              <a:ext uri="{FF2B5EF4-FFF2-40B4-BE49-F238E27FC236}">
                <a16:creationId xmlns:a16="http://schemas.microsoft.com/office/drawing/2014/main" id="{D05AA43A-36FB-608A-1E12-C7170B815C5C}"/>
              </a:ext>
            </a:extLst>
          </p:cNvPr>
          <p:cNvSpPr/>
          <p:nvPr/>
        </p:nvSpPr>
        <p:spPr>
          <a:xfrm>
            <a:off x="1913094" y="2890805"/>
            <a:ext cx="676847" cy="6605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03</a:t>
            </a:r>
            <a:endParaRPr kumimoji="0"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4" name="Google Shape;419;p23">
            <a:extLst>
              <a:ext uri="{FF2B5EF4-FFF2-40B4-BE49-F238E27FC236}">
                <a16:creationId xmlns:a16="http://schemas.microsoft.com/office/drawing/2014/main" id="{CD1CBE7A-1C75-360C-E35A-1E1B2070079C}"/>
              </a:ext>
            </a:extLst>
          </p:cNvPr>
          <p:cNvSpPr/>
          <p:nvPr/>
        </p:nvSpPr>
        <p:spPr>
          <a:xfrm>
            <a:off x="1913094" y="3761586"/>
            <a:ext cx="676847" cy="660525"/>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Fira Sans Extra Condensed"/>
                <a:ea typeface="Fira Sans Extra Condensed"/>
                <a:cs typeface="Fira Sans Extra Condensed"/>
                <a:sym typeface="Fira Sans Extra Condensed"/>
              </a:rPr>
              <a:t>04</a:t>
            </a:r>
            <a:endParaRPr kumimoji="0" sz="1800" b="1" i="0" u="none" strike="noStrike" kern="0" cap="none" spc="0" normalizeH="0" baseline="0" noProof="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3" name="文本框 2">
            <a:extLst>
              <a:ext uri="{FF2B5EF4-FFF2-40B4-BE49-F238E27FC236}">
                <a16:creationId xmlns:a16="http://schemas.microsoft.com/office/drawing/2014/main" id="{28C99744-8110-7920-D449-93C9DD4D129B}"/>
              </a:ext>
            </a:extLst>
          </p:cNvPr>
          <p:cNvSpPr txBox="1"/>
          <p:nvPr/>
        </p:nvSpPr>
        <p:spPr>
          <a:xfrm>
            <a:off x="4114800" y="2115564"/>
            <a:ext cx="65" cy="215444"/>
          </a:xfrm>
          <a:prstGeom prst="rect">
            <a:avLst/>
          </a:prstGeom>
          <a:noFill/>
        </p:spPr>
        <p:txBody>
          <a:bodyPr wrap="none" lIns="0" tIns="0" rIns="0" bIns="0" rtlCol="0">
            <a:spAutoFit/>
          </a:bodyPr>
          <a:lstStyle/>
          <a:p>
            <a:endParaRPr lang="zh-CN" altLang="en-US" dirty="0"/>
          </a:p>
        </p:txBody>
      </p:sp>
    </p:spTree>
    <p:extLst>
      <p:ext uri="{BB962C8B-B14F-4D97-AF65-F5344CB8AC3E}">
        <p14:creationId xmlns:p14="http://schemas.microsoft.com/office/powerpoint/2010/main" val="2308686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DCF-Step2: Estimate WACC</a:t>
            </a:r>
            <a:endParaRPr dirty="0">
              <a:solidFill>
                <a:schemeClr val="accent1">
                  <a:lumMod val="75000"/>
                </a:schemeClr>
              </a:solidFill>
            </a:endParaRPr>
          </a:p>
        </p:txBody>
      </p:sp>
      <p:pic>
        <p:nvPicPr>
          <p:cNvPr id="2" name="图片 1">
            <a:extLst>
              <a:ext uri="{FF2B5EF4-FFF2-40B4-BE49-F238E27FC236}">
                <a16:creationId xmlns:a16="http://schemas.microsoft.com/office/drawing/2014/main" id="{00005FAD-88D4-E9C5-9C41-E23872AAED85}"/>
              </a:ext>
            </a:extLst>
          </p:cNvPr>
          <p:cNvPicPr>
            <a:picLocks noChangeAspect="1"/>
          </p:cNvPicPr>
          <p:nvPr/>
        </p:nvPicPr>
        <p:blipFill>
          <a:blip r:embed="rId3"/>
          <a:stretch>
            <a:fillRect/>
          </a:stretch>
        </p:blipFill>
        <p:spPr>
          <a:xfrm>
            <a:off x="7049700" y="97260"/>
            <a:ext cx="1950889" cy="499915"/>
          </a:xfrm>
          <a:prstGeom prst="rect">
            <a:avLst/>
          </a:prstGeom>
        </p:spPr>
      </p:pic>
      <p:sp>
        <p:nvSpPr>
          <p:cNvPr id="3" name="Google Shape;912;p35">
            <a:extLst>
              <a:ext uri="{FF2B5EF4-FFF2-40B4-BE49-F238E27FC236}">
                <a16:creationId xmlns:a16="http://schemas.microsoft.com/office/drawing/2014/main" id="{D48A6952-04FA-32C0-C3AF-C4A70AB2C4C4}"/>
              </a:ext>
            </a:extLst>
          </p:cNvPr>
          <p:cNvSpPr txBox="1"/>
          <p:nvPr/>
        </p:nvSpPr>
        <p:spPr>
          <a:xfrm>
            <a:off x="457200" y="925288"/>
            <a:ext cx="8010470" cy="489275"/>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Estimate Target Capital Structure</a:t>
            </a:r>
            <a:endParaRPr kumimoji="0"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graphicFrame>
        <p:nvGraphicFramePr>
          <p:cNvPr id="5" name="表格 5">
            <a:extLst>
              <a:ext uri="{FF2B5EF4-FFF2-40B4-BE49-F238E27FC236}">
                <a16:creationId xmlns:a16="http://schemas.microsoft.com/office/drawing/2014/main" id="{785B6386-62AD-01CA-D5F9-1810B09D5E51}"/>
              </a:ext>
            </a:extLst>
          </p:cNvPr>
          <p:cNvGraphicFramePr>
            <a:graphicFrameLocks noGrp="1"/>
          </p:cNvGraphicFramePr>
          <p:nvPr/>
        </p:nvGraphicFramePr>
        <p:xfrm>
          <a:off x="3334203" y="1556976"/>
          <a:ext cx="5133467" cy="2961640"/>
        </p:xfrm>
        <a:graphic>
          <a:graphicData uri="http://schemas.openxmlformats.org/drawingml/2006/table">
            <a:tbl>
              <a:tblPr firstRow="1" bandRow="1">
                <a:tableStyleId>{5DA37D80-6434-44D0-A028-1B22A696006F}</a:tableStyleId>
              </a:tblPr>
              <a:tblGrid>
                <a:gridCol w="2997434">
                  <a:extLst>
                    <a:ext uri="{9D8B030D-6E8A-4147-A177-3AD203B41FA5}">
                      <a16:colId xmlns:a16="http://schemas.microsoft.com/office/drawing/2014/main" val="660667449"/>
                    </a:ext>
                  </a:extLst>
                </a:gridCol>
                <a:gridCol w="2136033">
                  <a:extLst>
                    <a:ext uri="{9D8B030D-6E8A-4147-A177-3AD203B41FA5}">
                      <a16:colId xmlns:a16="http://schemas.microsoft.com/office/drawing/2014/main" val="3778095540"/>
                    </a:ext>
                  </a:extLst>
                </a:gridCol>
              </a:tblGrid>
              <a:tr h="325047">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800" u="none" strike="noStrike" dirty="0">
                          <a:effectLst/>
                          <a:latin typeface="Calibri" panose="020F0502020204030204" pitchFamily="34" charset="0"/>
                          <a:ea typeface="Calibri" panose="020F0502020204030204" pitchFamily="34" charset="0"/>
                          <a:cs typeface="Calibri" panose="020F0502020204030204" pitchFamily="34" charset="0"/>
                        </a:rPr>
                        <a:t>Capital Structure</a:t>
                      </a:r>
                      <a:endParaRPr lang="en-US" altLang="zh-CN"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anchor="ctr">
                    <a:solidFill>
                      <a:schemeClr val="accent1">
                        <a:lumMod val="40000"/>
                        <a:lumOff val="60000"/>
                      </a:schemeClr>
                    </a:solidFill>
                  </a:tcPr>
                </a:tc>
                <a:tc hMerge="1">
                  <a:txBody>
                    <a:bodyPr/>
                    <a:lstStyle/>
                    <a:p>
                      <a:endParaRPr lang="zh-CN" altLang="en-US" dirty="0"/>
                    </a:p>
                  </a:txBody>
                  <a:tcPr/>
                </a:tc>
                <a:extLst>
                  <a:ext uri="{0D108BD9-81ED-4DB2-BD59-A6C34878D82A}">
                    <a16:rowId xmlns:a16="http://schemas.microsoft.com/office/drawing/2014/main" val="1146393092"/>
                  </a:ext>
                </a:extLst>
              </a:tr>
              <a:tr h="370840">
                <a:tc>
                  <a:txBody>
                    <a:bodyPr/>
                    <a:lstStyle/>
                    <a:p>
                      <a:pPr algn="ctr" fontAlgn="b"/>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Common shares outstanding (million)</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accent2">
                        <a:lumMod val="20000"/>
                        <a:lumOff val="80000"/>
                      </a:schemeClr>
                    </a:solidFill>
                  </a:tcPr>
                </a:tc>
                <a:tc>
                  <a:txBody>
                    <a:bodyPr/>
                    <a:lstStyle/>
                    <a:p>
                      <a:pPr algn="ctr" fontAlgn="b"/>
                      <a:r>
                        <a:rPr lang="en-US" altLang="zh-CN" sz="1400" u="none" strike="noStrike" dirty="0">
                          <a:effectLst/>
                          <a:latin typeface="Calibri" panose="020F0502020204030204" pitchFamily="34" charset="0"/>
                          <a:ea typeface="Calibri" panose="020F0502020204030204" pitchFamily="34" charset="0"/>
                          <a:cs typeface="Calibri" panose="020F0502020204030204" pitchFamily="34" charset="0"/>
                        </a:rPr>
                        <a:t>123.81</a:t>
                      </a:r>
                      <a:endParaRPr lang="en-US" altLang="zh-CN"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384859644"/>
                  </a:ext>
                </a:extLst>
              </a:tr>
              <a:tr h="370840">
                <a:tc>
                  <a:txBody>
                    <a:bodyPr/>
                    <a:lstStyle/>
                    <a:p>
                      <a:pPr algn="ctr" fontAlgn="b"/>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Share price on June 7, 2016</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accent2">
                        <a:lumMod val="20000"/>
                        <a:lumOff val="80000"/>
                      </a:schemeClr>
                    </a:solidFill>
                  </a:tcPr>
                </a:tc>
                <a:tc>
                  <a:txBody>
                    <a:bodyPr/>
                    <a:lstStyle/>
                    <a:p>
                      <a:pPr algn="ctr" fontAlgn="b"/>
                      <a:r>
                        <a:rPr lang="en-US" altLang="zh-CN" sz="1400" u="none" strike="noStrike" dirty="0">
                          <a:effectLst/>
                          <a:latin typeface="Calibri" panose="020F0502020204030204" pitchFamily="34" charset="0"/>
                          <a:ea typeface="Calibri" panose="020F0502020204030204" pitchFamily="34" charset="0"/>
                          <a:cs typeface="Calibri" panose="020F0502020204030204" pitchFamily="34" charset="0"/>
                        </a:rPr>
                        <a:t>$135.70 </a:t>
                      </a:r>
                      <a:endParaRPr lang="en-US" altLang="zh-CN"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111143577"/>
                  </a:ext>
                </a:extLst>
              </a:tr>
              <a:tr h="370840">
                <a:tc>
                  <a:txBody>
                    <a:bodyPr/>
                    <a:lstStyle/>
                    <a:p>
                      <a:pPr algn="ctr" fontAlgn="b"/>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Market value of equity (million)</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accent2">
                        <a:lumMod val="20000"/>
                        <a:lumOff val="80000"/>
                      </a:schemeClr>
                    </a:solidFill>
                  </a:tcPr>
                </a:tc>
                <a:tc>
                  <a:txBody>
                    <a:bodyPr/>
                    <a:lstStyle/>
                    <a:p>
                      <a:pPr algn="ctr" fontAlgn="b"/>
                      <a:r>
                        <a:rPr lang="en-US" altLang="zh-CN" sz="1400" u="none" strike="noStrike" dirty="0">
                          <a:effectLst/>
                          <a:latin typeface="Calibri" panose="020F0502020204030204" pitchFamily="34" charset="0"/>
                          <a:ea typeface="Calibri" panose="020F0502020204030204" pitchFamily="34" charset="0"/>
                          <a:cs typeface="Calibri" panose="020F0502020204030204" pitchFamily="34" charset="0"/>
                        </a:rPr>
                        <a:t>$16,801.02 </a:t>
                      </a:r>
                      <a:endParaRPr lang="en-US" altLang="zh-CN"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4068904197"/>
                  </a:ext>
                </a:extLst>
              </a:tr>
              <a:tr h="370840">
                <a:tc>
                  <a:txBody>
                    <a:bodyPr/>
                    <a:lstStyle/>
                    <a:p>
                      <a:pPr algn="ctr" fontAlgn="ctr"/>
                      <a:endParaRPr lang="zh-CN" altLang="en-US" sz="1400" b="0"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txBody>
                  <a:tcPr marL="7620" marR="7620" marT="7620" marB="0" anchor="ctr">
                    <a:solidFill>
                      <a:schemeClr val="bg1"/>
                    </a:solidFill>
                  </a:tcPr>
                </a:tc>
                <a:tc>
                  <a:txBody>
                    <a:bodyPr/>
                    <a:lstStyle/>
                    <a:p>
                      <a:pPr algn="ctr" fontAlgn="ctr"/>
                      <a:endParaRPr lang="zh-CN" altLang="en-US" sz="1400" b="0"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3637406777"/>
                  </a:ext>
                </a:extLst>
              </a:tr>
              <a:tr h="370840">
                <a:tc>
                  <a:txBody>
                    <a:bodyPr/>
                    <a:lstStyle/>
                    <a:p>
                      <a:pPr algn="ctr" fontAlgn="b"/>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Long-term debt (million)</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accent2">
                        <a:lumMod val="20000"/>
                        <a:lumOff val="80000"/>
                      </a:schemeClr>
                    </a:solidFill>
                  </a:tcPr>
                </a:tc>
                <a:tc>
                  <a:txBody>
                    <a:bodyPr/>
                    <a:lstStyle/>
                    <a:p>
                      <a:pPr algn="ctr" fontAlgn="b"/>
                      <a:r>
                        <a:rPr lang="en-US" altLang="zh-CN" sz="1400" u="none" strike="noStrike" dirty="0">
                          <a:effectLst/>
                          <a:latin typeface="Calibri" panose="020F0502020204030204" pitchFamily="34" charset="0"/>
                          <a:ea typeface="Calibri" panose="020F0502020204030204" pitchFamily="34" charset="0"/>
                          <a:cs typeface="Calibri" panose="020F0502020204030204" pitchFamily="34" charset="0"/>
                        </a:rPr>
                        <a:t>$1,322.5 </a:t>
                      </a:r>
                      <a:endParaRPr lang="en-US" altLang="zh-CN"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956445707"/>
                  </a:ext>
                </a:extLst>
              </a:tr>
              <a:tr h="370840">
                <a:tc>
                  <a:txBody>
                    <a:bodyPr/>
                    <a:lstStyle/>
                    <a:p>
                      <a:pPr algn="ctr" fontAlgn="ctr"/>
                      <a:endParaRPr lang="zh-CN" altLang="en-US" sz="1400" b="0"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txBody>
                  <a:tcPr marL="7620" marR="7620" marT="7620" marB="0" anchor="ctr">
                    <a:solidFill>
                      <a:schemeClr val="bg1"/>
                    </a:solidFill>
                  </a:tcPr>
                </a:tc>
                <a:tc>
                  <a:txBody>
                    <a:bodyPr/>
                    <a:lstStyle/>
                    <a:p>
                      <a:pPr algn="ctr" fontAlgn="ctr"/>
                      <a:endParaRPr lang="zh-CN" altLang="en-US" sz="1400" b="0"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2175494650"/>
                  </a:ext>
                </a:extLst>
              </a:tr>
              <a:tr h="370840">
                <a:tc>
                  <a:txBody>
                    <a:bodyPr/>
                    <a:lstStyle/>
                    <a:p>
                      <a:pPr algn="ctr" fontAlgn="b"/>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Total capitalization (</a:t>
                      </a:r>
                      <a:r>
                        <a:rPr lang="en-US" altLang="zh-CN" sz="1400" u="none" strike="noStrike" dirty="0">
                          <a:effectLst/>
                          <a:latin typeface="Calibri" panose="020F0502020204030204" pitchFamily="34" charset="0"/>
                          <a:ea typeface="Calibri" panose="020F0502020204030204" pitchFamily="34" charset="0"/>
                          <a:cs typeface="Calibri" panose="020F0502020204030204" pitchFamily="34" charset="0"/>
                        </a:rPr>
                        <a:t>million)</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accent2">
                        <a:lumMod val="20000"/>
                        <a:lumOff val="80000"/>
                      </a:schemeClr>
                    </a:solidFill>
                  </a:tcPr>
                </a:tc>
                <a:tc>
                  <a:txBody>
                    <a:bodyPr/>
                    <a:lstStyle/>
                    <a:p>
                      <a:pPr algn="ctr" fontAlgn="b"/>
                      <a:r>
                        <a:rPr lang="en-US" altLang="zh-CN" sz="1400" u="none" strike="noStrike" dirty="0">
                          <a:effectLst/>
                          <a:latin typeface="Calibri" panose="020F0502020204030204" pitchFamily="34" charset="0"/>
                          <a:ea typeface="Calibri" panose="020F0502020204030204" pitchFamily="34" charset="0"/>
                          <a:cs typeface="Calibri" panose="020F0502020204030204" pitchFamily="34" charset="0"/>
                        </a:rPr>
                        <a:t>$18,123.52 </a:t>
                      </a:r>
                      <a:endParaRPr lang="en-US" altLang="zh-CN"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bg1"/>
                    </a:solidFill>
                  </a:tcPr>
                </a:tc>
                <a:extLst>
                  <a:ext uri="{0D108BD9-81ED-4DB2-BD59-A6C34878D82A}">
                    <a16:rowId xmlns:a16="http://schemas.microsoft.com/office/drawing/2014/main" val="2080857278"/>
                  </a:ext>
                </a:extLst>
              </a:tr>
            </a:tbl>
          </a:graphicData>
        </a:graphic>
      </p:graphicFrame>
      <p:sp>
        <p:nvSpPr>
          <p:cNvPr id="6" name="Google Shape;1004;p39">
            <a:extLst>
              <a:ext uri="{FF2B5EF4-FFF2-40B4-BE49-F238E27FC236}">
                <a16:creationId xmlns:a16="http://schemas.microsoft.com/office/drawing/2014/main" id="{757C0106-8AE5-5AF5-3C6C-9094B5D2F414}"/>
              </a:ext>
            </a:extLst>
          </p:cNvPr>
          <p:cNvSpPr txBox="1"/>
          <p:nvPr/>
        </p:nvSpPr>
        <p:spPr>
          <a:xfrm>
            <a:off x="226698" y="2242642"/>
            <a:ext cx="3004525" cy="1671812"/>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Calculate the proportion of debt and equity in  total capitalization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Imply the basic framework of  WACC</a:t>
            </a:r>
          </a:p>
        </p:txBody>
      </p:sp>
      <p:sp>
        <p:nvSpPr>
          <p:cNvPr id="15" name="Google Shape;913;p35">
            <a:extLst>
              <a:ext uri="{FF2B5EF4-FFF2-40B4-BE49-F238E27FC236}">
                <a16:creationId xmlns:a16="http://schemas.microsoft.com/office/drawing/2014/main" id="{CBFCE3CA-4186-D3FB-D9E0-B73C48F32140}"/>
              </a:ext>
            </a:extLst>
          </p:cNvPr>
          <p:cNvSpPr txBox="1"/>
          <p:nvPr/>
        </p:nvSpPr>
        <p:spPr>
          <a:xfrm>
            <a:off x="2068197" y="4586452"/>
            <a:ext cx="5007606" cy="410878"/>
          </a:xfrm>
          <a:prstGeom prst="round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Source: </a:t>
            </a:r>
            <a:r>
              <a:rPr kumimoji="0" lang="en-US"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hlinkClick r:id="rId4"/>
              </a:rPr>
              <a:t>https://xueqiu.com/S/LNKD</a:t>
            </a:r>
            <a:endParaRPr kumimoji="0" lang="en-US"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spTree>
    <p:extLst>
      <p:ext uri="{BB962C8B-B14F-4D97-AF65-F5344CB8AC3E}">
        <p14:creationId xmlns:p14="http://schemas.microsoft.com/office/powerpoint/2010/main" val="2986008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55"/>
          <p:cNvSpPr txBox="1">
            <a:spLocks noGrp="1"/>
          </p:cNvSpPr>
          <p:nvPr>
            <p:ph type="title"/>
          </p:nvPr>
        </p:nvSpPr>
        <p:spPr>
          <a:xfrm>
            <a:off x="4078375" y="1569986"/>
            <a:ext cx="4634700" cy="4193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What in the annual report:</a:t>
            </a:r>
          </a:p>
        </p:txBody>
      </p:sp>
      <p:sp>
        <p:nvSpPr>
          <p:cNvPr id="1333" name="Google Shape;1333;p55"/>
          <p:cNvSpPr txBox="1">
            <a:spLocks noGrp="1"/>
          </p:cNvSpPr>
          <p:nvPr>
            <p:ph type="subTitle" idx="1"/>
          </p:nvPr>
        </p:nvSpPr>
        <p:spPr>
          <a:xfrm>
            <a:off x="3891073" y="2040721"/>
            <a:ext cx="4634700" cy="2102623"/>
          </a:xfrm>
          <a:prstGeom prst="rect">
            <a:avLst/>
          </a:prstGeom>
        </p:spPr>
        <p:txBody>
          <a:bodyPr spcFirstLastPara="1" wrap="square" lIns="91425" tIns="91425" rIns="91425" bIns="91425" anchor="t" anchorCtr="0">
            <a:noAutofit/>
          </a:bodyPr>
          <a:lstStyle/>
          <a:p>
            <a:pPr>
              <a:lnSpc>
                <a:spcPct val="150000"/>
              </a:lnSpc>
            </a:pPr>
            <a:r>
              <a:rPr lang="en-US" altLang="zh-CN" sz="1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1.On November 12, 2014, the Company issued </a:t>
            </a:r>
            <a:r>
              <a:rPr lang="en-US" altLang="zh-CN" sz="1400" b="0"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$1,322.5 </a:t>
            </a:r>
            <a:r>
              <a:rPr lang="en-US" altLang="zh-CN" sz="1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million aggregate principal amount of </a:t>
            </a:r>
            <a:r>
              <a:rPr lang="en-US" altLang="zh-CN" sz="1400" b="0"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convertible senior notes </a:t>
            </a:r>
            <a:r>
              <a:rPr lang="en-US" altLang="zh-CN" sz="1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“Notes”).</a:t>
            </a:r>
          </a:p>
          <a:p>
            <a:pPr>
              <a:lnSpc>
                <a:spcPct val="150000"/>
              </a:lnSpc>
            </a:pPr>
            <a:r>
              <a:rPr lang="en-US" altLang="zh-CN" sz="1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2.The Notes </a:t>
            </a:r>
            <a:r>
              <a:rPr lang="en-US" altLang="zh-CN" sz="1400" b="0"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mature on November 1, 2019</a:t>
            </a:r>
            <a:r>
              <a:rPr lang="en-US" altLang="zh-CN" sz="1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unless converted, and bear interest at a rate of</a:t>
            </a:r>
            <a:r>
              <a:rPr lang="en-US" altLang="zh-CN" sz="1400" b="0"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 0.50% </a:t>
            </a:r>
            <a:r>
              <a:rPr lang="en-US" altLang="zh-CN" sz="1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payable semi-annually.</a:t>
            </a:r>
          </a:p>
          <a:p>
            <a:pPr>
              <a:lnSpc>
                <a:spcPct val="150000"/>
              </a:lnSpc>
            </a:pPr>
            <a:endParaRPr lang="zh-CN" altLang="en-US" sz="1400" dirty="0">
              <a:latin typeface="Calibri" panose="020F0502020204030204" pitchFamily="34" charset="0"/>
              <a:cs typeface="Calibri" panose="020F0502020204030204" pitchFamily="34" charset="0"/>
            </a:endParaRPr>
          </a:p>
        </p:txBody>
      </p:sp>
      <p:grpSp>
        <p:nvGrpSpPr>
          <p:cNvPr id="1334" name="Google Shape;1334;p55"/>
          <p:cNvGrpSpPr/>
          <p:nvPr/>
        </p:nvGrpSpPr>
        <p:grpSpPr>
          <a:xfrm>
            <a:off x="643926" y="1556975"/>
            <a:ext cx="2705450" cy="2711379"/>
            <a:chOff x="524689" y="763903"/>
            <a:chExt cx="3737731" cy="3615697"/>
          </a:xfrm>
        </p:grpSpPr>
        <p:grpSp>
          <p:nvGrpSpPr>
            <p:cNvPr id="1335" name="Google Shape;1335;p55"/>
            <p:cNvGrpSpPr/>
            <p:nvPr/>
          </p:nvGrpSpPr>
          <p:grpSpPr>
            <a:xfrm>
              <a:off x="3312267" y="2949449"/>
              <a:ext cx="928765" cy="1369555"/>
              <a:chOff x="3312267" y="2949449"/>
              <a:chExt cx="928765" cy="1369555"/>
            </a:xfrm>
          </p:grpSpPr>
          <p:sp>
            <p:nvSpPr>
              <p:cNvPr id="1336" name="Google Shape;1336;p55"/>
              <p:cNvSpPr/>
              <p:nvPr/>
            </p:nvSpPr>
            <p:spPr>
              <a:xfrm>
                <a:off x="3312267" y="2949449"/>
                <a:ext cx="928765" cy="1369555"/>
              </a:xfrm>
              <a:custGeom>
                <a:avLst/>
                <a:gdLst/>
                <a:ahLst/>
                <a:cxnLst/>
                <a:rect l="l" t="t" r="r" b="b"/>
                <a:pathLst>
                  <a:path w="46334" h="68324" extrusionOk="0">
                    <a:moveTo>
                      <a:pt x="28037" y="1"/>
                    </a:moveTo>
                    <a:cubicBezTo>
                      <a:pt x="27074" y="1"/>
                      <a:pt x="26101" y="230"/>
                      <a:pt x="25251" y="675"/>
                    </a:cubicBezTo>
                    <a:cubicBezTo>
                      <a:pt x="23117" y="1842"/>
                      <a:pt x="21749" y="4110"/>
                      <a:pt x="21082" y="6479"/>
                    </a:cubicBezTo>
                    <a:cubicBezTo>
                      <a:pt x="20448" y="8880"/>
                      <a:pt x="20415" y="11382"/>
                      <a:pt x="20348" y="13851"/>
                    </a:cubicBezTo>
                    <a:cubicBezTo>
                      <a:pt x="20248" y="16319"/>
                      <a:pt x="20114" y="18821"/>
                      <a:pt x="19247" y="21123"/>
                    </a:cubicBezTo>
                    <a:cubicBezTo>
                      <a:pt x="19014" y="21790"/>
                      <a:pt x="18580" y="22524"/>
                      <a:pt x="17880" y="22624"/>
                    </a:cubicBezTo>
                    <a:cubicBezTo>
                      <a:pt x="17825" y="22631"/>
                      <a:pt x="17771" y="22635"/>
                      <a:pt x="17718" y="22635"/>
                    </a:cubicBezTo>
                    <a:cubicBezTo>
                      <a:pt x="17082" y="22635"/>
                      <a:pt x="16519" y="22107"/>
                      <a:pt x="16212" y="21523"/>
                    </a:cubicBezTo>
                    <a:cubicBezTo>
                      <a:pt x="15878" y="20922"/>
                      <a:pt x="15678" y="20222"/>
                      <a:pt x="15278" y="19622"/>
                    </a:cubicBezTo>
                    <a:cubicBezTo>
                      <a:pt x="14749" y="18917"/>
                      <a:pt x="13877" y="18585"/>
                      <a:pt x="12985" y="18585"/>
                    </a:cubicBezTo>
                    <a:cubicBezTo>
                      <a:pt x="12187" y="18585"/>
                      <a:pt x="11373" y="18851"/>
                      <a:pt x="10774" y="19355"/>
                    </a:cubicBezTo>
                    <a:cubicBezTo>
                      <a:pt x="9507" y="20455"/>
                      <a:pt x="9073" y="22323"/>
                      <a:pt x="9273" y="24025"/>
                    </a:cubicBezTo>
                    <a:cubicBezTo>
                      <a:pt x="9474" y="25693"/>
                      <a:pt x="10207" y="27260"/>
                      <a:pt x="10941" y="28828"/>
                    </a:cubicBezTo>
                    <a:lnTo>
                      <a:pt x="15044" y="37434"/>
                    </a:lnTo>
                    <a:cubicBezTo>
                      <a:pt x="15778" y="38969"/>
                      <a:pt x="16479" y="40870"/>
                      <a:pt x="15478" y="42238"/>
                    </a:cubicBezTo>
                    <a:cubicBezTo>
                      <a:pt x="14813" y="43144"/>
                      <a:pt x="13630" y="43448"/>
                      <a:pt x="12495" y="43448"/>
                    </a:cubicBezTo>
                    <a:cubicBezTo>
                      <a:pt x="12377" y="43448"/>
                      <a:pt x="12259" y="43445"/>
                      <a:pt x="12142" y="43439"/>
                    </a:cubicBezTo>
                    <a:cubicBezTo>
                      <a:pt x="10241" y="43372"/>
                      <a:pt x="8439" y="42738"/>
                      <a:pt x="6872" y="41671"/>
                    </a:cubicBezTo>
                    <a:cubicBezTo>
                      <a:pt x="5704" y="40870"/>
                      <a:pt x="4570" y="39736"/>
                      <a:pt x="3169" y="39736"/>
                    </a:cubicBezTo>
                    <a:cubicBezTo>
                      <a:pt x="1468" y="39736"/>
                      <a:pt x="200" y="41470"/>
                      <a:pt x="100" y="43205"/>
                    </a:cubicBezTo>
                    <a:cubicBezTo>
                      <a:pt x="0" y="44906"/>
                      <a:pt x="934" y="46441"/>
                      <a:pt x="1601" y="48042"/>
                    </a:cubicBezTo>
                    <a:cubicBezTo>
                      <a:pt x="5637" y="57482"/>
                      <a:pt x="12276" y="66488"/>
                      <a:pt x="22850" y="68323"/>
                    </a:cubicBezTo>
                    <a:lnTo>
                      <a:pt x="22983" y="68323"/>
                    </a:lnTo>
                    <a:cubicBezTo>
                      <a:pt x="28721" y="67823"/>
                      <a:pt x="32924" y="65721"/>
                      <a:pt x="37060" y="61718"/>
                    </a:cubicBezTo>
                    <a:cubicBezTo>
                      <a:pt x="41163" y="57715"/>
                      <a:pt x="44032" y="52478"/>
                      <a:pt x="45566" y="46908"/>
                    </a:cubicBezTo>
                    <a:cubicBezTo>
                      <a:pt x="46000" y="45307"/>
                      <a:pt x="46333" y="43639"/>
                      <a:pt x="46133" y="41971"/>
                    </a:cubicBezTo>
                    <a:cubicBezTo>
                      <a:pt x="45900" y="40336"/>
                      <a:pt x="45032" y="38702"/>
                      <a:pt x="43565" y="37901"/>
                    </a:cubicBezTo>
                    <a:cubicBezTo>
                      <a:pt x="42934" y="37557"/>
                      <a:pt x="42254" y="37405"/>
                      <a:pt x="41563" y="37405"/>
                    </a:cubicBezTo>
                    <a:cubicBezTo>
                      <a:pt x="39843" y="37405"/>
                      <a:pt x="38055" y="38351"/>
                      <a:pt x="36793" y="39636"/>
                    </a:cubicBezTo>
                    <a:cubicBezTo>
                      <a:pt x="35859" y="40603"/>
                      <a:pt x="35125" y="41737"/>
                      <a:pt x="34024" y="42505"/>
                    </a:cubicBezTo>
                    <a:cubicBezTo>
                      <a:pt x="33375" y="42957"/>
                      <a:pt x="32563" y="43259"/>
                      <a:pt x="31787" y="43259"/>
                    </a:cubicBezTo>
                    <a:cubicBezTo>
                      <a:pt x="31248" y="43259"/>
                      <a:pt x="30726" y="43113"/>
                      <a:pt x="30288" y="42771"/>
                    </a:cubicBezTo>
                    <a:cubicBezTo>
                      <a:pt x="29221" y="41937"/>
                      <a:pt x="29154" y="40303"/>
                      <a:pt x="29688" y="39069"/>
                    </a:cubicBezTo>
                    <a:cubicBezTo>
                      <a:pt x="30222" y="37835"/>
                      <a:pt x="31256" y="36934"/>
                      <a:pt x="32190" y="35967"/>
                    </a:cubicBezTo>
                    <a:cubicBezTo>
                      <a:pt x="34825" y="33331"/>
                      <a:pt x="36960" y="30229"/>
                      <a:pt x="38561" y="26860"/>
                    </a:cubicBezTo>
                    <a:cubicBezTo>
                      <a:pt x="39362" y="25159"/>
                      <a:pt x="39895" y="22891"/>
                      <a:pt x="38528" y="21623"/>
                    </a:cubicBezTo>
                    <a:cubicBezTo>
                      <a:pt x="37981" y="21095"/>
                      <a:pt x="37254" y="20898"/>
                      <a:pt x="36490" y="20898"/>
                    </a:cubicBezTo>
                    <a:cubicBezTo>
                      <a:pt x="35901" y="20898"/>
                      <a:pt x="35291" y="21015"/>
                      <a:pt x="34725" y="21189"/>
                    </a:cubicBezTo>
                    <a:cubicBezTo>
                      <a:pt x="33424" y="21623"/>
                      <a:pt x="32256" y="22323"/>
                      <a:pt x="30922" y="22457"/>
                    </a:cubicBezTo>
                    <a:cubicBezTo>
                      <a:pt x="30793" y="22475"/>
                      <a:pt x="30661" y="22484"/>
                      <a:pt x="30528" y="22484"/>
                    </a:cubicBezTo>
                    <a:cubicBezTo>
                      <a:pt x="29454" y="22484"/>
                      <a:pt x="28302" y="21894"/>
                      <a:pt x="28154" y="20856"/>
                    </a:cubicBezTo>
                    <a:cubicBezTo>
                      <a:pt x="28087" y="20189"/>
                      <a:pt x="28420" y="19588"/>
                      <a:pt x="28754" y="19021"/>
                    </a:cubicBezTo>
                    <a:cubicBezTo>
                      <a:pt x="30555" y="15819"/>
                      <a:pt x="31923" y="12383"/>
                      <a:pt x="32723" y="8814"/>
                    </a:cubicBezTo>
                    <a:cubicBezTo>
                      <a:pt x="33291" y="6412"/>
                      <a:pt x="33524" y="3610"/>
                      <a:pt x="31956" y="1709"/>
                    </a:cubicBezTo>
                    <a:cubicBezTo>
                      <a:pt x="31003" y="553"/>
                      <a:pt x="29532" y="1"/>
                      <a:pt x="28037"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7" name="Google Shape;1337;p55"/>
              <p:cNvSpPr/>
              <p:nvPr/>
            </p:nvSpPr>
            <p:spPr>
              <a:xfrm>
                <a:off x="3729484" y="2962298"/>
                <a:ext cx="159157" cy="1354681"/>
              </a:xfrm>
              <a:custGeom>
                <a:avLst/>
                <a:gdLst/>
                <a:ahLst/>
                <a:cxnLst/>
                <a:rect l="l" t="t" r="r" b="b"/>
                <a:pathLst>
                  <a:path w="7940" h="67582" extrusionOk="0">
                    <a:moveTo>
                      <a:pt x="7940" y="0"/>
                    </a:moveTo>
                    <a:lnTo>
                      <a:pt x="7940" y="0"/>
                    </a:lnTo>
                    <a:cubicBezTo>
                      <a:pt x="7873" y="67"/>
                      <a:pt x="7840" y="134"/>
                      <a:pt x="7807" y="200"/>
                    </a:cubicBezTo>
                    <a:cubicBezTo>
                      <a:pt x="7740" y="334"/>
                      <a:pt x="7640" y="567"/>
                      <a:pt x="7540" y="801"/>
                    </a:cubicBezTo>
                    <a:cubicBezTo>
                      <a:pt x="7273" y="1335"/>
                      <a:pt x="6906" y="2135"/>
                      <a:pt x="6472" y="3203"/>
                    </a:cubicBezTo>
                    <a:cubicBezTo>
                      <a:pt x="5205" y="6138"/>
                      <a:pt x="4204" y="9173"/>
                      <a:pt x="3437" y="12309"/>
                    </a:cubicBezTo>
                    <a:cubicBezTo>
                      <a:pt x="2936" y="14277"/>
                      <a:pt x="2503" y="16479"/>
                      <a:pt x="2036" y="18780"/>
                    </a:cubicBezTo>
                    <a:cubicBezTo>
                      <a:pt x="1602" y="21115"/>
                      <a:pt x="1168" y="23651"/>
                      <a:pt x="802" y="26286"/>
                    </a:cubicBezTo>
                    <a:cubicBezTo>
                      <a:pt x="401" y="29088"/>
                      <a:pt x="134" y="31890"/>
                      <a:pt x="34" y="34725"/>
                    </a:cubicBezTo>
                    <a:cubicBezTo>
                      <a:pt x="1" y="36193"/>
                      <a:pt x="34" y="37661"/>
                      <a:pt x="101" y="39195"/>
                    </a:cubicBezTo>
                    <a:cubicBezTo>
                      <a:pt x="134" y="40696"/>
                      <a:pt x="201" y="42230"/>
                      <a:pt x="234" y="43765"/>
                    </a:cubicBezTo>
                    <a:cubicBezTo>
                      <a:pt x="401" y="49602"/>
                      <a:pt x="868" y="55440"/>
                      <a:pt x="1702" y="61244"/>
                    </a:cubicBezTo>
                    <a:cubicBezTo>
                      <a:pt x="2503" y="66548"/>
                      <a:pt x="1769" y="63746"/>
                      <a:pt x="3170" y="67582"/>
                    </a:cubicBezTo>
                    <a:lnTo>
                      <a:pt x="3370" y="67515"/>
                    </a:lnTo>
                    <a:cubicBezTo>
                      <a:pt x="2036" y="63679"/>
                      <a:pt x="2803" y="66515"/>
                      <a:pt x="2002" y="61177"/>
                    </a:cubicBezTo>
                    <a:cubicBezTo>
                      <a:pt x="1202" y="55407"/>
                      <a:pt x="735" y="49602"/>
                      <a:pt x="568" y="43765"/>
                    </a:cubicBezTo>
                    <a:cubicBezTo>
                      <a:pt x="501" y="42230"/>
                      <a:pt x="468" y="40696"/>
                      <a:pt x="401" y="39195"/>
                    </a:cubicBezTo>
                    <a:cubicBezTo>
                      <a:pt x="368" y="37661"/>
                      <a:pt x="335" y="36193"/>
                      <a:pt x="368" y="34725"/>
                    </a:cubicBezTo>
                    <a:cubicBezTo>
                      <a:pt x="468" y="31923"/>
                      <a:pt x="701" y="29121"/>
                      <a:pt x="1102" y="26352"/>
                    </a:cubicBezTo>
                    <a:cubicBezTo>
                      <a:pt x="1435" y="23717"/>
                      <a:pt x="1869" y="21182"/>
                      <a:pt x="2303" y="18847"/>
                    </a:cubicBezTo>
                    <a:cubicBezTo>
                      <a:pt x="2736" y="16512"/>
                      <a:pt x="3170" y="14311"/>
                      <a:pt x="3670" y="12342"/>
                    </a:cubicBezTo>
                    <a:cubicBezTo>
                      <a:pt x="4404" y="9240"/>
                      <a:pt x="5371" y="6205"/>
                      <a:pt x="6572" y="3236"/>
                    </a:cubicBezTo>
                    <a:cubicBezTo>
                      <a:pt x="7006" y="2202"/>
                      <a:pt x="7340" y="1368"/>
                      <a:pt x="7573" y="834"/>
                    </a:cubicBezTo>
                    <a:lnTo>
                      <a:pt x="7840" y="200"/>
                    </a:lnTo>
                    <a:cubicBezTo>
                      <a:pt x="7873" y="134"/>
                      <a:pt x="7907" y="67"/>
                      <a:pt x="794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8" name="Google Shape;1338;p55"/>
              <p:cNvSpPr/>
              <p:nvPr/>
            </p:nvSpPr>
            <p:spPr>
              <a:xfrm>
                <a:off x="3527571" y="3338082"/>
                <a:ext cx="204619" cy="318956"/>
              </a:xfrm>
              <a:custGeom>
                <a:avLst/>
                <a:gdLst/>
                <a:ahLst/>
                <a:cxnLst/>
                <a:rect l="l" t="t" r="r" b="b"/>
                <a:pathLst>
                  <a:path w="10208" h="15912" extrusionOk="0">
                    <a:moveTo>
                      <a:pt x="0" y="0"/>
                    </a:moveTo>
                    <a:lnTo>
                      <a:pt x="0" y="0"/>
                    </a:lnTo>
                    <a:cubicBezTo>
                      <a:pt x="100" y="234"/>
                      <a:pt x="234" y="434"/>
                      <a:pt x="400" y="634"/>
                    </a:cubicBezTo>
                    <a:cubicBezTo>
                      <a:pt x="701" y="1034"/>
                      <a:pt x="1068" y="1601"/>
                      <a:pt x="1568" y="2302"/>
                    </a:cubicBezTo>
                    <a:cubicBezTo>
                      <a:pt x="2502" y="3703"/>
                      <a:pt x="3769" y="5704"/>
                      <a:pt x="5104" y="7972"/>
                    </a:cubicBezTo>
                    <a:cubicBezTo>
                      <a:pt x="6438" y="10207"/>
                      <a:pt x="7672" y="12209"/>
                      <a:pt x="8606" y="13643"/>
                    </a:cubicBezTo>
                    <a:cubicBezTo>
                      <a:pt x="9073" y="14344"/>
                      <a:pt x="9440" y="14944"/>
                      <a:pt x="9740" y="15311"/>
                    </a:cubicBezTo>
                    <a:cubicBezTo>
                      <a:pt x="9874" y="15544"/>
                      <a:pt x="10007" y="15745"/>
                      <a:pt x="10207" y="15911"/>
                    </a:cubicBezTo>
                    <a:cubicBezTo>
                      <a:pt x="10107" y="15678"/>
                      <a:pt x="9974" y="15478"/>
                      <a:pt x="9807" y="15278"/>
                    </a:cubicBezTo>
                    <a:lnTo>
                      <a:pt x="8773" y="13543"/>
                    </a:lnTo>
                    <a:cubicBezTo>
                      <a:pt x="7839" y="12009"/>
                      <a:pt x="6705" y="10041"/>
                      <a:pt x="5337" y="7806"/>
                    </a:cubicBezTo>
                    <a:cubicBezTo>
                      <a:pt x="4003" y="5571"/>
                      <a:pt x="2735" y="3569"/>
                      <a:pt x="1701" y="2168"/>
                    </a:cubicBezTo>
                    <a:cubicBezTo>
                      <a:pt x="1201" y="1468"/>
                      <a:pt x="801" y="934"/>
                      <a:pt x="500" y="567"/>
                    </a:cubicBezTo>
                    <a:cubicBezTo>
                      <a:pt x="334" y="367"/>
                      <a:pt x="167" y="167"/>
                      <a:pt x="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9" name="Google Shape;1339;p55"/>
              <p:cNvSpPr/>
              <p:nvPr/>
            </p:nvSpPr>
            <p:spPr>
              <a:xfrm>
                <a:off x="3731508" y="3396914"/>
                <a:ext cx="363757" cy="260124"/>
              </a:xfrm>
              <a:custGeom>
                <a:avLst/>
                <a:gdLst/>
                <a:ahLst/>
                <a:cxnLst/>
                <a:rect l="l" t="t" r="r" b="b"/>
                <a:pathLst>
                  <a:path w="18147" h="12977" extrusionOk="0">
                    <a:moveTo>
                      <a:pt x="18146" y="0"/>
                    </a:moveTo>
                    <a:lnTo>
                      <a:pt x="18146" y="0"/>
                    </a:lnTo>
                    <a:cubicBezTo>
                      <a:pt x="17846" y="67"/>
                      <a:pt x="17579" y="201"/>
                      <a:pt x="17312" y="367"/>
                    </a:cubicBezTo>
                    <a:cubicBezTo>
                      <a:pt x="16812" y="601"/>
                      <a:pt x="16078" y="968"/>
                      <a:pt x="15211" y="1502"/>
                    </a:cubicBezTo>
                    <a:cubicBezTo>
                      <a:pt x="12943" y="2802"/>
                      <a:pt x="10708" y="4237"/>
                      <a:pt x="8573" y="5771"/>
                    </a:cubicBezTo>
                    <a:cubicBezTo>
                      <a:pt x="6071" y="7573"/>
                      <a:pt x="3903" y="9340"/>
                      <a:pt x="2368" y="10708"/>
                    </a:cubicBezTo>
                    <a:cubicBezTo>
                      <a:pt x="1601" y="11375"/>
                      <a:pt x="1034" y="11909"/>
                      <a:pt x="600" y="12309"/>
                    </a:cubicBezTo>
                    <a:cubicBezTo>
                      <a:pt x="400" y="12509"/>
                      <a:pt x="200" y="12743"/>
                      <a:pt x="0" y="12976"/>
                    </a:cubicBezTo>
                    <a:cubicBezTo>
                      <a:pt x="234" y="12810"/>
                      <a:pt x="467" y="12609"/>
                      <a:pt x="701" y="12409"/>
                    </a:cubicBezTo>
                    <a:cubicBezTo>
                      <a:pt x="1101" y="12042"/>
                      <a:pt x="1735" y="11509"/>
                      <a:pt x="2502" y="10875"/>
                    </a:cubicBezTo>
                    <a:cubicBezTo>
                      <a:pt x="4070" y="9574"/>
                      <a:pt x="6271" y="7839"/>
                      <a:pt x="8773" y="6038"/>
                    </a:cubicBezTo>
                    <a:cubicBezTo>
                      <a:pt x="11275" y="4237"/>
                      <a:pt x="13610" y="2702"/>
                      <a:pt x="15344" y="1668"/>
                    </a:cubicBezTo>
                    <a:cubicBezTo>
                      <a:pt x="16178" y="1135"/>
                      <a:pt x="16912" y="734"/>
                      <a:pt x="17379" y="434"/>
                    </a:cubicBezTo>
                    <a:cubicBezTo>
                      <a:pt x="17646" y="334"/>
                      <a:pt x="17913" y="167"/>
                      <a:pt x="1814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0" name="Google Shape;1340;p55"/>
              <p:cNvSpPr/>
              <p:nvPr/>
            </p:nvSpPr>
            <p:spPr>
              <a:xfrm>
                <a:off x="3327642" y="3766002"/>
                <a:ext cx="437983" cy="413909"/>
              </a:xfrm>
              <a:custGeom>
                <a:avLst/>
                <a:gdLst/>
                <a:ahLst/>
                <a:cxnLst/>
                <a:rect l="l" t="t" r="r" b="b"/>
                <a:pathLst>
                  <a:path w="21850" h="20649" extrusionOk="0">
                    <a:moveTo>
                      <a:pt x="0" y="1"/>
                    </a:moveTo>
                    <a:cubicBezTo>
                      <a:pt x="0" y="1"/>
                      <a:pt x="67" y="67"/>
                      <a:pt x="200" y="234"/>
                    </a:cubicBezTo>
                    <a:lnTo>
                      <a:pt x="834" y="835"/>
                    </a:lnTo>
                    <a:lnTo>
                      <a:pt x="3203" y="3036"/>
                    </a:lnTo>
                    <a:cubicBezTo>
                      <a:pt x="5171" y="4904"/>
                      <a:pt x="7839" y="7506"/>
                      <a:pt x="10808" y="10441"/>
                    </a:cubicBezTo>
                    <a:cubicBezTo>
                      <a:pt x="13743" y="13377"/>
                      <a:pt x="16445" y="15979"/>
                      <a:pt x="18480" y="17813"/>
                    </a:cubicBezTo>
                    <a:cubicBezTo>
                      <a:pt x="19481" y="18714"/>
                      <a:pt x="20315" y="19448"/>
                      <a:pt x="20915" y="19948"/>
                    </a:cubicBezTo>
                    <a:lnTo>
                      <a:pt x="21582" y="20482"/>
                    </a:lnTo>
                    <a:cubicBezTo>
                      <a:pt x="21649" y="20549"/>
                      <a:pt x="21749" y="20615"/>
                      <a:pt x="21816" y="20649"/>
                    </a:cubicBezTo>
                    <a:cubicBezTo>
                      <a:pt x="21849" y="20649"/>
                      <a:pt x="21749" y="20582"/>
                      <a:pt x="21616" y="20449"/>
                    </a:cubicBezTo>
                    <a:lnTo>
                      <a:pt x="20982" y="19848"/>
                    </a:lnTo>
                    <a:lnTo>
                      <a:pt x="18647" y="17647"/>
                    </a:lnTo>
                    <a:cubicBezTo>
                      <a:pt x="16646" y="15779"/>
                      <a:pt x="13977" y="13143"/>
                      <a:pt x="11008" y="10208"/>
                    </a:cubicBezTo>
                    <a:cubicBezTo>
                      <a:pt x="8073" y="7306"/>
                      <a:pt x="5371" y="4671"/>
                      <a:pt x="3336" y="2869"/>
                    </a:cubicBezTo>
                    <a:cubicBezTo>
                      <a:pt x="2335" y="1935"/>
                      <a:pt x="1501" y="1201"/>
                      <a:pt x="934" y="734"/>
                    </a:cubicBezTo>
                    <a:lnTo>
                      <a:pt x="234" y="167"/>
                    </a:lnTo>
                    <a:cubicBezTo>
                      <a:pt x="167" y="101"/>
                      <a:pt x="100" y="34"/>
                      <a:pt x="0"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1" name="Google Shape;1341;p55"/>
              <p:cNvSpPr/>
              <p:nvPr/>
            </p:nvSpPr>
            <p:spPr>
              <a:xfrm>
                <a:off x="3764923" y="3762655"/>
                <a:ext cx="449349" cy="417257"/>
              </a:xfrm>
              <a:custGeom>
                <a:avLst/>
                <a:gdLst/>
                <a:ahLst/>
                <a:cxnLst/>
                <a:rect l="l" t="t" r="r" b="b"/>
                <a:pathLst>
                  <a:path w="22417" h="20816" extrusionOk="0">
                    <a:moveTo>
                      <a:pt x="22417" y="1"/>
                    </a:moveTo>
                    <a:lnTo>
                      <a:pt x="22417" y="1"/>
                    </a:lnTo>
                    <a:cubicBezTo>
                      <a:pt x="22317" y="34"/>
                      <a:pt x="22250" y="101"/>
                      <a:pt x="22150" y="168"/>
                    </a:cubicBezTo>
                    <a:lnTo>
                      <a:pt x="21483" y="735"/>
                    </a:lnTo>
                    <a:cubicBezTo>
                      <a:pt x="20883" y="1235"/>
                      <a:pt x="20049" y="1969"/>
                      <a:pt x="19015" y="2903"/>
                    </a:cubicBezTo>
                    <a:cubicBezTo>
                      <a:pt x="16913" y="4738"/>
                      <a:pt x="14144" y="7373"/>
                      <a:pt x="11075" y="10275"/>
                    </a:cubicBezTo>
                    <a:cubicBezTo>
                      <a:pt x="8040" y="13210"/>
                      <a:pt x="5271" y="15846"/>
                      <a:pt x="3237" y="17714"/>
                    </a:cubicBezTo>
                    <a:lnTo>
                      <a:pt x="868" y="19948"/>
                    </a:lnTo>
                    <a:lnTo>
                      <a:pt x="201" y="20582"/>
                    </a:lnTo>
                    <a:cubicBezTo>
                      <a:pt x="134" y="20649"/>
                      <a:pt x="68" y="20716"/>
                      <a:pt x="1" y="20816"/>
                    </a:cubicBezTo>
                    <a:cubicBezTo>
                      <a:pt x="101" y="20749"/>
                      <a:pt x="168" y="20682"/>
                      <a:pt x="234" y="20616"/>
                    </a:cubicBezTo>
                    <a:lnTo>
                      <a:pt x="935" y="20049"/>
                    </a:lnTo>
                    <a:cubicBezTo>
                      <a:pt x="1535" y="19548"/>
                      <a:pt x="2369" y="18814"/>
                      <a:pt x="3403" y="17880"/>
                    </a:cubicBezTo>
                    <a:cubicBezTo>
                      <a:pt x="5471" y="16046"/>
                      <a:pt x="8273" y="13444"/>
                      <a:pt x="11309" y="10508"/>
                    </a:cubicBezTo>
                    <a:cubicBezTo>
                      <a:pt x="14378" y="7606"/>
                      <a:pt x="17147" y="4971"/>
                      <a:pt x="19148" y="3070"/>
                    </a:cubicBezTo>
                    <a:lnTo>
                      <a:pt x="21550" y="835"/>
                    </a:lnTo>
                    <a:lnTo>
                      <a:pt x="22217" y="234"/>
                    </a:lnTo>
                    <a:cubicBezTo>
                      <a:pt x="22350" y="101"/>
                      <a:pt x="22417" y="1"/>
                      <a:pt x="2241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342" name="Google Shape;1342;p55"/>
            <p:cNvSpPr/>
            <p:nvPr/>
          </p:nvSpPr>
          <p:spPr>
            <a:xfrm>
              <a:off x="2804768" y="1449822"/>
              <a:ext cx="452676" cy="806410"/>
            </a:xfrm>
            <a:custGeom>
              <a:avLst/>
              <a:gdLst/>
              <a:ahLst/>
              <a:cxnLst/>
              <a:rect l="l" t="t" r="r" b="b"/>
              <a:pathLst>
                <a:path w="22583" h="40230" extrusionOk="0">
                  <a:moveTo>
                    <a:pt x="22549" y="0"/>
                  </a:moveTo>
                  <a:cubicBezTo>
                    <a:pt x="22464" y="0"/>
                    <a:pt x="17401" y="8961"/>
                    <a:pt x="11208" y="20081"/>
                  </a:cubicBezTo>
                  <a:cubicBezTo>
                    <a:pt x="4970" y="31189"/>
                    <a:pt x="0" y="40229"/>
                    <a:pt x="33" y="40229"/>
                  </a:cubicBezTo>
                  <a:cubicBezTo>
                    <a:pt x="34" y="40229"/>
                    <a:pt x="34" y="40229"/>
                    <a:pt x="34" y="40229"/>
                  </a:cubicBezTo>
                  <a:cubicBezTo>
                    <a:pt x="119" y="40229"/>
                    <a:pt x="5182" y="31269"/>
                    <a:pt x="11375" y="20181"/>
                  </a:cubicBezTo>
                  <a:cubicBezTo>
                    <a:pt x="17613" y="9040"/>
                    <a:pt x="22583" y="34"/>
                    <a:pt x="22549" y="0"/>
                  </a:cubicBezTo>
                  <a:cubicBezTo>
                    <a:pt x="22549" y="0"/>
                    <a:pt x="22549" y="0"/>
                    <a:pt x="22549"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3" name="Google Shape;1343;p55"/>
            <p:cNvSpPr/>
            <p:nvPr/>
          </p:nvSpPr>
          <p:spPr>
            <a:xfrm>
              <a:off x="3690035" y="1909174"/>
              <a:ext cx="278185" cy="291555"/>
            </a:xfrm>
            <a:custGeom>
              <a:avLst/>
              <a:gdLst/>
              <a:ahLst/>
              <a:cxnLst/>
              <a:rect l="l" t="t" r="r" b="b"/>
              <a:pathLst>
                <a:path w="13878" h="14545" extrusionOk="0">
                  <a:moveTo>
                    <a:pt x="6973" y="1"/>
                  </a:moveTo>
                  <a:cubicBezTo>
                    <a:pt x="4938" y="1"/>
                    <a:pt x="3303" y="1735"/>
                    <a:pt x="3303" y="3870"/>
                  </a:cubicBezTo>
                  <a:cubicBezTo>
                    <a:pt x="3270" y="5438"/>
                    <a:pt x="4204" y="6872"/>
                    <a:pt x="5638" y="7506"/>
                  </a:cubicBezTo>
                  <a:cubicBezTo>
                    <a:pt x="1" y="8340"/>
                    <a:pt x="268" y="14478"/>
                    <a:pt x="268" y="14478"/>
                  </a:cubicBezTo>
                  <a:lnTo>
                    <a:pt x="13544" y="14544"/>
                  </a:lnTo>
                  <a:cubicBezTo>
                    <a:pt x="13544" y="14544"/>
                    <a:pt x="13877" y="8373"/>
                    <a:pt x="8307" y="7506"/>
                  </a:cubicBezTo>
                  <a:cubicBezTo>
                    <a:pt x="9708" y="6872"/>
                    <a:pt x="10642" y="5471"/>
                    <a:pt x="10608" y="3903"/>
                  </a:cubicBezTo>
                  <a:cubicBezTo>
                    <a:pt x="10608" y="1769"/>
                    <a:pt x="9007" y="1"/>
                    <a:pt x="6973"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4" name="Google Shape;1344;p55"/>
            <p:cNvSpPr/>
            <p:nvPr/>
          </p:nvSpPr>
          <p:spPr>
            <a:xfrm>
              <a:off x="3512176" y="1770522"/>
              <a:ext cx="609829" cy="586657"/>
            </a:xfrm>
            <a:custGeom>
              <a:avLst/>
              <a:gdLst/>
              <a:ahLst/>
              <a:cxnLst/>
              <a:rect l="l" t="t" r="r" b="b"/>
              <a:pathLst>
                <a:path w="30423" h="29267" extrusionOk="0">
                  <a:moveTo>
                    <a:pt x="15779" y="413"/>
                  </a:moveTo>
                  <a:cubicBezTo>
                    <a:pt x="23618" y="446"/>
                    <a:pt x="29989" y="6818"/>
                    <a:pt x="29989" y="14657"/>
                  </a:cubicBezTo>
                  <a:cubicBezTo>
                    <a:pt x="29989" y="20394"/>
                    <a:pt x="26553" y="25598"/>
                    <a:pt x="21216" y="27799"/>
                  </a:cubicBezTo>
                  <a:cubicBezTo>
                    <a:pt x="19466" y="28526"/>
                    <a:pt x="17630" y="28878"/>
                    <a:pt x="15807" y="28878"/>
                  </a:cubicBezTo>
                  <a:cubicBezTo>
                    <a:pt x="12106" y="28878"/>
                    <a:pt x="8465" y="27424"/>
                    <a:pt x="5738" y="24697"/>
                  </a:cubicBezTo>
                  <a:cubicBezTo>
                    <a:pt x="1669" y="20627"/>
                    <a:pt x="435" y="14523"/>
                    <a:pt x="2636" y="9219"/>
                  </a:cubicBezTo>
                  <a:cubicBezTo>
                    <a:pt x="4838" y="3882"/>
                    <a:pt x="10041" y="413"/>
                    <a:pt x="15779" y="413"/>
                  </a:cubicBezTo>
                  <a:close/>
                  <a:moveTo>
                    <a:pt x="15792" y="0"/>
                  </a:moveTo>
                  <a:cubicBezTo>
                    <a:pt x="11978" y="0"/>
                    <a:pt x="8230" y="1491"/>
                    <a:pt x="5438" y="4282"/>
                  </a:cubicBezTo>
                  <a:cubicBezTo>
                    <a:pt x="1235" y="8485"/>
                    <a:pt x="1" y="14790"/>
                    <a:pt x="2269" y="20261"/>
                  </a:cubicBezTo>
                  <a:cubicBezTo>
                    <a:pt x="4537" y="25731"/>
                    <a:pt x="9875" y="29267"/>
                    <a:pt x="15779" y="29267"/>
                  </a:cubicBezTo>
                  <a:cubicBezTo>
                    <a:pt x="23851" y="29267"/>
                    <a:pt x="30423" y="22729"/>
                    <a:pt x="30423" y="14657"/>
                  </a:cubicBezTo>
                  <a:cubicBezTo>
                    <a:pt x="30423" y="8719"/>
                    <a:pt x="26853" y="3382"/>
                    <a:pt x="21383" y="1113"/>
                  </a:cubicBezTo>
                  <a:cubicBezTo>
                    <a:pt x="19575" y="364"/>
                    <a:pt x="17675" y="0"/>
                    <a:pt x="15792"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5" name="Google Shape;1345;p55"/>
            <p:cNvSpPr/>
            <p:nvPr/>
          </p:nvSpPr>
          <p:spPr>
            <a:xfrm>
              <a:off x="778760" y="1229147"/>
              <a:ext cx="253449" cy="261487"/>
            </a:xfrm>
            <a:custGeom>
              <a:avLst/>
              <a:gdLst/>
              <a:ahLst/>
              <a:cxnLst/>
              <a:rect l="l" t="t" r="r" b="b"/>
              <a:pathLst>
                <a:path w="12644" h="13045" extrusionOk="0">
                  <a:moveTo>
                    <a:pt x="6279" y="1"/>
                  </a:moveTo>
                  <a:cubicBezTo>
                    <a:pt x="4471" y="1"/>
                    <a:pt x="3003" y="1489"/>
                    <a:pt x="3003" y="3304"/>
                  </a:cubicBezTo>
                  <a:cubicBezTo>
                    <a:pt x="2970" y="4738"/>
                    <a:pt x="3804" y="6072"/>
                    <a:pt x="5105" y="6639"/>
                  </a:cubicBezTo>
                  <a:cubicBezTo>
                    <a:pt x="1" y="7407"/>
                    <a:pt x="201" y="13011"/>
                    <a:pt x="201" y="13011"/>
                  </a:cubicBezTo>
                  <a:lnTo>
                    <a:pt x="12343" y="13044"/>
                  </a:lnTo>
                  <a:cubicBezTo>
                    <a:pt x="12343" y="13044"/>
                    <a:pt x="12643" y="7407"/>
                    <a:pt x="7540" y="6639"/>
                  </a:cubicBezTo>
                  <a:cubicBezTo>
                    <a:pt x="8841" y="6039"/>
                    <a:pt x="9674" y="4771"/>
                    <a:pt x="9674" y="3337"/>
                  </a:cubicBezTo>
                  <a:cubicBezTo>
                    <a:pt x="9674" y="1502"/>
                    <a:pt x="8173" y="1"/>
                    <a:pt x="6339" y="1"/>
                  </a:cubicBezTo>
                  <a:cubicBezTo>
                    <a:pt x="6319" y="1"/>
                    <a:pt x="6299" y="1"/>
                    <a:pt x="627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6" name="Google Shape;1346;p55"/>
            <p:cNvSpPr/>
            <p:nvPr/>
          </p:nvSpPr>
          <p:spPr>
            <a:xfrm>
              <a:off x="615613" y="1097732"/>
              <a:ext cx="557010" cy="535983"/>
            </a:xfrm>
            <a:custGeom>
              <a:avLst/>
              <a:gdLst/>
              <a:ahLst/>
              <a:cxnLst/>
              <a:rect l="l" t="t" r="r" b="b"/>
              <a:pathLst>
                <a:path w="27788" h="26739" extrusionOk="0">
                  <a:moveTo>
                    <a:pt x="14411" y="420"/>
                  </a:moveTo>
                  <a:lnTo>
                    <a:pt x="14411" y="453"/>
                  </a:lnTo>
                  <a:cubicBezTo>
                    <a:pt x="21583" y="453"/>
                    <a:pt x="27354" y="6224"/>
                    <a:pt x="27387" y="13396"/>
                  </a:cubicBezTo>
                  <a:cubicBezTo>
                    <a:pt x="27387" y="18633"/>
                    <a:pt x="24218" y="23336"/>
                    <a:pt x="19381" y="25337"/>
                  </a:cubicBezTo>
                  <a:cubicBezTo>
                    <a:pt x="17778" y="26012"/>
                    <a:pt x="16094" y="26338"/>
                    <a:pt x="14424" y="26338"/>
                  </a:cubicBezTo>
                  <a:cubicBezTo>
                    <a:pt x="11057" y="26338"/>
                    <a:pt x="7747" y="25011"/>
                    <a:pt x="5271" y="22535"/>
                  </a:cubicBezTo>
                  <a:cubicBezTo>
                    <a:pt x="1569" y="18833"/>
                    <a:pt x="434" y="13262"/>
                    <a:pt x="2469" y="8425"/>
                  </a:cubicBezTo>
                  <a:cubicBezTo>
                    <a:pt x="4471" y="3589"/>
                    <a:pt x="9174" y="420"/>
                    <a:pt x="14411" y="420"/>
                  </a:cubicBezTo>
                  <a:close/>
                  <a:moveTo>
                    <a:pt x="14426" y="1"/>
                  </a:moveTo>
                  <a:cubicBezTo>
                    <a:pt x="10949" y="1"/>
                    <a:pt x="7535" y="1358"/>
                    <a:pt x="4971" y="3922"/>
                  </a:cubicBezTo>
                  <a:cubicBezTo>
                    <a:pt x="1135" y="7758"/>
                    <a:pt x="1" y="13496"/>
                    <a:pt x="2069" y="18499"/>
                  </a:cubicBezTo>
                  <a:cubicBezTo>
                    <a:pt x="4137" y="23503"/>
                    <a:pt x="9007" y="26738"/>
                    <a:pt x="14411" y="26738"/>
                  </a:cubicBezTo>
                  <a:cubicBezTo>
                    <a:pt x="21816" y="26738"/>
                    <a:pt x="27787" y="20768"/>
                    <a:pt x="27787" y="13396"/>
                  </a:cubicBezTo>
                  <a:cubicBezTo>
                    <a:pt x="27787" y="7958"/>
                    <a:pt x="24552" y="3088"/>
                    <a:pt x="19548" y="1020"/>
                  </a:cubicBezTo>
                  <a:cubicBezTo>
                    <a:pt x="17889" y="334"/>
                    <a:pt x="16150" y="1"/>
                    <a:pt x="14426"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7" name="Google Shape;1347;p55"/>
            <p:cNvSpPr/>
            <p:nvPr/>
          </p:nvSpPr>
          <p:spPr>
            <a:xfrm>
              <a:off x="3194583" y="1122848"/>
              <a:ext cx="198606" cy="207305"/>
            </a:xfrm>
            <a:custGeom>
              <a:avLst/>
              <a:gdLst/>
              <a:ahLst/>
              <a:cxnLst/>
              <a:rect l="l" t="t" r="r" b="b"/>
              <a:pathLst>
                <a:path w="9908" h="10342" extrusionOk="0">
                  <a:moveTo>
                    <a:pt x="4970" y="1"/>
                  </a:moveTo>
                  <a:cubicBezTo>
                    <a:pt x="3469" y="1"/>
                    <a:pt x="2269" y="1235"/>
                    <a:pt x="2335" y="2736"/>
                  </a:cubicBezTo>
                  <a:cubicBezTo>
                    <a:pt x="2302" y="3870"/>
                    <a:pt x="2969" y="4904"/>
                    <a:pt x="4003" y="5338"/>
                  </a:cubicBezTo>
                  <a:cubicBezTo>
                    <a:pt x="0" y="5938"/>
                    <a:pt x="167" y="10308"/>
                    <a:pt x="167" y="10308"/>
                  </a:cubicBezTo>
                  <a:lnTo>
                    <a:pt x="9674" y="10341"/>
                  </a:lnTo>
                  <a:cubicBezTo>
                    <a:pt x="9674" y="10341"/>
                    <a:pt x="9907" y="5938"/>
                    <a:pt x="5904" y="5338"/>
                  </a:cubicBezTo>
                  <a:cubicBezTo>
                    <a:pt x="6905" y="4904"/>
                    <a:pt x="7572" y="3870"/>
                    <a:pt x="7572" y="2769"/>
                  </a:cubicBezTo>
                  <a:cubicBezTo>
                    <a:pt x="7639" y="1268"/>
                    <a:pt x="6472" y="1"/>
                    <a:pt x="49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8" name="Google Shape;1348;p55"/>
            <p:cNvSpPr/>
            <p:nvPr/>
          </p:nvSpPr>
          <p:spPr>
            <a:xfrm>
              <a:off x="3010710" y="1021401"/>
              <a:ext cx="492806" cy="421747"/>
            </a:xfrm>
            <a:custGeom>
              <a:avLst/>
              <a:gdLst/>
              <a:ahLst/>
              <a:cxnLst/>
              <a:rect l="l" t="t" r="r" b="b"/>
              <a:pathLst>
                <a:path w="24585" h="21040" extrusionOk="0">
                  <a:moveTo>
                    <a:pt x="14077" y="458"/>
                  </a:moveTo>
                  <a:cubicBezTo>
                    <a:pt x="19647" y="458"/>
                    <a:pt x="24151" y="4961"/>
                    <a:pt x="24151" y="10532"/>
                  </a:cubicBezTo>
                  <a:cubicBezTo>
                    <a:pt x="24151" y="16624"/>
                    <a:pt x="19176" y="20655"/>
                    <a:pt x="13995" y="20655"/>
                  </a:cubicBezTo>
                  <a:cubicBezTo>
                    <a:pt x="11516" y="20655"/>
                    <a:pt x="8989" y="19732"/>
                    <a:pt x="6938" y="17671"/>
                  </a:cubicBezTo>
                  <a:cubicBezTo>
                    <a:pt x="567" y="11333"/>
                    <a:pt x="5070" y="458"/>
                    <a:pt x="14077" y="458"/>
                  </a:cubicBezTo>
                  <a:close/>
                  <a:moveTo>
                    <a:pt x="13988" y="1"/>
                  </a:moveTo>
                  <a:cubicBezTo>
                    <a:pt x="11405" y="1"/>
                    <a:pt x="8774" y="958"/>
                    <a:pt x="6638" y="3093"/>
                  </a:cubicBezTo>
                  <a:cubicBezTo>
                    <a:pt x="0" y="9732"/>
                    <a:pt x="4703" y="21040"/>
                    <a:pt x="14077" y="21040"/>
                  </a:cubicBezTo>
                  <a:cubicBezTo>
                    <a:pt x="19848" y="21040"/>
                    <a:pt x="24551" y="16336"/>
                    <a:pt x="24584" y="10532"/>
                  </a:cubicBezTo>
                  <a:cubicBezTo>
                    <a:pt x="24584" y="4190"/>
                    <a:pt x="19392" y="1"/>
                    <a:pt x="13988"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9" name="Google Shape;1349;p55"/>
            <p:cNvSpPr/>
            <p:nvPr/>
          </p:nvSpPr>
          <p:spPr>
            <a:xfrm>
              <a:off x="1496230" y="1752041"/>
              <a:ext cx="175193" cy="186579"/>
            </a:xfrm>
            <a:custGeom>
              <a:avLst/>
              <a:gdLst/>
              <a:ahLst/>
              <a:cxnLst/>
              <a:rect l="l" t="t" r="r" b="b"/>
              <a:pathLst>
                <a:path w="8740" h="9308" extrusionOk="0">
                  <a:moveTo>
                    <a:pt x="4370" y="1"/>
                  </a:moveTo>
                  <a:cubicBezTo>
                    <a:pt x="3002" y="1"/>
                    <a:pt x="1901" y="1235"/>
                    <a:pt x="2068" y="2603"/>
                  </a:cubicBezTo>
                  <a:cubicBezTo>
                    <a:pt x="2068" y="3603"/>
                    <a:pt x="2635" y="4504"/>
                    <a:pt x="3536" y="4904"/>
                  </a:cubicBezTo>
                  <a:cubicBezTo>
                    <a:pt x="0" y="5438"/>
                    <a:pt x="167" y="9274"/>
                    <a:pt x="167" y="9274"/>
                  </a:cubicBezTo>
                  <a:lnTo>
                    <a:pt x="8540" y="9307"/>
                  </a:lnTo>
                  <a:cubicBezTo>
                    <a:pt x="8540" y="9307"/>
                    <a:pt x="8740" y="5405"/>
                    <a:pt x="5204" y="4871"/>
                  </a:cubicBezTo>
                  <a:cubicBezTo>
                    <a:pt x="6104" y="4471"/>
                    <a:pt x="6672" y="3570"/>
                    <a:pt x="6672" y="2603"/>
                  </a:cubicBezTo>
                  <a:cubicBezTo>
                    <a:pt x="6838" y="1235"/>
                    <a:pt x="5771" y="1"/>
                    <a:pt x="43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0" name="Google Shape;1350;p55"/>
            <p:cNvSpPr/>
            <p:nvPr/>
          </p:nvSpPr>
          <p:spPr>
            <a:xfrm>
              <a:off x="1333746" y="1665567"/>
              <a:ext cx="435979" cy="373338"/>
            </a:xfrm>
            <a:custGeom>
              <a:avLst/>
              <a:gdLst/>
              <a:ahLst/>
              <a:cxnLst/>
              <a:rect l="l" t="t" r="r" b="b"/>
              <a:pathLst>
                <a:path w="21750" h="18625" extrusionOk="0">
                  <a:moveTo>
                    <a:pt x="12443" y="445"/>
                  </a:moveTo>
                  <a:lnTo>
                    <a:pt x="12443" y="479"/>
                  </a:lnTo>
                  <a:cubicBezTo>
                    <a:pt x="17346" y="479"/>
                    <a:pt x="21316" y="4415"/>
                    <a:pt x="21316" y="9318"/>
                  </a:cubicBezTo>
                  <a:cubicBezTo>
                    <a:pt x="21316" y="14691"/>
                    <a:pt x="16931" y="18231"/>
                    <a:pt x="12369" y="18231"/>
                  </a:cubicBezTo>
                  <a:cubicBezTo>
                    <a:pt x="10191" y="18231"/>
                    <a:pt x="7972" y="17423"/>
                    <a:pt x="6171" y="15623"/>
                  </a:cubicBezTo>
                  <a:cubicBezTo>
                    <a:pt x="567" y="10019"/>
                    <a:pt x="4537" y="445"/>
                    <a:pt x="12443" y="445"/>
                  </a:cubicBezTo>
                  <a:close/>
                  <a:moveTo>
                    <a:pt x="12369" y="1"/>
                  </a:moveTo>
                  <a:cubicBezTo>
                    <a:pt x="10084" y="1"/>
                    <a:pt x="7758" y="849"/>
                    <a:pt x="5871" y="2747"/>
                  </a:cubicBezTo>
                  <a:cubicBezTo>
                    <a:pt x="0" y="8618"/>
                    <a:pt x="4137" y="18625"/>
                    <a:pt x="12443" y="18625"/>
                  </a:cubicBezTo>
                  <a:cubicBezTo>
                    <a:pt x="17580" y="18625"/>
                    <a:pt x="21749" y="14455"/>
                    <a:pt x="21749" y="9318"/>
                  </a:cubicBezTo>
                  <a:cubicBezTo>
                    <a:pt x="21749" y="3720"/>
                    <a:pt x="17151" y="1"/>
                    <a:pt x="1236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1" name="Google Shape;1351;p55"/>
            <p:cNvSpPr/>
            <p:nvPr/>
          </p:nvSpPr>
          <p:spPr>
            <a:xfrm>
              <a:off x="782789" y="2542215"/>
              <a:ext cx="127045" cy="131235"/>
            </a:xfrm>
            <a:custGeom>
              <a:avLst/>
              <a:gdLst/>
              <a:ahLst/>
              <a:cxnLst/>
              <a:rect l="l" t="t" r="r" b="b"/>
              <a:pathLst>
                <a:path w="6338" h="6547" extrusionOk="0">
                  <a:moveTo>
                    <a:pt x="3169" y="1"/>
                  </a:moveTo>
                  <a:cubicBezTo>
                    <a:pt x="2335" y="1"/>
                    <a:pt x="1501" y="559"/>
                    <a:pt x="1501" y="1677"/>
                  </a:cubicBezTo>
                  <a:cubicBezTo>
                    <a:pt x="1468" y="2377"/>
                    <a:pt x="1901" y="3044"/>
                    <a:pt x="2569" y="3345"/>
                  </a:cubicBezTo>
                  <a:cubicBezTo>
                    <a:pt x="0" y="3712"/>
                    <a:pt x="100" y="6514"/>
                    <a:pt x="100" y="6514"/>
                  </a:cubicBezTo>
                  <a:lnTo>
                    <a:pt x="6204" y="6547"/>
                  </a:lnTo>
                  <a:cubicBezTo>
                    <a:pt x="6204" y="6547"/>
                    <a:pt x="6338" y="3712"/>
                    <a:pt x="3769" y="3345"/>
                  </a:cubicBezTo>
                  <a:cubicBezTo>
                    <a:pt x="4437" y="3044"/>
                    <a:pt x="4837" y="2377"/>
                    <a:pt x="4837" y="1677"/>
                  </a:cubicBezTo>
                  <a:cubicBezTo>
                    <a:pt x="4837" y="559"/>
                    <a:pt x="4003" y="1"/>
                    <a:pt x="316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2" name="Google Shape;1352;p55"/>
            <p:cNvSpPr/>
            <p:nvPr/>
          </p:nvSpPr>
          <p:spPr>
            <a:xfrm>
              <a:off x="662418" y="2473881"/>
              <a:ext cx="320299" cy="273795"/>
            </a:xfrm>
            <a:custGeom>
              <a:avLst/>
              <a:gdLst/>
              <a:ahLst/>
              <a:cxnLst/>
              <a:rect l="l" t="t" r="r" b="b"/>
              <a:pathLst>
                <a:path w="15979" h="13659" extrusionOk="0">
                  <a:moveTo>
                    <a:pt x="9141" y="416"/>
                  </a:moveTo>
                  <a:cubicBezTo>
                    <a:pt x="12676" y="416"/>
                    <a:pt x="15545" y="3285"/>
                    <a:pt x="15545" y="6854"/>
                  </a:cubicBezTo>
                  <a:cubicBezTo>
                    <a:pt x="15545" y="10708"/>
                    <a:pt x="12393" y="13267"/>
                    <a:pt x="9104" y="13267"/>
                  </a:cubicBezTo>
                  <a:cubicBezTo>
                    <a:pt x="7524" y="13267"/>
                    <a:pt x="5913" y="12677"/>
                    <a:pt x="4604" y="11357"/>
                  </a:cubicBezTo>
                  <a:cubicBezTo>
                    <a:pt x="568" y="7321"/>
                    <a:pt x="3437" y="416"/>
                    <a:pt x="9141" y="416"/>
                  </a:cubicBezTo>
                  <a:close/>
                  <a:moveTo>
                    <a:pt x="9092" y="0"/>
                  </a:moveTo>
                  <a:cubicBezTo>
                    <a:pt x="7411" y="0"/>
                    <a:pt x="5697" y="624"/>
                    <a:pt x="4304" y="2017"/>
                  </a:cubicBezTo>
                  <a:cubicBezTo>
                    <a:pt x="1" y="6320"/>
                    <a:pt x="3070" y="13659"/>
                    <a:pt x="9141" y="13659"/>
                  </a:cubicBezTo>
                  <a:cubicBezTo>
                    <a:pt x="12910" y="13659"/>
                    <a:pt x="15979" y="10623"/>
                    <a:pt x="15979" y="6854"/>
                  </a:cubicBezTo>
                  <a:cubicBezTo>
                    <a:pt x="15979" y="2725"/>
                    <a:pt x="12607" y="0"/>
                    <a:pt x="9092"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3" name="Google Shape;1353;p55"/>
            <p:cNvSpPr/>
            <p:nvPr/>
          </p:nvSpPr>
          <p:spPr>
            <a:xfrm>
              <a:off x="2561382" y="806238"/>
              <a:ext cx="80240" cy="84610"/>
            </a:xfrm>
            <a:custGeom>
              <a:avLst/>
              <a:gdLst/>
              <a:ahLst/>
              <a:cxnLst/>
              <a:rect l="l" t="t" r="r" b="b"/>
              <a:pathLst>
                <a:path w="4003" h="4221" extrusionOk="0">
                  <a:moveTo>
                    <a:pt x="2001" y="1"/>
                  </a:moveTo>
                  <a:cubicBezTo>
                    <a:pt x="1434" y="1"/>
                    <a:pt x="867" y="385"/>
                    <a:pt x="934" y="1152"/>
                  </a:cubicBezTo>
                  <a:cubicBezTo>
                    <a:pt x="934" y="1619"/>
                    <a:pt x="1201" y="2019"/>
                    <a:pt x="1635" y="2219"/>
                  </a:cubicBezTo>
                  <a:cubicBezTo>
                    <a:pt x="0" y="2453"/>
                    <a:pt x="67" y="4221"/>
                    <a:pt x="67" y="4221"/>
                  </a:cubicBezTo>
                  <a:lnTo>
                    <a:pt x="3903" y="4221"/>
                  </a:lnTo>
                  <a:cubicBezTo>
                    <a:pt x="3903" y="4221"/>
                    <a:pt x="4003" y="2453"/>
                    <a:pt x="2402" y="2186"/>
                  </a:cubicBezTo>
                  <a:cubicBezTo>
                    <a:pt x="2802" y="2019"/>
                    <a:pt x="3069" y="1619"/>
                    <a:pt x="3069" y="1152"/>
                  </a:cubicBezTo>
                  <a:cubicBezTo>
                    <a:pt x="3136" y="385"/>
                    <a:pt x="2569" y="1"/>
                    <a:pt x="2001"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4" name="Google Shape;1354;p55"/>
            <p:cNvSpPr/>
            <p:nvPr/>
          </p:nvSpPr>
          <p:spPr>
            <a:xfrm>
              <a:off x="2483807" y="763903"/>
              <a:ext cx="205301" cy="175755"/>
            </a:xfrm>
            <a:custGeom>
              <a:avLst/>
              <a:gdLst/>
              <a:ahLst/>
              <a:cxnLst/>
              <a:rect l="l" t="t" r="r" b="b"/>
              <a:pathLst>
                <a:path w="10242" h="8768" extrusionOk="0">
                  <a:moveTo>
                    <a:pt x="5830" y="428"/>
                  </a:moveTo>
                  <a:cubicBezTo>
                    <a:pt x="5844" y="428"/>
                    <a:pt x="5858" y="428"/>
                    <a:pt x="5871" y="428"/>
                  </a:cubicBezTo>
                  <a:cubicBezTo>
                    <a:pt x="8040" y="428"/>
                    <a:pt x="9808" y="2196"/>
                    <a:pt x="9808" y="4365"/>
                  </a:cubicBezTo>
                  <a:cubicBezTo>
                    <a:pt x="9808" y="6756"/>
                    <a:pt x="7854" y="8324"/>
                    <a:pt x="5826" y="8324"/>
                  </a:cubicBezTo>
                  <a:cubicBezTo>
                    <a:pt x="4855" y="8324"/>
                    <a:pt x="3868" y="7965"/>
                    <a:pt x="3069" y="7167"/>
                  </a:cubicBezTo>
                  <a:cubicBezTo>
                    <a:pt x="577" y="4674"/>
                    <a:pt x="2322" y="428"/>
                    <a:pt x="5830" y="428"/>
                  </a:cubicBezTo>
                  <a:close/>
                  <a:moveTo>
                    <a:pt x="5820" y="1"/>
                  </a:moveTo>
                  <a:cubicBezTo>
                    <a:pt x="4746" y="1"/>
                    <a:pt x="3653" y="401"/>
                    <a:pt x="2769" y="1296"/>
                  </a:cubicBezTo>
                  <a:cubicBezTo>
                    <a:pt x="1" y="4031"/>
                    <a:pt x="1969" y="8768"/>
                    <a:pt x="5871" y="8768"/>
                  </a:cubicBezTo>
                  <a:cubicBezTo>
                    <a:pt x="8273" y="8734"/>
                    <a:pt x="10208" y="6800"/>
                    <a:pt x="10241" y="4398"/>
                  </a:cubicBezTo>
                  <a:cubicBezTo>
                    <a:pt x="10241" y="1756"/>
                    <a:pt x="8071" y="1"/>
                    <a:pt x="582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5" name="Google Shape;1355;p55"/>
            <p:cNvSpPr/>
            <p:nvPr/>
          </p:nvSpPr>
          <p:spPr>
            <a:xfrm>
              <a:off x="3460039" y="1366896"/>
              <a:ext cx="230698" cy="444017"/>
            </a:xfrm>
            <a:custGeom>
              <a:avLst/>
              <a:gdLst/>
              <a:ahLst/>
              <a:cxnLst/>
              <a:rect l="l" t="t" r="r" b="b"/>
              <a:pathLst>
                <a:path w="11509" h="22151" extrusionOk="0">
                  <a:moveTo>
                    <a:pt x="34" y="1"/>
                  </a:moveTo>
                  <a:cubicBezTo>
                    <a:pt x="34" y="1"/>
                    <a:pt x="34" y="1"/>
                    <a:pt x="33" y="1"/>
                  </a:cubicBezTo>
                  <a:cubicBezTo>
                    <a:pt x="0" y="1"/>
                    <a:pt x="2502" y="5005"/>
                    <a:pt x="5637" y="11109"/>
                  </a:cubicBezTo>
                  <a:cubicBezTo>
                    <a:pt x="8796" y="17193"/>
                    <a:pt x="11391" y="22150"/>
                    <a:pt x="11441" y="22150"/>
                  </a:cubicBezTo>
                  <a:cubicBezTo>
                    <a:pt x="11441" y="22150"/>
                    <a:pt x="11441" y="22150"/>
                    <a:pt x="11442" y="22150"/>
                  </a:cubicBezTo>
                  <a:cubicBezTo>
                    <a:pt x="11508" y="22117"/>
                    <a:pt x="8973" y="17147"/>
                    <a:pt x="5838" y="11009"/>
                  </a:cubicBezTo>
                  <a:cubicBezTo>
                    <a:pt x="2713" y="4925"/>
                    <a:pt x="118" y="1"/>
                    <a:pt x="34"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6" name="Google Shape;1356;p55"/>
            <p:cNvSpPr/>
            <p:nvPr/>
          </p:nvSpPr>
          <p:spPr>
            <a:xfrm>
              <a:off x="1109081" y="1532027"/>
              <a:ext cx="332326" cy="207345"/>
            </a:xfrm>
            <a:custGeom>
              <a:avLst/>
              <a:gdLst/>
              <a:ahLst/>
              <a:cxnLst/>
              <a:rect l="l" t="t" r="r" b="b"/>
              <a:pathLst>
                <a:path w="16579" h="10344" extrusionOk="0">
                  <a:moveTo>
                    <a:pt x="37" y="1"/>
                  </a:moveTo>
                  <a:cubicBezTo>
                    <a:pt x="35" y="1"/>
                    <a:pt x="34" y="1"/>
                    <a:pt x="34" y="2"/>
                  </a:cubicBezTo>
                  <a:cubicBezTo>
                    <a:pt x="0" y="36"/>
                    <a:pt x="3670" y="2404"/>
                    <a:pt x="8240" y="5239"/>
                  </a:cubicBezTo>
                  <a:cubicBezTo>
                    <a:pt x="12743" y="8087"/>
                    <a:pt x="16458" y="10343"/>
                    <a:pt x="16544" y="10343"/>
                  </a:cubicBezTo>
                  <a:cubicBezTo>
                    <a:pt x="16545" y="10343"/>
                    <a:pt x="16545" y="10343"/>
                    <a:pt x="16545" y="10343"/>
                  </a:cubicBezTo>
                  <a:cubicBezTo>
                    <a:pt x="16579" y="10276"/>
                    <a:pt x="12910" y="7908"/>
                    <a:pt x="8340" y="5072"/>
                  </a:cubicBezTo>
                  <a:cubicBezTo>
                    <a:pt x="3868" y="2245"/>
                    <a:pt x="174" y="1"/>
                    <a:pt x="37"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7" name="Google Shape;1357;p55"/>
            <p:cNvSpPr/>
            <p:nvPr/>
          </p:nvSpPr>
          <p:spPr>
            <a:xfrm>
              <a:off x="1762348" y="1324782"/>
              <a:ext cx="1331289" cy="453358"/>
            </a:xfrm>
            <a:custGeom>
              <a:avLst/>
              <a:gdLst/>
              <a:ahLst/>
              <a:cxnLst/>
              <a:rect l="l" t="t" r="r" b="b"/>
              <a:pathLst>
                <a:path w="66415" h="22617" extrusionOk="0">
                  <a:moveTo>
                    <a:pt x="66414" y="0"/>
                  </a:moveTo>
                  <a:cubicBezTo>
                    <a:pt x="66348" y="0"/>
                    <a:pt x="66281" y="34"/>
                    <a:pt x="66214" y="34"/>
                  </a:cubicBezTo>
                  <a:lnTo>
                    <a:pt x="65714" y="167"/>
                  </a:lnTo>
                  <a:lnTo>
                    <a:pt x="63712" y="701"/>
                  </a:lnTo>
                  <a:cubicBezTo>
                    <a:pt x="62845" y="901"/>
                    <a:pt x="61811" y="1235"/>
                    <a:pt x="60610" y="1568"/>
                  </a:cubicBezTo>
                  <a:cubicBezTo>
                    <a:pt x="59409" y="1935"/>
                    <a:pt x="58042" y="2369"/>
                    <a:pt x="56507" y="2836"/>
                  </a:cubicBezTo>
                  <a:cubicBezTo>
                    <a:pt x="50436" y="4704"/>
                    <a:pt x="42097" y="7506"/>
                    <a:pt x="32990" y="10675"/>
                  </a:cubicBezTo>
                  <a:cubicBezTo>
                    <a:pt x="23851" y="13877"/>
                    <a:pt x="15578" y="16846"/>
                    <a:pt x="9640" y="19014"/>
                  </a:cubicBezTo>
                  <a:lnTo>
                    <a:pt x="2569" y="21616"/>
                  </a:lnTo>
                  <a:lnTo>
                    <a:pt x="634" y="22350"/>
                  </a:lnTo>
                  <a:lnTo>
                    <a:pt x="167" y="22550"/>
                  </a:lnTo>
                  <a:lnTo>
                    <a:pt x="167" y="22550"/>
                  </a:lnTo>
                  <a:lnTo>
                    <a:pt x="667" y="22383"/>
                  </a:lnTo>
                  <a:lnTo>
                    <a:pt x="2602" y="21716"/>
                  </a:lnTo>
                  <a:lnTo>
                    <a:pt x="9674" y="19181"/>
                  </a:lnTo>
                  <a:cubicBezTo>
                    <a:pt x="15645" y="17046"/>
                    <a:pt x="23917" y="14077"/>
                    <a:pt x="33057" y="10875"/>
                  </a:cubicBezTo>
                  <a:cubicBezTo>
                    <a:pt x="42197" y="7673"/>
                    <a:pt x="50503" y="4871"/>
                    <a:pt x="56574" y="2969"/>
                  </a:cubicBezTo>
                  <a:cubicBezTo>
                    <a:pt x="58075" y="2502"/>
                    <a:pt x="59443" y="2069"/>
                    <a:pt x="60644" y="1702"/>
                  </a:cubicBezTo>
                  <a:cubicBezTo>
                    <a:pt x="61878" y="1335"/>
                    <a:pt x="62912" y="1001"/>
                    <a:pt x="63746" y="801"/>
                  </a:cubicBezTo>
                  <a:lnTo>
                    <a:pt x="65714" y="201"/>
                  </a:lnTo>
                  <a:lnTo>
                    <a:pt x="66248" y="67"/>
                  </a:lnTo>
                  <a:cubicBezTo>
                    <a:pt x="66281" y="34"/>
                    <a:pt x="66348" y="34"/>
                    <a:pt x="66414" y="0"/>
                  </a:cubicBezTo>
                  <a:close/>
                  <a:moveTo>
                    <a:pt x="167" y="22550"/>
                  </a:moveTo>
                  <a:cubicBezTo>
                    <a:pt x="100" y="22550"/>
                    <a:pt x="34" y="22583"/>
                    <a:pt x="0" y="22617"/>
                  </a:cubicBezTo>
                  <a:cubicBezTo>
                    <a:pt x="34" y="22617"/>
                    <a:pt x="100" y="22583"/>
                    <a:pt x="167" y="2255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8" name="Google Shape;1358;p55"/>
            <p:cNvSpPr/>
            <p:nvPr/>
          </p:nvSpPr>
          <p:spPr>
            <a:xfrm>
              <a:off x="844287" y="1627682"/>
              <a:ext cx="116381" cy="850529"/>
            </a:xfrm>
            <a:custGeom>
              <a:avLst/>
              <a:gdLst/>
              <a:ahLst/>
              <a:cxnLst/>
              <a:rect l="l" t="t" r="r" b="b"/>
              <a:pathLst>
                <a:path w="5806" h="42431" extrusionOk="0">
                  <a:moveTo>
                    <a:pt x="5772" y="0"/>
                  </a:moveTo>
                  <a:lnTo>
                    <a:pt x="5772" y="0"/>
                  </a:lnTo>
                  <a:cubicBezTo>
                    <a:pt x="5738" y="0"/>
                    <a:pt x="4371" y="9474"/>
                    <a:pt x="2803" y="21215"/>
                  </a:cubicBezTo>
                  <a:cubicBezTo>
                    <a:pt x="1235" y="32924"/>
                    <a:pt x="1" y="42431"/>
                    <a:pt x="68" y="42431"/>
                  </a:cubicBezTo>
                  <a:cubicBezTo>
                    <a:pt x="134" y="42431"/>
                    <a:pt x="1469" y="32957"/>
                    <a:pt x="3036" y="21215"/>
                  </a:cubicBezTo>
                  <a:cubicBezTo>
                    <a:pt x="4604" y="9507"/>
                    <a:pt x="5805" y="0"/>
                    <a:pt x="5772"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9" name="Google Shape;1359;p55"/>
            <p:cNvSpPr/>
            <p:nvPr/>
          </p:nvSpPr>
          <p:spPr>
            <a:xfrm>
              <a:off x="2665676" y="906202"/>
              <a:ext cx="454701" cy="214000"/>
            </a:xfrm>
            <a:custGeom>
              <a:avLst/>
              <a:gdLst/>
              <a:ahLst/>
              <a:cxnLst/>
              <a:rect l="l" t="t" r="r" b="b"/>
              <a:pathLst>
                <a:path w="22684" h="10676" extrusionOk="0">
                  <a:moveTo>
                    <a:pt x="2" y="0"/>
                  </a:moveTo>
                  <a:cubicBezTo>
                    <a:pt x="1" y="0"/>
                    <a:pt x="1" y="1"/>
                    <a:pt x="1" y="1"/>
                  </a:cubicBezTo>
                  <a:cubicBezTo>
                    <a:pt x="1" y="34"/>
                    <a:pt x="5038" y="2469"/>
                    <a:pt x="11309" y="5405"/>
                  </a:cubicBezTo>
                  <a:cubicBezTo>
                    <a:pt x="17503" y="8353"/>
                    <a:pt x="22578" y="10675"/>
                    <a:pt x="22650" y="10675"/>
                  </a:cubicBezTo>
                  <a:cubicBezTo>
                    <a:pt x="22650" y="10675"/>
                    <a:pt x="22650" y="10675"/>
                    <a:pt x="22650" y="10675"/>
                  </a:cubicBezTo>
                  <a:cubicBezTo>
                    <a:pt x="22684" y="10608"/>
                    <a:pt x="17613" y="8207"/>
                    <a:pt x="11376" y="5238"/>
                  </a:cubicBezTo>
                  <a:cubicBezTo>
                    <a:pt x="5149" y="2290"/>
                    <a:pt x="74" y="0"/>
                    <a:pt x="2"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0" name="Google Shape;1360;p55"/>
            <p:cNvSpPr/>
            <p:nvPr/>
          </p:nvSpPr>
          <p:spPr>
            <a:xfrm>
              <a:off x="524689" y="4316959"/>
              <a:ext cx="3737731" cy="4049"/>
            </a:xfrm>
            <a:custGeom>
              <a:avLst/>
              <a:gdLst/>
              <a:ahLst/>
              <a:cxnLst/>
              <a:rect l="l" t="t" r="r" b="b"/>
              <a:pathLst>
                <a:path w="186467" h="202" extrusionOk="0">
                  <a:moveTo>
                    <a:pt x="93233" y="1"/>
                  </a:moveTo>
                  <a:cubicBezTo>
                    <a:pt x="41730" y="1"/>
                    <a:pt x="0" y="34"/>
                    <a:pt x="0" y="101"/>
                  </a:cubicBezTo>
                  <a:cubicBezTo>
                    <a:pt x="0" y="168"/>
                    <a:pt x="41763" y="201"/>
                    <a:pt x="93233" y="201"/>
                  </a:cubicBezTo>
                  <a:cubicBezTo>
                    <a:pt x="144703" y="201"/>
                    <a:pt x="186467" y="168"/>
                    <a:pt x="186467" y="101"/>
                  </a:cubicBezTo>
                  <a:cubicBezTo>
                    <a:pt x="186467" y="34"/>
                    <a:pt x="144737" y="1"/>
                    <a:pt x="9323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1" name="Google Shape;1361;p55"/>
            <p:cNvSpPr/>
            <p:nvPr/>
          </p:nvSpPr>
          <p:spPr>
            <a:xfrm>
              <a:off x="1758339" y="1762083"/>
              <a:ext cx="785664" cy="578098"/>
            </a:xfrm>
            <a:custGeom>
              <a:avLst/>
              <a:gdLst/>
              <a:ahLst/>
              <a:cxnLst/>
              <a:rect l="l" t="t" r="r" b="b"/>
              <a:pathLst>
                <a:path w="39195" h="28840" extrusionOk="0">
                  <a:moveTo>
                    <a:pt x="31022" y="0"/>
                  </a:moveTo>
                  <a:cubicBezTo>
                    <a:pt x="31022" y="0"/>
                    <a:pt x="28320" y="12075"/>
                    <a:pt x="27086" y="12976"/>
                  </a:cubicBezTo>
                  <a:cubicBezTo>
                    <a:pt x="21882" y="16745"/>
                    <a:pt x="12843" y="19114"/>
                    <a:pt x="10441" y="19647"/>
                  </a:cubicBezTo>
                  <a:cubicBezTo>
                    <a:pt x="10041" y="19547"/>
                    <a:pt x="9607" y="19414"/>
                    <a:pt x="9073" y="19214"/>
                  </a:cubicBezTo>
                  <a:cubicBezTo>
                    <a:pt x="8640" y="19047"/>
                    <a:pt x="8206" y="18780"/>
                    <a:pt x="7839" y="18480"/>
                  </a:cubicBezTo>
                  <a:cubicBezTo>
                    <a:pt x="7372" y="18113"/>
                    <a:pt x="6938" y="17679"/>
                    <a:pt x="6571" y="17212"/>
                  </a:cubicBezTo>
                  <a:cubicBezTo>
                    <a:pt x="6466" y="17002"/>
                    <a:pt x="6267" y="16900"/>
                    <a:pt x="6070" y="16900"/>
                  </a:cubicBezTo>
                  <a:cubicBezTo>
                    <a:pt x="5829" y="16900"/>
                    <a:pt x="5592" y="17052"/>
                    <a:pt x="5537" y="17346"/>
                  </a:cubicBezTo>
                  <a:cubicBezTo>
                    <a:pt x="5504" y="17846"/>
                    <a:pt x="6238" y="19147"/>
                    <a:pt x="7672" y="20181"/>
                  </a:cubicBezTo>
                  <a:cubicBezTo>
                    <a:pt x="9140" y="21182"/>
                    <a:pt x="6371" y="21382"/>
                    <a:pt x="5337" y="21482"/>
                  </a:cubicBezTo>
                  <a:cubicBezTo>
                    <a:pt x="4337" y="21549"/>
                    <a:pt x="1234" y="21982"/>
                    <a:pt x="1034" y="22316"/>
                  </a:cubicBezTo>
                  <a:cubicBezTo>
                    <a:pt x="742" y="22754"/>
                    <a:pt x="1064" y="23141"/>
                    <a:pt x="1820" y="23141"/>
                  </a:cubicBezTo>
                  <a:cubicBezTo>
                    <a:pt x="1927" y="23141"/>
                    <a:pt x="2044" y="23133"/>
                    <a:pt x="2168" y="23117"/>
                  </a:cubicBezTo>
                  <a:cubicBezTo>
                    <a:pt x="2597" y="23074"/>
                    <a:pt x="3400" y="23025"/>
                    <a:pt x="4180" y="23025"/>
                  </a:cubicBezTo>
                  <a:cubicBezTo>
                    <a:pt x="5219" y="23025"/>
                    <a:pt x="6219" y="23112"/>
                    <a:pt x="6238" y="23417"/>
                  </a:cubicBezTo>
                  <a:cubicBezTo>
                    <a:pt x="6271" y="23951"/>
                    <a:pt x="1134" y="24351"/>
                    <a:pt x="1134" y="24351"/>
                  </a:cubicBezTo>
                  <a:cubicBezTo>
                    <a:pt x="1134" y="24351"/>
                    <a:pt x="1063" y="24345"/>
                    <a:pt x="957" y="24345"/>
                  </a:cubicBezTo>
                  <a:cubicBezTo>
                    <a:pt x="638" y="24345"/>
                    <a:pt x="0" y="24401"/>
                    <a:pt x="0" y="24851"/>
                  </a:cubicBezTo>
                  <a:cubicBezTo>
                    <a:pt x="0" y="25300"/>
                    <a:pt x="851" y="25440"/>
                    <a:pt x="1912" y="25440"/>
                  </a:cubicBezTo>
                  <a:cubicBezTo>
                    <a:pt x="3534" y="25440"/>
                    <a:pt x="5648" y="25112"/>
                    <a:pt x="5971" y="25051"/>
                  </a:cubicBezTo>
                  <a:cubicBezTo>
                    <a:pt x="5990" y="25048"/>
                    <a:pt x="6009" y="25046"/>
                    <a:pt x="6026" y="25046"/>
                  </a:cubicBezTo>
                  <a:cubicBezTo>
                    <a:pt x="6340" y="25046"/>
                    <a:pt x="6350" y="25587"/>
                    <a:pt x="5971" y="25618"/>
                  </a:cubicBezTo>
                  <a:cubicBezTo>
                    <a:pt x="5537" y="25685"/>
                    <a:pt x="834" y="25885"/>
                    <a:pt x="834" y="27019"/>
                  </a:cubicBezTo>
                  <a:cubicBezTo>
                    <a:pt x="834" y="27232"/>
                    <a:pt x="1083" y="27309"/>
                    <a:pt x="1477" y="27309"/>
                  </a:cubicBezTo>
                  <a:cubicBezTo>
                    <a:pt x="2507" y="27309"/>
                    <a:pt x="4526" y="26783"/>
                    <a:pt x="5666" y="26783"/>
                  </a:cubicBezTo>
                  <a:cubicBezTo>
                    <a:pt x="5937" y="26783"/>
                    <a:pt x="6158" y="26813"/>
                    <a:pt x="6305" y="26886"/>
                  </a:cubicBezTo>
                  <a:cubicBezTo>
                    <a:pt x="7339" y="27386"/>
                    <a:pt x="2802" y="27687"/>
                    <a:pt x="2835" y="28520"/>
                  </a:cubicBezTo>
                  <a:cubicBezTo>
                    <a:pt x="2835" y="28690"/>
                    <a:pt x="2857" y="28839"/>
                    <a:pt x="3342" y="28839"/>
                  </a:cubicBezTo>
                  <a:cubicBezTo>
                    <a:pt x="3713" y="28839"/>
                    <a:pt x="4357" y="28752"/>
                    <a:pt x="5471" y="28520"/>
                  </a:cubicBezTo>
                  <a:cubicBezTo>
                    <a:pt x="7305" y="28053"/>
                    <a:pt x="9107" y="27486"/>
                    <a:pt x="10908" y="26819"/>
                  </a:cubicBezTo>
                  <a:lnTo>
                    <a:pt x="10908" y="26853"/>
                  </a:lnTo>
                  <a:cubicBezTo>
                    <a:pt x="10908" y="26853"/>
                    <a:pt x="35926" y="23550"/>
                    <a:pt x="37293" y="11842"/>
                  </a:cubicBezTo>
                  <a:lnTo>
                    <a:pt x="39195" y="4737"/>
                  </a:lnTo>
                  <a:lnTo>
                    <a:pt x="31022" y="0"/>
                  </a:ln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2" name="Google Shape;1362;p55"/>
            <p:cNvSpPr/>
            <p:nvPr/>
          </p:nvSpPr>
          <p:spPr>
            <a:xfrm>
              <a:off x="2435659" y="4054851"/>
              <a:ext cx="319638" cy="264153"/>
            </a:xfrm>
            <a:custGeom>
              <a:avLst/>
              <a:gdLst/>
              <a:ahLst/>
              <a:cxnLst/>
              <a:rect l="l" t="t" r="r" b="b"/>
              <a:pathLst>
                <a:path w="15946" h="13178" extrusionOk="0">
                  <a:moveTo>
                    <a:pt x="15712" y="1"/>
                  </a:moveTo>
                  <a:lnTo>
                    <a:pt x="7773" y="201"/>
                  </a:lnTo>
                  <a:lnTo>
                    <a:pt x="8240" y="8407"/>
                  </a:lnTo>
                  <a:cubicBezTo>
                    <a:pt x="8240" y="8407"/>
                    <a:pt x="68" y="11676"/>
                    <a:pt x="1" y="13177"/>
                  </a:cubicBezTo>
                  <a:lnTo>
                    <a:pt x="15946" y="13110"/>
                  </a:lnTo>
                  <a:lnTo>
                    <a:pt x="15712" y="1"/>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3" name="Google Shape;1363;p55"/>
            <p:cNvSpPr/>
            <p:nvPr/>
          </p:nvSpPr>
          <p:spPr>
            <a:xfrm>
              <a:off x="2683075" y="4206792"/>
              <a:ext cx="26760" cy="24876"/>
            </a:xfrm>
            <a:custGeom>
              <a:avLst/>
              <a:gdLst/>
              <a:ahLst/>
              <a:cxnLst/>
              <a:rect l="l" t="t" r="r" b="b"/>
              <a:pathLst>
                <a:path w="1335" h="1241" extrusionOk="0">
                  <a:moveTo>
                    <a:pt x="691" y="1"/>
                  </a:moveTo>
                  <a:cubicBezTo>
                    <a:pt x="413" y="1"/>
                    <a:pt x="149" y="185"/>
                    <a:pt x="67" y="460"/>
                  </a:cubicBezTo>
                  <a:cubicBezTo>
                    <a:pt x="0" y="794"/>
                    <a:pt x="200" y="1127"/>
                    <a:pt x="534" y="1227"/>
                  </a:cubicBezTo>
                  <a:cubicBezTo>
                    <a:pt x="577" y="1236"/>
                    <a:pt x="620" y="1240"/>
                    <a:pt x="662" y="1240"/>
                  </a:cubicBezTo>
                  <a:cubicBezTo>
                    <a:pt x="949" y="1240"/>
                    <a:pt x="1210" y="1051"/>
                    <a:pt x="1268" y="760"/>
                  </a:cubicBezTo>
                  <a:cubicBezTo>
                    <a:pt x="1334" y="427"/>
                    <a:pt x="1134" y="126"/>
                    <a:pt x="801" y="26"/>
                  </a:cubicBezTo>
                  <a:lnTo>
                    <a:pt x="867" y="26"/>
                  </a:lnTo>
                  <a:cubicBezTo>
                    <a:pt x="809" y="9"/>
                    <a:pt x="749" y="1"/>
                    <a:pt x="69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4" name="Google Shape;1364;p55"/>
            <p:cNvSpPr/>
            <p:nvPr/>
          </p:nvSpPr>
          <p:spPr>
            <a:xfrm>
              <a:off x="2434336" y="4291562"/>
              <a:ext cx="320961" cy="28103"/>
            </a:xfrm>
            <a:custGeom>
              <a:avLst/>
              <a:gdLst/>
              <a:ahLst/>
              <a:cxnLst/>
              <a:rect l="l" t="t" r="r" b="b"/>
              <a:pathLst>
                <a:path w="16012" h="1402" extrusionOk="0">
                  <a:moveTo>
                    <a:pt x="16012" y="0"/>
                  </a:moveTo>
                  <a:lnTo>
                    <a:pt x="701" y="567"/>
                  </a:lnTo>
                  <a:cubicBezTo>
                    <a:pt x="701" y="567"/>
                    <a:pt x="0" y="868"/>
                    <a:pt x="67" y="1401"/>
                  </a:cubicBezTo>
                  <a:lnTo>
                    <a:pt x="16012" y="1301"/>
                  </a:lnTo>
                  <a:lnTo>
                    <a:pt x="160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5" name="Google Shape;1365;p55"/>
            <p:cNvSpPr/>
            <p:nvPr/>
          </p:nvSpPr>
          <p:spPr>
            <a:xfrm>
              <a:off x="2595478" y="4220603"/>
              <a:ext cx="30769" cy="18882"/>
            </a:xfrm>
            <a:custGeom>
              <a:avLst/>
              <a:gdLst/>
              <a:ahLst/>
              <a:cxnLst/>
              <a:rect l="l" t="t" r="r" b="b"/>
              <a:pathLst>
                <a:path w="1535" h="942" extrusionOk="0">
                  <a:moveTo>
                    <a:pt x="268" y="0"/>
                  </a:moveTo>
                  <a:cubicBezTo>
                    <a:pt x="106" y="0"/>
                    <a:pt x="0" y="39"/>
                    <a:pt x="0" y="71"/>
                  </a:cubicBezTo>
                  <a:cubicBezTo>
                    <a:pt x="0" y="138"/>
                    <a:pt x="401" y="171"/>
                    <a:pt x="801" y="405"/>
                  </a:cubicBezTo>
                  <a:cubicBezTo>
                    <a:pt x="1181" y="658"/>
                    <a:pt x="1380" y="941"/>
                    <a:pt x="1457" y="941"/>
                  </a:cubicBezTo>
                  <a:cubicBezTo>
                    <a:pt x="1461" y="941"/>
                    <a:pt x="1465" y="940"/>
                    <a:pt x="1468" y="939"/>
                  </a:cubicBezTo>
                  <a:cubicBezTo>
                    <a:pt x="1535" y="905"/>
                    <a:pt x="1401" y="472"/>
                    <a:pt x="934" y="205"/>
                  </a:cubicBezTo>
                  <a:cubicBezTo>
                    <a:pt x="690" y="48"/>
                    <a:pt x="445" y="0"/>
                    <a:pt x="2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6" name="Google Shape;1366;p55"/>
            <p:cNvSpPr/>
            <p:nvPr/>
          </p:nvSpPr>
          <p:spPr>
            <a:xfrm>
              <a:off x="2562705" y="4236198"/>
              <a:ext cx="22090" cy="24615"/>
            </a:xfrm>
            <a:custGeom>
              <a:avLst/>
              <a:gdLst/>
              <a:ahLst/>
              <a:cxnLst/>
              <a:rect l="l" t="t" r="r" b="b"/>
              <a:pathLst>
                <a:path w="1102" h="1228" extrusionOk="0">
                  <a:moveTo>
                    <a:pt x="74" y="0"/>
                  </a:moveTo>
                  <a:cubicBezTo>
                    <a:pt x="28" y="0"/>
                    <a:pt x="1" y="10"/>
                    <a:pt x="1" y="27"/>
                  </a:cubicBezTo>
                  <a:cubicBezTo>
                    <a:pt x="1" y="94"/>
                    <a:pt x="301" y="227"/>
                    <a:pt x="568" y="561"/>
                  </a:cubicBezTo>
                  <a:cubicBezTo>
                    <a:pt x="868" y="861"/>
                    <a:pt x="935" y="1228"/>
                    <a:pt x="1001" y="1228"/>
                  </a:cubicBezTo>
                  <a:cubicBezTo>
                    <a:pt x="1068" y="1228"/>
                    <a:pt x="1102" y="761"/>
                    <a:pt x="768" y="394"/>
                  </a:cubicBezTo>
                  <a:cubicBezTo>
                    <a:pt x="518" y="94"/>
                    <a:pt x="211" y="0"/>
                    <a:pt x="7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7" name="Google Shape;1367;p55"/>
            <p:cNvSpPr/>
            <p:nvPr/>
          </p:nvSpPr>
          <p:spPr>
            <a:xfrm>
              <a:off x="2530612" y="4250490"/>
              <a:ext cx="17399" cy="27041"/>
            </a:xfrm>
            <a:custGeom>
              <a:avLst/>
              <a:gdLst/>
              <a:ahLst/>
              <a:cxnLst/>
              <a:rect l="l" t="t" r="r" b="b"/>
              <a:pathLst>
                <a:path w="868" h="1349" extrusionOk="0">
                  <a:moveTo>
                    <a:pt x="67" y="0"/>
                  </a:moveTo>
                  <a:cubicBezTo>
                    <a:pt x="50" y="0"/>
                    <a:pt x="39" y="5"/>
                    <a:pt x="34" y="15"/>
                  </a:cubicBezTo>
                  <a:cubicBezTo>
                    <a:pt x="1" y="81"/>
                    <a:pt x="234" y="315"/>
                    <a:pt x="401" y="648"/>
                  </a:cubicBezTo>
                  <a:cubicBezTo>
                    <a:pt x="568" y="1015"/>
                    <a:pt x="601" y="1316"/>
                    <a:pt x="668" y="1349"/>
                  </a:cubicBezTo>
                  <a:cubicBezTo>
                    <a:pt x="768" y="1349"/>
                    <a:pt x="868" y="949"/>
                    <a:pt x="634" y="548"/>
                  </a:cubicBezTo>
                  <a:cubicBezTo>
                    <a:pt x="463" y="176"/>
                    <a:pt x="168" y="0"/>
                    <a:pt x="6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8" name="Google Shape;1368;p55"/>
            <p:cNvSpPr/>
            <p:nvPr/>
          </p:nvSpPr>
          <p:spPr>
            <a:xfrm>
              <a:off x="2596841" y="4178508"/>
              <a:ext cx="35420" cy="7216"/>
            </a:xfrm>
            <a:custGeom>
              <a:avLst/>
              <a:gdLst/>
              <a:ahLst/>
              <a:cxnLst/>
              <a:rect l="l" t="t" r="r" b="b"/>
              <a:pathLst>
                <a:path w="1767" h="360" extrusionOk="0">
                  <a:moveTo>
                    <a:pt x="775" y="0"/>
                  </a:moveTo>
                  <a:cubicBezTo>
                    <a:pt x="295" y="0"/>
                    <a:pt x="1" y="240"/>
                    <a:pt x="32" y="303"/>
                  </a:cubicBezTo>
                  <a:cubicBezTo>
                    <a:pt x="39" y="317"/>
                    <a:pt x="60" y="322"/>
                    <a:pt x="93" y="322"/>
                  </a:cubicBezTo>
                  <a:cubicBezTo>
                    <a:pt x="201" y="322"/>
                    <a:pt x="438" y="264"/>
                    <a:pt x="720" y="264"/>
                  </a:cubicBezTo>
                  <a:cubicBezTo>
                    <a:pt x="768" y="264"/>
                    <a:pt x="817" y="266"/>
                    <a:pt x="866" y="270"/>
                  </a:cubicBezTo>
                  <a:cubicBezTo>
                    <a:pt x="1196" y="295"/>
                    <a:pt x="1486" y="359"/>
                    <a:pt x="1622" y="359"/>
                  </a:cubicBezTo>
                  <a:cubicBezTo>
                    <a:pt x="1665" y="359"/>
                    <a:pt x="1692" y="353"/>
                    <a:pt x="1700" y="337"/>
                  </a:cubicBezTo>
                  <a:cubicBezTo>
                    <a:pt x="1767" y="270"/>
                    <a:pt x="1400" y="3"/>
                    <a:pt x="866" y="3"/>
                  </a:cubicBezTo>
                  <a:cubicBezTo>
                    <a:pt x="835" y="1"/>
                    <a:pt x="805" y="0"/>
                    <a:pt x="77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9" name="Google Shape;1369;p55"/>
            <p:cNvSpPr/>
            <p:nvPr/>
          </p:nvSpPr>
          <p:spPr>
            <a:xfrm>
              <a:off x="2596140" y="4125068"/>
              <a:ext cx="48830" cy="27502"/>
            </a:xfrm>
            <a:custGeom>
              <a:avLst/>
              <a:gdLst/>
              <a:ahLst/>
              <a:cxnLst/>
              <a:rect l="l" t="t" r="r" b="b"/>
              <a:pathLst>
                <a:path w="2436" h="1372" extrusionOk="0">
                  <a:moveTo>
                    <a:pt x="2002" y="251"/>
                  </a:moveTo>
                  <a:cubicBezTo>
                    <a:pt x="2069" y="251"/>
                    <a:pt x="2119" y="267"/>
                    <a:pt x="2135" y="301"/>
                  </a:cubicBezTo>
                  <a:cubicBezTo>
                    <a:pt x="2169" y="367"/>
                    <a:pt x="2135" y="367"/>
                    <a:pt x="2135" y="401"/>
                  </a:cubicBezTo>
                  <a:cubicBezTo>
                    <a:pt x="2102" y="467"/>
                    <a:pt x="2035" y="501"/>
                    <a:pt x="1969" y="534"/>
                  </a:cubicBezTo>
                  <a:cubicBezTo>
                    <a:pt x="1835" y="634"/>
                    <a:pt x="1702" y="734"/>
                    <a:pt x="1535" y="801"/>
                  </a:cubicBezTo>
                  <a:cubicBezTo>
                    <a:pt x="1302" y="934"/>
                    <a:pt x="1035" y="1035"/>
                    <a:pt x="768" y="1101"/>
                  </a:cubicBezTo>
                  <a:cubicBezTo>
                    <a:pt x="599" y="1149"/>
                    <a:pt x="413" y="1180"/>
                    <a:pt x="222" y="1231"/>
                  </a:cubicBezTo>
                  <a:lnTo>
                    <a:pt x="222" y="1231"/>
                  </a:lnTo>
                  <a:cubicBezTo>
                    <a:pt x="321" y="1140"/>
                    <a:pt x="459" y="1012"/>
                    <a:pt x="634" y="868"/>
                  </a:cubicBezTo>
                  <a:cubicBezTo>
                    <a:pt x="835" y="701"/>
                    <a:pt x="1068" y="568"/>
                    <a:pt x="1335" y="434"/>
                  </a:cubicBezTo>
                  <a:cubicBezTo>
                    <a:pt x="1468" y="367"/>
                    <a:pt x="1635" y="334"/>
                    <a:pt x="1769" y="301"/>
                  </a:cubicBezTo>
                  <a:cubicBezTo>
                    <a:pt x="1852" y="267"/>
                    <a:pt x="1935" y="251"/>
                    <a:pt x="2002" y="251"/>
                  </a:cubicBezTo>
                  <a:close/>
                  <a:moveTo>
                    <a:pt x="2002" y="0"/>
                  </a:moveTo>
                  <a:cubicBezTo>
                    <a:pt x="1902" y="0"/>
                    <a:pt x="1802" y="0"/>
                    <a:pt x="1702" y="34"/>
                  </a:cubicBezTo>
                  <a:cubicBezTo>
                    <a:pt x="1535" y="67"/>
                    <a:pt x="1368" y="134"/>
                    <a:pt x="1235" y="201"/>
                  </a:cubicBezTo>
                  <a:cubicBezTo>
                    <a:pt x="968" y="334"/>
                    <a:pt x="701" y="501"/>
                    <a:pt x="501" y="701"/>
                  </a:cubicBezTo>
                  <a:cubicBezTo>
                    <a:pt x="253" y="949"/>
                    <a:pt x="112" y="1166"/>
                    <a:pt x="56" y="1281"/>
                  </a:cubicBezTo>
                  <a:lnTo>
                    <a:pt x="56" y="1281"/>
                  </a:lnTo>
                  <a:cubicBezTo>
                    <a:pt x="38" y="1288"/>
                    <a:pt x="19" y="1294"/>
                    <a:pt x="1" y="1301"/>
                  </a:cubicBezTo>
                  <a:cubicBezTo>
                    <a:pt x="15" y="1305"/>
                    <a:pt x="29" y="1308"/>
                    <a:pt x="43" y="1311"/>
                  </a:cubicBezTo>
                  <a:lnTo>
                    <a:pt x="43" y="1311"/>
                  </a:lnTo>
                  <a:cubicBezTo>
                    <a:pt x="28" y="1348"/>
                    <a:pt x="25" y="1368"/>
                    <a:pt x="34" y="1368"/>
                  </a:cubicBezTo>
                  <a:cubicBezTo>
                    <a:pt x="36" y="1370"/>
                    <a:pt x="39" y="1371"/>
                    <a:pt x="42" y="1371"/>
                  </a:cubicBezTo>
                  <a:cubicBezTo>
                    <a:pt x="56" y="1371"/>
                    <a:pt x="81" y="1355"/>
                    <a:pt x="116" y="1326"/>
                  </a:cubicBezTo>
                  <a:lnTo>
                    <a:pt x="116" y="1326"/>
                  </a:lnTo>
                  <a:cubicBezTo>
                    <a:pt x="211" y="1343"/>
                    <a:pt x="306" y="1351"/>
                    <a:pt x="401" y="1351"/>
                  </a:cubicBezTo>
                  <a:cubicBezTo>
                    <a:pt x="534" y="1351"/>
                    <a:pt x="668" y="1335"/>
                    <a:pt x="801" y="1301"/>
                  </a:cubicBezTo>
                  <a:cubicBezTo>
                    <a:pt x="1101" y="1235"/>
                    <a:pt x="1368" y="1135"/>
                    <a:pt x="1635" y="1035"/>
                  </a:cubicBezTo>
                  <a:cubicBezTo>
                    <a:pt x="1802" y="934"/>
                    <a:pt x="1935" y="868"/>
                    <a:pt x="2102" y="768"/>
                  </a:cubicBezTo>
                  <a:cubicBezTo>
                    <a:pt x="2169" y="701"/>
                    <a:pt x="2269" y="634"/>
                    <a:pt x="2336" y="568"/>
                  </a:cubicBezTo>
                  <a:cubicBezTo>
                    <a:pt x="2436" y="467"/>
                    <a:pt x="2436" y="301"/>
                    <a:pt x="2369" y="167"/>
                  </a:cubicBezTo>
                  <a:cubicBezTo>
                    <a:pt x="2269" y="34"/>
                    <a:pt x="2135" y="0"/>
                    <a:pt x="200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0" name="Google Shape;1370;p55"/>
            <p:cNvSpPr/>
            <p:nvPr/>
          </p:nvSpPr>
          <p:spPr>
            <a:xfrm>
              <a:off x="2576756" y="4102999"/>
              <a:ext cx="26099" cy="50173"/>
            </a:xfrm>
            <a:custGeom>
              <a:avLst/>
              <a:gdLst/>
              <a:ahLst/>
              <a:cxnLst/>
              <a:rect l="l" t="t" r="r" b="b"/>
              <a:pathLst>
                <a:path w="1302" h="2503" extrusionOk="0">
                  <a:moveTo>
                    <a:pt x="434" y="1"/>
                  </a:moveTo>
                  <a:cubicBezTo>
                    <a:pt x="300" y="1"/>
                    <a:pt x="167" y="67"/>
                    <a:pt x="100" y="234"/>
                  </a:cubicBezTo>
                  <a:cubicBezTo>
                    <a:pt x="67" y="301"/>
                    <a:pt x="34" y="401"/>
                    <a:pt x="34" y="501"/>
                  </a:cubicBezTo>
                  <a:cubicBezTo>
                    <a:pt x="0" y="701"/>
                    <a:pt x="0" y="868"/>
                    <a:pt x="34" y="1068"/>
                  </a:cubicBezTo>
                  <a:cubicBezTo>
                    <a:pt x="67" y="1368"/>
                    <a:pt x="200" y="1635"/>
                    <a:pt x="367" y="1902"/>
                  </a:cubicBezTo>
                  <a:cubicBezTo>
                    <a:pt x="653" y="2245"/>
                    <a:pt x="939" y="2343"/>
                    <a:pt x="1015" y="2343"/>
                  </a:cubicBezTo>
                  <a:cubicBezTo>
                    <a:pt x="1028" y="2343"/>
                    <a:pt x="1034" y="2340"/>
                    <a:pt x="1034" y="2336"/>
                  </a:cubicBezTo>
                  <a:cubicBezTo>
                    <a:pt x="1034" y="2336"/>
                    <a:pt x="801" y="2169"/>
                    <a:pt x="534" y="1769"/>
                  </a:cubicBezTo>
                  <a:cubicBezTo>
                    <a:pt x="401" y="1535"/>
                    <a:pt x="300" y="1302"/>
                    <a:pt x="267" y="1035"/>
                  </a:cubicBezTo>
                  <a:cubicBezTo>
                    <a:pt x="234" y="868"/>
                    <a:pt x="234" y="735"/>
                    <a:pt x="267" y="568"/>
                  </a:cubicBezTo>
                  <a:cubicBezTo>
                    <a:pt x="300" y="401"/>
                    <a:pt x="367" y="268"/>
                    <a:pt x="401" y="268"/>
                  </a:cubicBezTo>
                  <a:cubicBezTo>
                    <a:pt x="467" y="301"/>
                    <a:pt x="634" y="401"/>
                    <a:pt x="701" y="534"/>
                  </a:cubicBezTo>
                  <a:cubicBezTo>
                    <a:pt x="767" y="668"/>
                    <a:pt x="868" y="801"/>
                    <a:pt x="901" y="968"/>
                  </a:cubicBezTo>
                  <a:cubicBezTo>
                    <a:pt x="1001" y="1202"/>
                    <a:pt x="1068" y="1468"/>
                    <a:pt x="1068" y="1735"/>
                  </a:cubicBezTo>
                  <a:cubicBezTo>
                    <a:pt x="1101" y="2202"/>
                    <a:pt x="1034" y="2502"/>
                    <a:pt x="1101" y="2502"/>
                  </a:cubicBezTo>
                  <a:cubicBezTo>
                    <a:pt x="1234" y="2269"/>
                    <a:pt x="1301" y="2002"/>
                    <a:pt x="1301" y="1735"/>
                  </a:cubicBezTo>
                  <a:cubicBezTo>
                    <a:pt x="1301" y="1435"/>
                    <a:pt x="1268" y="1135"/>
                    <a:pt x="1168" y="868"/>
                  </a:cubicBezTo>
                  <a:cubicBezTo>
                    <a:pt x="1101" y="701"/>
                    <a:pt x="1034" y="534"/>
                    <a:pt x="968" y="368"/>
                  </a:cubicBezTo>
                  <a:cubicBezTo>
                    <a:pt x="868" y="167"/>
                    <a:pt x="667" y="1"/>
                    <a:pt x="4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1" name="Google Shape;1371;p55"/>
            <p:cNvSpPr/>
            <p:nvPr/>
          </p:nvSpPr>
          <p:spPr>
            <a:xfrm>
              <a:off x="2939831" y="4043485"/>
              <a:ext cx="331665" cy="280189"/>
            </a:xfrm>
            <a:custGeom>
              <a:avLst/>
              <a:gdLst/>
              <a:ahLst/>
              <a:cxnLst/>
              <a:rect l="l" t="t" r="r" b="b"/>
              <a:pathLst>
                <a:path w="16546" h="13978" extrusionOk="0">
                  <a:moveTo>
                    <a:pt x="15211" y="1"/>
                  </a:moveTo>
                  <a:lnTo>
                    <a:pt x="7806" y="334"/>
                  </a:lnTo>
                  <a:lnTo>
                    <a:pt x="8473" y="8874"/>
                  </a:lnTo>
                  <a:cubicBezTo>
                    <a:pt x="8473" y="8874"/>
                    <a:pt x="34" y="12376"/>
                    <a:pt x="0" y="13978"/>
                  </a:cubicBezTo>
                  <a:lnTo>
                    <a:pt x="16545" y="13310"/>
                  </a:lnTo>
                  <a:lnTo>
                    <a:pt x="15211" y="1"/>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2" name="Google Shape;1372;p55"/>
            <p:cNvSpPr/>
            <p:nvPr/>
          </p:nvSpPr>
          <p:spPr>
            <a:xfrm>
              <a:off x="3195245" y="4202121"/>
              <a:ext cx="27442" cy="25497"/>
            </a:xfrm>
            <a:custGeom>
              <a:avLst/>
              <a:gdLst/>
              <a:ahLst/>
              <a:cxnLst/>
              <a:rect l="l" t="t" r="r" b="b"/>
              <a:pathLst>
                <a:path w="1369" h="1272" extrusionOk="0">
                  <a:moveTo>
                    <a:pt x="710" y="0"/>
                  </a:moveTo>
                  <a:cubicBezTo>
                    <a:pt x="414" y="0"/>
                    <a:pt x="150" y="184"/>
                    <a:pt x="67" y="460"/>
                  </a:cubicBezTo>
                  <a:cubicBezTo>
                    <a:pt x="1" y="826"/>
                    <a:pt x="234" y="1193"/>
                    <a:pt x="568" y="1260"/>
                  </a:cubicBezTo>
                  <a:cubicBezTo>
                    <a:pt x="606" y="1268"/>
                    <a:pt x="645" y="1272"/>
                    <a:pt x="683" y="1272"/>
                  </a:cubicBezTo>
                  <a:cubicBezTo>
                    <a:pt x="975" y="1272"/>
                    <a:pt x="1243" y="1055"/>
                    <a:pt x="1302" y="760"/>
                  </a:cubicBezTo>
                  <a:cubicBezTo>
                    <a:pt x="1368" y="426"/>
                    <a:pt x="1168" y="93"/>
                    <a:pt x="835" y="26"/>
                  </a:cubicBezTo>
                  <a:lnTo>
                    <a:pt x="901" y="26"/>
                  </a:lnTo>
                  <a:cubicBezTo>
                    <a:pt x="837" y="8"/>
                    <a:pt x="773" y="0"/>
                    <a:pt x="7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3" name="Google Shape;1373;p55"/>
            <p:cNvSpPr/>
            <p:nvPr/>
          </p:nvSpPr>
          <p:spPr>
            <a:xfrm>
              <a:off x="2937827" y="4283544"/>
              <a:ext cx="333669" cy="40130"/>
            </a:xfrm>
            <a:custGeom>
              <a:avLst/>
              <a:gdLst/>
              <a:ahLst/>
              <a:cxnLst/>
              <a:rect l="l" t="t" r="r" b="b"/>
              <a:pathLst>
                <a:path w="16646" h="2002" extrusionOk="0">
                  <a:moveTo>
                    <a:pt x="16545" y="0"/>
                  </a:moveTo>
                  <a:lnTo>
                    <a:pt x="701" y="1134"/>
                  </a:lnTo>
                  <a:cubicBezTo>
                    <a:pt x="701" y="1134"/>
                    <a:pt x="0" y="1468"/>
                    <a:pt x="100" y="2002"/>
                  </a:cubicBezTo>
                  <a:lnTo>
                    <a:pt x="16645" y="1334"/>
                  </a:lnTo>
                  <a:lnTo>
                    <a:pt x="1654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4" name="Google Shape;1374;p55"/>
            <p:cNvSpPr/>
            <p:nvPr/>
          </p:nvSpPr>
          <p:spPr>
            <a:xfrm>
              <a:off x="3103980" y="4217837"/>
              <a:ext cx="32453" cy="19624"/>
            </a:xfrm>
            <a:custGeom>
              <a:avLst/>
              <a:gdLst/>
              <a:ahLst/>
              <a:cxnLst/>
              <a:rect l="l" t="t" r="r" b="b"/>
              <a:pathLst>
                <a:path w="1619" h="979" extrusionOk="0">
                  <a:moveTo>
                    <a:pt x="301" y="1"/>
                  </a:moveTo>
                  <a:cubicBezTo>
                    <a:pt x="117" y="1"/>
                    <a:pt x="0" y="42"/>
                    <a:pt x="17" y="76"/>
                  </a:cubicBezTo>
                  <a:cubicBezTo>
                    <a:pt x="17" y="176"/>
                    <a:pt x="417" y="176"/>
                    <a:pt x="851" y="443"/>
                  </a:cubicBezTo>
                  <a:cubicBezTo>
                    <a:pt x="1233" y="665"/>
                    <a:pt x="1463" y="979"/>
                    <a:pt x="1541" y="979"/>
                  </a:cubicBezTo>
                  <a:cubicBezTo>
                    <a:pt x="1545" y="979"/>
                    <a:pt x="1548" y="978"/>
                    <a:pt x="1551" y="976"/>
                  </a:cubicBezTo>
                  <a:cubicBezTo>
                    <a:pt x="1618" y="943"/>
                    <a:pt x="1485" y="476"/>
                    <a:pt x="984" y="176"/>
                  </a:cubicBezTo>
                  <a:cubicBezTo>
                    <a:pt x="734" y="42"/>
                    <a:pt x="484" y="1"/>
                    <a:pt x="30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5" name="Google Shape;1375;p55"/>
            <p:cNvSpPr/>
            <p:nvPr/>
          </p:nvSpPr>
          <p:spPr>
            <a:xfrm>
              <a:off x="3069542" y="4234734"/>
              <a:ext cx="24094" cy="24796"/>
            </a:xfrm>
            <a:custGeom>
              <a:avLst/>
              <a:gdLst/>
              <a:ahLst/>
              <a:cxnLst/>
              <a:rect l="l" t="t" r="r" b="b"/>
              <a:pathLst>
                <a:path w="1202" h="1237" extrusionOk="0">
                  <a:moveTo>
                    <a:pt x="104" y="0"/>
                  </a:moveTo>
                  <a:cubicBezTo>
                    <a:pt x="40" y="0"/>
                    <a:pt x="0" y="14"/>
                    <a:pt x="0" y="33"/>
                  </a:cubicBezTo>
                  <a:cubicBezTo>
                    <a:pt x="0" y="100"/>
                    <a:pt x="367" y="234"/>
                    <a:pt x="634" y="567"/>
                  </a:cubicBezTo>
                  <a:cubicBezTo>
                    <a:pt x="922" y="886"/>
                    <a:pt x="1026" y="1236"/>
                    <a:pt x="1093" y="1236"/>
                  </a:cubicBezTo>
                  <a:cubicBezTo>
                    <a:pt x="1096" y="1236"/>
                    <a:pt x="1098" y="1236"/>
                    <a:pt x="1101" y="1234"/>
                  </a:cubicBezTo>
                  <a:cubicBezTo>
                    <a:pt x="1168" y="1234"/>
                    <a:pt x="1201" y="767"/>
                    <a:pt x="834" y="367"/>
                  </a:cubicBezTo>
                  <a:cubicBezTo>
                    <a:pt x="574" y="83"/>
                    <a:pt x="263" y="0"/>
                    <a:pt x="10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6" name="Google Shape;1376;p55"/>
            <p:cNvSpPr/>
            <p:nvPr/>
          </p:nvSpPr>
          <p:spPr>
            <a:xfrm>
              <a:off x="3036769" y="4250450"/>
              <a:ext cx="18081" cy="27762"/>
            </a:xfrm>
            <a:custGeom>
              <a:avLst/>
              <a:gdLst/>
              <a:ahLst/>
              <a:cxnLst/>
              <a:rect l="l" t="t" r="r" b="b"/>
              <a:pathLst>
                <a:path w="902" h="1385" extrusionOk="0">
                  <a:moveTo>
                    <a:pt x="76" y="1"/>
                  </a:moveTo>
                  <a:cubicBezTo>
                    <a:pt x="54" y="1"/>
                    <a:pt x="40" y="6"/>
                    <a:pt x="34" y="17"/>
                  </a:cubicBezTo>
                  <a:cubicBezTo>
                    <a:pt x="1" y="83"/>
                    <a:pt x="268" y="317"/>
                    <a:pt x="435" y="650"/>
                  </a:cubicBezTo>
                  <a:cubicBezTo>
                    <a:pt x="601" y="1017"/>
                    <a:pt x="668" y="1351"/>
                    <a:pt x="735" y="1384"/>
                  </a:cubicBezTo>
                  <a:cubicBezTo>
                    <a:pt x="835" y="1384"/>
                    <a:pt x="902" y="984"/>
                    <a:pt x="701" y="550"/>
                  </a:cubicBezTo>
                  <a:cubicBezTo>
                    <a:pt x="505" y="157"/>
                    <a:pt x="190" y="1"/>
                    <a:pt x="7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7" name="Google Shape;1377;p55"/>
            <p:cNvSpPr/>
            <p:nvPr/>
          </p:nvSpPr>
          <p:spPr>
            <a:xfrm>
              <a:off x="3104320" y="4173878"/>
              <a:ext cx="36121" cy="7156"/>
            </a:xfrm>
            <a:custGeom>
              <a:avLst/>
              <a:gdLst/>
              <a:ahLst/>
              <a:cxnLst/>
              <a:rect l="l" t="t" r="r" b="b"/>
              <a:pathLst>
                <a:path w="1802" h="357" extrusionOk="0">
                  <a:moveTo>
                    <a:pt x="934" y="1"/>
                  </a:moveTo>
                  <a:cubicBezTo>
                    <a:pt x="400" y="1"/>
                    <a:pt x="0" y="267"/>
                    <a:pt x="67" y="334"/>
                  </a:cubicBezTo>
                  <a:cubicBezTo>
                    <a:pt x="73" y="347"/>
                    <a:pt x="93" y="353"/>
                    <a:pt x="125" y="353"/>
                  </a:cubicBezTo>
                  <a:cubicBezTo>
                    <a:pt x="250" y="353"/>
                    <a:pt x="554" y="267"/>
                    <a:pt x="901" y="267"/>
                  </a:cubicBezTo>
                  <a:cubicBezTo>
                    <a:pt x="1255" y="293"/>
                    <a:pt x="1552" y="357"/>
                    <a:pt x="1689" y="357"/>
                  </a:cubicBezTo>
                  <a:cubicBezTo>
                    <a:pt x="1733" y="357"/>
                    <a:pt x="1760" y="350"/>
                    <a:pt x="1768" y="334"/>
                  </a:cubicBezTo>
                  <a:cubicBezTo>
                    <a:pt x="1801" y="267"/>
                    <a:pt x="1468" y="1"/>
                    <a:pt x="9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8" name="Google Shape;1378;p55"/>
            <p:cNvSpPr/>
            <p:nvPr/>
          </p:nvSpPr>
          <p:spPr>
            <a:xfrm>
              <a:off x="3103639" y="4117551"/>
              <a:ext cx="50173" cy="29667"/>
            </a:xfrm>
            <a:custGeom>
              <a:avLst/>
              <a:gdLst/>
              <a:ahLst/>
              <a:cxnLst/>
              <a:rect l="l" t="t" r="r" b="b"/>
              <a:pathLst>
                <a:path w="2503" h="1480" extrusionOk="0">
                  <a:moveTo>
                    <a:pt x="2035" y="284"/>
                  </a:moveTo>
                  <a:cubicBezTo>
                    <a:pt x="2102" y="284"/>
                    <a:pt x="2152" y="292"/>
                    <a:pt x="2169" y="309"/>
                  </a:cubicBezTo>
                  <a:cubicBezTo>
                    <a:pt x="2236" y="375"/>
                    <a:pt x="2202" y="342"/>
                    <a:pt x="2169" y="409"/>
                  </a:cubicBezTo>
                  <a:cubicBezTo>
                    <a:pt x="2136" y="476"/>
                    <a:pt x="2069" y="509"/>
                    <a:pt x="2002" y="576"/>
                  </a:cubicBezTo>
                  <a:cubicBezTo>
                    <a:pt x="1869" y="676"/>
                    <a:pt x="1735" y="742"/>
                    <a:pt x="1568" y="842"/>
                  </a:cubicBezTo>
                  <a:cubicBezTo>
                    <a:pt x="1335" y="976"/>
                    <a:pt x="1068" y="1076"/>
                    <a:pt x="801" y="1176"/>
                  </a:cubicBezTo>
                  <a:cubicBezTo>
                    <a:pt x="595" y="1228"/>
                    <a:pt x="369" y="1279"/>
                    <a:pt x="169" y="1346"/>
                  </a:cubicBezTo>
                  <a:lnTo>
                    <a:pt x="169" y="1346"/>
                  </a:lnTo>
                  <a:cubicBezTo>
                    <a:pt x="265" y="1246"/>
                    <a:pt x="410" y="1099"/>
                    <a:pt x="601" y="943"/>
                  </a:cubicBezTo>
                  <a:cubicBezTo>
                    <a:pt x="835" y="742"/>
                    <a:pt x="1068" y="609"/>
                    <a:pt x="1335" y="476"/>
                  </a:cubicBezTo>
                  <a:cubicBezTo>
                    <a:pt x="1502" y="409"/>
                    <a:pt x="1635" y="375"/>
                    <a:pt x="1802" y="309"/>
                  </a:cubicBezTo>
                  <a:cubicBezTo>
                    <a:pt x="1885" y="292"/>
                    <a:pt x="1969" y="284"/>
                    <a:pt x="2035" y="284"/>
                  </a:cubicBezTo>
                  <a:close/>
                  <a:moveTo>
                    <a:pt x="2118" y="0"/>
                  </a:moveTo>
                  <a:cubicBezTo>
                    <a:pt x="2092" y="0"/>
                    <a:pt x="2064" y="3"/>
                    <a:pt x="2035" y="9"/>
                  </a:cubicBezTo>
                  <a:cubicBezTo>
                    <a:pt x="1935" y="9"/>
                    <a:pt x="1835" y="9"/>
                    <a:pt x="1735" y="42"/>
                  </a:cubicBezTo>
                  <a:cubicBezTo>
                    <a:pt x="1568" y="109"/>
                    <a:pt x="1402" y="175"/>
                    <a:pt x="1235" y="242"/>
                  </a:cubicBezTo>
                  <a:cubicBezTo>
                    <a:pt x="968" y="375"/>
                    <a:pt x="701" y="576"/>
                    <a:pt x="468" y="776"/>
                  </a:cubicBezTo>
                  <a:cubicBezTo>
                    <a:pt x="213" y="1031"/>
                    <a:pt x="87" y="1269"/>
                    <a:pt x="45" y="1391"/>
                  </a:cubicBezTo>
                  <a:lnTo>
                    <a:pt x="45" y="1391"/>
                  </a:lnTo>
                  <a:cubicBezTo>
                    <a:pt x="30" y="1397"/>
                    <a:pt x="15" y="1403"/>
                    <a:pt x="1" y="1410"/>
                  </a:cubicBezTo>
                  <a:cubicBezTo>
                    <a:pt x="13" y="1412"/>
                    <a:pt x="24" y="1415"/>
                    <a:pt x="36" y="1418"/>
                  </a:cubicBezTo>
                  <a:lnTo>
                    <a:pt x="36" y="1418"/>
                  </a:lnTo>
                  <a:cubicBezTo>
                    <a:pt x="26" y="1455"/>
                    <a:pt x="26" y="1476"/>
                    <a:pt x="34" y="1476"/>
                  </a:cubicBezTo>
                  <a:cubicBezTo>
                    <a:pt x="34" y="1478"/>
                    <a:pt x="35" y="1479"/>
                    <a:pt x="36" y="1479"/>
                  </a:cubicBezTo>
                  <a:cubicBezTo>
                    <a:pt x="42" y="1479"/>
                    <a:pt x="60" y="1461"/>
                    <a:pt x="91" y="1428"/>
                  </a:cubicBezTo>
                  <a:lnTo>
                    <a:pt x="91" y="1428"/>
                  </a:lnTo>
                  <a:cubicBezTo>
                    <a:pt x="165" y="1440"/>
                    <a:pt x="241" y="1446"/>
                    <a:pt x="317" y="1446"/>
                  </a:cubicBezTo>
                  <a:cubicBezTo>
                    <a:pt x="492" y="1446"/>
                    <a:pt x="670" y="1417"/>
                    <a:pt x="835" y="1376"/>
                  </a:cubicBezTo>
                  <a:cubicBezTo>
                    <a:pt x="1101" y="1309"/>
                    <a:pt x="1402" y="1209"/>
                    <a:pt x="1669" y="1076"/>
                  </a:cubicBezTo>
                  <a:cubicBezTo>
                    <a:pt x="1835" y="976"/>
                    <a:pt x="2002" y="909"/>
                    <a:pt x="2136" y="809"/>
                  </a:cubicBezTo>
                  <a:cubicBezTo>
                    <a:pt x="2236" y="742"/>
                    <a:pt x="2302" y="676"/>
                    <a:pt x="2402" y="576"/>
                  </a:cubicBezTo>
                  <a:cubicBezTo>
                    <a:pt x="2469" y="476"/>
                    <a:pt x="2502" y="309"/>
                    <a:pt x="2402" y="175"/>
                  </a:cubicBezTo>
                  <a:cubicBezTo>
                    <a:pt x="2347" y="65"/>
                    <a:pt x="2246" y="0"/>
                    <a:pt x="211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9" name="Google Shape;1379;p55"/>
            <p:cNvSpPr/>
            <p:nvPr/>
          </p:nvSpPr>
          <p:spPr>
            <a:xfrm>
              <a:off x="3082251" y="4095642"/>
              <a:ext cx="27422" cy="52177"/>
            </a:xfrm>
            <a:custGeom>
              <a:avLst/>
              <a:gdLst/>
              <a:ahLst/>
              <a:cxnLst/>
              <a:rect l="l" t="t" r="r" b="b"/>
              <a:pathLst>
                <a:path w="1368" h="2603" extrusionOk="0">
                  <a:moveTo>
                    <a:pt x="434" y="1"/>
                  </a:moveTo>
                  <a:cubicBezTo>
                    <a:pt x="267" y="1"/>
                    <a:pt x="134" y="101"/>
                    <a:pt x="100" y="234"/>
                  </a:cubicBezTo>
                  <a:cubicBezTo>
                    <a:pt x="34" y="334"/>
                    <a:pt x="34" y="434"/>
                    <a:pt x="0" y="534"/>
                  </a:cubicBezTo>
                  <a:cubicBezTo>
                    <a:pt x="0" y="735"/>
                    <a:pt x="0" y="901"/>
                    <a:pt x="34" y="1102"/>
                  </a:cubicBezTo>
                  <a:cubicBezTo>
                    <a:pt x="100" y="1402"/>
                    <a:pt x="234" y="1669"/>
                    <a:pt x="434" y="1935"/>
                  </a:cubicBezTo>
                  <a:cubicBezTo>
                    <a:pt x="729" y="2289"/>
                    <a:pt x="1023" y="2408"/>
                    <a:pt x="1088" y="2408"/>
                  </a:cubicBezTo>
                  <a:cubicBezTo>
                    <a:pt x="1097" y="2408"/>
                    <a:pt x="1101" y="2406"/>
                    <a:pt x="1101" y="2402"/>
                  </a:cubicBezTo>
                  <a:cubicBezTo>
                    <a:pt x="1134" y="2369"/>
                    <a:pt x="834" y="2202"/>
                    <a:pt x="601" y="1802"/>
                  </a:cubicBezTo>
                  <a:cubicBezTo>
                    <a:pt x="434" y="1569"/>
                    <a:pt x="334" y="1302"/>
                    <a:pt x="300" y="1035"/>
                  </a:cubicBezTo>
                  <a:cubicBezTo>
                    <a:pt x="267" y="868"/>
                    <a:pt x="267" y="735"/>
                    <a:pt x="300" y="568"/>
                  </a:cubicBezTo>
                  <a:cubicBezTo>
                    <a:pt x="300" y="388"/>
                    <a:pt x="354" y="262"/>
                    <a:pt x="413" y="262"/>
                  </a:cubicBezTo>
                  <a:cubicBezTo>
                    <a:pt x="420" y="262"/>
                    <a:pt x="427" y="264"/>
                    <a:pt x="434" y="268"/>
                  </a:cubicBezTo>
                  <a:cubicBezTo>
                    <a:pt x="501" y="268"/>
                    <a:pt x="667" y="368"/>
                    <a:pt x="734" y="501"/>
                  </a:cubicBezTo>
                  <a:cubicBezTo>
                    <a:pt x="834" y="668"/>
                    <a:pt x="901" y="801"/>
                    <a:pt x="968" y="968"/>
                  </a:cubicBezTo>
                  <a:cubicBezTo>
                    <a:pt x="1068" y="1235"/>
                    <a:pt x="1134" y="1502"/>
                    <a:pt x="1168" y="1802"/>
                  </a:cubicBezTo>
                  <a:cubicBezTo>
                    <a:pt x="1201" y="2302"/>
                    <a:pt x="1134" y="2603"/>
                    <a:pt x="1168" y="2603"/>
                  </a:cubicBezTo>
                  <a:cubicBezTo>
                    <a:pt x="1301" y="2369"/>
                    <a:pt x="1368" y="2069"/>
                    <a:pt x="1368" y="1802"/>
                  </a:cubicBezTo>
                  <a:cubicBezTo>
                    <a:pt x="1368" y="1502"/>
                    <a:pt x="1301" y="1202"/>
                    <a:pt x="1201" y="901"/>
                  </a:cubicBezTo>
                  <a:cubicBezTo>
                    <a:pt x="1134" y="735"/>
                    <a:pt x="1068" y="568"/>
                    <a:pt x="968" y="401"/>
                  </a:cubicBezTo>
                  <a:cubicBezTo>
                    <a:pt x="868" y="168"/>
                    <a:pt x="667" y="1"/>
                    <a:pt x="4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0" name="Google Shape;1380;p55"/>
            <p:cNvSpPr/>
            <p:nvPr/>
          </p:nvSpPr>
          <p:spPr>
            <a:xfrm>
              <a:off x="2478455" y="2387267"/>
              <a:ext cx="796388" cy="1810705"/>
            </a:xfrm>
            <a:custGeom>
              <a:avLst/>
              <a:gdLst/>
              <a:ahLst/>
              <a:cxnLst/>
              <a:rect l="l" t="t" r="r" b="b"/>
              <a:pathLst>
                <a:path w="39730" h="90332" extrusionOk="0">
                  <a:moveTo>
                    <a:pt x="24685" y="0"/>
                  </a:moveTo>
                  <a:lnTo>
                    <a:pt x="1" y="967"/>
                  </a:lnTo>
                  <a:lnTo>
                    <a:pt x="3870" y="90331"/>
                  </a:lnTo>
                  <a:lnTo>
                    <a:pt x="15045" y="90331"/>
                  </a:lnTo>
                  <a:lnTo>
                    <a:pt x="12143" y="10174"/>
                  </a:lnTo>
                  <a:lnTo>
                    <a:pt x="28154" y="89564"/>
                  </a:lnTo>
                  <a:lnTo>
                    <a:pt x="39729" y="87896"/>
                  </a:lnTo>
                  <a:lnTo>
                    <a:pt x="24685"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1" name="Google Shape;1381;p55"/>
            <p:cNvSpPr/>
            <p:nvPr/>
          </p:nvSpPr>
          <p:spPr>
            <a:xfrm>
              <a:off x="2917762" y="2164607"/>
              <a:ext cx="361752" cy="631879"/>
            </a:xfrm>
            <a:custGeom>
              <a:avLst/>
              <a:gdLst/>
              <a:ahLst/>
              <a:cxnLst/>
              <a:rect l="l" t="t" r="r" b="b"/>
              <a:pathLst>
                <a:path w="18047" h="31523" extrusionOk="0">
                  <a:moveTo>
                    <a:pt x="0" y="0"/>
                  </a:moveTo>
                  <a:lnTo>
                    <a:pt x="7706" y="25552"/>
                  </a:lnTo>
                  <a:cubicBezTo>
                    <a:pt x="7773" y="25885"/>
                    <a:pt x="7839" y="26286"/>
                    <a:pt x="7939" y="26786"/>
                  </a:cubicBezTo>
                  <a:cubicBezTo>
                    <a:pt x="8006" y="27186"/>
                    <a:pt x="8006" y="27620"/>
                    <a:pt x="7939" y="28020"/>
                  </a:cubicBezTo>
                  <a:cubicBezTo>
                    <a:pt x="7873" y="28554"/>
                    <a:pt x="7706" y="29021"/>
                    <a:pt x="7506" y="29521"/>
                  </a:cubicBezTo>
                  <a:cubicBezTo>
                    <a:pt x="7309" y="29859"/>
                    <a:pt x="7563" y="30267"/>
                    <a:pt x="7887" y="30267"/>
                  </a:cubicBezTo>
                  <a:cubicBezTo>
                    <a:pt x="7947" y="30267"/>
                    <a:pt x="8010" y="30253"/>
                    <a:pt x="8073" y="30222"/>
                  </a:cubicBezTo>
                  <a:cubicBezTo>
                    <a:pt x="8440" y="30055"/>
                    <a:pt x="9140" y="28954"/>
                    <a:pt x="9274" y="27420"/>
                  </a:cubicBezTo>
                  <a:cubicBezTo>
                    <a:pt x="9309" y="27014"/>
                    <a:pt x="9431" y="26855"/>
                    <a:pt x="9600" y="26855"/>
                  </a:cubicBezTo>
                  <a:cubicBezTo>
                    <a:pt x="10070" y="26855"/>
                    <a:pt x="10907" y="28081"/>
                    <a:pt x="11275" y="28621"/>
                  </a:cubicBezTo>
                  <a:cubicBezTo>
                    <a:pt x="11775" y="29321"/>
                    <a:pt x="13410" y="31489"/>
                    <a:pt x="13777" y="31523"/>
                  </a:cubicBezTo>
                  <a:cubicBezTo>
                    <a:pt x="14277" y="31523"/>
                    <a:pt x="14411" y="30989"/>
                    <a:pt x="13877" y="30288"/>
                  </a:cubicBezTo>
                  <a:cubicBezTo>
                    <a:pt x="13343" y="29588"/>
                    <a:pt x="11942" y="27386"/>
                    <a:pt x="12343" y="27120"/>
                  </a:cubicBezTo>
                  <a:cubicBezTo>
                    <a:pt x="12356" y="27110"/>
                    <a:pt x="12373" y="27106"/>
                    <a:pt x="12392" y="27106"/>
                  </a:cubicBezTo>
                  <a:cubicBezTo>
                    <a:pt x="12914" y="27106"/>
                    <a:pt x="15245" y="30555"/>
                    <a:pt x="15245" y="30555"/>
                  </a:cubicBezTo>
                  <a:cubicBezTo>
                    <a:pt x="15245" y="30555"/>
                    <a:pt x="15548" y="31239"/>
                    <a:pt x="15935" y="31239"/>
                  </a:cubicBezTo>
                  <a:cubicBezTo>
                    <a:pt x="15993" y="31239"/>
                    <a:pt x="16052" y="31224"/>
                    <a:pt x="16112" y="31189"/>
                  </a:cubicBezTo>
                  <a:cubicBezTo>
                    <a:pt x="16946" y="30689"/>
                    <a:pt x="13977" y="26953"/>
                    <a:pt x="13710" y="26586"/>
                  </a:cubicBezTo>
                  <a:cubicBezTo>
                    <a:pt x="13566" y="26417"/>
                    <a:pt x="13734" y="26214"/>
                    <a:pt x="13914" y="26214"/>
                  </a:cubicBezTo>
                  <a:cubicBezTo>
                    <a:pt x="13983" y="26214"/>
                    <a:pt x="14055" y="26245"/>
                    <a:pt x="14110" y="26319"/>
                  </a:cubicBezTo>
                  <a:cubicBezTo>
                    <a:pt x="14297" y="26568"/>
                    <a:pt x="16257" y="29637"/>
                    <a:pt x="17196" y="29637"/>
                  </a:cubicBezTo>
                  <a:cubicBezTo>
                    <a:pt x="17262" y="29637"/>
                    <a:pt x="17324" y="29621"/>
                    <a:pt x="17379" y="29588"/>
                  </a:cubicBezTo>
                  <a:cubicBezTo>
                    <a:pt x="18047" y="29221"/>
                    <a:pt x="14978" y="26486"/>
                    <a:pt x="14911" y="25518"/>
                  </a:cubicBezTo>
                  <a:cubicBezTo>
                    <a:pt x="14907" y="25393"/>
                    <a:pt x="14940" y="25339"/>
                    <a:pt x="15001" y="25339"/>
                  </a:cubicBezTo>
                  <a:cubicBezTo>
                    <a:pt x="15387" y="25339"/>
                    <a:pt x="16901" y="27454"/>
                    <a:pt x="17526" y="27454"/>
                  </a:cubicBezTo>
                  <a:cubicBezTo>
                    <a:pt x="17571" y="27454"/>
                    <a:pt x="17611" y="27443"/>
                    <a:pt x="17646" y="27420"/>
                  </a:cubicBezTo>
                  <a:cubicBezTo>
                    <a:pt x="17880" y="27286"/>
                    <a:pt x="18047" y="27153"/>
                    <a:pt x="16512" y="25452"/>
                  </a:cubicBezTo>
                  <a:cubicBezTo>
                    <a:pt x="15778" y="24618"/>
                    <a:pt x="12910" y="22083"/>
                    <a:pt x="12910" y="22083"/>
                  </a:cubicBezTo>
                  <a:lnTo>
                    <a:pt x="8006" y="467"/>
                  </a:lnTo>
                  <a:lnTo>
                    <a:pt x="0" y="0"/>
                  </a:ln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2" name="Google Shape;1382;p55"/>
            <p:cNvSpPr/>
            <p:nvPr/>
          </p:nvSpPr>
          <p:spPr>
            <a:xfrm>
              <a:off x="2199629" y="1578872"/>
              <a:ext cx="915395" cy="849186"/>
            </a:xfrm>
            <a:custGeom>
              <a:avLst/>
              <a:gdLst/>
              <a:ahLst/>
              <a:cxnLst/>
              <a:rect l="l" t="t" r="r" b="b"/>
              <a:pathLst>
                <a:path w="45667" h="42364" extrusionOk="0">
                  <a:moveTo>
                    <a:pt x="26620" y="0"/>
                  </a:moveTo>
                  <a:lnTo>
                    <a:pt x="17013" y="2002"/>
                  </a:lnTo>
                  <a:cubicBezTo>
                    <a:pt x="16813" y="2068"/>
                    <a:pt x="11509" y="5237"/>
                    <a:pt x="11075" y="5904"/>
                  </a:cubicBezTo>
                  <a:cubicBezTo>
                    <a:pt x="11075" y="5904"/>
                    <a:pt x="9241" y="7239"/>
                    <a:pt x="8574" y="10775"/>
                  </a:cubicBezTo>
                  <a:cubicBezTo>
                    <a:pt x="7740" y="15011"/>
                    <a:pt x="5705" y="21682"/>
                    <a:pt x="5071" y="22116"/>
                  </a:cubicBezTo>
                  <a:cubicBezTo>
                    <a:pt x="4437" y="22583"/>
                    <a:pt x="1" y="24785"/>
                    <a:pt x="1" y="24785"/>
                  </a:cubicBezTo>
                  <a:lnTo>
                    <a:pt x="3804" y="32824"/>
                  </a:lnTo>
                  <a:cubicBezTo>
                    <a:pt x="3804" y="32824"/>
                    <a:pt x="9941" y="30956"/>
                    <a:pt x="13544" y="26986"/>
                  </a:cubicBezTo>
                  <a:lnTo>
                    <a:pt x="13677" y="42364"/>
                  </a:lnTo>
                  <a:lnTo>
                    <a:pt x="39329" y="41663"/>
                  </a:lnTo>
                  <a:lnTo>
                    <a:pt x="35926" y="29721"/>
                  </a:lnTo>
                  <a:lnTo>
                    <a:pt x="37761" y="35592"/>
                  </a:lnTo>
                  <a:lnTo>
                    <a:pt x="45667" y="34692"/>
                  </a:lnTo>
                  <a:cubicBezTo>
                    <a:pt x="45667" y="34692"/>
                    <a:pt x="41631" y="16579"/>
                    <a:pt x="40496" y="9807"/>
                  </a:cubicBezTo>
                  <a:cubicBezTo>
                    <a:pt x="40230" y="8373"/>
                    <a:pt x="39629" y="7039"/>
                    <a:pt x="38695" y="5904"/>
                  </a:cubicBezTo>
                  <a:cubicBezTo>
                    <a:pt x="37594" y="4637"/>
                    <a:pt x="36260" y="3569"/>
                    <a:pt x="34792" y="2735"/>
                  </a:cubicBezTo>
                  <a:cubicBezTo>
                    <a:pt x="31323" y="1001"/>
                    <a:pt x="26620" y="0"/>
                    <a:pt x="26620" y="0"/>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3" name="Google Shape;1383;p55"/>
            <p:cNvSpPr/>
            <p:nvPr/>
          </p:nvSpPr>
          <p:spPr>
            <a:xfrm>
              <a:off x="2435659" y="1891073"/>
              <a:ext cx="14733" cy="34838"/>
            </a:xfrm>
            <a:custGeom>
              <a:avLst/>
              <a:gdLst/>
              <a:ahLst/>
              <a:cxnLst/>
              <a:rect l="l" t="t" r="r" b="b"/>
              <a:pathLst>
                <a:path w="735" h="1738" extrusionOk="0">
                  <a:moveTo>
                    <a:pt x="10" y="1"/>
                  </a:moveTo>
                  <a:cubicBezTo>
                    <a:pt x="7" y="1"/>
                    <a:pt x="4" y="2"/>
                    <a:pt x="1" y="3"/>
                  </a:cubicBezTo>
                  <a:cubicBezTo>
                    <a:pt x="34" y="303"/>
                    <a:pt x="101" y="603"/>
                    <a:pt x="268" y="904"/>
                  </a:cubicBezTo>
                  <a:cubicBezTo>
                    <a:pt x="468" y="1371"/>
                    <a:pt x="668" y="1738"/>
                    <a:pt x="735" y="1738"/>
                  </a:cubicBezTo>
                  <a:cubicBezTo>
                    <a:pt x="701" y="1404"/>
                    <a:pt x="601" y="1104"/>
                    <a:pt x="468" y="837"/>
                  </a:cubicBezTo>
                  <a:cubicBezTo>
                    <a:pt x="276" y="358"/>
                    <a:pt x="85" y="1"/>
                    <a:pt x="1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4" name="Google Shape;1384;p55"/>
            <p:cNvSpPr/>
            <p:nvPr/>
          </p:nvSpPr>
          <p:spPr>
            <a:xfrm>
              <a:off x="2446363" y="1896465"/>
              <a:ext cx="26099" cy="408577"/>
            </a:xfrm>
            <a:custGeom>
              <a:avLst/>
              <a:gdLst/>
              <a:ahLst/>
              <a:cxnLst/>
              <a:rect l="l" t="t" r="r" b="b"/>
              <a:pathLst>
                <a:path w="1302" h="20383" extrusionOk="0">
                  <a:moveTo>
                    <a:pt x="1" y="1"/>
                  </a:moveTo>
                  <a:cubicBezTo>
                    <a:pt x="1" y="68"/>
                    <a:pt x="1" y="134"/>
                    <a:pt x="1" y="201"/>
                  </a:cubicBezTo>
                  <a:cubicBezTo>
                    <a:pt x="1" y="368"/>
                    <a:pt x="34" y="568"/>
                    <a:pt x="67" y="801"/>
                  </a:cubicBezTo>
                  <a:cubicBezTo>
                    <a:pt x="101" y="1335"/>
                    <a:pt x="201" y="2069"/>
                    <a:pt x="267" y="2970"/>
                  </a:cubicBezTo>
                  <a:cubicBezTo>
                    <a:pt x="468" y="4804"/>
                    <a:pt x="668" y="7339"/>
                    <a:pt x="801" y="10175"/>
                  </a:cubicBezTo>
                  <a:cubicBezTo>
                    <a:pt x="968" y="12977"/>
                    <a:pt x="1035" y="15545"/>
                    <a:pt x="1135" y="17380"/>
                  </a:cubicBezTo>
                  <a:cubicBezTo>
                    <a:pt x="1168" y="18281"/>
                    <a:pt x="1201" y="19014"/>
                    <a:pt x="1235" y="19582"/>
                  </a:cubicBezTo>
                  <a:cubicBezTo>
                    <a:pt x="1268" y="19815"/>
                    <a:pt x="1268" y="20015"/>
                    <a:pt x="1268" y="20149"/>
                  </a:cubicBezTo>
                  <a:cubicBezTo>
                    <a:pt x="1268" y="20215"/>
                    <a:pt x="1268" y="20282"/>
                    <a:pt x="1268" y="20382"/>
                  </a:cubicBezTo>
                  <a:cubicBezTo>
                    <a:pt x="1302" y="20282"/>
                    <a:pt x="1302" y="20215"/>
                    <a:pt x="1302" y="20149"/>
                  </a:cubicBezTo>
                  <a:lnTo>
                    <a:pt x="1302" y="19548"/>
                  </a:lnTo>
                  <a:cubicBezTo>
                    <a:pt x="1302" y="19014"/>
                    <a:pt x="1302" y="18281"/>
                    <a:pt x="1302" y="17380"/>
                  </a:cubicBezTo>
                  <a:cubicBezTo>
                    <a:pt x="1235" y="15512"/>
                    <a:pt x="1201" y="12977"/>
                    <a:pt x="1035" y="10141"/>
                  </a:cubicBezTo>
                  <a:cubicBezTo>
                    <a:pt x="901" y="7339"/>
                    <a:pt x="668" y="4804"/>
                    <a:pt x="434" y="2936"/>
                  </a:cubicBezTo>
                  <a:cubicBezTo>
                    <a:pt x="334" y="2036"/>
                    <a:pt x="234" y="1302"/>
                    <a:pt x="134" y="768"/>
                  </a:cubicBezTo>
                  <a:cubicBezTo>
                    <a:pt x="101" y="535"/>
                    <a:pt x="67" y="368"/>
                    <a:pt x="34" y="201"/>
                  </a:cubicBezTo>
                  <a:cubicBezTo>
                    <a:pt x="34" y="134"/>
                    <a:pt x="34" y="68"/>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5" name="Google Shape;1385;p55"/>
            <p:cNvSpPr/>
            <p:nvPr/>
          </p:nvSpPr>
          <p:spPr>
            <a:xfrm>
              <a:off x="2877632" y="1864954"/>
              <a:ext cx="20085" cy="16938"/>
            </a:xfrm>
            <a:custGeom>
              <a:avLst/>
              <a:gdLst/>
              <a:ahLst/>
              <a:cxnLst/>
              <a:rect l="l" t="t" r="r" b="b"/>
              <a:pathLst>
                <a:path w="1002" h="845" extrusionOk="0">
                  <a:moveTo>
                    <a:pt x="952" y="0"/>
                  </a:moveTo>
                  <a:cubicBezTo>
                    <a:pt x="887" y="0"/>
                    <a:pt x="674" y="129"/>
                    <a:pt x="435" y="339"/>
                  </a:cubicBezTo>
                  <a:cubicBezTo>
                    <a:pt x="201" y="572"/>
                    <a:pt x="1" y="772"/>
                    <a:pt x="68" y="839"/>
                  </a:cubicBezTo>
                  <a:cubicBezTo>
                    <a:pt x="71" y="842"/>
                    <a:pt x="77" y="844"/>
                    <a:pt x="84" y="844"/>
                  </a:cubicBezTo>
                  <a:cubicBezTo>
                    <a:pt x="149" y="844"/>
                    <a:pt x="362" y="715"/>
                    <a:pt x="601" y="505"/>
                  </a:cubicBezTo>
                  <a:cubicBezTo>
                    <a:pt x="835" y="272"/>
                    <a:pt x="1002" y="72"/>
                    <a:pt x="968" y="5"/>
                  </a:cubicBezTo>
                  <a:cubicBezTo>
                    <a:pt x="965" y="2"/>
                    <a:pt x="959" y="0"/>
                    <a:pt x="95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6" name="Google Shape;1386;p55"/>
            <p:cNvSpPr/>
            <p:nvPr/>
          </p:nvSpPr>
          <p:spPr>
            <a:xfrm>
              <a:off x="2395549" y="1688659"/>
              <a:ext cx="576394" cy="47366"/>
            </a:xfrm>
            <a:custGeom>
              <a:avLst/>
              <a:gdLst/>
              <a:ahLst/>
              <a:cxnLst/>
              <a:rect l="l" t="t" r="r" b="b"/>
              <a:pathLst>
                <a:path w="28755" h="2363" extrusionOk="0">
                  <a:moveTo>
                    <a:pt x="26789" y="1"/>
                  </a:moveTo>
                  <a:cubicBezTo>
                    <a:pt x="26032" y="1"/>
                    <a:pt x="25275" y="63"/>
                    <a:pt x="24518" y="161"/>
                  </a:cubicBezTo>
                  <a:cubicBezTo>
                    <a:pt x="23217" y="294"/>
                    <a:pt x="21683" y="594"/>
                    <a:pt x="19981" y="928"/>
                  </a:cubicBezTo>
                  <a:cubicBezTo>
                    <a:pt x="18280" y="1228"/>
                    <a:pt x="16412" y="1528"/>
                    <a:pt x="14411" y="1762"/>
                  </a:cubicBezTo>
                  <a:cubicBezTo>
                    <a:pt x="12008" y="2023"/>
                    <a:pt x="9572" y="2166"/>
                    <a:pt x="7138" y="2166"/>
                  </a:cubicBezTo>
                  <a:cubicBezTo>
                    <a:pt x="6159" y="2166"/>
                    <a:pt x="5180" y="2143"/>
                    <a:pt x="4203" y="2095"/>
                  </a:cubicBezTo>
                  <a:cubicBezTo>
                    <a:pt x="2903" y="2062"/>
                    <a:pt x="1868" y="1962"/>
                    <a:pt x="1135" y="1928"/>
                  </a:cubicBezTo>
                  <a:lnTo>
                    <a:pt x="301" y="1862"/>
                  </a:lnTo>
                  <a:cubicBezTo>
                    <a:pt x="251" y="1845"/>
                    <a:pt x="201" y="1837"/>
                    <a:pt x="151" y="1837"/>
                  </a:cubicBezTo>
                  <a:cubicBezTo>
                    <a:pt x="101" y="1837"/>
                    <a:pt x="51" y="1845"/>
                    <a:pt x="0" y="1862"/>
                  </a:cubicBezTo>
                  <a:cubicBezTo>
                    <a:pt x="101" y="1862"/>
                    <a:pt x="201" y="1895"/>
                    <a:pt x="301" y="1895"/>
                  </a:cubicBezTo>
                  <a:lnTo>
                    <a:pt x="1135" y="1995"/>
                  </a:lnTo>
                  <a:cubicBezTo>
                    <a:pt x="1835" y="2095"/>
                    <a:pt x="2903" y="2195"/>
                    <a:pt x="4203" y="2262"/>
                  </a:cubicBezTo>
                  <a:cubicBezTo>
                    <a:pt x="5349" y="2329"/>
                    <a:pt x="6490" y="2362"/>
                    <a:pt x="7629" y="2362"/>
                  </a:cubicBezTo>
                  <a:cubicBezTo>
                    <a:pt x="9908" y="2362"/>
                    <a:pt x="12176" y="2229"/>
                    <a:pt x="14444" y="1962"/>
                  </a:cubicBezTo>
                  <a:cubicBezTo>
                    <a:pt x="16446" y="1762"/>
                    <a:pt x="18314" y="1461"/>
                    <a:pt x="20015" y="1128"/>
                  </a:cubicBezTo>
                  <a:cubicBezTo>
                    <a:pt x="21716" y="794"/>
                    <a:pt x="23250" y="494"/>
                    <a:pt x="24551" y="327"/>
                  </a:cubicBezTo>
                  <a:cubicBezTo>
                    <a:pt x="25380" y="217"/>
                    <a:pt x="26232" y="152"/>
                    <a:pt x="27088" y="152"/>
                  </a:cubicBezTo>
                  <a:cubicBezTo>
                    <a:pt x="27265" y="152"/>
                    <a:pt x="27443" y="155"/>
                    <a:pt x="27620" y="161"/>
                  </a:cubicBezTo>
                  <a:cubicBezTo>
                    <a:pt x="27987" y="161"/>
                    <a:pt x="28254" y="227"/>
                    <a:pt x="28454" y="227"/>
                  </a:cubicBezTo>
                  <a:lnTo>
                    <a:pt x="28754" y="227"/>
                  </a:lnTo>
                  <a:cubicBezTo>
                    <a:pt x="28654" y="194"/>
                    <a:pt x="28554" y="161"/>
                    <a:pt x="28454" y="127"/>
                  </a:cubicBezTo>
                  <a:cubicBezTo>
                    <a:pt x="28254" y="94"/>
                    <a:pt x="27987" y="60"/>
                    <a:pt x="27620" y="27"/>
                  </a:cubicBezTo>
                  <a:cubicBezTo>
                    <a:pt x="27343" y="9"/>
                    <a:pt x="27066" y="1"/>
                    <a:pt x="26789"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7" name="Google Shape;1387;p55"/>
            <p:cNvSpPr/>
            <p:nvPr/>
          </p:nvSpPr>
          <p:spPr>
            <a:xfrm>
              <a:off x="2378832" y="1808588"/>
              <a:ext cx="633222" cy="58451"/>
            </a:xfrm>
            <a:custGeom>
              <a:avLst/>
              <a:gdLst/>
              <a:ahLst/>
              <a:cxnLst/>
              <a:rect l="l" t="t" r="r" b="b"/>
              <a:pathLst>
                <a:path w="31590" h="2916" extrusionOk="0">
                  <a:moveTo>
                    <a:pt x="31466" y="0"/>
                  </a:moveTo>
                  <a:cubicBezTo>
                    <a:pt x="31390" y="0"/>
                    <a:pt x="31323" y="15"/>
                    <a:pt x="31256" y="15"/>
                  </a:cubicBezTo>
                  <a:lnTo>
                    <a:pt x="30322" y="215"/>
                  </a:lnTo>
                  <a:lnTo>
                    <a:pt x="26986" y="916"/>
                  </a:lnTo>
                  <a:cubicBezTo>
                    <a:pt x="23351" y="1716"/>
                    <a:pt x="19615" y="2283"/>
                    <a:pt x="15879" y="2584"/>
                  </a:cubicBezTo>
                  <a:cubicBezTo>
                    <a:pt x="14609" y="2652"/>
                    <a:pt x="13336" y="2685"/>
                    <a:pt x="12062" y="2685"/>
                  </a:cubicBezTo>
                  <a:cubicBezTo>
                    <a:pt x="9585" y="2685"/>
                    <a:pt x="7104" y="2559"/>
                    <a:pt x="4637" y="2317"/>
                  </a:cubicBezTo>
                  <a:cubicBezTo>
                    <a:pt x="3203" y="2183"/>
                    <a:pt x="2069" y="2050"/>
                    <a:pt x="1268" y="1983"/>
                  </a:cubicBezTo>
                  <a:lnTo>
                    <a:pt x="334" y="1883"/>
                  </a:lnTo>
                  <a:lnTo>
                    <a:pt x="1" y="1883"/>
                  </a:lnTo>
                  <a:cubicBezTo>
                    <a:pt x="134" y="1916"/>
                    <a:pt x="234" y="1916"/>
                    <a:pt x="334" y="1950"/>
                  </a:cubicBezTo>
                  <a:lnTo>
                    <a:pt x="1268" y="2083"/>
                  </a:lnTo>
                  <a:cubicBezTo>
                    <a:pt x="2035" y="2217"/>
                    <a:pt x="3203" y="2350"/>
                    <a:pt x="4637" y="2484"/>
                  </a:cubicBezTo>
                  <a:cubicBezTo>
                    <a:pt x="7150" y="2775"/>
                    <a:pt x="9678" y="2916"/>
                    <a:pt x="12211" y="2916"/>
                  </a:cubicBezTo>
                  <a:cubicBezTo>
                    <a:pt x="13444" y="2916"/>
                    <a:pt x="14678" y="2883"/>
                    <a:pt x="15912" y="2817"/>
                  </a:cubicBezTo>
                  <a:cubicBezTo>
                    <a:pt x="19648" y="2517"/>
                    <a:pt x="23351" y="1950"/>
                    <a:pt x="27020" y="1083"/>
                  </a:cubicBezTo>
                  <a:cubicBezTo>
                    <a:pt x="28454" y="782"/>
                    <a:pt x="29588" y="515"/>
                    <a:pt x="30356" y="315"/>
                  </a:cubicBezTo>
                  <a:lnTo>
                    <a:pt x="31256" y="82"/>
                  </a:lnTo>
                  <a:cubicBezTo>
                    <a:pt x="31356" y="82"/>
                    <a:pt x="31490" y="48"/>
                    <a:pt x="31590" y="15"/>
                  </a:cubicBezTo>
                  <a:cubicBezTo>
                    <a:pt x="31545" y="4"/>
                    <a:pt x="31505" y="0"/>
                    <a:pt x="31466"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8" name="Google Shape;1388;p55"/>
            <p:cNvSpPr/>
            <p:nvPr/>
          </p:nvSpPr>
          <p:spPr>
            <a:xfrm>
              <a:off x="2891683" y="1930582"/>
              <a:ext cx="145106" cy="14493"/>
            </a:xfrm>
            <a:custGeom>
              <a:avLst/>
              <a:gdLst/>
              <a:ahLst/>
              <a:cxnLst/>
              <a:rect l="l" t="t" r="r" b="b"/>
              <a:pathLst>
                <a:path w="7239" h="723" extrusionOk="0">
                  <a:moveTo>
                    <a:pt x="7239" y="0"/>
                  </a:moveTo>
                  <a:lnTo>
                    <a:pt x="7239" y="0"/>
                  </a:lnTo>
                  <a:cubicBezTo>
                    <a:pt x="6872" y="33"/>
                    <a:pt x="6505" y="67"/>
                    <a:pt x="6172" y="134"/>
                  </a:cubicBezTo>
                  <a:cubicBezTo>
                    <a:pt x="5504" y="234"/>
                    <a:pt x="4604" y="367"/>
                    <a:pt x="3603" y="434"/>
                  </a:cubicBezTo>
                  <a:cubicBezTo>
                    <a:pt x="2602" y="534"/>
                    <a:pt x="1702" y="567"/>
                    <a:pt x="1068" y="567"/>
                  </a:cubicBezTo>
                  <a:cubicBezTo>
                    <a:pt x="916" y="553"/>
                    <a:pt x="764" y="545"/>
                    <a:pt x="614" y="545"/>
                  </a:cubicBezTo>
                  <a:cubicBezTo>
                    <a:pt x="403" y="545"/>
                    <a:pt x="196" y="561"/>
                    <a:pt x="0" y="601"/>
                  </a:cubicBezTo>
                  <a:cubicBezTo>
                    <a:pt x="334" y="667"/>
                    <a:pt x="701" y="701"/>
                    <a:pt x="1068" y="701"/>
                  </a:cubicBezTo>
                  <a:cubicBezTo>
                    <a:pt x="1413" y="714"/>
                    <a:pt x="1764" y="722"/>
                    <a:pt x="2119" y="722"/>
                  </a:cubicBezTo>
                  <a:cubicBezTo>
                    <a:pt x="2620" y="722"/>
                    <a:pt x="3128" y="706"/>
                    <a:pt x="3636" y="667"/>
                  </a:cubicBezTo>
                  <a:cubicBezTo>
                    <a:pt x="4504" y="601"/>
                    <a:pt x="5338" y="467"/>
                    <a:pt x="6205" y="300"/>
                  </a:cubicBezTo>
                  <a:cubicBezTo>
                    <a:pt x="6538" y="234"/>
                    <a:pt x="6905" y="134"/>
                    <a:pt x="7239"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9" name="Google Shape;1389;p55"/>
            <p:cNvSpPr/>
            <p:nvPr/>
          </p:nvSpPr>
          <p:spPr>
            <a:xfrm>
              <a:off x="2459072" y="1998274"/>
              <a:ext cx="428622" cy="26099"/>
            </a:xfrm>
            <a:custGeom>
              <a:avLst/>
              <a:gdLst/>
              <a:ahLst/>
              <a:cxnLst/>
              <a:rect l="l" t="t" r="r" b="b"/>
              <a:pathLst>
                <a:path w="21383" h="1302" extrusionOk="0">
                  <a:moveTo>
                    <a:pt x="21282" y="0"/>
                  </a:moveTo>
                  <a:cubicBezTo>
                    <a:pt x="21249" y="0"/>
                    <a:pt x="21216" y="9"/>
                    <a:pt x="21182" y="26"/>
                  </a:cubicBezTo>
                  <a:lnTo>
                    <a:pt x="20548" y="92"/>
                  </a:lnTo>
                  <a:cubicBezTo>
                    <a:pt x="20015" y="159"/>
                    <a:pt x="19247" y="259"/>
                    <a:pt x="18280" y="392"/>
                  </a:cubicBezTo>
                  <a:cubicBezTo>
                    <a:pt x="16345" y="626"/>
                    <a:pt x="13677" y="893"/>
                    <a:pt x="10741" y="993"/>
                  </a:cubicBezTo>
                  <a:cubicBezTo>
                    <a:pt x="9257" y="1060"/>
                    <a:pt x="7848" y="1085"/>
                    <a:pt x="6563" y="1085"/>
                  </a:cubicBezTo>
                  <a:cubicBezTo>
                    <a:pt x="5279" y="1085"/>
                    <a:pt x="4120" y="1060"/>
                    <a:pt x="3136" y="1026"/>
                  </a:cubicBezTo>
                  <a:cubicBezTo>
                    <a:pt x="2169" y="993"/>
                    <a:pt x="1401" y="960"/>
                    <a:pt x="868" y="926"/>
                  </a:cubicBezTo>
                  <a:lnTo>
                    <a:pt x="0" y="926"/>
                  </a:lnTo>
                  <a:cubicBezTo>
                    <a:pt x="67" y="960"/>
                    <a:pt x="167" y="960"/>
                    <a:pt x="234" y="960"/>
                  </a:cubicBezTo>
                  <a:lnTo>
                    <a:pt x="868" y="1026"/>
                  </a:lnTo>
                  <a:cubicBezTo>
                    <a:pt x="1401" y="1093"/>
                    <a:pt x="2169" y="1160"/>
                    <a:pt x="3136" y="1193"/>
                  </a:cubicBezTo>
                  <a:cubicBezTo>
                    <a:pt x="4297" y="1253"/>
                    <a:pt x="5734" y="1301"/>
                    <a:pt x="7339" y="1301"/>
                  </a:cubicBezTo>
                  <a:cubicBezTo>
                    <a:pt x="8409" y="1301"/>
                    <a:pt x="9554" y="1280"/>
                    <a:pt x="10741" y="1226"/>
                  </a:cubicBezTo>
                  <a:cubicBezTo>
                    <a:pt x="13710" y="1093"/>
                    <a:pt x="16379" y="826"/>
                    <a:pt x="18280" y="559"/>
                  </a:cubicBezTo>
                  <a:cubicBezTo>
                    <a:pt x="19247" y="426"/>
                    <a:pt x="20048" y="292"/>
                    <a:pt x="20548" y="192"/>
                  </a:cubicBezTo>
                  <a:lnTo>
                    <a:pt x="21182" y="59"/>
                  </a:lnTo>
                  <a:cubicBezTo>
                    <a:pt x="21249" y="59"/>
                    <a:pt x="21316" y="59"/>
                    <a:pt x="21382" y="26"/>
                  </a:cubicBezTo>
                  <a:cubicBezTo>
                    <a:pt x="21349" y="9"/>
                    <a:pt x="21316" y="0"/>
                    <a:pt x="21282"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0" name="Google Shape;1390;p55"/>
            <p:cNvSpPr/>
            <p:nvPr/>
          </p:nvSpPr>
          <p:spPr>
            <a:xfrm>
              <a:off x="2907739" y="2053598"/>
              <a:ext cx="153124" cy="23673"/>
            </a:xfrm>
            <a:custGeom>
              <a:avLst/>
              <a:gdLst/>
              <a:ahLst/>
              <a:cxnLst/>
              <a:rect l="l" t="t" r="r" b="b"/>
              <a:pathLst>
                <a:path w="7639" h="1181" extrusionOk="0">
                  <a:moveTo>
                    <a:pt x="7639" y="1"/>
                  </a:moveTo>
                  <a:lnTo>
                    <a:pt x="7639" y="1"/>
                  </a:lnTo>
                  <a:cubicBezTo>
                    <a:pt x="7272" y="68"/>
                    <a:pt x="6872" y="168"/>
                    <a:pt x="6538" y="268"/>
                  </a:cubicBezTo>
                  <a:cubicBezTo>
                    <a:pt x="5637" y="501"/>
                    <a:pt x="4770" y="668"/>
                    <a:pt x="3869" y="801"/>
                  </a:cubicBezTo>
                  <a:cubicBezTo>
                    <a:pt x="2969" y="935"/>
                    <a:pt x="2068" y="1002"/>
                    <a:pt x="1134" y="1035"/>
                  </a:cubicBezTo>
                  <a:cubicBezTo>
                    <a:pt x="767" y="1035"/>
                    <a:pt x="400" y="1035"/>
                    <a:pt x="0" y="1068"/>
                  </a:cubicBezTo>
                  <a:cubicBezTo>
                    <a:pt x="300" y="1143"/>
                    <a:pt x="582" y="1181"/>
                    <a:pt x="858" y="1181"/>
                  </a:cubicBezTo>
                  <a:cubicBezTo>
                    <a:pt x="951" y="1181"/>
                    <a:pt x="1042" y="1177"/>
                    <a:pt x="1134" y="1168"/>
                  </a:cubicBezTo>
                  <a:cubicBezTo>
                    <a:pt x="1294" y="1174"/>
                    <a:pt x="1454" y="1177"/>
                    <a:pt x="1612" y="1177"/>
                  </a:cubicBezTo>
                  <a:cubicBezTo>
                    <a:pt x="2378" y="1177"/>
                    <a:pt x="3129" y="1112"/>
                    <a:pt x="3903" y="1002"/>
                  </a:cubicBezTo>
                  <a:cubicBezTo>
                    <a:pt x="4803" y="901"/>
                    <a:pt x="5704" y="701"/>
                    <a:pt x="6571" y="434"/>
                  </a:cubicBezTo>
                  <a:cubicBezTo>
                    <a:pt x="6938" y="334"/>
                    <a:pt x="7305" y="201"/>
                    <a:pt x="7639"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1" name="Google Shape;1391;p55"/>
            <p:cNvSpPr/>
            <p:nvPr/>
          </p:nvSpPr>
          <p:spPr>
            <a:xfrm>
              <a:off x="2930470" y="2169939"/>
              <a:ext cx="161823" cy="28384"/>
            </a:xfrm>
            <a:custGeom>
              <a:avLst/>
              <a:gdLst/>
              <a:ahLst/>
              <a:cxnLst/>
              <a:rect l="l" t="t" r="r" b="b"/>
              <a:pathLst>
                <a:path w="8073" h="1416" extrusionOk="0">
                  <a:moveTo>
                    <a:pt x="8073" y="1"/>
                  </a:moveTo>
                  <a:lnTo>
                    <a:pt x="8073" y="1"/>
                  </a:lnTo>
                  <a:cubicBezTo>
                    <a:pt x="7672" y="68"/>
                    <a:pt x="7272" y="168"/>
                    <a:pt x="6905" y="268"/>
                  </a:cubicBezTo>
                  <a:cubicBezTo>
                    <a:pt x="6171" y="468"/>
                    <a:pt x="5171" y="701"/>
                    <a:pt x="4070" y="902"/>
                  </a:cubicBezTo>
                  <a:cubicBezTo>
                    <a:pt x="2969" y="1068"/>
                    <a:pt x="1935" y="1202"/>
                    <a:pt x="1201" y="1235"/>
                  </a:cubicBezTo>
                  <a:cubicBezTo>
                    <a:pt x="801" y="1269"/>
                    <a:pt x="400" y="1302"/>
                    <a:pt x="0" y="1369"/>
                  </a:cubicBezTo>
                  <a:cubicBezTo>
                    <a:pt x="283" y="1392"/>
                    <a:pt x="566" y="1416"/>
                    <a:pt x="849" y="1416"/>
                  </a:cubicBezTo>
                  <a:cubicBezTo>
                    <a:pt x="967" y="1416"/>
                    <a:pt x="1084" y="1412"/>
                    <a:pt x="1201" y="1402"/>
                  </a:cubicBezTo>
                  <a:cubicBezTo>
                    <a:pt x="2168" y="1369"/>
                    <a:pt x="3136" y="1269"/>
                    <a:pt x="4103" y="1102"/>
                  </a:cubicBezTo>
                  <a:cubicBezTo>
                    <a:pt x="5070" y="935"/>
                    <a:pt x="6004" y="701"/>
                    <a:pt x="6938" y="435"/>
                  </a:cubicBezTo>
                  <a:cubicBezTo>
                    <a:pt x="7305" y="335"/>
                    <a:pt x="7706" y="168"/>
                    <a:pt x="8073"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2" name="Google Shape;1392;p55"/>
            <p:cNvSpPr/>
            <p:nvPr/>
          </p:nvSpPr>
          <p:spPr>
            <a:xfrm>
              <a:off x="2474446" y="2174329"/>
              <a:ext cx="425275" cy="27742"/>
            </a:xfrm>
            <a:custGeom>
              <a:avLst/>
              <a:gdLst/>
              <a:ahLst/>
              <a:cxnLst/>
              <a:rect l="l" t="t" r="r" b="b"/>
              <a:pathLst>
                <a:path w="21216" h="1384" extrusionOk="0">
                  <a:moveTo>
                    <a:pt x="76" y="1"/>
                  </a:moveTo>
                  <a:cubicBezTo>
                    <a:pt x="49" y="1"/>
                    <a:pt x="23" y="4"/>
                    <a:pt x="1" y="15"/>
                  </a:cubicBezTo>
                  <a:cubicBezTo>
                    <a:pt x="67" y="15"/>
                    <a:pt x="134" y="49"/>
                    <a:pt x="201" y="82"/>
                  </a:cubicBezTo>
                  <a:lnTo>
                    <a:pt x="835" y="216"/>
                  </a:lnTo>
                  <a:cubicBezTo>
                    <a:pt x="1335" y="349"/>
                    <a:pt x="2102" y="516"/>
                    <a:pt x="3069" y="683"/>
                  </a:cubicBezTo>
                  <a:cubicBezTo>
                    <a:pt x="4003" y="883"/>
                    <a:pt x="5171" y="1050"/>
                    <a:pt x="6439" y="1150"/>
                  </a:cubicBezTo>
                  <a:cubicBezTo>
                    <a:pt x="7706" y="1283"/>
                    <a:pt x="9140" y="1383"/>
                    <a:pt x="10608" y="1383"/>
                  </a:cubicBezTo>
                  <a:cubicBezTo>
                    <a:pt x="12109" y="1383"/>
                    <a:pt x="13477" y="1316"/>
                    <a:pt x="14778" y="1183"/>
                  </a:cubicBezTo>
                  <a:cubicBezTo>
                    <a:pt x="16079" y="1050"/>
                    <a:pt x="17213" y="883"/>
                    <a:pt x="18147" y="716"/>
                  </a:cubicBezTo>
                  <a:cubicBezTo>
                    <a:pt x="19114" y="549"/>
                    <a:pt x="19881" y="382"/>
                    <a:pt x="20415" y="249"/>
                  </a:cubicBezTo>
                  <a:lnTo>
                    <a:pt x="21016" y="82"/>
                  </a:lnTo>
                  <a:cubicBezTo>
                    <a:pt x="21082" y="49"/>
                    <a:pt x="21149" y="49"/>
                    <a:pt x="21216" y="15"/>
                  </a:cubicBezTo>
                  <a:lnTo>
                    <a:pt x="21016" y="15"/>
                  </a:lnTo>
                  <a:lnTo>
                    <a:pt x="20415" y="149"/>
                  </a:lnTo>
                  <a:cubicBezTo>
                    <a:pt x="19881" y="282"/>
                    <a:pt x="19114" y="416"/>
                    <a:pt x="18147" y="549"/>
                  </a:cubicBezTo>
                  <a:cubicBezTo>
                    <a:pt x="17180" y="716"/>
                    <a:pt x="16079" y="883"/>
                    <a:pt x="14778" y="983"/>
                  </a:cubicBezTo>
                  <a:cubicBezTo>
                    <a:pt x="13651" y="1069"/>
                    <a:pt x="12450" y="1156"/>
                    <a:pt x="11194" y="1156"/>
                  </a:cubicBezTo>
                  <a:cubicBezTo>
                    <a:pt x="11000" y="1156"/>
                    <a:pt x="10805" y="1154"/>
                    <a:pt x="10608" y="1150"/>
                  </a:cubicBezTo>
                  <a:cubicBezTo>
                    <a:pt x="9140" y="1150"/>
                    <a:pt x="7739" y="1083"/>
                    <a:pt x="6472" y="983"/>
                  </a:cubicBezTo>
                  <a:cubicBezTo>
                    <a:pt x="5171" y="849"/>
                    <a:pt x="4037" y="716"/>
                    <a:pt x="3103" y="549"/>
                  </a:cubicBezTo>
                  <a:cubicBezTo>
                    <a:pt x="2135" y="382"/>
                    <a:pt x="1368" y="249"/>
                    <a:pt x="835" y="149"/>
                  </a:cubicBezTo>
                  <a:lnTo>
                    <a:pt x="234" y="15"/>
                  </a:lnTo>
                  <a:cubicBezTo>
                    <a:pt x="190" y="15"/>
                    <a:pt x="130" y="1"/>
                    <a:pt x="76"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3" name="Google Shape;1393;p55"/>
            <p:cNvSpPr/>
            <p:nvPr/>
          </p:nvSpPr>
          <p:spPr>
            <a:xfrm>
              <a:off x="2327356" y="1956139"/>
              <a:ext cx="123718" cy="9000"/>
            </a:xfrm>
            <a:custGeom>
              <a:avLst/>
              <a:gdLst/>
              <a:ahLst/>
              <a:cxnLst/>
              <a:rect l="l" t="t" r="r" b="b"/>
              <a:pathLst>
                <a:path w="6172" h="449" extrusionOk="0">
                  <a:moveTo>
                    <a:pt x="3031" y="118"/>
                  </a:moveTo>
                  <a:cubicBezTo>
                    <a:pt x="3029" y="118"/>
                    <a:pt x="3026" y="120"/>
                    <a:pt x="3021" y="126"/>
                  </a:cubicBezTo>
                  <a:lnTo>
                    <a:pt x="3036" y="126"/>
                  </a:lnTo>
                  <a:cubicBezTo>
                    <a:pt x="3036" y="126"/>
                    <a:pt x="3036" y="118"/>
                    <a:pt x="3031" y="118"/>
                  </a:cubicBezTo>
                  <a:close/>
                  <a:moveTo>
                    <a:pt x="5721" y="1"/>
                  </a:moveTo>
                  <a:cubicBezTo>
                    <a:pt x="5571" y="1"/>
                    <a:pt x="5421" y="9"/>
                    <a:pt x="5270" y="26"/>
                  </a:cubicBezTo>
                  <a:lnTo>
                    <a:pt x="4270" y="59"/>
                  </a:lnTo>
                  <a:lnTo>
                    <a:pt x="3703" y="93"/>
                  </a:lnTo>
                  <a:lnTo>
                    <a:pt x="3069" y="93"/>
                  </a:lnTo>
                  <a:cubicBezTo>
                    <a:pt x="3061" y="101"/>
                    <a:pt x="3063" y="103"/>
                    <a:pt x="3068" y="103"/>
                  </a:cubicBezTo>
                  <a:cubicBezTo>
                    <a:pt x="3073" y="103"/>
                    <a:pt x="3081" y="101"/>
                    <a:pt x="3086" y="101"/>
                  </a:cubicBezTo>
                  <a:cubicBezTo>
                    <a:pt x="3094" y="101"/>
                    <a:pt x="3086" y="109"/>
                    <a:pt x="3002" y="159"/>
                  </a:cubicBezTo>
                  <a:cubicBezTo>
                    <a:pt x="3011" y="143"/>
                    <a:pt x="3017" y="132"/>
                    <a:pt x="3021" y="126"/>
                  </a:cubicBezTo>
                  <a:lnTo>
                    <a:pt x="2468" y="126"/>
                  </a:lnTo>
                  <a:lnTo>
                    <a:pt x="1868" y="193"/>
                  </a:lnTo>
                  <a:lnTo>
                    <a:pt x="901" y="260"/>
                  </a:lnTo>
                  <a:cubicBezTo>
                    <a:pt x="600" y="293"/>
                    <a:pt x="300" y="326"/>
                    <a:pt x="0" y="393"/>
                  </a:cubicBezTo>
                  <a:cubicBezTo>
                    <a:pt x="176" y="432"/>
                    <a:pt x="363" y="448"/>
                    <a:pt x="549" y="448"/>
                  </a:cubicBezTo>
                  <a:cubicBezTo>
                    <a:pt x="680" y="448"/>
                    <a:pt x="810" y="440"/>
                    <a:pt x="934" y="426"/>
                  </a:cubicBezTo>
                  <a:lnTo>
                    <a:pt x="1935" y="393"/>
                  </a:lnTo>
                  <a:lnTo>
                    <a:pt x="2502" y="360"/>
                  </a:lnTo>
                  <a:lnTo>
                    <a:pt x="2835" y="326"/>
                  </a:lnTo>
                  <a:lnTo>
                    <a:pt x="3121" y="326"/>
                  </a:lnTo>
                  <a:cubicBezTo>
                    <a:pt x="3117" y="330"/>
                    <a:pt x="3116" y="331"/>
                    <a:pt x="3117" y="331"/>
                  </a:cubicBezTo>
                  <a:cubicBezTo>
                    <a:pt x="3118" y="331"/>
                    <a:pt x="3122" y="329"/>
                    <a:pt x="3126" y="326"/>
                  </a:cubicBezTo>
                  <a:lnTo>
                    <a:pt x="3136" y="326"/>
                  </a:lnTo>
                  <a:cubicBezTo>
                    <a:pt x="3136" y="326"/>
                    <a:pt x="3136" y="332"/>
                    <a:pt x="3140" y="332"/>
                  </a:cubicBezTo>
                  <a:cubicBezTo>
                    <a:pt x="3142" y="332"/>
                    <a:pt x="3145" y="330"/>
                    <a:pt x="3150" y="326"/>
                  </a:cubicBezTo>
                  <a:lnTo>
                    <a:pt x="3402" y="326"/>
                  </a:lnTo>
                  <a:lnTo>
                    <a:pt x="3703" y="293"/>
                  </a:lnTo>
                  <a:lnTo>
                    <a:pt x="4303" y="260"/>
                  </a:lnTo>
                  <a:cubicBezTo>
                    <a:pt x="4670" y="226"/>
                    <a:pt x="5004" y="193"/>
                    <a:pt x="5270" y="159"/>
                  </a:cubicBezTo>
                  <a:cubicBezTo>
                    <a:pt x="5571" y="159"/>
                    <a:pt x="5871" y="126"/>
                    <a:pt x="6171" y="26"/>
                  </a:cubicBezTo>
                  <a:cubicBezTo>
                    <a:pt x="6021" y="9"/>
                    <a:pt x="5871" y="1"/>
                    <a:pt x="572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4" name="Google Shape;1394;p55"/>
            <p:cNvSpPr/>
            <p:nvPr/>
          </p:nvSpPr>
          <p:spPr>
            <a:xfrm>
              <a:off x="2303282" y="2020163"/>
              <a:ext cx="150458" cy="116401"/>
            </a:xfrm>
            <a:custGeom>
              <a:avLst/>
              <a:gdLst/>
              <a:ahLst/>
              <a:cxnLst/>
              <a:rect l="l" t="t" r="r" b="b"/>
              <a:pathLst>
                <a:path w="7506" h="5807" extrusionOk="0">
                  <a:moveTo>
                    <a:pt x="0" y="1"/>
                  </a:moveTo>
                  <a:lnTo>
                    <a:pt x="0" y="1"/>
                  </a:lnTo>
                  <a:cubicBezTo>
                    <a:pt x="400" y="268"/>
                    <a:pt x="801" y="501"/>
                    <a:pt x="1201" y="735"/>
                  </a:cubicBezTo>
                  <a:cubicBezTo>
                    <a:pt x="1935" y="1168"/>
                    <a:pt x="2936" y="1802"/>
                    <a:pt x="4003" y="2603"/>
                  </a:cubicBezTo>
                  <a:cubicBezTo>
                    <a:pt x="4937" y="3237"/>
                    <a:pt x="5771" y="3970"/>
                    <a:pt x="6572" y="4771"/>
                  </a:cubicBezTo>
                  <a:cubicBezTo>
                    <a:pt x="7150" y="5382"/>
                    <a:pt x="7450" y="5807"/>
                    <a:pt x="7501" y="5807"/>
                  </a:cubicBezTo>
                  <a:cubicBezTo>
                    <a:pt x="7503" y="5807"/>
                    <a:pt x="7504" y="5806"/>
                    <a:pt x="7506" y="5805"/>
                  </a:cubicBezTo>
                  <a:cubicBezTo>
                    <a:pt x="7472" y="5705"/>
                    <a:pt x="7405" y="5572"/>
                    <a:pt x="7339" y="5505"/>
                  </a:cubicBezTo>
                  <a:cubicBezTo>
                    <a:pt x="7139" y="5205"/>
                    <a:pt x="6905" y="4938"/>
                    <a:pt x="6672" y="4671"/>
                  </a:cubicBezTo>
                  <a:cubicBezTo>
                    <a:pt x="5904" y="3837"/>
                    <a:pt x="5070" y="3070"/>
                    <a:pt x="4136" y="2403"/>
                  </a:cubicBezTo>
                  <a:cubicBezTo>
                    <a:pt x="3236" y="1736"/>
                    <a:pt x="2268" y="1135"/>
                    <a:pt x="1268" y="601"/>
                  </a:cubicBezTo>
                  <a:cubicBezTo>
                    <a:pt x="901" y="401"/>
                    <a:pt x="567" y="234"/>
                    <a:pt x="367" y="134"/>
                  </a:cubicBezTo>
                  <a:cubicBezTo>
                    <a:pt x="134" y="34"/>
                    <a:pt x="0" y="1"/>
                    <a:pt x="0"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5" name="Google Shape;1395;p55"/>
            <p:cNvSpPr/>
            <p:nvPr/>
          </p:nvSpPr>
          <p:spPr>
            <a:xfrm>
              <a:off x="2245112" y="2052275"/>
              <a:ext cx="94953" cy="158476"/>
            </a:xfrm>
            <a:custGeom>
              <a:avLst/>
              <a:gdLst/>
              <a:ahLst/>
              <a:cxnLst/>
              <a:rect l="l" t="t" r="r" b="b"/>
              <a:pathLst>
                <a:path w="4737" h="7906" extrusionOk="0">
                  <a:moveTo>
                    <a:pt x="0" y="0"/>
                  </a:moveTo>
                  <a:lnTo>
                    <a:pt x="0" y="0"/>
                  </a:lnTo>
                  <a:cubicBezTo>
                    <a:pt x="33" y="134"/>
                    <a:pt x="67" y="234"/>
                    <a:pt x="134" y="367"/>
                  </a:cubicBezTo>
                  <a:cubicBezTo>
                    <a:pt x="234" y="567"/>
                    <a:pt x="367" y="867"/>
                    <a:pt x="567" y="1234"/>
                  </a:cubicBezTo>
                  <a:cubicBezTo>
                    <a:pt x="967" y="1968"/>
                    <a:pt x="1568" y="2936"/>
                    <a:pt x="2268" y="4036"/>
                  </a:cubicBezTo>
                  <a:cubicBezTo>
                    <a:pt x="2969" y="5104"/>
                    <a:pt x="3603" y="6071"/>
                    <a:pt x="4036" y="6772"/>
                  </a:cubicBezTo>
                  <a:cubicBezTo>
                    <a:pt x="4236" y="7172"/>
                    <a:pt x="4503" y="7539"/>
                    <a:pt x="4737" y="7906"/>
                  </a:cubicBezTo>
                  <a:cubicBezTo>
                    <a:pt x="4703" y="7806"/>
                    <a:pt x="4670" y="7672"/>
                    <a:pt x="4603" y="7572"/>
                  </a:cubicBezTo>
                  <a:cubicBezTo>
                    <a:pt x="4537" y="7372"/>
                    <a:pt x="4370" y="7072"/>
                    <a:pt x="4170" y="6705"/>
                  </a:cubicBezTo>
                  <a:cubicBezTo>
                    <a:pt x="3769" y="5971"/>
                    <a:pt x="3136" y="5004"/>
                    <a:pt x="2469" y="3903"/>
                  </a:cubicBezTo>
                  <a:cubicBezTo>
                    <a:pt x="1768" y="2835"/>
                    <a:pt x="1134" y="1868"/>
                    <a:pt x="701" y="1168"/>
                  </a:cubicBezTo>
                  <a:cubicBezTo>
                    <a:pt x="500" y="767"/>
                    <a:pt x="267" y="367"/>
                    <a:pt x="0"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6" name="Google Shape;1396;p55"/>
            <p:cNvSpPr/>
            <p:nvPr/>
          </p:nvSpPr>
          <p:spPr>
            <a:xfrm>
              <a:off x="2430989" y="1167689"/>
              <a:ext cx="307591" cy="526422"/>
            </a:xfrm>
            <a:custGeom>
              <a:avLst/>
              <a:gdLst/>
              <a:ahLst/>
              <a:cxnLst/>
              <a:rect l="l" t="t" r="r" b="b"/>
              <a:pathLst>
                <a:path w="15345" h="26262" extrusionOk="0">
                  <a:moveTo>
                    <a:pt x="7159" y="1"/>
                  </a:moveTo>
                  <a:cubicBezTo>
                    <a:pt x="6943" y="1"/>
                    <a:pt x="6725" y="11"/>
                    <a:pt x="6505" y="32"/>
                  </a:cubicBezTo>
                  <a:lnTo>
                    <a:pt x="6138" y="99"/>
                  </a:lnTo>
                  <a:cubicBezTo>
                    <a:pt x="2569" y="632"/>
                    <a:pt x="0" y="3835"/>
                    <a:pt x="267" y="7437"/>
                  </a:cubicBezTo>
                  <a:cubicBezTo>
                    <a:pt x="501" y="10806"/>
                    <a:pt x="801" y="14509"/>
                    <a:pt x="1101" y="16277"/>
                  </a:cubicBezTo>
                  <a:cubicBezTo>
                    <a:pt x="1702" y="19979"/>
                    <a:pt x="5471" y="19979"/>
                    <a:pt x="5471" y="19979"/>
                  </a:cubicBezTo>
                  <a:cubicBezTo>
                    <a:pt x="5471" y="19979"/>
                    <a:pt x="5638" y="21014"/>
                    <a:pt x="5838" y="22314"/>
                  </a:cubicBezTo>
                  <a:cubicBezTo>
                    <a:pt x="6220" y="24607"/>
                    <a:pt x="8183" y="26262"/>
                    <a:pt x="10479" y="26262"/>
                  </a:cubicBezTo>
                  <a:cubicBezTo>
                    <a:pt x="10588" y="26262"/>
                    <a:pt x="10698" y="26258"/>
                    <a:pt x="10808" y="26251"/>
                  </a:cubicBezTo>
                  <a:cubicBezTo>
                    <a:pt x="13410" y="26050"/>
                    <a:pt x="15345" y="23782"/>
                    <a:pt x="15145" y="21214"/>
                  </a:cubicBezTo>
                  <a:lnTo>
                    <a:pt x="14010" y="6470"/>
                  </a:lnTo>
                  <a:cubicBezTo>
                    <a:pt x="13759" y="2790"/>
                    <a:pt x="10720" y="1"/>
                    <a:pt x="7159"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7" name="Google Shape;1397;p55"/>
            <p:cNvSpPr/>
            <p:nvPr/>
          </p:nvSpPr>
          <p:spPr>
            <a:xfrm>
              <a:off x="2477794" y="1346771"/>
              <a:ext cx="22090" cy="20887"/>
            </a:xfrm>
            <a:custGeom>
              <a:avLst/>
              <a:gdLst/>
              <a:ahLst/>
              <a:cxnLst/>
              <a:rect l="l" t="t" r="r" b="b"/>
              <a:pathLst>
                <a:path w="1102" h="1042" extrusionOk="0">
                  <a:moveTo>
                    <a:pt x="559" y="1"/>
                  </a:moveTo>
                  <a:cubicBezTo>
                    <a:pt x="540" y="1"/>
                    <a:pt x="520" y="2"/>
                    <a:pt x="501" y="4"/>
                  </a:cubicBezTo>
                  <a:cubicBezTo>
                    <a:pt x="201" y="38"/>
                    <a:pt x="0" y="271"/>
                    <a:pt x="0" y="571"/>
                  </a:cubicBezTo>
                  <a:cubicBezTo>
                    <a:pt x="62" y="850"/>
                    <a:pt x="267" y="1042"/>
                    <a:pt x="536" y="1042"/>
                  </a:cubicBezTo>
                  <a:cubicBezTo>
                    <a:pt x="557" y="1042"/>
                    <a:pt x="579" y="1041"/>
                    <a:pt x="601" y="1038"/>
                  </a:cubicBezTo>
                  <a:cubicBezTo>
                    <a:pt x="901" y="1005"/>
                    <a:pt x="1101" y="738"/>
                    <a:pt x="1068" y="471"/>
                  </a:cubicBezTo>
                  <a:cubicBezTo>
                    <a:pt x="1037" y="193"/>
                    <a:pt x="805" y="1"/>
                    <a:pt x="55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8" name="Google Shape;1398;p55"/>
            <p:cNvSpPr/>
            <p:nvPr/>
          </p:nvSpPr>
          <p:spPr>
            <a:xfrm>
              <a:off x="2457067" y="1335907"/>
              <a:ext cx="42816" cy="15014"/>
            </a:xfrm>
            <a:custGeom>
              <a:avLst/>
              <a:gdLst/>
              <a:ahLst/>
              <a:cxnLst/>
              <a:rect l="l" t="t" r="r" b="b"/>
              <a:pathLst>
                <a:path w="2136" h="749" extrusionOk="0">
                  <a:moveTo>
                    <a:pt x="1166" y="0"/>
                  </a:moveTo>
                  <a:cubicBezTo>
                    <a:pt x="1097" y="0"/>
                    <a:pt x="1031" y="5"/>
                    <a:pt x="968" y="13"/>
                  </a:cubicBezTo>
                  <a:cubicBezTo>
                    <a:pt x="667" y="79"/>
                    <a:pt x="367" y="213"/>
                    <a:pt x="167" y="413"/>
                  </a:cubicBezTo>
                  <a:cubicBezTo>
                    <a:pt x="34" y="580"/>
                    <a:pt x="0" y="713"/>
                    <a:pt x="0" y="746"/>
                  </a:cubicBezTo>
                  <a:cubicBezTo>
                    <a:pt x="5" y="748"/>
                    <a:pt x="10" y="749"/>
                    <a:pt x="16" y="749"/>
                  </a:cubicBezTo>
                  <a:cubicBezTo>
                    <a:pt x="132" y="749"/>
                    <a:pt x="461" y="441"/>
                    <a:pt x="1001" y="346"/>
                  </a:cubicBezTo>
                  <a:cubicBezTo>
                    <a:pt x="1089" y="336"/>
                    <a:pt x="1173" y="332"/>
                    <a:pt x="1253" y="332"/>
                  </a:cubicBezTo>
                  <a:cubicBezTo>
                    <a:pt x="1640" y="332"/>
                    <a:pt x="1926" y="427"/>
                    <a:pt x="2029" y="427"/>
                  </a:cubicBezTo>
                  <a:cubicBezTo>
                    <a:pt x="2050" y="427"/>
                    <a:pt x="2064" y="423"/>
                    <a:pt x="2068" y="413"/>
                  </a:cubicBezTo>
                  <a:cubicBezTo>
                    <a:pt x="2135" y="313"/>
                    <a:pt x="2035" y="246"/>
                    <a:pt x="1835" y="146"/>
                  </a:cubicBezTo>
                  <a:cubicBezTo>
                    <a:pt x="1631" y="44"/>
                    <a:pt x="1388" y="0"/>
                    <a:pt x="116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9" name="Google Shape;1399;p55"/>
            <p:cNvSpPr/>
            <p:nvPr/>
          </p:nvSpPr>
          <p:spPr>
            <a:xfrm>
              <a:off x="2589465" y="1330054"/>
              <a:ext cx="22070" cy="20887"/>
            </a:xfrm>
            <a:custGeom>
              <a:avLst/>
              <a:gdLst/>
              <a:ahLst/>
              <a:cxnLst/>
              <a:rect l="l" t="t" r="r" b="b"/>
              <a:pathLst>
                <a:path w="1101" h="1042" extrusionOk="0">
                  <a:moveTo>
                    <a:pt x="559" y="1"/>
                  </a:moveTo>
                  <a:cubicBezTo>
                    <a:pt x="539" y="1"/>
                    <a:pt x="520" y="2"/>
                    <a:pt x="500" y="4"/>
                  </a:cubicBezTo>
                  <a:cubicBezTo>
                    <a:pt x="200" y="38"/>
                    <a:pt x="0" y="305"/>
                    <a:pt x="33" y="571"/>
                  </a:cubicBezTo>
                  <a:cubicBezTo>
                    <a:pt x="64" y="850"/>
                    <a:pt x="296" y="1042"/>
                    <a:pt x="542" y="1042"/>
                  </a:cubicBezTo>
                  <a:cubicBezTo>
                    <a:pt x="562" y="1042"/>
                    <a:pt x="581" y="1041"/>
                    <a:pt x="600" y="1038"/>
                  </a:cubicBezTo>
                  <a:cubicBezTo>
                    <a:pt x="901" y="1005"/>
                    <a:pt x="1101" y="772"/>
                    <a:pt x="1067" y="471"/>
                  </a:cubicBezTo>
                  <a:cubicBezTo>
                    <a:pt x="1037" y="193"/>
                    <a:pt x="805" y="1"/>
                    <a:pt x="55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0" name="Google Shape;1400;p55"/>
            <p:cNvSpPr/>
            <p:nvPr/>
          </p:nvSpPr>
          <p:spPr>
            <a:xfrm>
              <a:off x="2568718" y="1321194"/>
              <a:ext cx="42816" cy="14472"/>
            </a:xfrm>
            <a:custGeom>
              <a:avLst/>
              <a:gdLst/>
              <a:ahLst/>
              <a:cxnLst/>
              <a:rect l="l" t="t" r="r" b="b"/>
              <a:pathLst>
                <a:path w="2136" h="722" extrusionOk="0">
                  <a:moveTo>
                    <a:pt x="1181" y="1"/>
                  </a:moveTo>
                  <a:cubicBezTo>
                    <a:pt x="1110" y="1"/>
                    <a:pt x="1039" y="5"/>
                    <a:pt x="968" y="13"/>
                  </a:cubicBezTo>
                  <a:cubicBezTo>
                    <a:pt x="668" y="46"/>
                    <a:pt x="401" y="179"/>
                    <a:pt x="168" y="413"/>
                  </a:cubicBezTo>
                  <a:cubicBezTo>
                    <a:pt x="34" y="546"/>
                    <a:pt x="1" y="713"/>
                    <a:pt x="34" y="713"/>
                  </a:cubicBezTo>
                  <a:cubicBezTo>
                    <a:pt x="40" y="719"/>
                    <a:pt x="47" y="721"/>
                    <a:pt x="56" y="721"/>
                  </a:cubicBezTo>
                  <a:cubicBezTo>
                    <a:pt x="158" y="721"/>
                    <a:pt x="482" y="407"/>
                    <a:pt x="1002" y="346"/>
                  </a:cubicBezTo>
                  <a:cubicBezTo>
                    <a:pt x="1110" y="328"/>
                    <a:pt x="1214" y="321"/>
                    <a:pt x="1310" y="321"/>
                  </a:cubicBezTo>
                  <a:cubicBezTo>
                    <a:pt x="1679" y="321"/>
                    <a:pt x="1950" y="425"/>
                    <a:pt x="2059" y="425"/>
                  </a:cubicBezTo>
                  <a:cubicBezTo>
                    <a:pt x="2079" y="425"/>
                    <a:pt x="2094" y="422"/>
                    <a:pt x="2102" y="413"/>
                  </a:cubicBezTo>
                  <a:cubicBezTo>
                    <a:pt x="2136" y="313"/>
                    <a:pt x="2036" y="246"/>
                    <a:pt x="1836" y="146"/>
                  </a:cubicBezTo>
                  <a:cubicBezTo>
                    <a:pt x="1632" y="44"/>
                    <a:pt x="1408" y="1"/>
                    <a:pt x="118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1" name="Google Shape;1401;p55"/>
            <p:cNvSpPr/>
            <p:nvPr/>
          </p:nvSpPr>
          <p:spPr>
            <a:xfrm>
              <a:off x="2509886" y="1330795"/>
              <a:ext cx="30769" cy="98321"/>
            </a:xfrm>
            <a:custGeom>
              <a:avLst/>
              <a:gdLst/>
              <a:ahLst/>
              <a:cxnLst/>
              <a:rect l="l" t="t" r="r" b="b"/>
              <a:pathLst>
                <a:path w="1535" h="4905" extrusionOk="0">
                  <a:moveTo>
                    <a:pt x="1101" y="1"/>
                  </a:moveTo>
                  <a:cubicBezTo>
                    <a:pt x="734" y="968"/>
                    <a:pt x="501" y="1969"/>
                    <a:pt x="334" y="2969"/>
                  </a:cubicBezTo>
                  <a:lnTo>
                    <a:pt x="67" y="4137"/>
                  </a:lnTo>
                  <a:cubicBezTo>
                    <a:pt x="1" y="4337"/>
                    <a:pt x="1" y="4537"/>
                    <a:pt x="67" y="4737"/>
                  </a:cubicBezTo>
                  <a:cubicBezTo>
                    <a:pt x="134" y="4804"/>
                    <a:pt x="234" y="4871"/>
                    <a:pt x="367" y="4904"/>
                  </a:cubicBezTo>
                  <a:lnTo>
                    <a:pt x="601" y="4904"/>
                  </a:lnTo>
                  <a:cubicBezTo>
                    <a:pt x="935" y="4904"/>
                    <a:pt x="1235" y="4837"/>
                    <a:pt x="1535" y="4771"/>
                  </a:cubicBezTo>
                  <a:cubicBezTo>
                    <a:pt x="1359" y="4732"/>
                    <a:pt x="1172" y="4715"/>
                    <a:pt x="986" y="4715"/>
                  </a:cubicBezTo>
                  <a:cubicBezTo>
                    <a:pt x="855" y="4715"/>
                    <a:pt x="725" y="4724"/>
                    <a:pt x="601" y="4737"/>
                  </a:cubicBezTo>
                  <a:cubicBezTo>
                    <a:pt x="468" y="4737"/>
                    <a:pt x="301" y="4737"/>
                    <a:pt x="267" y="4637"/>
                  </a:cubicBezTo>
                  <a:cubicBezTo>
                    <a:pt x="234" y="4471"/>
                    <a:pt x="234" y="4337"/>
                    <a:pt x="301" y="4204"/>
                  </a:cubicBezTo>
                  <a:lnTo>
                    <a:pt x="568" y="3036"/>
                  </a:lnTo>
                  <a:cubicBezTo>
                    <a:pt x="801" y="2035"/>
                    <a:pt x="1001" y="1035"/>
                    <a:pt x="110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2" name="Google Shape;1402;p55"/>
            <p:cNvSpPr/>
            <p:nvPr/>
          </p:nvSpPr>
          <p:spPr>
            <a:xfrm>
              <a:off x="2558696" y="1270620"/>
              <a:ext cx="54182" cy="13891"/>
            </a:xfrm>
            <a:custGeom>
              <a:avLst/>
              <a:gdLst/>
              <a:ahLst/>
              <a:cxnLst/>
              <a:rect l="l" t="t" r="r" b="b"/>
              <a:pathLst>
                <a:path w="2703" h="693" extrusionOk="0">
                  <a:moveTo>
                    <a:pt x="1335" y="1"/>
                  </a:moveTo>
                  <a:cubicBezTo>
                    <a:pt x="968" y="34"/>
                    <a:pt x="634" y="101"/>
                    <a:pt x="334" y="267"/>
                  </a:cubicBezTo>
                  <a:cubicBezTo>
                    <a:pt x="101" y="401"/>
                    <a:pt x="1" y="568"/>
                    <a:pt x="34" y="634"/>
                  </a:cubicBezTo>
                  <a:cubicBezTo>
                    <a:pt x="66" y="677"/>
                    <a:pt x="143" y="692"/>
                    <a:pt x="254" y="692"/>
                  </a:cubicBezTo>
                  <a:cubicBezTo>
                    <a:pt x="490" y="692"/>
                    <a:pt x="882" y="624"/>
                    <a:pt x="1335" y="601"/>
                  </a:cubicBezTo>
                  <a:cubicBezTo>
                    <a:pt x="1452" y="595"/>
                    <a:pt x="1565" y="594"/>
                    <a:pt x="1672" y="594"/>
                  </a:cubicBezTo>
                  <a:cubicBezTo>
                    <a:pt x="1888" y="594"/>
                    <a:pt x="2081" y="601"/>
                    <a:pt x="2240" y="601"/>
                  </a:cubicBezTo>
                  <a:cubicBezTo>
                    <a:pt x="2477" y="601"/>
                    <a:pt x="2636" y="584"/>
                    <a:pt x="2669" y="501"/>
                  </a:cubicBezTo>
                  <a:cubicBezTo>
                    <a:pt x="2703" y="434"/>
                    <a:pt x="2569" y="301"/>
                    <a:pt x="2336" y="201"/>
                  </a:cubicBezTo>
                  <a:cubicBezTo>
                    <a:pt x="2002" y="67"/>
                    <a:pt x="1668" y="1"/>
                    <a:pt x="13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3" name="Google Shape;1403;p55"/>
            <p:cNvSpPr/>
            <p:nvPr/>
          </p:nvSpPr>
          <p:spPr>
            <a:xfrm>
              <a:off x="2455063" y="1302051"/>
              <a:ext cx="40812" cy="15956"/>
            </a:xfrm>
            <a:custGeom>
              <a:avLst/>
              <a:gdLst/>
              <a:ahLst/>
              <a:cxnLst/>
              <a:rect l="l" t="t" r="r" b="b"/>
              <a:pathLst>
                <a:path w="2036" h="796" extrusionOk="0">
                  <a:moveTo>
                    <a:pt x="1204" y="0"/>
                  </a:moveTo>
                  <a:cubicBezTo>
                    <a:pt x="838" y="0"/>
                    <a:pt x="467" y="134"/>
                    <a:pt x="200" y="401"/>
                  </a:cubicBezTo>
                  <a:cubicBezTo>
                    <a:pt x="67" y="567"/>
                    <a:pt x="0" y="701"/>
                    <a:pt x="100" y="768"/>
                  </a:cubicBezTo>
                  <a:cubicBezTo>
                    <a:pt x="120" y="787"/>
                    <a:pt x="149" y="795"/>
                    <a:pt x="187" y="795"/>
                  </a:cubicBezTo>
                  <a:cubicBezTo>
                    <a:pt x="346" y="795"/>
                    <a:pt x="658" y="655"/>
                    <a:pt x="1034" y="601"/>
                  </a:cubicBezTo>
                  <a:cubicBezTo>
                    <a:pt x="1501" y="501"/>
                    <a:pt x="1935" y="534"/>
                    <a:pt x="2002" y="401"/>
                  </a:cubicBezTo>
                  <a:cubicBezTo>
                    <a:pt x="2035" y="334"/>
                    <a:pt x="1935" y="200"/>
                    <a:pt x="1735" y="100"/>
                  </a:cubicBezTo>
                  <a:cubicBezTo>
                    <a:pt x="1568" y="34"/>
                    <a:pt x="1386" y="0"/>
                    <a:pt x="120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4" name="Google Shape;1404;p55"/>
            <p:cNvSpPr/>
            <p:nvPr/>
          </p:nvSpPr>
          <p:spPr>
            <a:xfrm>
              <a:off x="2618871" y="1175988"/>
              <a:ext cx="106339" cy="208207"/>
            </a:xfrm>
            <a:custGeom>
              <a:avLst/>
              <a:gdLst/>
              <a:ahLst/>
              <a:cxnLst/>
              <a:rect l="l" t="t" r="r" b="b"/>
              <a:pathLst>
                <a:path w="5305" h="10387" extrusionOk="0">
                  <a:moveTo>
                    <a:pt x="2348" y="1"/>
                  </a:moveTo>
                  <a:cubicBezTo>
                    <a:pt x="2131" y="1"/>
                    <a:pt x="1922" y="53"/>
                    <a:pt x="1735" y="185"/>
                  </a:cubicBezTo>
                  <a:cubicBezTo>
                    <a:pt x="1168" y="552"/>
                    <a:pt x="534" y="1853"/>
                    <a:pt x="134" y="2420"/>
                  </a:cubicBezTo>
                  <a:lnTo>
                    <a:pt x="1" y="2620"/>
                  </a:lnTo>
                  <a:lnTo>
                    <a:pt x="34" y="2620"/>
                  </a:lnTo>
                  <a:cubicBezTo>
                    <a:pt x="701" y="2987"/>
                    <a:pt x="1168" y="3587"/>
                    <a:pt x="1402" y="4321"/>
                  </a:cubicBezTo>
                  <a:lnTo>
                    <a:pt x="1435" y="4388"/>
                  </a:lnTo>
                  <a:cubicBezTo>
                    <a:pt x="1735" y="5422"/>
                    <a:pt x="1869" y="6489"/>
                    <a:pt x="2169" y="7524"/>
                  </a:cubicBezTo>
                  <a:cubicBezTo>
                    <a:pt x="2436" y="8558"/>
                    <a:pt x="3036" y="9492"/>
                    <a:pt x="3904" y="10159"/>
                  </a:cubicBezTo>
                  <a:cubicBezTo>
                    <a:pt x="4107" y="10288"/>
                    <a:pt x="4381" y="10387"/>
                    <a:pt x="4620" y="10387"/>
                  </a:cubicBezTo>
                  <a:cubicBezTo>
                    <a:pt x="4813" y="10387"/>
                    <a:pt x="4982" y="10323"/>
                    <a:pt x="5071" y="10159"/>
                  </a:cubicBezTo>
                  <a:cubicBezTo>
                    <a:pt x="5138" y="9992"/>
                    <a:pt x="5171" y="9825"/>
                    <a:pt x="5138" y="9658"/>
                  </a:cubicBezTo>
                  <a:cubicBezTo>
                    <a:pt x="4938" y="7090"/>
                    <a:pt x="5305" y="4755"/>
                    <a:pt x="4871" y="2086"/>
                  </a:cubicBezTo>
                  <a:cubicBezTo>
                    <a:pt x="4771" y="1386"/>
                    <a:pt x="4304" y="752"/>
                    <a:pt x="3670" y="418"/>
                  </a:cubicBezTo>
                  <a:cubicBezTo>
                    <a:pt x="3267" y="217"/>
                    <a:pt x="2790" y="1"/>
                    <a:pt x="234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5" name="Google Shape;1405;p55"/>
            <p:cNvSpPr/>
            <p:nvPr/>
          </p:nvSpPr>
          <p:spPr>
            <a:xfrm>
              <a:off x="2691754" y="1328811"/>
              <a:ext cx="59554" cy="78977"/>
            </a:xfrm>
            <a:custGeom>
              <a:avLst/>
              <a:gdLst/>
              <a:ahLst/>
              <a:cxnLst/>
              <a:rect l="l" t="t" r="r" b="b"/>
              <a:pathLst>
                <a:path w="2971" h="3940" extrusionOk="0">
                  <a:moveTo>
                    <a:pt x="1163" y="0"/>
                  </a:moveTo>
                  <a:cubicBezTo>
                    <a:pt x="570" y="0"/>
                    <a:pt x="32" y="251"/>
                    <a:pt x="1" y="266"/>
                  </a:cubicBezTo>
                  <a:cubicBezTo>
                    <a:pt x="1" y="266"/>
                    <a:pt x="401" y="3836"/>
                    <a:pt x="401" y="3902"/>
                  </a:cubicBezTo>
                  <a:cubicBezTo>
                    <a:pt x="408" y="3917"/>
                    <a:pt x="537" y="3939"/>
                    <a:pt x="732" y="3939"/>
                  </a:cubicBezTo>
                  <a:cubicBezTo>
                    <a:pt x="1431" y="3939"/>
                    <a:pt x="2971" y="3650"/>
                    <a:pt x="2736" y="1667"/>
                  </a:cubicBezTo>
                  <a:cubicBezTo>
                    <a:pt x="2577" y="321"/>
                    <a:pt x="1834" y="0"/>
                    <a:pt x="1163"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6" name="Google Shape;1406;p55"/>
            <p:cNvSpPr/>
            <p:nvPr/>
          </p:nvSpPr>
          <p:spPr>
            <a:xfrm>
              <a:off x="2712481" y="1344847"/>
              <a:ext cx="23433" cy="45141"/>
            </a:xfrm>
            <a:custGeom>
              <a:avLst/>
              <a:gdLst/>
              <a:ahLst/>
              <a:cxnLst/>
              <a:rect l="l" t="t" r="r" b="b"/>
              <a:pathLst>
                <a:path w="1169" h="2252" extrusionOk="0">
                  <a:moveTo>
                    <a:pt x="334" y="0"/>
                  </a:moveTo>
                  <a:cubicBezTo>
                    <a:pt x="234" y="0"/>
                    <a:pt x="168" y="34"/>
                    <a:pt x="101" y="100"/>
                  </a:cubicBezTo>
                  <a:cubicBezTo>
                    <a:pt x="34" y="134"/>
                    <a:pt x="34" y="200"/>
                    <a:pt x="1" y="267"/>
                  </a:cubicBezTo>
                  <a:cubicBezTo>
                    <a:pt x="1" y="367"/>
                    <a:pt x="67" y="400"/>
                    <a:pt x="67" y="400"/>
                  </a:cubicBezTo>
                  <a:cubicBezTo>
                    <a:pt x="67" y="400"/>
                    <a:pt x="34" y="334"/>
                    <a:pt x="67" y="267"/>
                  </a:cubicBezTo>
                  <a:cubicBezTo>
                    <a:pt x="95" y="185"/>
                    <a:pt x="168" y="125"/>
                    <a:pt x="248" y="125"/>
                  </a:cubicBezTo>
                  <a:cubicBezTo>
                    <a:pt x="266" y="125"/>
                    <a:pt x="283" y="128"/>
                    <a:pt x="301" y="134"/>
                  </a:cubicBezTo>
                  <a:cubicBezTo>
                    <a:pt x="468" y="167"/>
                    <a:pt x="601" y="267"/>
                    <a:pt x="668" y="434"/>
                  </a:cubicBezTo>
                  <a:cubicBezTo>
                    <a:pt x="801" y="601"/>
                    <a:pt x="868" y="801"/>
                    <a:pt x="868" y="1034"/>
                  </a:cubicBezTo>
                  <a:cubicBezTo>
                    <a:pt x="935" y="1435"/>
                    <a:pt x="801" y="1835"/>
                    <a:pt x="501" y="2068"/>
                  </a:cubicBezTo>
                  <a:cubicBezTo>
                    <a:pt x="443" y="2107"/>
                    <a:pt x="372" y="2124"/>
                    <a:pt x="304" y="2124"/>
                  </a:cubicBezTo>
                  <a:cubicBezTo>
                    <a:pt x="256" y="2124"/>
                    <a:pt x="209" y="2115"/>
                    <a:pt x="168" y="2102"/>
                  </a:cubicBezTo>
                  <a:cubicBezTo>
                    <a:pt x="101" y="2068"/>
                    <a:pt x="34" y="2068"/>
                    <a:pt x="34" y="2068"/>
                  </a:cubicBezTo>
                  <a:lnTo>
                    <a:pt x="34" y="2068"/>
                  </a:lnTo>
                  <a:cubicBezTo>
                    <a:pt x="34" y="2068"/>
                    <a:pt x="34" y="2102"/>
                    <a:pt x="134" y="2202"/>
                  </a:cubicBezTo>
                  <a:cubicBezTo>
                    <a:pt x="201" y="2235"/>
                    <a:pt x="276" y="2252"/>
                    <a:pt x="351" y="2252"/>
                  </a:cubicBezTo>
                  <a:cubicBezTo>
                    <a:pt x="426" y="2252"/>
                    <a:pt x="501" y="2235"/>
                    <a:pt x="568" y="2202"/>
                  </a:cubicBezTo>
                  <a:cubicBezTo>
                    <a:pt x="968" y="1935"/>
                    <a:pt x="1168" y="1468"/>
                    <a:pt x="1068" y="1034"/>
                  </a:cubicBezTo>
                  <a:cubicBezTo>
                    <a:pt x="1035" y="767"/>
                    <a:pt x="968" y="534"/>
                    <a:pt x="835" y="334"/>
                  </a:cubicBezTo>
                  <a:cubicBezTo>
                    <a:pt x="735" y="134"/>
                    <a:pt x="534" y="0"/>
                    <a:pt x="334"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7" name="Google Shape;1407;p55"/>
            <p:cNvSpPr/>
            <p:nvPr/>
          </p:nvSpPr>
          <p:spPr>
            <a:xfrm>
              <a:off x="2366805" y="1136118"/>
              <a:ext cx="299573" cy="165552"/>
            </a:xfrm>
            <a:custGeom>
              <a:avLst/>
              <a:gdLst/>
              <a:ahLst/>
              <a:cxnLst/>
              <a:rect l="l" t="t" r="r" b="b"/>
              <a:pathLst>
                <a:path w="14945" h="8259" extrusionOk="0">
                  <a:moveTo>
                    <a:pt x="11255" y="0"/>
                  </a:moveTo>
                  <a:cubicBezTo>
                    <a:pt x="10062" y="0"/>
                    <a:pt x="8740" y="741"/>
                    <a:pt x="7706" y="1273"/>
                  </a:cubicBezTo>
                  <a:cubicBezTo>
                    <a:pt x="6938" y="1674"/>
                    <a:pt x="6238" y="2141"/>
                    <a:pt x="5404" y="2241"/>
                  </a:cubicBezTo>
                  <a:cubicBezTo>
                    <a:pt x="4837" y="2241"/>
                    <a:pt x="4270" y="2207"/>
                    <a:pt x="3736" y="2074"/>
                  </a:cubicBezTo>
                  <a:cubicBezTo>
                    <a:pt x="3413" y="1993"/>
                    <a:pt x="3078" y="1949"/>
                    <a:pt x="2737" y="1949"/>
                  </a:cubicBezTo>
                  <a:cubicBezTo>
                    <a:pt x="2516" y="1949"/>
                    <a:pt x="2292" y="1968"/>
                    <a:pt x="2068" y="2007"/>
                  </a:cubicBezTo>
                  <a:cubicBezTo>
                    <a:pt x="1501" y="2074"/>
                    <a:pt x="1034" y="2508"/>
                    <a:pt x="867" y="3041"/>
                  </a:cubicBezTo>
                  <a:cubicBezTo>
                    <a:pt x="759" y="3504"/>
                    <a:pt x="1005" y="3966"/>
                    <a:pt x="1407" y="4139"/>
                  </a:cubicBezTo>
                  <a:lnTo>
                    <a:pt x="1407" y="4139"/>
                  </a:lnTo>
                  <a:cubicBezTo>
                    <a:pt x="1357" y="4133"/>
                    <a:pt x="1307" y="4130"/>
                    <a:pt x="1258" y="4130"/>
                  </a:cubicBezTo>
                  <a:cubicBezTo>
                    <a:pt x="586" y="4130"/>
                    <a:pt x="0" y="4663"/>
                    <a:pt x="0" y="5376"/>
                  </a:cubicBezTo>
                  <a:cubicBezTo>
                    <a:pt x="0" y="6090"/>
                    <a:pt x="545" y="6615"/>
                    <a:pt x="1186" y="6636"/>
                  </a:cubicBezTo>
                  <a:lnTo>
                    <a:pt x="1186" y="6636"/>
                  </a:lnTo>
                  <a:cubicBezTo>
                    <a:pt x="999" y="6796"/>
                    <a:pt x="878" y="7069"/>
                    <a:pt x="934" y="7311"/>
                  </a:cubicBezTo>
                  <a:cubicBezTo>
                    <a:pt x="1101" y="7745"/>
                    <a:pt x="1468" y="8078"/>
                    <a:pt x="1935" y="8145"/>
                  </a:cubicBezTo>
                  <a:cubicBezTo>
                    <a:pt x="2230" y="8223"/>
                    <a:pt x="2529" y="8258"/>
                    <a:pt x="2828" y="8258"/>
                  </a:cubicBezTo>
                  <a:cubicBezTo>
                    <a:pt x="3680" y="8258"/>
                    <a:pt x="4530" y="7973"/>
                    <a:pt x="5271" y="7578"/>
                  </a:cubicBezTo>
                  <a:cubicBezTo>
                    <a:pt x="6305" y="7044"/>
                    <a:pt x="7239" y="6344"/>
                    <a:pt x="8239" y="5777"/>
                  </a:cubicBezTo>
                  <a:cubicBezTo>
                    <a:pt x="9179" y="5261"/>
                    <a:pt x="10669" y="4415"/>
                    <a:pt x="11785" y="4415"/>
                  </a:cubicBezTo>
                  <a:cubicBezTo>
                    <a:pt x="11897" y="4415"/>
                    <a:pt x="12005" y="4424"/>
                    <a:pt x="12109" y="4442"/>
                  </a:cubicBezTo>
                  <a:cubicBezTo>
                    <a:pt x="12833" y="4587"/>
                    <a:pt x="13456" y="5260"/>
                    <a:pt x="13870" y="5260"/>
                  </a:cubicBezTo>
                  <a:cubicBezTo>
                    <a:pt x="13933" y="5260"/>
                    <a:pt x="13991" y="5245"/>
                    <a:pt x="14043" y="5209"/>
                  </a:cubicBezTo>
                  <a:cubicBezTo>
                    <a:pt x="14444" y="4909"/>
                    <a:pt x="14677" y="4442"/>
                    <a:pt x="14677" y="3942"/>
                  </a:cubicBezTo>
                  <a:cubicBezTo>
                    <a:pt x="14677" y="3475"/>
                    <a:pt x="14577" y="2975"/>
                    <a:pt x="14410" y="2541"/>
                  </a:cubicBezTo>
                  <a:lnTo>
                    <a:pt x="14477" y="2541"/>
                  </a:lnTo>
                  <a:cubicBezTo>
                    <a:pt x="14944" y="1440"/>
                    <a:pt x="13009" y="239"/>
                    <a:pt x="11708" y="39"/>
                  </a:cubicBezTo>
                  <a:cubicBezTo>
                    <a:pt x="11560" y="12"/>
                    <a:pt x="11408" y="0"/>
                    <a:pt x="1125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8" name="Google Shape;1408;p55"/>
            <p:cNvSpPr/>
            <p:nvPr/>
          </p:nvSpPr>
          <p:spPr>
            <a:xfrm>
              <a:off x="2422971" y="1321434"/>
              <a:ext cx="282173" cy="268242"/>
            </a:xfrm>
            <a:custGeom>
              <a:avLst/>
              <a:gdLst/>
              <a:ahLst/>
              <a:cxnLst/>
              <a:rect l="l" t="t" r="r" b="b"/>
              <a:pathLst>
                <a:path w="14077" h="13382" extrusionOk="0">
                  <a:moveTo>
                    <a:pt x="11875" y="1"/>
                  </a:moveTo>
                  <a:cubicBezTo>
                    <a:pt x="11875" y="701"/>
                    <a:pt x="12576" y="2736"/>
                    <a:pt x="12342" y="3403"/>
                  </a:cubicBezTo>
                  <a:cubicBezTo>
                    <a:pt x="12142" y="4070"/>
                    <a:pt x="11675" y="4637"/>
                    <a:pt x="11041" y="4938"/>
                  </a:cubicBezTo>
                  <a:cubicBezTo>
                    <a:pt x="10746" y="5056"/>
                    <a:pt x="10439" y="5097"/>
                    <a:pt x="10127" y="5097"/>
                  </a:cubicBezTo>
                  <a:cubicBezTo>
                    <a:pt x="9407" y="5097"/>
                    <a:pt x="8655" y="4877"/>
                    <a:pt x="7933" y="4877"/>
                  </a:cubicBezTo>
                  <a:cubicBezTo>
                    <a:pt x="7732" y="4877"/>
                    <a:pt x="7534" y="4894"/>
                    <a:pt x="7339" y="4938"/>
                  </a:cubicBezTo>
                  <a:cubicBezTo>
                    <a:pt x="6017" y="5228"/>
                    <a:pt x="5038" y="6577"/>
                    <a:pt x="3739" y="6577"/>
                  </a:cubicBezTo>
                  <a:cubicBezTo>
                    <a:pt x="3694" y="6577"/>
                    <a:pt x="3649" y="6575"/>
                    <a:pt x="3603" y="6572"/>
                  </a:cubicBezTo>
                  <a:cubicBezTo>
                    <a:pt x="3202" y="6539"/>
                    <a:pt x="2802" y="6405"/>
                    <a:pt x="2435" y="6238"/>
                  </a:cubicBezTo>
                  <a:cubicBezTo>
                    <a:pt x="2035" y="6038"/>
                    <a:pt x="1635" y="5972"/>
                    <a:pt x="1234" y="5938"/>
                  </a:cubicBezTo>
                  <a:cubicBezTo>
                    <a:pt x="801" y="5972"/>
                    <a:pt x="334" y="6205"/>
                    <a:pt x="267" y="6605"/>
                  </a:cubicBezTo>
                  <a:cubicBezTo>
                    <a:pt x="200" y="6972"/>
                    <a:pt x="0" y="7539"/>
                    <a:pt x="634" y="7806"/>
                  </a:cubicBezTo>
                  <a:cubicBezTo>
                    <a:pt x="267" y="8240"/>
                    <a:pt x="200" y="8840"/>
                    <a:pt x="400" y="9374"/>
                  </a:cubicBezTo>
                  <a:cubicBezTo>
                    <a:pt x="601" y="10041"/>
                    <a:pt x="1168" y="10542"/>
                    <a:pt x="1868" y="10675"/>
                  </a:cubicBezTo>
                  <a:cubicBezTo>
                    <a:pt x="1868" y="11576"/>
                    <a:pt x="2669" y="12576"/>
                    <a:pt x="3503" y="12910"/>
                  </a:cubicBezTo>
                  <a:cubicBezTo>
                    <a:pt x="4280" y="13233"/>
                    <a:pt x="5167" y="13381"/>
                    <a:pt x="6067" y="13381"/>
                  </a:cubicBezTo>
                  <a:cubicBezTo>
                    <a:pt x="7214" y="13381"/>
                    <a:pt x="8383" y="13140"/>
                    <a:pt x="9373" y="12710"/>
                  </a:cubicBezTo>
                  <a:cubicBezTo>
                    <a:pt x="11008" y="11976"/>
                    <a:pt x="12242" y="10441"/>
                    <a:pt x="13143" y="8907"/>
                  </a:cubicBezTo>
                  <a:cubicBezTo>
                    <a:pt x="13777" y="7740"/>
                    <a:pt x="14077" y="6405"/>
                    <a:pt x="14043" y="5038"/>
                  </a:cubicBezTo>
                  <a:cubicBezTo>
                    <a:pt x="13977" y="3703"/>
                    <a:pt x="13777" y="2369"/>
                    <a:pt x="13476" y="1068"/>
                  </a:cubicBezTo>
                  <a:lnTo>
                    <a:pt x="11875"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9" name="Google Shape;1409;p55"/>
            <p:cNvSpPr/>
            <p:nvPr/>
          </p:nvSpPr>
          <p:spPr>
            <a:xfrm>
              <a:off x="2527946" y="1495104"/>
              <a:ext cx="40130" cy="10223"/>
            </a:xfrm>
            <a:custGeom>
              <a:avLst/>
              <a:gdLst/>
              <a:ahLst/>
              <a:cxnLst/>
              <a:rect l="l" t="t" r="r" b="b"/>
              <a:pathLst>
                <a:path w="2002" h="510" extrusionOk="0">
                  <a:moveTo>
                    <a:pt x="1109" y="1"/>
                  </a:moveTo>
                  <a:cubicBezTo>
                    <a:pt x="1062" y="1"/>
                    <a:pt x="1015" y="4"/>
                    <a:pt x="968" y="10"/>
                  </a:cubicBezTo>
                  <a:cubicBezTo>
                    <a:pt x="701" y="10"/>
                    <a:pt x="434" y="110"/>
                    <a:pt x="234" y="276"/>
                  </a:cubicBezTo>
                  <a:cubicBezTo>
                    <a:pt x="67" y="376"/>
                    <a:pt x="0" y="477"/>
                    <a:pt x="0" y="510"/>
                  </a:cubicBezTo>
                  <a:cubicBezTo>
                    <a:pt x="0" y="510"/>
                    <a:pt x="100" y="443"/>
                    <a:pt x="267" y="343"/>
                  </a:cubicBezTo>
                  <a:cubicBezTo>
                    <a:pt x="501" y="210"/>
                    <a:pt x="734" y="143"/>
                    <a:pt x="968" y="110"/>
                  </a:cubicBezTo>
                  <a:cubicBezTo>
                    <a:pt x="1234" y="110"/>
                    <a:pt x="1468" y="143"/>
                    <a:pt x="1701" y="243"/>
                  </a:cubicBezTo>
                  <a:cubicBezTo>
                    <a:pt x="1865" y="298"/>
                    <a:pt x="1962" y="352"/>
                    <a:pt x="1992" y="352"/>
                  </a:cubicBezTo>
                  <a:cubicBezTo>
                    <a:pt x="1998" y="352"/>
                    <a:pt x="2002" y="349"/>
                    <a:pt x="2002" y="343"/>
                  </a:cubicBezTo>
                  <a:cubicBezTo>
                    <a:pt x="2002" y="343"/>
                    <a:pt x="1935" y="243"/>
                    <a:pt x="1735" y="143"/>
                  </a:cubicBezTo>
                  <a:cubicBezTo>
                    <a:pt x="1543" y="61"/>
                    <a:pt x="1328" y="1"/>
                    <a:pt x="110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0" name="Google Shape;1410;p55"/>
            <p:cNvSpPr/>
            <p:nvPr/>
          </p:nvSpPr>
          <p:spPr>
            <a:xfrm>
              <a:off x="2425015" y="1441143"/>
              <a:ext cx="210593" cy="150698"/>
            </a:xfrm>
            <a:custGeom>
              <a:avLst/>
              <a:gdLst/>
              <a:ahLst/>
              <a:cxnLst/>
              <a:rect l="l" t="t" r="r" b="b"/>
              <a:pathLst>
                <a:path w="10506" h="7518" extrusionOk="0">
                  <a:moveTo>
                    <a:pt x="995" y="0"/>
                  </a:moveTo>
                  <a:lnTo>
                    <a:pt x="995" y="0"/>
                  </a:lnTo>
                  <a:cubicBezTo>
                    <a:pt x="830" y="34"/>
                    <a:pt x="664" y="100"/>
                    <a:pt x="499" y="200"/>
                  </a:cubicBezTo>
                  <a:cubicBezTo>
                    <a:pt x="265" y="333"/>
                    <a:pt x="98" y="600"/>
                    <a:pt x="65" y="900"/>
                  </a:cubicBezTo>
                  <a:cubicBezTo>
                    <a:pt x="0" y="1255"/>
                    <a:pt x="155" y="1642"/>
                    <a:pt x="437" y="1878"/>
                  </a:cubicBezTo>
                  <a:lnTo>
                    <a:pt x="437" y="1878"/>
                  </a:lnTo>
                  <a:cubicBezTo>
                    <a:pt x="126" y="2371"/>
                    <a:pt x="37" y="2984"/>
                    <a:pt x="232" y="3502"/>
                  </a:cubicBezTo>
                  <a:cubicBezTo>
                    <a:pt x="265" y="3669"/>
                    <a:pt x="365" y="3802"/>
                    <a:pt x="465" y="3936"/>
                  </a:cubicBezTo>
                  <a:cubicBezTo>
                    <a:pt x="565" y="4069"/>
                    <a:pt x="665" y="4169"/>
                    <a:pt x="799" y="4303"/>
                  </a:cubicBezTo>
                  <a:cubicBezTo>
                    <a:pt x="1083" y="4524"/>
                    <a:pt x="1367" y="4655"/>
                    <a:pt x="1708" y="4725"/>
                  </a:cubicBezTo>
                  <a:lnTo>
                    <a:pt x="1708" y="4725"/>
                  </a:lnTo>
                  <a:cubicBezTo>
                    <a:pt x="1817" y="5403"/>
                    <a:pt x="2147" y="6015"/>
                    <a:pt x="2667" y="6438"/>
                  </a:cubicBezTo>
                  <a:cubicBezTo>
                    <a:pt x="3100" y="6804"/>
                    <a:pt x="3634" y="7071"/>
                    <a:pt x="4168" y="7238"/>
                  </a:cubicBezTo>
                  <a:cubicBezTo>
                    <a:pt x="4668" y="7405"/>
                    <a:pt x="5202" y="7505"/>
                    <a:pt x="5736" y="7505"/>
                  </a:cubicBezTo>
                  <a:cubicBezTo>
                    <a:pt x="5852" y="7513"/>
                    <a:pt x="5969" y="7517"/>
                    <a:pt x="6086" y="7517"/>
                  </a:cubicBezTo>
                  <a:cubicBezTo>
                    <a:pt x="6438" y="7517"/>
                    <a:pt x="6795" y="7480"/>
                    <a:pt x="7170" y="7405"/>
                  </a:cubicBezTo>
                  <a:cubicBezTo>
                    <a:pt x="7570" y="7338"/>
                    <a:pt x="7971" y="7238"/>
                    <a:pt x="8371" y="7105"/>
                  </a:cubicBezTo>
                  <a:cubicBezTo>
                    <a:pt x="8938" y="6938"/>
                    <a:pt x="9472" y="6671"/>
                    <a:pt x="10005" y="6371"/>
                  </a:cubicBezTo>
                  <a:cubicBezTo>
                    <a:pt x="10139" y="6304"/>
                    <a:pt x="10272" y="6204"/>
                    <a:pt x="10406" y="6104"/>
                  </a:cubicBezTo>
                  <a:lnTo>
                    <a:pt x="10506" y="6004"/>
                  </a:lnTo>
                  <a:cubicBezTo>
                    <a:pt x="10439" y="6004"/>
                    <a:pt x="10406" y="6037"/>
                    <a:pt x="10372" y="6071"/>
                  </a:cubicBezTo>
                  <a:cubicBezTo>
                    <a:pt x="10272" y="6137"/>
                    <a:pt x="10139" y="6237"/>
                    <a:pt x="9939" y="6337"/>
                  </a:cubicBezTo>
                  <a:cubicBezTo>
                    <a:pt x="9438" y="6638"/>
                    <a:pt x="8871" y="6871"/>
                    <a:pt x="8304" y="7038"/>
                  </a:cubicBezTo>
                  <a:cubicBezTo>
                    <a:pt x="7904" y="7171"/>
                    <a:pt x="7504" y="7271"/>
                    <a:pt x="7103" y="7338"/>
                  </a:cubicBezTo>
                  <a:cubicBezTo>
                    <a:pt x="6636" y="7405"/>
                    <a:pt x="6169" y="7405"/>
                    <a:pt x="5702" y="7405"/>
                  </a:cubicBezTo>
                  <a:cubicBezTo>
                    <a:pt x="5202" y="7372"/>
                    <a:pt x="4668" y="7271"/>
                    <a:pt x="4201" y="7138"/>
                  </a:cubicBezTo>
                  <a:cubicBezTo>
                    <a:pt x="3667" y="6971"/>
                    <a:pt x="3167" y="6704"/>
                    <a:pt x="2733" y="6337"/>
                  </a:cubicBezTo>
                  <a:cubicBezTo>
                    <a:pt x="2200" y="5937"/>
                    <a:pt x="1900" y="5337"/>
                    <a:pt x="1799" y="4670"/>
                  </a:cubicBezTo>
                  <a:lnTo>
                    <a:pt x="1799" y="4636"/>
                  </a:lnTo>
                  <a:lnTo>
                    <a:pt x="1766" y="4636"/>
                  </a:lnTo>
                  <a:cubicBezTo>
                    <a:pt x="1433" y="4570"/>
                    <a:pt x="1132" y="4403"/>
                    <a:pt x="865" y="4203"/>
                  </a:cubicBezTo>
                  <a:cubicBezTo>
                    <a:pt x="732" y="4103"/>
                    <a:pt x="632" y="4002"/>
                    <a:pt x="532" y="3869"/>
                  </a:cubicBezTo>
                  <a:cubicBezTo>
                    <a:pt x="432" y="3736"/>
                    <a:pt x="365" y="3602"/>
                    <a:pt x="298" y="3469"/>
                  </a:cubicBezTo>
                  <a:cubicBezTo>
                    <a:pt x="132" y="2935"/>
                    <a:pt x="198" y="2335"/>
                    <a:pt x="532" y="1868"/>
                  </a:cubicBezTo>
                  <a:lnTo>
                    <a:pt x="532" y="1834"/>
                  </a:lnTo>
                  <a:lnTo>
                    <a:pt x="499" y="1801"/>
                  </a:lnTo>
                  <a:cubicBezTo>
                    <a:pt x="232" y="1567"/>
                    <a:pt x="65" y="1234"/>
                    <a:pt x="132" y="867"/>
                  </a:cubicBezTo>
                  <a:cubicBezTo>
                    <a:pt x="165" y="600"/>
                    <a:pt x="298" y="367"/>
                    <a:pt x="532" y="200"/>
                  </a:cubicBezTo>
                  <a:cubicBezTo>
                    <a:pt x="664" y="100"/>
                    <a:pt x="830" y="34"/>
                    <a:pt x="99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1" name="Google Shape;1411;p55"/>
            <p:cNvSpPr/>
            <p:nvPr/>
          </p:nvSpPr>
          <p:spPr>
            <a:xfrm>
              <a:off x="2536486" y="1459043"/>
              <a:ext cx="30929" cy="24695"/>
            </a:xfrm>
            <a:custGeom>
              <a:avLst/>
              <a:gdLst/>
              <a:ahLst/>
              <a:cxnLst/>
              <a:rect l="l" t="t" r="r" b="b"/>
              <a:pathLst>
                <a:path w="1543" h="1232" extrusionOk="0">
                  <a:moveTo>
                    <a:pt x="1019" y="1"/>
                  </a:moveTo>
                  <a:cubicBezTo>
                    <a:pt x="862" y="1"/>
                    <a:pt x="707" y="60"/>
                    <a:pt x="575" y="174"/>
                  </a:cubicBezTo>
                  <a:lnTo>
                    <a:pt x="542" y="174"/>
                  </a:lnTo>
                  <a:cubicBezTo>
                    <a:pt x="0" y="483"/>
                    <a:pt x="635" y="1231"/>
                    <a:pt x="1105" y="1231"/>
                  </a:cubicBezTo>
                  <a:cubicBezTo>
                    <a:pt x="1243" y="1231"/>
                    <a:pt x="1366" y="1167"/>
                    <a:pt x="1442" y="1008"/>
                  </a:cubicBezTo>
                  <a:cubicBezTo>
                    <a:pt x="1509" y="875"/>
                    <a:pt x="1542" y="708"/>
                    <a:pt x="1542" y="574"/>
                  </a:cubicBezTo>
                  <a:cubicBezTo>
                    <a:pt x="1542" y="408"/>
                    <a:pt x="1476" y="241"/>
                    <a:pt x="1375" y="107"/>
                  </a:cubicBezTo>
                  <a:cubicBezTo>
                    <a:pt x="1260" y="35"/>
                    <a:pt x="1139" y="1"/>
                    <a:pt x="1019"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2" name="Google Shape;1412;p55"/>
            <p:cNvSpPr/>
            <p:nvPr/>
          </p:nvSpPr>
          <p:spPr>
            <a:xfrm>
              <a:off x="2540635" y="1456477"/>
              <a:ext cx="28785" cy="31611"/>
            </a:xfrm>
            <a:custGeom>
              <a:avLst/>
              <a:gdLst/>
              <a:ahLst/>
              <a:cxnLst/>
              <a:rect l="l" t="t" r="r" b="b"/>
              <a:pathLst>
                <a:path w="1436" h="1577" extrusionOk="0">
                  <a:moveTo>
                    <a:pt x="679" y="0"/>
                  </a:moveTo>
                  <a:cubicBezTo>
                    <a:pt x="610" y="0"/>
                    <a:pt x="539" y="12"/>
                    <a:pt x="468" y="35"/>
                  </a:cubicBezTo>
                  <a:cubicBezTo>
                    <a:pt x="168" y="135"/>
                    <a:pt x="1" y="235"/>
                    <a:pt x="1" y="269"/>
                  </a:cubicBezTo>
                  <a:cubicBezTo>
                    <a:pt x="7" y="275"/>
                    <a:pt x="19" y="278"/>
                    <a:pt x="35" y="278"/>
                  </a:cubicBezTo>
                  <a:cubicBezTo>
                    <a:pt x="103" y="278"/>
                    <a:pt x="258" y="229"/>
                    <a:pt x="501" y="202"/>
                  </a:cubicBezTo>
                  <a:cubicBezTo>
                    <a:pt x="546" y="193"/>
                    <a:pt x="588" y="189"/>
                    <a:pt x="630" y="189"/>
                  </a:cubicBezTo>
                  <a:cubicBezTo>
                    <a:pt x="742" y="189"/>
                    <a:pt x="846" y="220"/>
                    <a:pt x="968" y="269"/>
                  </a:cubicBezTo>
                  <a:cubicBezTo>
                    <a:pt x="1102" y="369"/>
                    <a:pt x="1202" y="536"/>
                    <a:pt x="1202" y="736"/>
                  </a:cubicBezTo>
                  <a:cubicBezTo>
                    <a:pt x="1168" y="902"/>
                    <a:pt x="1102" y="1103"/>
                    <a:pt x="968" y="1236"/>
                  </a:cubicBezTo>
                  <a:cubicBezTo>
                    <a:pt x="868" y="1336"/>
                    <a:pt x="701" y="1403"/>
                    <a:pt x="568" y="1436"/>
                  </a:cubicBezTo>
                  <a:cubicBezTo>
                    <a:pt x="301" y="1436"/>
                    <a:pt x="140" y="1331"/>
                    <a:pt x="107" y="1331"/>
                  </a:cubicBezTo>
                  <a:cubicBezTo>
                    <a:pt x="103" y="1331"/>
                    <a:pt x="101" y="1332"/>
                    <a:pt x="101" y="1336"/>
                  </a:cubicBezTo>
                  <a:cubicBezTo>
                    <a:pt x="68" y="1336"/>
                    <a:pt x="201" y="1536"/>
                    <a:pt x="535" y="1570"/>
                  </a:cubicBezTo>
                  <a:cubicBezTo>
                    <a:pt x="561" y="1574"/>
                    <a:pt x="587" y="1576"/>
                    <a:pt x="614" y="1576"/>
                  </a:cubicBezTo>
                  <a:cubicBezTo>
                    <a:pt x="787" y="1576"/>
                    <a:pt x="957" y="1485"/>
                    <a:pt x="1102" y="1369"/>
                  </a:cubicBezTo>
                  <a:cubicBezTo>
                    <a:pt x="1302" y="1203"/>
                    <a:pt x="1402" y="969"/>
                    <a:pt x="1402" y="736"/>
                  </a:cubicBezTo>
                  <a:cubicBezTo>
                    <a:pt x="1435" y="469"/>
                    <a:pt x="1269" y="202"/>
                    <a:pt x="1035" y="102"/>
                  </a:cubicBezTo>
                  <a:cubicBezTo>
                    <a:pt x="927" y="37"/>
                    <a:pt x="806" y="0"/>
                    <a:pt x="679"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3" name="Google Shape;1413;p55"/>
            <p:cNvSpPr/>
            <p:nvPr/>
          </p:nvSpPr>
          <p:spPr>
            <a:xfrm>
              <a:off x="2406253" y="1168571"/>
              <a:ext cx="234707" cy="104374"/>
            </a:xfrm>
            <a:custGeom>
              <a:avLst/>
              <a:gdLst/>
              <a:ahLst/>
              <a:cxnLst/>
              <a:rect l="l" t="t" r="r" b="b"/>
              <a:pathLst>
                <a:path w="11709" h="5207" extrusionOk="0">
                  <a:moveTo>
                    <a:pt x="9355" y="1"/>
                  </a:moveTo>
                  <a:cubicBezTo>
                    <a:pt x="8985" y="1"/>
                    <a:pt x="8625" y="102"/>
                    <a:pt x="8306" y="288"/>
                  </a:cubicBezTo>
                  <a:cubicBezTo>
                    <a:pt x="7839" y="555"/>
                    <a:pt x="7439" y="922"/>
                    <a:pt x="7105" y="1322"/>
                  </a:cubicBezTo>
                  <a:cubicBezTo>
                    <a:pt x="6405" y="2189"/>
                    <a:pt x="5971" y="3357"/>
                    <a:pt x="5037" y="4191"/>
                  </a:cubicBezTo>
                  <a:cubicBezTo>
                    <a:pt x="4406" y="4729"/>
                    <a:pt x="3610" y="5021"/>
                    <a:pt x="2800" y="5021"/>
                  </a:cubicBezTo>
                  <a:cubicBezTo>
                    <a:pt x="2455" y="5021"/>
                    <a:pt x="2107" y="4968"/>
                    <a:pt x="1768" y="4858"/>
                  </a:cubicBezTo>
                  <a:cubicBezTo>
                    <a:pt x="1301" y="4691"/>
                    <a:pt x="867" y="4391"/>
                    <a:pt x="534" y="4024"/>
                  </a:cubicBezTo>
                  <a:cubicBezTo>
                    <a:pt x="234" y="3691"/>
                    <a:pt x="134" y="3257"/>
                    <a:pt x="234" y="2823"/>
                  </a:cubicBezTo>
                  <a:cubicBezTo>
                    <a:pt x="367" y="2490"/>
                    <a:pt x="667" y="2256"/>
                    <a:pt x="1034" y="2256"/>
                  </a:cubicBezTo>
                  <a:cubicBezTo>
                    <a:pt x="1301" y="2256"/>
                    <a:pt x="1535" y="2423"/>
                    <a:pt x="1601" y="2690"/>
                  </a:cubicBezTo>
                  <a:cubicBezTo>
                    <a:pt x="1635" y="2823"/>
                    <a:pt x="1635" y="3023"/>
                    <a:pt x="1535" y="3157"/>
                  </a:cubicBezTo>
                  <a:cubicBezTo>
                    <a:pt x="1468" y="3257"/>
                    <a:pt x="1435" y="3324"/>
                    <a:pt x="1435" y="3324"/>
                  </a:cubicBezTo>
                  <a:cubicBezTo>
                    <a:pt x="1501" y="3290"/>
                    <a:pt x="1535" y="3257"/>
                    <a:pt x="1568" y="3190"/>
                  </a:cubicBezTo>
                  <a:cubicBezTo>
                    <a:pt x="1701" y="3023"/>
                    <a:pt x="1735" y="2823"/>
                    <a:pt x="1701" y="2656"/>
                  </a:cubicBezTo>
                  <a:cubicBezTo>
                    <a:pt x="1635" y="2356"/>
                    <a:pt x="1368" y="2123"/>
                    <a:pt x="1068" y="2123"/>
                  </a:cubicBezTo>
                  <a:cubicBezTo>
                    <a:pt x="1043" y="2121"/>
                    <a:pt x="1019" y="2120"/>
                    <a:pt x="995" y="2120"/>
                  </a:cubicBezTo>
                  <a:cubicBezTo>
                    <a:pt x="593" y="2120"/>
                    <a:pt x="260" y="2379"/>
                    <a:pt x="134" y="2757"/>
                  </a:cubicBezTo>
                  <a:cubicBezTo>
                    <a:pt x="0" y="3224"/>
                    <a:pt x="100" y="3724"/>
                    <a:pt x="400" y="4124"/>
                  </a:cubicBezTo>
                  <a:cubicBezTo>
                    <a:pt x="767" y="4524"/>
                    <a:pt x="1201" y="4825"/>
                    <a:pt x="1735" y="4991"/>
                  </a:cubicBezTo>
                  <a:cubicBezTo>
                    <a:pt x="2124" y="5136"/>
                    <a:pt x="2532" y="5206"/>
                    <a:pt x="2938" y="5206"/>
                  </a:cubicBezTo>
                  <a:cubicBezTo>
                    <a:pt x="3751" y="5206"/>
                    <a:pt x="4559" y="4925"/>
                    <a:pt x="5204" y="4391"/>
                  </a:cubicBezTo>
                  <a:cubicBezTo>
                    <a:pt x="6171" y="3490"/>
                    <a:pt x="6605" y="2290"/>
                    <a:pt x="7272" y="1456"/>
                  </a:cubicBezTo>
                  <a:cubicBezTo>
                    <a:pt x="7572" y="1055"/>
                    <a:pt x="7973" y="688"/>
                    <a:pt x="8406" y="455"/>
                  </a:cubicBezTo>
                  <a:cubicBezTo>
                    <a:pt x="8727" y="251"/>
                    <a:pt x="9099" y="148"/>
                    <a:pt x="9478" y="148"/>
                  </a:cubicBezTo>
                  <a:cubicBezTo>
                    <a:pt x="9532" y="148"/>
                    <a:pt x="9586" y="150"/>
                    <a:pt x="9640" y="155"/>
                  </a:cubicBezTo>
                  <a:cubicBezTo>
                    <a:pt x="10308" y="221"/>
                    <a:pt x="10908" y="522"/>
                    <a:pt x="11308" y="1022"/>
                  </a:cubicBezTo>
                  <a:cubicBezTo>
                    <a:pt x="11475" y="1222"/>
                    <a:pt x="11575" y="1422"/>
                    <a:pt x="11709" y="1656"/>
                  </a:cubicBezTo>
                  <a:cubicBezTo>
                    <a:pt x="11642" y="1389"/>
                    <a:pt x="11508" y="1189"/>
                    <a:pt x="11375" y="989"/>
                  </a:cubicBezTo>
                  <a:cubicBezTo>
                    <a:pt x="10941" y="422"/>
                    <a:pt x="10341" y="88"/>
                    <a:pt x="9640" y="21"/>
                  </a:cubicBezTo>
                  <a:cubicBezTo>
                    <a:pt x="9545" y="8"/>
                    <a:pt x="9450" y="1"/>
                    <a:pt x="935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4" name="Google Shape;1414;p55"/>
            <p:cNvSpPr/>
            <p:nvPr/>
          </p:nvSpPr>
          <p:spPr>
            <a:xfrm>
              <a:off x="2647635" y="1195331"/>
              <a:ext cx="69556" cy="52578"/>
            </a:xfrm>
            <a:custGeom>
              <a:avLst/>
              <a:gdLst/>
              <a:ahLst/>
              <a:cxnLst/>
              <a:rect l="l" t="t" r="r" b="b"/>
              <a:pathLst>
                <a:path w="3470" h="2623" extrusionOk="0">
                  <a:moveTo>
                    <a:pt x="1274" y="0"/>
                  </a:moveTo>
                  <a:cubicBezTo>
                    <a:pt x="1075" y="0"/>
                    <a:pt x="871" y="28"/>
                    <a:pt x="667" y="87"/>
                  </a:cubicBezTo>
                  <a:cubicBezTo>
                    <a:pt x="400" y="121"/>
                    <a:pt x="167" y="254"/>
                    <a:pt x="0" y="421"/>
                  </a:cubicBezTo>
                  <a:cubicBezTo>
                    <a:pt x="4" y="424"/>
                    <a:pt x="10" y="426"/>
                    <a:pt x="18" y="426"/>
                  </a:cubicBezTo>
                  <a:cubicBezTo>
                    <a:pt x="86" y="426"/>
                    <a:pt x="313" y="310"/>
                    <a:pt x="701" y="221"/>
                  </a:cubicBezTo>
                  <a:cubicBezTo>
                    <a:pt x="847" y="191"/>
                    <a:pt x="992" y="177"/>
                    <a:pt x="1135" y="177"/>
                  </a:cubicBezTo>
                  <a:cubicBezTo>
                    <a:pt x="2138" y="177"/>
                    <a:pt x="3036" y="867"/>
                    <a:pt x="3269" y="1889"/>
                  </a:cubicBezTo>
                  <a:cubicBezTo>
                    <a:pt x="3369" y="2322"/>
                    <a:pt x="3336" y="2622"/>
                    <a:pt x="3369" y="2622"/>
                  </a:cubicBezTo>
                  <a:cubicBezTo>
                    <a:pt x="3469" y="2356"/>
                    <a:pt x="3469" y="2122"/>
                    <a:pt x="3403" y="1855"/>
                  </a:cubicBezTo>
                  <a:cubicBezTo>
                    <a:pt x="3235" y="763"/>
                    <a:pt x="2315" y="0"/>
                    <a:pt x="127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5" name="Google Shape;1415;p55"/>
            <p:cNvSpPr/>
            <p:nvPr/>
          </p:nvSpPr>
          <p:spPr>
            <a:xfrm>
              <a:off x="2477132" y="2323744"/>
              <a:ext cx="484107" cy="16738"/>
            </a:xfrm>
            <a:custGeom>
              <a:avLst/>
              <a:gdLst/>
              <a:ahLst/>
              <a:cxnLst/>
              <a:rect l="l" t="t" r="r" b="b"/>
              <a:pathLst>
                <a:path w="24151" h="835" extrusionOk="0">
                  <a:moveTo>
                    <a:pt x="7372" y="0"/>
                  </a:moveTo>
                  <a:cubicBezTo>
                    <a:pt x="5938" y="33"/>
                    <a:pt x="4637" y="33"/>
                    <a:pt x="3536" y="100"/>
                  </a:cubicBezTo>
                  <a:cubicBezTo>
                    <a:pt x="3002" y="134"/>
                    <a:pt x="2502" y="200"/>
                    <a:pt x="2068" y="234"/>
                  </a:cubicBezTo>
                  <a:cubicBezTo>
                    <a:pt x="1635" y="267"/>
                    <a:pt x="1268" y="300"/>
                    <a:pt x="934" y="334"/>
                  </a:cubicBezTo>
                  <a:lnTo>
                    <a:pt x="234" y="434"/>
                  </a:lnTo>
                  <a:cubicBezTo>
                    <a:pt x="167" y="434"/>
                    <a:pt x="100" y="467"/>
                    <a:pt x="0" y="500"/>
                  </a:cubicBezTo>
                  <a:lnTo>
                    <a:pt x="267" y="500"/>
                  </a:lnTo>
                  <a:lnTo>
                    <a:pt x="967" y="434"/>
                  </a:lnTo>
                  <a:cubicBezTo>
                    <a:pt x="1268" y="400"/>
                    <a:pt x="1635" y="367"/>
                    <a:pt x="2068" y="334"/>
                  </a:cubicBezTo>
                  <a:cubicBezTo>
                    <a:pt x="2502" y="334"/>
                    <a:pt x="3002" y="267"/>
                    <a:pt x="3536" y="267"/>
                  </a:cubicBezTo>
                  <a:cubicBezTo>
                    <a:pt x="4314" y="243"/>
                    <a:pt x="5193" y="220"/>
                    <a:pt x="6148" y="220"/>
                  </a:cubicBezTo>
                  <a:cubicBezTo>
                    <a:pt x="6543" y="220"/>
                    <a:pt x="6952" y="224"/>
                    <a:pt x="7372" y="234"/>
                  </a:cubicBezTo>
                  <a:cubicBezTo>
                    <a:pt x="8806" y="234"/>
                    <a:pt x="10407" y="300"/>
                    <a:pt x="12075" y="367"/>
                  </a:cubicBezTo>
                  <a:cubicBezTo>
                    <a:pt x="15411" y="534"/>
                    <a:pt x="18447" y="734"/>
                    <a:pt x="20615" y="801"/>
                  </a:cubicBezTo>
                  <a:cubicBezTo>
                    <a:pt x="21716" y="834"/>
                    <a:pt x="22616" y="834"/>
                    <a:pt x="23217" y="834"/>
                  </a:cubicBezTo>
                  <a:lnTo>
                    <a:pt x="24151" y="834"/>
                  </a:lnTo>
                  <a:cubicBezTo>
                    <a:pt x="24084" y="801"/>
                    <a:pt x="24017" y="767"/>
                    <a:pt x="23917" y="767"/>
                  </a:cubicBezTo>
                  <a:lnTo>
                    <a:pt x="23217" y="734"/>
                  </a:lnTo>
                  <a:cubicBezTo>
                    <a:pt x="22616" y="701"/>
                    <a:pt x="21716" y="667"/>
                    <a:pt x="20648" y="634"/>
                  </a:cubicBezTo>
                  <a:lnTo>
                    <a:pt x="12109" y="134"/>
                  </a:lnTo>
                  <a:cubicBezTo>
                    <a:pt x="10407" y="67"/>
                    <a:pt x="8840" y="0"/>
                    <a:pt x="7372"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6" name="Google Shape;1416;p55"/>
            <p:cNvSpPr/>
            <p:nvPr/>
          </p:nvSpPr>
          <p:spPr>
            <a:xfrm>
              <a:off x="2889679" y="1869064"/>
              <a:ext cx="60195" cy="424613"/>
            </a:xfrm>
            <a:custGeom>
              <a:avLst/>
              <a:gdLst/>
              <a:ahLst/>
              <a:cxnLst/>
              <a:rect l="l" t="t" r="r" b="b"/>
              <a:pathLst>
                <a:path w="3003" h="21183" extrusionOk="0">
                  <a:moveTo>
                    <a:pt x="0" y="0"/>
                  </a:moveTo>
                  <a:cubicBezTo>
                    <a:pt x="0" y="67"/>
                    <a:pt x="0" y="134"/>
                    <a:pt x="0" y="200"/>
                  </a:cubicBezTo>
                  <a:lnTo>
                    <a:pt x="0" y="834"/>
                  </a:lnTo>
                  <a:cubicBezTo>
                    <a:pt x="34" y="1368"/>
                    <a:pt x="67" y="2168"/>
                    <a:pt x="134" y="3136"/>
                  </a:cubicBezTo>
                  <a:cubicBezTo>
                    <a:pt x="234" y="5071"/>
                    <a:pt x="401" y="7739"/>
                    <a:pt x="734" y="10708"/>
                  </a:cubicBezTo>
                  <a:cubicBezTo>
                    <a:pt x="1001" y="13210"/>
                    <a:pt x="1468" y="15711"/>
                    <a:pt x="2135" y="18147"/>
                  </a:cubicBezTo>
                  <a:cubicBezTo>
                    <a:pt x="2402" y="19081"/>
                    <a:pt x="2602" y="19848"/>
                    <a:pt x="2736" y="20381"/>
                  </a:cubicBezTo>
                  <a:cubicBezTo>
                    <a:pt x="2836" y="20615"/>
                    <a:pt x="2869" y="20815"/>
                    <a:pt x="2936" y="20949"/>
                  </a:cubicBezTo>
                  <a:cubicBezTo>
                    <a:pt x="2936" y="21049"/>
                    <a:pt x="2969" y="21115"/>
                    <a:pt x="3003" y="21182"/>
                  </a:cubicBezTo>
                  <a:cubicBezTo>
                    <a:pt x="3003" y="21082"/>
                    <a:pt x="3003" y="21015"/>
                    <a:pt x="2969" y="20949"/>
                  </a:cubicBezTo>
                  <a:cubicBezTo>
                    <a:pt x="2936" y="20782"/>
                    <a:pt x="2902" y="20582"/>
                    <a:pt x="2836" y="20348"/>
                  </a:cubicBezTo>
                  <a:cubicBezTo>
                    <a:pt x="2702" y="19781"/>
                    <a:pt x="2502" y="19014"/>
                    <a:pt x="2302" y="18113"/>
                  </a:cubicBezTo>
                  <a:cubicBezTo>
                    <a:pt x="1668" y="15678"/>
                    <a:pt x="1235" y="13176"/>
                    <a:pt x="968" y="10675"/>
                  </a:cubicBezTo>
                  <a:cubicBezTo>
                    <a:pt x="634" y="7739"/>
                    <a:pt x="434" y="5071"/>
                    <a:pt x="267" y="3136"/>
                  </a:cubicBezTo>
                  <a:cubicBezTo>
                    <a:pt x="201" y="2168"/>
                    <a:pt x="134" y="1401"/>
                    <a:pt x="100" y="834"/>
                  </a:cubicBezTo>
                  <a:cubicBezTo>
                    <a:pt x="67" y="601"/>
                    <a:pt x="34" y="367"/>
                    <a:pt x="34" y="200"/>
                  </a:cubicBezTo>
                  <a:cubicBezTo>
                    <a:pt x="34" y="134"/>
                    <a:pt x="34" y="67"/>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7" name="Google Shape;1417;p55"/>
            <p:cNvSpPr/>
            <p:nvPr/>
          </p:nvSpPr>
          <p:spPr>
            <a:xfrm>
              <a:off x="2690411" y="2424711"/>
              <a:ext cx="46164" cy="168518"/>
            </a:xfrm>
            <a:custGeom>
              <a:avLst/>
              <a:gdLst/>
              <a:ahLst/>
              <a:cxnLst/>
              <a:rect l="l" t="t" r="r" b="b"/>
              <a:pathLst>
                <a:path w="2303" h="8407" extrusionOk="0">
                  <a:moveTo>
                    <a:pt x="34" y="0"/>
                  </a:moveTo>
                  <a:lnTo>
                    <a:pt x="34" y="0"/>
                  </a:lnTo>
                  <a:cubicBezTo>
                    <a:pt x="1" y="434"/>
                    <a:pt x="1" y="901"/>
                    <a:pt x="68" y="1368"/>
                  </a:cubicBezTo>
                  <a:cubicBezTo>
                    <a:pt x="101" y="2235"/>
                    <a:pt x="201" y="3402"/>
                    <a:pt x="301" y="4703"/>
                  </a:cubicBezTo>
                  <a:cubicBezTo>
                    <a:pt x="368" y="5371"/>
                    <a:pt x="401" y="5971"/>
                    <a:pt x="468" y="6538"/>
                  </a:cubicBezTo>
                  <a:cubicBezTo>
                    <a:pt x="468" y="7072"/>
                    <a:pt x="668" y="7572"/>
                    <a:pt x="1002" y="7972"/>
                  </a:cubicBezTo>
                  <a:cubicBezTo>
                    <a:pt x="1235" y="8239"/>
                    <a:pt x="1569" y="8406"/>
                    <a:pt x="1936" y="8406"/>
                  </a:cubicBezTo>
                  <a:cubicBezTo>
                    <a:pt x="2169" y="8373"/>
                    <a:pt x="2303" y="8273"/>
                    <a:pt x="2303" y="8273"/>
                  </a:cubicBezTo>
                  <a:lnTo>
                    <a:pt x="2303" y="8273"/>
                  </a:lnTo>
                  <a:cubicBezTo>
                    <a:pt x="2169" y="8306"/>
                    <a:pt x="2069" y="8339"/>
                    <a:pt x="1936" y="8339"/>
                  </a:cubicBezTo>
                  <a:cubicBezTo>
                    <a:pt x="1602" y="8306"/>
                    <a:pt x="1302" y="8139"/>
                    <a:pt x="1102" y="7872"/>
                  </a:cubicBezTo>
                  <a:cubicBezTo>
                    <a:pt x="835" y="7472"/>
                    <a:pt x="668" y="7005"/>
                    <a:pt x="668" y="6538"/>
                  </a:cubicBezTo>
                  <a:cubicBezTo>
                    <a:pt x="601" y="5938"/>
                    <a:pt x="568" y="5337"/>
                    <a:pt x="501" y="4703"/>
                  </a:cubicBezTo>
                  <a:cubicBezTo>
                    <a:pt x="401" y="3402"/>
                    <a:pt x="301" y="2202"/>
                    <a:pt x="201" y="1368"/>
                  </a:cubicBezTo>
                  <a:cubicBezTo>
                    <a:pt x="201" y="901"/>
                    <a:pt x="134" y="434"/>
                    <a:pt x="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8" name="Google Shape;1418;p55"/>
            <p:cNvSpPr/>
            <p:nvPr/>
          </p:nvSpPr>
          <p:spPr>
            <a:xfrm>
              <a:off x="2862257" y="2425373"/>
              <a:ext cx="131074" cy="87396"/>
            </a:xfrm>
            <a:custGeom>
              <a:avLst/>
              <a:gdLst/>
              <a:ahLst/>
              <a:cxnLst/>
              <a:rect l="l" t="t" r="r" b="b"/>
              <a:pathLst>
                <a:path w="6539" h="4360" extrusionOk="0">
                  <a:moveTo>
                    <a:pt x="1" y="0"/>
                  </a:moveTo>
                  <a:cubicBezTo>
                    <a:pt x="1" y="134"/>
                    <a:pt x="1" y="234"/>
                    <a:pt x="67" y="367"/>
                  </a:cubicBezTo>
                  <a:cubicBezTo>
                    <a:pt x="134" y="668"/>
                    <a:pt x="201" y="968"/>
                    <a:pt x="334" y="1268"/>
                  </a:cubicBezTo>
                  <a:cubicBezTo>
                    <a:pt x="735" y="2269"/>
                    <a:pt x="1402" y="3136"/>
                    <a:pt x="2302" y="3736"/>
                  </a:cubicBezTo>
                  <a:cubicBezTo>
                    <a:pt x="2949" y="4152"/>
                    <a:pt x="3676" y="4360"/>
                    <a:pt x="4416" y="4360"/>
                  </a:cubicBezTo>
                  <a:cubicBezTo>
                    <a:pt x="4745" y="4360"/>
                    <a:pt x="5076" y="4319"/>
                    <a:pt x="5405" y="4237"/>
                  </a:cubicBezTo>
                  <a:cubicBezTo>
                    <a:pt x="5705" y="4137"/>
                    <a:pt x="6005" y="4003"/>
                    <a:pt x="6272" y="3803"/>
                  </a:cubicBezTo>
                  <a:cubicBezTo>
                    <a:pt x="6472" y="3670"/>
                    <a:pt x="6539" y="3570"/>
                    <a:pt x="6539" y="3570"/>
                  </a:cubicBezTo>
                  <a:lnTo>
                    <a:pt x="6539" y="3570"/>
                  </a:lnTo>
                  <a:cubicBezTo>
                    <a:pt x="6172" y="3803"/>
                    <a:pt x="5772" y="3970"/>
                    <a:pt x="5371" y="4103"/>
                  </a:cubicBezTo>
                  <a:cubicBezTo>
                    <a:pt x="5107" y="4154"/>
                    <a:pt x="4843" y="4179"/>
                    <a:pt x="4581" y="4179"/>
                  </a:cubicBezTo>
                  <a:cubicBezTo>
                    <a:pt x="3818" y="4179"/>
                    <a:pt x="3073" y="3967"/>
                    <a:pt x="2402" y="3570"/>
                  </a:cubicBezTo>
                  <a:cubicBezTo>
                    <a:pt x="1569" y="2969"/>
                    <a:pt x="901" y="2169"/>
                    <a:pt x="468" y="1201"/>
                  </a:cubicBezTo>
                  <a:cubicBezTo>
                    <a:pt x="168" y="467"/>
                    <a:pt x="34" y="0"/>
                    <a:pt x="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9" name="Google Shape;1419;p55"/>
            <p:cNvSpPr/>
            <p:nvPr/>
          </p:nvSpPr>
          <p:spPr>
            <a:xfrm>
              <a:off x="2723846" y="2429402"/>
              <a:ext cx="25437" cy="23513"/>
            </a:xfrm>
            <a:custGeom>
              <a:avLst/>
              <a:gdLst/>
              <a:ahLst/>
              <a:cxnLst/>
              <a:rect l="l" t="t" r="r" b="b"/>
              <a:pathLst>
                <a:path w="1269" h="1173" extrusionOk="0">
                  <a:moveTo>
                    <a:pt x="722" y="0"/>
                  </a:moveTo>
                  <a:cubicBezTo>
                    <a:pt x="668" y="0"/>
                    <a:pt x="635" y="19"/>
                    <a:pt x="635" y="33"/>
                  </a:cubicBezTo>
                  <a:cubicBezTo>
                    <a:pt x="601" y="66"/>
                    <a:pt x="801" y="66"/>
                    <a:pt x="968" y="300"/>
                  </a:cubicBezTo>
                  <a:cubicBezTo>
                    <a:pt x="1068" y="400"/>
                    <a:pt x="1068" y="567"/>
                    <a:pt x="1035" y="700"/>
                  </a:cubicBezTo>
                  <a:cubicBezTo>
                    <a:pt x="963" y="880"/>
                    <a:pt x="804" y="973"/>
                    <a:pt x="641" y="973"/>
                  </a:cubicBezTo>
                  <a:cubicBezTo>
                    <a:pt x="502" y="973"/>
                    <a:pt x="360" y="905"/>
                    <a:pt x="268" y="767"/>
                  </a:cubicBezTo>
                  <a:cubicBezTo>
                    <a:pt x="201" y="633"/>
                    <a:pt x="201" y="500"/>
                    <a:pt x="268" y="366"/>
                  </a:cubicBezTo>
                  <a:cubicBezTo>
                    <a:pt x="368" y="133"/>
                    <a:pt x="568" y="100"/>
                    <a:pt x="568" y="66"/>
                  </a:cubicBezTo>
                  <a:cubicBezTo>
                    <a:pt x="568" y="55"/>
                    <a:pt x="542" y="44"/>
                    <a:pt x="500" y="44"/>
                  </a:cubicBezTo>
                  <a:cubicBezTo>
                    <a:pt x="416" y="44"/>
                    <a:pt x="268" y="89"/>
                    <a:pt x="134" y="266"/>
                  </a:cubicBezTo>
                  <a:cubicBezTo>
                    <a:pt x="34" y="433"/>
                    <a:pt x="1" y="667"/>
                    <a:pt x="101" y="833"/>
                  </a:cubicBezTo>
                  <a:cubicBezTo>
                    <a:pt x="191" y="1043"/>
                    <a:pt x="415" y="1172"/>
                    <a:pt x="629" y="1172"/>
                  </a:cubicBezTo>
                  <a:cubicBezTo>
                    <a:pt x="653" y="1172"/>
                    <a:pt x="677" y="1170"/>
                    <a:pt x="701" y="1167"/>
                  </a:cubicBezTo>
                  <a:cubicBezTo>
                    <a:pt x="968" y="1167"/>
                    <a:pt x="1168" y="967"/>
                    <a:pt x="1235" y="733"/>
                  </a:cubicBezTo>
                  <a:cubicBezTo>
                    <a:pt x="1268" y="533"/>
                    <a:pt x="1202" y="333"/>
                    <a:pt x="1068" y="200"/>
                  </a:cubicBezTo>
                  <a:cubicBezTo>
                    <a:pt x="930" y="41"/>
                    <a:pt x="803" y="0"/>
                    <a:pt x="72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0" name="Google Shape;1420;p55"/>
            <p:cNvSpPr/>
            <p:nvPr/>
          </p:nvSpPr>
          <p:spPr>
            <a:xfrm>
              <a:off x="2490502" y="2427377"/>
              <a:ext cx="69556" cy="114357"/>
            </a:xfrm>
            <a:custGeom>
              <a:avLst/>
              <a:gdLst/>
              <a:ahLst/>
              <a:cxnLst/>
              <a:rect l="l" t="t" r="r" b="b"/>
              <a:pathLst>
                <a:path w="3470" h="5705" extrusionOk="0">
                  <a:moveTo>
                    <a:pt x="3102" y="0"/>
                  </a:moveTo>
                  <a:cubicBezTo>
                    <a:pt x="3036" y="0"/>
                    <a:pt x="3169" y="367"/>
                    <a:pt x="3169" y="1035"/>
                  </a:cubicBezTo>
                  <a:cubicBezTo>
                    <a:pt x="3236" y="2736"/>
                    <a:pt x="2369" y="4337"/>
                    <a:pt x="934" y="5204"/>
                  </a:cubicBezTo>
                  <a:cubicBezTo>
                    <a:pt x="400" y="5538"/>
                    <a:pt x="0" y="5671"/>
                    <a:pt x="0" y="5705"/>
                  </a:cubicBezTo>
                  <a:cubicBezTo>
                    <a:pt x="367" y="5671"/>
                    <a:pt x="701" y="5538"/>
                    <a:pt x="1001" y="5338"/>
                  </a:cubicBezTo>
                  <a:cubicBezTo>
                    <a:pt x="2569" y="4504"/>
                    <a:pt x="3469" y="2802"/>
                    <a:pt x="3336" y="1035"/>
                  </a:cubicBezTo>
                  <a:cubicBezTo>
                    <a:pt x="3336" y="668"/>
                    <a:pt x="3236" y="301"/>
                    <a:pt x="310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1" name="Google Shape;1421;p55"/>
            <p:cNvSpPr/>
            <p:nvPr/>
          </p:nvSpPr>
          <p:spPr>
            <a:xfrm>
              <a:off x="2334693" y="1509998"/>
              <a:ext cx="67572" cy="43478"/>
            </a:xfrm>
            <a:custGeom>
              <a:avLst/>
              <a:gdLst/>
              <a:ahLst/>
              <a:cxnLst/>
              <a:rect l="l" t="t" r="r" b="b"/>
              <a:pathLst>
                <a:path w="3371" h="2169" extrusionOk="0">
                  <a:moveTo>
                    <a:pt x="1" y="0"/>
                  </a:moveTo>
                  <a:cubicBezTo>
                    <a:pt x="468" y="434"/>
                    <a:pt x="1035" y="834"/>
                    <a:pt x="1602" y="1168"/>
                  </a:cubicBezTo>
                  <a:cubicBezTo>
                    <a:pt x="2169" y="1568"/>
                    <a:pt x="2736" y="1902"/>
                    <a:pt x="3370" y="2169"/>
                  </a:cubicBezTo>
                  <a:cubicBezTo>
                    <a:pt x="2303" y="1301"/>
                    <a:pt x="1168" y="601"/>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2" name="Google Shape;1422;p55"/>
            <p:cNvSpPr/>
            <p:nvPr/>
          </p:nvSpPr>
          <p:spPr>
            <a:xfrm>
              <a:off x="2330684" y="1471211"/>
              <a:ext cx="74247" cy="12969"/>
            </a:xfrm>
            <a:custGeom>
              <a:avLst/>
              <a:gdLst/>
              <a:ahLst/>
              <a:cxnLst/>
              <a:rect l="l" t="t" r="r" b="b"/>
              <a:pathLst>
                <a:path w="3704" h="647" extrusionOk="0">
                  <a:moveTo>
                    <a:pt x="3703" y="1"/>
                  </a:moveTo>
                  <a:cubicBezTo>
                    <a:pt x="3070" y="34"/>
                    <a:pt x="2469" y="134"/>
                    <a:pt x="1835" y="268"/>
                  </a:cubicBezTo>
                  <a:cubicBezTo>
                    <a:pt x="1202" y="334"/>
                    <a:pt x="601" y="468"/>
                    <a:pt x="1" y="634"/>
                  </a:cubicBezTo>
                  <a:cubicBezTo>
                    <a:pt x="143" y="642"/>
                    <a:pt x="286" y="646"/>
                    <a:pt x="428" y="646"/>
                  </a:cubicBezTo>
                  <a:cubicBezTo>
                    <a:pt x="918" y="646"/>
                    <a:pt x="1403" y="597"/>
                    <a:pt x="1869" y="468"/>
                  </a:cubicBezTo>
                  <a:cubicBezTo>
                    <a:pt x="2503" y="401"/>
                    <a:pt x="3136" y="234"/>
                    <a:pt x="370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3" name="Google Shape;1423;p55"/>
            <p:cNvSpPr/>
            <p:nvPr/>
          </p:nvSpPr>
          <p:spPr>
            <a:xfrm>
              <a:off x="2330684" y="1412338"/>
              <a:ext cx="50173" cy="50213"/>
            </a:xfrm>
            <a:custGeom>
              <a:avLst/>
              <a:gdLst/>
              <a:ahLst/>
              <a:cxnLst/>
              <a:rect l="l" t="t" r="r" b="b"/>
              <a:pathLst>
                <a:path w="2503" h="2505" extrusionOk="0">
                  <a:moveTo>
                    <a:pt x="2494" y="1"/>
                  </a:moveTo>
                  <a:cubicBezTo>
                    <a:pt x="2393" y="1"/>
                    <a:pt x="1780" y="459"/>
                    <a:pt x="1135" y="1136"/>
                  </a:cubicBezTo>
                  <a:cubicBezTo>
                    <a:pt x="668" y="1537"/>
                    <a:pt x="301" y="2004"/>
                    <a:pt x="1" y="2504"/>
                  </a:cubicBezTo>
                  <a:cubicBezTo>
                    <a:pt x="468" y="2170"/>
                    <a:pt x="901" y="1737"/>
                    <a:pt x="1268" y="1303"/>
                  </a:cubicBezTo>
                  <a:cubicBezTo>
                    <a:pt x="1702" y="903"/>
                    <a:pt x="2102" y="469"/>
                    <a:pt x="2503" y="2"/>
                  </a:cubicBezTo>
                  <a:cubicBezTo>
                    <a:pt x="2500" y="1"/>
                    <a:pt x="2497" y="1"/>
                    <a:pt x="249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4" name="Google Shape;1424;p55"/>
            <p:cNvSpPr/>
            <p:nvPr/>
          </p:nvSpPr>
          <p:spPr>
            <a:xfrm>
              <a:off x="1791052" y="1470549"/>
              <a:ext cx="271530" cy="545304"/>
            </a:xfrm>
            <a:custGeom>
              <a:avLst/>
              <a:gdLst/>
              <a:ahLst/>
              <a:cxnLst/>
              <a:rect l="l" t="t" r="r" b="b"/>
              <a:pathLst>
                <a:path w="13546" h="27204" extrusionOk="0">
                  <a:moveTo>
                    <a:pt x="12145" y="0"/>
                  </a:moveTo>
                  <a:lnTo>
                    <a:pt x="7375" y="2102"/>
                  </a:lnTo>
                  <a:cubicBezTo>
                    <a:pt x="7942" y="3036"/>
                    <a:pt x="8342" y="4070"/>
                    <a:pt x="8575" y="5171"/>
                  </a:cubicBezTo>
                  <a:cubicBezTo>
                    <a:pt x="8742" y="6271"/>
                    <a:pt x="8475" y="7506"/>
                    <a:pt x="7641" y="8206"/>
                  </a:cubicBezTo>
                  <a:cubicBezTo>
                    <a:pt x="6941" y="8807"/>
                    <a:pt x="5974" y="9007"/>
                    <a:pt x="5240" y="9540"/>
                  </a:cubicBezTo>
                  <a:cubicBezTo>
                    <a:pt x="4139" y="10341"/>
                    <a:pt x="3739" y="11742"/>
                    <a:pt x="3605" y="13110"/>
                  </a:cubicBezTo>
                  <a:cubicBezTo>
                    <a:pt x="3472" y="14444"/>
                    <a:pt x="3505" y="15812"/>
                    <a:pt x="3071" y="17079"/>
                  </a:cubicBezTo>
                  <a:cubicBezTo>
                    <a:pt x="2504" y="18747"/>
                    <a:pt x="1137" y="20048"/>
                    <a:pt x="736" y="21716"/>
                  </a:cubicBezTo>
                  <a:cubicBezTo>
                    <a:pt x="0" y="24688"/>
                    <a:pt x="2353" y="27203"/>
                    <a:pt x="5033" y="27203"/>
                  </a:cubicBezTo>
                  <a:cubicBezTo>
                    <a:pt x="5752" y="27203"/>
                    <a:pt x="6495" y="27022"/>
                    <a:pt x="7208" y="26619"/>
                  </a:cubicBezTo>
                  <a:cubicBezTo>
                    <a:pt x="9343" y="25385"/>
                    <a:pt x="10076" y="22717"/>
                    <a:pt x="10610" y="20315"/>
                  </a:cubicBezTo>
                  <a:cubicBezTo>
                    <a:pt x="12078" y="13643"/>
                    <a:pt x="13546" y="6672"/>
                    <a:pt x="1214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5" name="Google Shape;1425;p55"/>
            <p:cNvSpPr/>
            <p:nvPr/>
          </p:nvSpPr>
          <p:spPr>
            <a:xfrm>
              <a:off x="2165533" y="1476563"/>
              <a:ext cx="158496" cy="251505"/>
            </a:xfrm>
            <a:custGeom>
              <a:avLst/>
              <a:gdLst/>
              <a:ahLst/>
              <a:cxnLst/>
              <a:rect l="l" t="t" r="r" b="b"/>
              <a:pathLst>
                <a:path w="7907" h="12547" extrusionOk="0">
                  <a:moveTo>
                    <a:pt x="3703" y="1"/>
                  </a:moveTo>
                  <a:lnTo>
                    <a:pt x="1" y="3937"/>
                  </a:lnTo>
                  <a:lnTo>
                    <a:pt x="734" y="11409"/>
                  </a:lnTo>
                  <a:lnTo>
                    <a:pt x="1035" y="11609"/>
                  </a:lnTo>
                  <a:cubicBezTo>
                    <a:pt x="1932" y="12228"/>
                    <a:pt x="2993" y="12547"/>
                    <a:pt x="4061" y="12547"/>
                  </a:cubicBezTo>
                  <a:cubicBezTo>
                    <a:pt x="4661" y="12547"/>
                    <a:pt x="5262" y="12447"/>
                    <a:pt x="5838" y="12243"/>
                  </a:cubicBezTo>
                  <a:cubicBezTo>
                    <a:pt x="6238" y="12109"/>
                    <a:pt x="6639" y="11876"/>
                    <a:pt x="6972" y="11542"/>
                  </a:cubicBezTo>
                  <a:cubicBezTo>
                    <a:pt x="7773" y="10608"/>
                    <a:pt x="7906" y="9274"/>
                    <a:pt x="7272" y="8206"/>
                  </a:cubicBezTo>
                  <a:cubicBezTo>
                    <a:pt x="6906" y="7573"/>
                    <a:pt x="6238" y="7072"/>
                    <a:pt x="5972" y="6338"/>
                  </a:cubicBezTo>
                  <a:cubicBezTo>
                    <a:pt x="5705" y="5638"/>
                    <a:pt x="5972" y="4704"/>
                    <a:pt x="6005" y="3870"/>
                  </a:cubicBezTo>
                  <a:cubicBezTo>
                    <a:pt x="6038" y="2269"/>
                    <a:pt x="5138" y="768"/>
                    <a:pt x="370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6" name="Google Shape;1426;p55"/>
            <p:cNvSpPr/>
            <p:nvPr/>
          </p:nvSpPr>
          <p:spPr>
            <a:xfrm>
              <a:off x="1962277" y="1205815"/>
              <a:ext cx="353714" cy="423290"/>
            </a:xfrm>
            <a:custGeom>
              <a:avLst/>
              <a:gdLst/>
              <a:ahLst/>
              <a:cxnLst/>
              <a:rect l="l" t="t" r="r" b="b"/>
              <a:pathLst>
                <a:path w="17646" h="21117" extrusionOk="0">
                  <a:moveTo>
                    <a:pt x="12655" y="0"/>
                  </a:moveTo>
                  <a:cubicBezTo>
                    <a:pt x="10846" y="0"/>
                    <a:pt x="9037" y="1160"/>
                    <a:pt x="7605" y="2366"/>
                  </a:cubicBezTo>
                  <a:cubicBezTo>
                    <a:pt x="7099" y="1914"/>
                    <a:pt x="6427" y="1648"/>
                    <a:pt x="5651" y="1648"/>
                  </a:cubicBezTo>
                  <a:cubicBezTo>
                    <a:pt x="4995" y="1648"/>
                    <a:pt x="4266" y="1838"/>
                    <a:pt x="3503" y="2266"/>
                  </a:cubicBezTo>
                  <a:cubicBezTo>
                    <a:pt x="2402" y="2900"/>
                    <a:pt x="400" y="4001"/>
                    <a:pt x="0" y="5202"/>
                  </a:cubicBezTo>
                  <a:lnTo>
                    <a:pt x="1735" y="9305"/>
                  </a:lnTo>
                  <a:cubicBezTo>
                    <a:pt x="1868" y="11806"/>
                    <a:pt x="2235" y="14341"/>
                    <a:pt x="3402" y="16543"/>
                  </a:cubicBezTo>
                  <a:cubicBezTo>
                    <a:pt x="4570" y="18778"/>
                    <a:pt x="6638" y="20613"/>
                    <a:pt x="9107" y="21046"/>
                  </a:cubicBezTo>
                  <a:cubicBezTo>
                    <a:pt x="9398" y="21094"/>
                    <a:pt x="9694" y="21117"/>
                    <a:pt x="9991" y="21117"/>
                  </a:cubicBezTo>
                  <a:cubicBezTo>
                    <a:pt x="12202" y="21117"/>
                    <a:pt x="14442" y="19832"/>
                    <a:pt x="15178" y="17744"/>
                  </a:cubicBezTo>
                  <a:cubicBezTo>
                    <a:pt x="15378" y="17110"/>
                    <a:pt x="15444" y="16410"/>
                    <a:pt x="15811" y="15843"/>
                  </a:cubicBezTo>
                  <a:cubicBezTo>
                    <a:pt x="16212" y="15142"/>
                    <a:pt x="16979" y="14708"/>
                    <a:pt x="17312" y="13874"/>
                  </a:cubicBezTo>
                  <a:cubicBezTo>
                    <a:pt x="17646" y="13074"/>
                    <a:pt x="17346" y="12107"/>
                    <a:pt x="16979" y="11306"/>
                  </a:cubicBezTo>
                  <a:cubicBezTo>
                    <a:pt x="16612" y="10505"/>
                    <a:pt x="16145" y="9705"/>
                    <a:pt x="16112" y="8804"/>
                  </a:cubicBezTo>
                  <a:cubicBezTo>
                    <a:pt x="16045" y="7503"/>
                    <a:pt x="16945" y="6336"/>
                    <a:pt x="17179" y="5068"/>
                  </a:cubicBezTo>
                  <a:cubicBezTo>
                    <a:pt x="17579" y="2867"/>
                    <a:pt x="15811" y="698"/>
                    <a:pt x="13676" y="131"/>
                  </a:cubicBezTo>
                  <a:cubicBezTo>
                    <a:pt x="13338" y="41"/>
                    <a:pt x="12996" y="0"/>
                    <a:pt x="1265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7" name="Google Shape;1427;p55"/>
            <p:cNvSpPr/>
            <p:nvPr/>
          </p:nvSpPr>
          <p:spPr>
            <a:xfrm>
              <a:off x="1999039" y="1292950"/>
              <a:ext cx="254772" cy="521070"/>
            </a:xfrm>
            <a:custGeom>
              <a:avLst/>
              <a:gdLst/>
              <a:ahLst/>
              <a:cxnLst/>
              <a:rect l="l" t="t" r="r" b="b"/>
              <a:pathLst>
                <a:path w="12710" h="25995" extrusionOk="0">
                  <a:moveTo>
                    <a:pt x="7967" y="1"/>
                  </a:moveTo>
                  <a:cubicBezTo>
                    <a:pt x="7749" y="1"/>
                    <a:pt x="7528" y="18"/>
                    <a:pt x="7306" y="54"/>
                  </a:cubicBezTo>
                  <a:lnTo>
                    <a:pt x="1" y="2556"/>
                  </a:lnTo>
                  <a:lnTo>
                    <a:pt x="501" y="22303"/>
                  </a:lnTo>
                  <a:cubicBezTo>
                    <a:pt x="657" y="24398"/>
                    <a:pt x="2513" y="25994"/>
                    <a:pt x="4723" y="25994"/>
                  </a:cubicBezTo>
                  <a:cubicBezTo>
                    <a:pt x="4871" y="25994"/>
                    <a:pt x="5020" y="25987"/>
                    <a:pt x="5171" y="25973"/>
                  </a:cubicBezTo>
                  <a:cubicBezTo>
                    <a:pt x="7606" y="25772"/>
                    <a:pt x="9474" y="23771"/>
                    <a:pt x="9341" y="21469"/>
                  </a:cubicBezTo>
                  <a:cubicBezTo>
                    <a:pt x="9207" y="19068"/>
                    <a:pt x="9074" y="16566"/>
                    <a:pt x="9074" y="16566"/>
                  </a:cubicBezTo>
                  <a:cubicBezTo>
                    <a:pt x="9074" y="16566"/>
                    <a:pt x="12143" y="15832"/>
                    <a:pt x="12510" y="11762"/>
                  </a:cubicBezTo>
                  <a:cubicBezTo>
                    <a:pt x="12710" y="9694"/>
                    <a:pt x="12376" y="6258"/>
                    <a:pt x="12009" y="3523"/>
                  </a:cubicBezTo>
                  <a:cubicBezTo>
                    <a:pt x="11738" y="1477"/>
                    <a:pt x="9975" y="1"/>
                    <a:pt x="7967" y="1"/>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8" name="Google Shape;1428;p55"/>
            <p:cNvSpPr/>
            <p:nvPr/>
          </p:nvSpPr>
          <p:spPr>
            <a:xfrm>
              <a:off x="2210995" y="1412960"/>
              <a:ext cx="21428" cy="19584"/>
            </a:xfrm>
            <a:custGeom>
              <a:avLst/>
              <a:gdLst/>
              <a:ahLst/>
              <a:cxnLst/>
              <a:rect l="l" t="t" r="r" b="b"/>
              <a:pathLst>
                <a:path w="1069" h="977" extrusionOk="0">
                  <a:moveTo>
                    <a:pt x="561" y="0"/>
                  </a:moveTo>
                  <a:cubicBezTo>
                    <a:pt x="541" y="0"/>
                    <a:pt x="521" y="2"/>
                    <a:pt x="501" y="5"/>
                  </a:cubicBezTo>
                  <a:cubicBezTo>
                    <a:pt x="201" y="38"/>
                    <a:pt x="1" y="271"/>
                    <a:pt x="34" y="572"/>
                  </a:cubicBezTo>
                  <a:cubicBezTo>
                    <a:pt x="65" y="816"/>
                    <a:pt x="263" y="976"/>
                    <a:pt x="526" y="976"/>
                  </a:cubicBezTo>
                  <a:cubicBezTo>
                    <a:pt x="551" y="976"/>
                    <a:pt x="576" y="975"/>
                    <a:pt x="601" y="972"/>
                  </a:cubicBezTo>
                  <a:cubicBezTo>
                    <a:pt x="868" y="939"/>
                    <a:pt x="1068" y="672"/>
                    <a:pt x="1035" y="405"/>
                  </a:cubicBezTo>
                  <a:cubicBezTo>
                    <a:pt x="1004" y="161"/>
                    <a:pt x="779" y="0"/>
                    <a:pt x="56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9" name="Google Shape;1429;p55"/>
            <p:cNvSpPr/>
            <p:nvPr/>
          </p:nvSpPr>
          <p:spPr>
            <a:xfrm>
              <a:off x="2189607" y="1400833"/>
              <a:ext cx="42816" cy="12428"/>
            </a:xfrm>
            <a:custGeom>
              <a:avLst/>
              <a:gdLst/>
              <a:ahLst/>
              <a:cxnLst/>
              <a:rect l="l" t="t" r="r" b="b"/>
              <a:pathLst>
                <a:path w="2136" h="620" extrusionOk="0">
                  <a:moveTo>
                    <a:pt x="1215" y="1"/>
                  </a:moveTo>
                  <a:cubicBezTo>
                    <a:pt x="1167" y="1"/>
                    <a:pt x="1118" y="4"/>
                    <a:pt x="1068" y="9"/>
                  </a:cubicBezTo>
                  <a:cubicBezTo>
                    <a:pt x="768" y="9"/>
                    <a:pt x="467" y="109"/>
                    <a:pt x="267" y="309"/>
                  </a:cubicBezTo>
                  <a:cubicBezTo>
                    <a:pt x="101" y="443"/>
                    <a:pt x="0" y="543"/>
                    <a:pt x="67" y="610"/>
                  </a:cubicBezTo>
                  <a:cubicBezTo>
                    <a:pt x="74" y="616"/>
                    <a:pt x="83" y="619"/>
                    <a:pt x="96" y="619"/>
                  </a:cubicBezTo>
                  <a:cubicBezTo>
                    <a:pt x="209" y="619"/>
                    <a:pt x="557" y="373"/>
                    <a:pt x="1068" y="343"/>
                  </a:cubicBezTo>
                  <a:cubicBezTo>
                    <a:pt x="1132" y="335"/>
                    <a:pt x="1194" y="332"/>
                    <a:pt x="1253" y="332"/>
                  </a:cubicBezTo>
                  <a:cubicBezTo>
                    <a:pt x="1662" y="332"/>
                    <a:pt x="1959" y="487"/>
                    <a:pt x="2067" y="487"/>
                  </a:cubicBezTo>
                  <a:cubicBezTo>
                    <a:pt x="2083" y="487"/>
                    <a:pt x="2094" y="484"/>
                    <a:pt x="2102" y="476"/>
                  </a:cubicBezTo>
                  <a:cubicBezTo>
                    <a:pt x="2135" y="443"/>
                    <a:pt x="2069" y="343"/>
                    <a:pt x="1902" y="209"/>
                  </a:cubicBezTo>
                  <a:cubicBezTo>
                    <a:pt x="1679" y="70"/>
                    <a:pt x="1457" y="1"/>
                    <a:pt x="121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0" name="Google Shape;1430;p55"/>
            <p:cNvSpPr/>
            <p:nvPr/>
          </p:nvSpPr>
          <p:spPr>
            <a:xfrm>
              <a:off x="2103353" y="1424145"/>
              <a:ext cx="21408" cy="19764"/>
            </a:xfrm>
            <a:custGeom>
              <a:avLst/>
              <a:gdLst/>
              <a:ahLst/>
              <a:cxnLst/>
              <a:rect l="l" t="t" r="r" b="b"/>
              <a:pathLst>
                <a:path w="1068" h="986" extrusionOk="0">
                  <a:moveTo>
                    <a:pt x="605" y="1"/>
                  </a:moveTo>
                  <a:cubicBezTo>
                    <a:pt x="570" y="1"/>
                    <a:pt x="536" y="5"/>
                    <a:pt x="501" y="14"/>
                  </a:cubicBezTo>
                  <a:cubicBezTo>
                    <a:pt x="201" y="14"/>
                    <a:pt x="0" y="281"/>
                    <a:pt x="34" y="581"/>
                  </a:cubicBezTo>
                  <a:cubicBezTo>
                    <a:pt x="64" y="825"/>
                    <a:pt x="290" y="985"/>
                    <a:pt x="533" y="985"/>
                  </a:cubicBezTo>
                  <a:cubicBezTo>
                    <a:pt x="555" y="985"/>
                    <a:pt x="578" y="984"/>
                    <a:pt x="601" y="981"/>
                  </a:cubicBezTo>
                  <a:cubicBezTo>
                    <a:pt x="868" y="948"/>
                    <a:pt x="1068" y="714"/>
                    <a:pt x="1068" y="447"/>
                  </a:cubicBezTo>
                  <a:cubicBezTo>
                    <a:pt x="1039" y="186"/>
                    <a:pt x="833" y="1"/>
                    <a:pt x="60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1" name="Google Shape;1431;p55"/>
            <p:cNvSpPr/>
            <p:nvPr/>
          </p:nvSpPr>
          <p:spPr>
            <a:xfrm>
              <a:off x="2080622" y="1410194"/>
              <a:ext cx="42135" cy="12288"/>
            </a:xfrm>
            <a:custGeom>
              <a:avLst/>
              <a:gdLst/>
              <a:ahLst/>
              <a:cxnLst/>
              <a:rect l="l" t="t" r="r" b="b"/>
              <a:pathLst>
                <a:path w="2102" h="613" extrusionOk="0">
                  <a:moveTo>
                    <a:pt x="1184" y="1"/>
                  </a:moveTo>
                  <a:cubicBezTo>
                    <a:pt x="1134" y="1"/>
                    <a:pt x="1084" y="4"/>
                    <a:pt x="1034" y="9"/>
                  </a:cubicBezTo>
                  <a:cubicBezTo>
                    <a:pt x="767" y="9"/>
                    <a:pt x="467" y="109"/>
                    <a:pt x="234" y="309"/>
                  </a:cubicBezTo>
                  <a:cubicBezTo>
                    <a:pt x="67" y="443"/>
                    <a:pt x="0" y="543"/>
                    <a:pt x="34" y="610"/>
                  </a:cubicBezTo>
                  <a:cubicBezTo>
                    <a:pt x="37" y="611"/>
                    <a:pt x="42" y="612"/>
                    <a:pt x="47" y="612"/>
                  </a:cubicBezTo>
                  <a:cubicBezTo>
                    <a:pt x="143" y="612"/>
                    <a:pt x="530" y="341"/>
                    <a:pt x="1068" y="309"/>
                  </a:cubicBezTo>
                  <a:cubicBezTo>
                    <a:pt x="1099" y="307"/>
                    <a:pt x="1131" y="306"/>
                    <a:pt x="1161" y="306"/>
                  </a:cubicBezTo>
                  <a:cubicBezTo>
                    <a:pt x="1593" y="306"/>
                    <a:pt x="1945" y="487"/>
                    <a:pt x="2066" y="487"/>
                  </a:cubicBezTo>
                  <a:cubicBezTo>
                    <a:pt x="2082" y="487"/>
                    <a:pt x="2094" y="484"/>
                    <a:pt x="2102" y="476"/>
                  </a:cubicBezTo>
                  <a:cubicBezTo>
                    <a:pt x="2102" y="443"/>
                    <a:pt x="2035" y="309"/>
                    <a:pt x="1868" y="209"/>
                  </a:cubicBezTo>
                  <a:cubicBezTo>
                    <a:pt x="1674" y="70"/>
                    <a:pt x="1433" y="1"/>
                    <a:pt x="118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2" name="Google Shape;1432;p55"/>
            <p:cNvSpPr/>
            <p:nvPr/>
          </p:nvSpPr>
          <p:spPr>
            <a:xfrm>
              <a:off x="2156833" y="1407026"/>
              <a:ext cx="39489" cy="92969"/>
            </a:xfrm>
            <a:custGeom>
              <a:avLst/>
              <a:gdLst/>
              <a:ahLst/>
              <a:cxnLst/>
              <a:rect l="l" t="t" r="r" b="b"/>
              <a:pathLst>
                <a:path w="1970" h="4638" extrusionOk="0">
                  <a:moveTo>
                    <a:pt x="1" y="0"/>
                  </a:moveTo>
                  <a:lnTo>
                    <a:pt x="1" y="0"/>
                  </a:lnTo>
                  <a:cubicBezTo>
                    <a:pt x="301" y="968"/>
                    <a:pt x="668" y="1868"/>
                    <a:pt x="1135" y="2769"/>
                  </a:cubicBezTo>
                  <a:lnTo>
                    <a:pt x="1602" y="3836"/>
                  </a:lnTo>
                  <a:cubicBezTo>
                    <a:pt x="1702" y="3937"/>
                    <a:pt x="1736" y="4103"/>
                    <a:pt x="1736" y="4237"/>
                  </a:cubicBezTo>
                  <a:cubicBezTo>
                    <a:pt x="1736" y="4337"/>
                    <a:pt x="1602" y="4370"/>
                    <a:pt x="1435" y="4404"/>
                  </a:cubicBezTo>
                  <a:cubicBezTo>
                    <a:pt x="1135" y="4437"/>
                    <a:pt x="835" y="4504"/>
                    <a:pt x="568" y="4637"/>
                  </a:cubicBezTo>
                  <a:cubicBezTo>
                    <a:pt x="868" y="4637"/>
                    <a:pt x="1168" y="4637"/>
                    <a:pt x="1469" y="4570"/>
                  </a:cubicBezTo>
                  <a:cubicBezTo>
                    <a:pt x="1535" y="4570"/>
                    <a:pt x="1635" y="4537"/>
                    <a:pt x="1702" y="4504"/>
                  </a:cubicBezTo>
                  <a:cubicBezTo>
                    <a:pt x="1802" y="4470"/>
                    <a:pt x="1902" y="4404"/>
                    <a:pt x="1936" y="4303"/>
                  </a:cubicBezTo>
                  <a:cubicBezTo>
                    <a:pt x="1969" y="4103"/>
                    <a:pt x="1936" y="3903"/>
                    <a:pt x="1836" y="3736"/>
                  </a:cubicBezTo>
                  <a:lnTo>
                    <a:pt x="1335" y="2669"/>
                  </a:lnTo>
                  <a:cubicBezTo>
                    <a:pt x="968" y="1735"/>
                    <a:pt x="535" y="868"/>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3" name="Google Shape;1433;p55"/>
            <p:cNvSpPr/>
            <p:nvPr/>
          </p:nvSpPr>
          <p:spPr>
            <a:xfrm>
              <a:off x="2070580" y="1601603"/>
              <a:ext cx="111029" cy="43397"/>
            </a:xfrm>
            <a:custGeom>
              <a:avLst/>
              <a:gdLst/>
              <a:ahLst/>
              <a:cxnLst/>
              <a:rect l="l" t="t" r="r" b="b"/>
              <a:pathLst>
                <a:path w="5539" h="2165" extrusionOk="0">
                  <a:moveTo>
                    <a:pt x="1" y="0"/>
                  </a:moveTo>
                  <a:cubicBezTo>
                    <a:pt x="1" y="1"/>
                    <a:pt x="1230" y="2165"/>
                    <a:pt x="4358" y="2165"/>
                  </a:cubicBezTo>
                  <a:cubicBezTo>
                    <a:pt x="4725" y="2165"/>
                    <a:pt x="5118" y="2135"/>
                    <a:pt x="5538" y="2068"/>
                  </a:cubicBezTo>
                  <a:lnTo>
                    <a:pt x="5505" y="1101"/>
                  </a:lnTo>
                  <a:cubicBezTo>
                    <a:pt x="5251" y="1119"/>
                    <a:pt x="4998" y="1128"/>
                    <a:pt x="4745" y="1128"/>
                  </a:cubicBezTo>
                  <a:cubicBezTo>
                    <a:pt x="3100" y="1128"/>
                    <a:pt x="1475" y="752"/>
                    <a:pt x="1"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4" name="Google Shape;1434;p55"/>
            <p:cNvSpPr/>
            <p:nvPr/>
          </p:nvSpPr>
          <p:spPr>
            <a:xfrm>
              <a:off x="2071261" y="1368700"/>
              <a:ext cx="51496" cy="16497"/>
            </a:xfrm>
            <a:custGeom>
              <a:avLst/>
              <a:gdLst/>
              <a:ahLst/>
              <a:cxnLst/>
              <a:rect l="l" t="t" r="r" b="b"/>
              <a:pathLst>
                <a:path w="2569" h="823" extrusionOk="0">
                  <a:moveTo>
                    <a:pt x="1585" y="1"/>
                  </a:moveTo>
                  <a:cubicBezTo>
                    <a:pt x="1121" y="1"/>
                    <a:pt x="671" y="134"/>
                    <a:pt x="300" y="411"/>
                  </a:cubicBezTo>
                  <a:cubicBezTo>
                    <a:pt x="100" y="578"/>
                    <a:pt x="0" y="712"/>
                    <a:pt x="67" y="778"/>
                  </a:cubicBezTo>
                  <a:cubicBezTo>
                    <a:pt x="82" y="809"/>
                    <a:pt x="123" y="822"/>
                    <a:pt x="185" y="822"/>
                  </a:cubicBezTo>
                  <a:cubicBezTo>
                    <a:pt x="387" y="822"/>
                    <a:pt x="815" y="681"/>
                    <a:pt x="1301" y="578"/>
                  </a:cubicBezTo>
                  <a:cubicBezTo>
                    <a:pt x="1935" y="478"/>
                    <a:pt x="2502" y="511"/>
                    <a:pt x="2569" y="345"/>
                  </a:cubicBezTo>
                  <a:cubicBezTo>
                    <a:pt x="2569" y="278"/>
                    <a:pt x="2435" y="178"/>
                    <a:pt x="2202" y="78"/>
                  </a:cubicBezTo>
                  <a:cubicBezTo>
                    <a:pt x="1997" y="27"/>
                    <a:pt x="1790" y="1"/>
                    <a:pt x="158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5" name="Google Shape;1435;p55"/>
            <p:cNvSpPr/>
            <p:nvPr/>
          </p:nvSpPr>
          <p:spPr>
            <a:xfrm>
              <a:off x="2186941" y="1367818"/>
              <a:ext cx="39469" cy="13170"/>
            </a:xfrm>
            <a:custGeom>
              <a:avLst/>
              <a:gdLst/>
              <a:ahLst/>
              <a:cxnLst/>
              <a:rect l="l" t="t" r="r" b="b"/>
              <a:pathLst>
                <a:path w="1969" h="657" extrusionOk="0">
                  <a:moveTo>
                    <a:pt x="988" y="1"/>
                  </a:moveTo>
                  <a:cubicBezTo>
                    <a:pt x="715" y="1"/>
                    <a:pt x="440" y="84"/>
                    <a:pt x="200" y="255"/>
                  </a:cubicBezTo>
                  <a:cubicBezTo>
                    <a:pt x="33" y="389"/>
                    <a:pt x="0" y="522"/>
                    <a:pt x="33" y="589"/>
                  </a:cubicBezTo>
                  <a:cubicBezTo>
                    <a:pt x="71" y="639"/>
                    <a:pt x="152" y="656"/>
                    <a:pt x="260" y="656"/>
                  </a:cubicBezTo>
                  <a:cubicBezTo>
                    <a:pt x="440" y="656"/>
                    <a:pt x="697" y="610"/>
                    <a:pt x="967" y="589"/>
                  </a:cubicBezTo>
                  <a:cubicBezTo>
                    <a:pt x="1042" y="583"/>
                    <a:pt x="1115" y="581"/>
                    <a:pt x="1186" y="581"/>
                  </a:cubicBezTo>
                  <a:cubicBezTo>
                    <a:pt x="1365" y="581"/>
                    <a:pt x="1526" y="594"/>
                    <a:pt x="1655" y="594"/>
                  </a:cubicBezTo>
                  <a:cubicBezTo>
                    <a:pt x="1792" y="594"/>
                    <a:pt x="1891" y="580"/>
                    <a:pt x="1935" y="522"/>
                  </a:cubicBezTo>
                  <a:cubicBezTo>
                    <a:pt x="1968" y="455"/>
                    <a:pt x="1901" y="355"/>
                    <a:pt x="1735" y="222"/>
                  </a:cubicBezTo>
                  <a:cubicBezTo>
                    <a:pt x="1507" y="76"/>
                    <a:pt x="1248" y="1"/>
                    <a:pt x="98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6" name="Google Shape;1436;p55"/>
            <p:cNvSpPr/>
            <p:nvPr/>
          </p:nvSpPr>
          <p:spPr>
            <a:xfrm>
              <a:off x="2156172" y="1520702"/>
              <a:ext cx="38807" cy="32192"/>
            </a:xfrm>
            <a:custGeom>
              <a:avLst/>
              <a:gdLst/>
              <a:ahLst/>
              <a:cxnLst/>
              <a:rect l="l" t="t" r="r" b="b"/>
              <a:pathLst>
                <a:path w="1936" h="1606" extrusionOk="0">
                  <a:moveTo>
                    <a:pt x="568" y="0"/>
                  </a:moveTo>
                  <a:cubicBezTo>
                    <a:pt x="578" y="0"/>
                    <a:pt x="589" y="0"/>
                    <a:pt x="600" y="0"/>
                  </a:cubicBezTo>
                  <a:lnTo>
                    <a:pt x="600" y="0"/>
                  </a:lnTo>
                  <a:cubicBezTo>
                    <a:pt x="600" y="0"/>
                    <a:pt x="601" y="0"/>
                    <a:pt x="601" y="0"/>
                  </a:cubicBezTo>
                  <a:close/>
                  <a:moveTo>
                    <a:pt x="600" y="0"/>
                  </a:moveTo>
                  <a:cubicBezTo>
                    <a:pt x="400" y="67"/>
                    <a:pt x="234" y="234"/>
                    <a:pt x="167" y="400"/>
                  </a:cubicBezTo>
                  <a:cubicBezTo>
                    <a:pt x="1" y="834"/>
                    <a:pt x="167" y="1268"/>
                    <a:pt x="568" y="1501"/>
                  </a:cubicBezTo>
                  <a:cubicBezTo>
                    <a:pt x="699" y="1572"/>
                    <a:pt x="843" y="1606"/>
                    <a:pt x="986" y="1606"/>
                  </a:cubicBezTo>
                  <a:cubicBezTo>
                    <a:pt x="1314" y="1606"/>
                    <a:pt x="1639" y="1426"/>
                    <a:pt x="1802" y="1101"/>
                  </a:cubicBezTo>
                  <a:cubicBezTo>
                    <a:pt x="1902" y="967"/>
                    <a:pt x="1935" y="801"/>
                    <a:pt x="1869" y="634"/>
                  </a:cubicBezTo>
                  <a:cubicBezTo>
                    <a:pt x="1802" y="500"/>
                    <a:pt x="1702" y="434"/>
                    <a:pt x="1602" y="367"/>
                  </a:cubicBezTo>
                  <a:cubicBezTo>
                    <a:pt x="1310" y="140"/>
                    <a:pt x="956" y="8"/>
                    <a:pt x="600"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7" name="Google Shape;1437;p55"/>
            <p:cNvSpPr/>
            <p:nvPr/>
          </p:nvSpPr>
          <p:spPr>
            <a:xfrm>
              <a:off x="2122075" y="1463854"/>
              <a:ext cx="6034" cy="6034"/>
            </a:xfrm>
            <a:custGeom>
              <a:avLst/>
              <a:gdLst/>
              <a:ahLst/>
              <a:cxnLst/>
              <a:rect l="l" t="t" r="r" b="b"/>
              <a:pathLst>
                <a:path w="301" h="301" extrusionOk="0">
                  <a:moveTo>
                    <a:pt x="167" y="1"/>
                  </a:moveTo>
                  <a:cubicBezTo>
                    <a:pt x="67" y="1"/>
                    <a:pt x="0" y="67"/>
                    <a:pt x="0" y="168"/>
                  </a:cubicBezTo>
                  <a:cubicBezTo>
                    <a:pt x="0" y="234"/>
                    <a:pt x="67" y="301"/>
                    <a:pt x="167" y="301"/>
                  </a:cubicBezTo>
                  <a:cubicBezTo>
                    <a:pt x="234" y="301"/>
                    <a:pt x="301" y="234"/>
                    <a:pt x="301" y="168"/>
                  </a:cubicBezTo>
                  <a:cubicBezTo>
                    <a:pt x="301" y="67"/>
                    <a:pt x="234" y="1"/>
                    <a:pt x="167"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8" name="Google Shape;1438;p55"/>
            <p:cNvSpPr/>
            <p:nvPr/>
          </p:nvSpPr>
          <p:spPr>
            <a:xfrm>
              <a:off x="2205382" y="1449141"/>
              <a:ext cx="6314" cy="4831"/>
            </a:xfrm>
            <a:custGeom>
              <a:avLst/>
              <a:gdLst/>
              <a:ahLst/>
              <a:cxnLst/>
              <a:rect l="l" t="t" r="r" b="b"/>
              <a:pathLst>
                <a:path w="315" h="241" extrusionOk="0">
                  <a:moveTo>
                    <a:pt x="181" y="1"/>
                  </a:moveTo>
                  <a:cubicBezTo>
                    <a:pt x="0" y="1"/>
                    <a:pt x="179" y="241"/>
                    <a:pt x="269" y="241"/>
                  </a:cubicBezTo>
                  <a:cubicBezTo>
                    <a:pt x="296" y="241"/>
                    <a:pt x="314" y="220"/>
                    <a:pt x="314" y="168"/>
                  </a:cubicBezTo>
                  <a:cubicBezTo>
                    <a:pt x="314" y="68"/>
                    <a:pt x="248" y="1"/>
                    <a:pt x="181"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9" name="Google Shape;1439;p55"/>
            <p:cNvSpPr/>
            <p:nvPr/>
          </p:nvSpPr>
          <p:spPr>
            <a:xfrm>
              <a:off x="2221499" y="1457179"/>
              <a:ext cx="6916" cy="4250"/>
            </a:xfrm>
            <a:custGeom>
              <a:avLst/>
              <a:gdLst/>
              <a:ahLst/>
              <a:cxnLst/>
              <a:rect l="l" t="t" r="r" b="b"/>
              <a:pathLst>
                <a:path w="345" h="212" extrusionOk="0">
                  <a:moveTo>
                    <a:pt x="177" y="0"/>
                  </a:moveTo>
                  <a:cubicBezTo>
                    <a:pt x="0" y="0"/>
                    <a:pt x="188" y="211"/>
                    <a:pt x="289" y="211"/>
                  </a:cubicBezTo>
                  <a:cubicBezTo>
                    <a:pt x="321" y="211"/>
                    <a:pt x="344" y="190"/>
                    <a:pt x="344" y="134"/>
                  </a:cubicBezTo>
                  <a:cubicBezTo>
                    <a:pt x="344" y="67"/>
                    <a:pt x="277" y="0"/>
                    <a:pt x="177"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0" name="Google Shape;1440;p55"/>
            <p:cNvSpPr/>
            <p:nvPr/>
          </p:nvSpPr>
          <p:spPr>
            <a:xfrm>
              <a:off x="2227051" y="1445312"/>
              <a:ext cx="6374" cy="5031"/>
            </a:xfrm>
            <a:custGeom>
              <a:avLst/>
              <a:gdLst/>
              <a:ahLst/>
              <a:cxnLst/>
              <a:rect l="l" t="t" r="r" b="b"/>
              <a:pathLst>
                <a:path w="318" h="251" extrusionOk="0">
                  <a:moveTo>
                    <a:pt x="151" y="0"/>
                  </a:moveTo>
                  <a:cubicBezTo>
                    <a:pt x="84" y="0"/>
                    <a:pt x="17" y="42"/>
                    <a:pt x="0" y="125"/>
                  </a:cubicBezTo>
                  <a:cubicBezTo>
                    <a:pt x="0" y="209"/>
                    <a:pt x="84" y="250"/>
                    <a:pt x="163" y="250"/>
                  </a:cubicBezTo>
                  <a:cubicBezTo>
                    <a:pt x="242" y="250"/>
                    <a:pt x="317" y="209"/>
                    <a:pt x="301" y="125"/>
                  </a:cubicBezTo>
                  <a:cubicBezTo>
                    <a:pt x="284" y="42"/>
                    <a:pt x="217" y="0"/>
                    <a:pt x="151"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1" name="Google Shape;1441;p55"/>
            <p:cNvSpPr/>
            <p:nvPr/>
          </p:nvSpPr>
          <p:spPr>
            <a:xfrm>
              <a:off x="2108365" y="1477404"/>
              <a:ext cx="6715" cy="5031"/>
            </a:xfrm>
            <a:custGeom>
              <a:avLst/>
              <a:gdLst/>
              <a:ahLst/>
              <a:cxnLst/>
              <a:rect l="l" t="t" r="r" b="b"/>
              <a:pathLst>
                <a:path w="335" h="251" extrusionOk="0">
                  <a:moveTo>
                    <a:pt x="167" y="0"/>
                  </a:moveTo>
                  <a:cubicBezTo>
                    <a:pt x="101" y="0"/>
                    <a:pt x="34" y="42"/>
                    <a:pt x="17" y="125"/>
                  </a:cubicBezTo>
                  <a:cubicBezTo>
                    <a:pt x="1" y="209"/>
                    <a:pt x="84" y="250"/>
                    <a:pt x="167" y="250"/>
                  </a:cubicBezTo>
                  <a:cubicBezTo>
                    <a:pt x="251" y="250"/>
                    <a:pt x="334" y="209"/>
                    <a:pt x="317" y="125"/>
                  </a:cubicBezTo>
                  <a:cubicBezTo>
                    <a:pt x="301" y="42"/>
                    <a:pt x="234" y="0"/>
                    <a:pt x="167"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2" name="Google Shape;1442;p55"/>
            <p:cNvSpPr/>
            <p:nvPr/>
          </p:nvSpPr>
          <p:spPr>
            <a:xfrm>
              <a:off x="2097119" y="1465197"/>
              <a:ext cx="6254" cy="4250"/>
            </a:xfrm>
            <a:custGeom>
              <a:avLst/>
              <a:gdLst/>
              <a:ahLst/>
              <a:cxnLst/>
              <a:rect l="l" t="t" r="r" b="b"/>
              <a:pathLst>
                <a:path w="312" h="212" extrusionOk="0">
                  <a:moveTo>
                    <a:pt x="178" y="0"/>
                  </a:moveTo>
                  <a:cubicBezTo>
                    <a:pt x="1" y="0"/>
                    <a:pt x="169" y="212"/>
                    <a:pt x="261" y="212"/>
                  </a:cubicBezTo>
                  <a:cubicBezTo>
                    <a:pt x="290" y="212"/>
                    <a:pt x="311" y="190"/>
                    <a:pt x="311" y="134"/>
                  </a:cubicBezTo>
                  <a:cubicBezTo>
                    <a:pt x="311" y="67"/>
                    <a:pt x="245" y="0"/>
                    <a:pt x="178"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3" name="Google Shape;1443;p55"/>
            <p:cNvSpPr/>
            <p:nvPr/>
          </p:nvSpPr>
          <p:spPr>
            <a:xfrm>
              <a:off x="1912785" y="1258393"/>
              <a:ext cx="233384" cy="370973"/>
            </a:xfrm>
            <a:custGeom>
              <a:avLst/>
              <a:gdLst/>
              <a:ahLst/>
              <a:cxnLst/>
              <a:rect l="l" t="t" r="r" b="b"/>
              <a:pathLst>
                <a:path w="11643" h="18507" extrusionOk="0">
                  <a:moveTo>
                    <a:pt x="7542" y="0"/>
                  </a:moveTo>
                  <a:cubicBezTo>
                    <a:pt x="6218" y="0"/>
                    <a:pt x="4894" y="335"/>
                    <a:pt x="3703" y="1011"/>
                  </a:cubicBezTo>
                  <a:cubicBezTo>
                    <a:pt x="1302" y="2512"/>
                    <a:pt x="1" y="5314"/>
                    <a:pt x="434" y="8116"/>
                  </a:cubicBezTo>
                  <a:cubicBezTo>
                    <a:pt x="568" y="8716"/>
                    <a:pt x="668" y="9350"/>
                    <a:pt x="701" y="9984"/>
                  </a:cubicBezTo>
                  <a:cubicBezTo>
                    <a:pt x="668" y="10518"/>
                    <a:pt x="434" y="11085"/>
                    <a:pt x="401" y="11652"/>
                  </a:cubicBezTo>
                  <a:cubicBezTo>
                    <a:pt x="368" y="12853"/>
                    <a:pt x="1168" y="13920"/>
                    <a:pt x="2002" y="14787"/>
                  </a:cubicBezTo>
                  <a:cubicBezTo>
                    <a:pt x="2802" y="15619"/>
                    <a:pt x="3448" y="18506"/>
                    <a:pt x="4500" y="18506"/>
                  </a:cubicBezTo>
                  <a:cubicBezTo>
                    <a:pt x="4545" y="18506"/>
                    <a:pt x="4591" y="18501"/>
                    <a:pt x="4637" y="18490"/>
                  </a:cubicBezTo>
                  <a:cubicBezTo>
                    <a:pt x="6005" y="17389"/>
                    <a:pt x="6005" y="16789"/>
                    <a:pt x="5972" y="14687"/>
                  </a:cubicBezTo>
                  <a:cubicBezTo>
                    <a:pt x="5938" y="12419"/>
                    <a:pt x="6572" y="9684"/>
                    <a:pt x="5571" y="8249"/>
                  </a:cubicBezTo>
                  <a:cubicBezTo>
                    <a:pt x="8740" y="7182"/>
                    <a:pt x="11008" y="4447"/>
                    <a:pt x="11409" y="1144"/>
                  </a:cubicBezTo>
                  <a:lnTo>
                    <a:pt x="11642" y="1144"/>
                  </a:lnTo>
                  <a:cubicBezTo>
                    <a:pt x="10382" y="385"/>
                    <a:pt x="8962" y="0"/>
                    <a:pt x="754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4" name="Google Shape;1444;p55"/>
            <p:cNvSpPr/>
            <p:nvPr/>
          </p:nvSpPr>
          <p:spPr>
            <a:xfrm>
              <a:off x="1920803" y="1275311"/>
              <a:ext cx="215323" cy="176536"/>
            </a:xfrm>
            <a:custGeom>
              <a:avLst/>
              <a:gdLst/>
              <a:ahLst/>
              <a:cxnLst/>
              <a:rect l="l" t="t" r="r" b="b"/>
              <a:pathLst>
                <a:path w="10742" h="8807" extrusionOk="0">
                  <a:moveTo>
                    <a:pt x="10742" y="0"/>
                  </a:moveTo>
                  <a:lnTo>
                    <a:pt x="10742" y="0"/>
                  </a:lnTo>
                  <a:cubicBezTo>
                    <a:pt x="10725" y="17"/>
                    <a:pt x="10709" y="42"/>
                    <a:pt x="10692" y="67"/>
                  </a:cubicBezTo>
                  <a:lnTo>
                    <a:pt x="10692" y="67"/>
                  </a:lnTo>
                  <a:lnTo>
                    <a:pt x="10742" y="0"/>
                  </a:lnTo>
                  <a:close/>
                  <a:moveTo>
                    <a:pt x="10692" y="67"/>
                  </a:moveTo>
                  <a:lnTo>
                    <a:pt x="10642" y="133"/>
                  </a:lnTo>
                  <a:cubicBezTo>
                    <a:pt x="10659" y="117"/>
                    <a:pt x="10675" y="92"/>
                    <a:pt x="10692" y="67"/>
                  </a:cubicBezTo>
                  <a:close/>
                  <a:moveTo>
                    <a:pt x="10642" y="133"/>
                  </a:moveTo>
                  <a:lnTo>
                    <a:pt x="10375" y="467"/>
                  </a:lnTo>
                  <a:cubicBezTo>
                    <a:pt x="10041" y="901"/>
                    <a:pt x="9674" y="1268"/>
                    <a:pt x="9308" y="1635"/>
                  </a:cubicBezTo>
                  <a:cubicBezTo>
                    <a:pt x="8707" y="2168"/>
                    <a:pt x="8073" y="2635"/>
                    <a:pt x="7373" y="3002"/>
                  </a:cubicBezTo>
                  <a:cubicBezTo>
                    <a:pt x="6973" y="3202"/>
                    <a:pt x="6539" y="3402"/>
                    <a:pt x="6105" y="3536"/>
                  </a:cubicBezTo>
                  <a:cubicBezTo>
                    <a:pt x="5638" y="3703"/>
                    <a:pt x="5138" y="3836"/>
                    <a:pt x="4671" y="3970"/>
                  </a:cubicBezTo>
                  <a:cubicBezTo>
                    <a:pt x="4171" y="4103"/>
                    <a:pt x="3670" y="4236"/>
                    <a:pt x="3203" y="4370"/>
                  </a:cubicBezTo>
                  <a:cubicBezTo>
                    <a:pt x="2770" y="4537"/>
                    <a:pt x="2336" y="4737"/>
                    <a:pt x="1969" y="5004"/>
                  </a:cubicBezTo>
                  <a:cubicBezTo>
                    <a:pt x="1602" y="5237"/>
                    <a:pt x="1268" y="5537"/>
                    <a:pt x="968" y="5838"/>
                  </a:cubicBezTo>
                  <a:cubicBezTo>
                    <a:pt x="701" y="6104"/>
                    <a:pt x="501" y="6405"/>
                    <a:pt x="334" y="6738"/>
                  </a:cubicBezTo>
                  <a:cubicBezTo>
                    <a:pt x="68" y="7205"/>
                    <a:pt x="1" y="7772"/>
                    <a:pt x="101" y="8306"/>
                  </a:cubicBezTo>
                  <a:cubicBezTo>
                    <a:pt x="134" y="8439"/>
                    <a:pt x="201" y="8573"/>
                    <a:pt x="301" y="8706"/>
                  </a:cubicBezTo>
                  <a:cubicBezTo>
                    <a:pt x="334" y="8740"/>
                    <a:pt x="368" y="8773"/>
                    <a:pt x="401" y="8806"/>
                  </a:cubicBezTo>
                  <a:cubicBezTo>
                    <a:pt x="268" y="8673"/>
                    <a:pt x="168" y="8473"/>
                    <a:pt x="134" y="8273"/>
                  </a:cubicBezTo>
                  <a:cubicBezTo>
                    <a:pt x="34" y="7772"/>
                    <a:pt x="134" y="7239"/>
                    <a:pt x="368" y="6772"/>
                  </a:cubicBezTo>
                  <a:cubicBezTo>
                    <a:pt x="535" y="6438"/>
                    <a:pt x="768" y="6138"/>
                    <a:pt x="1035" y="5871"/>
                  </a:cubicBezTo>
                  <a:cubicBezTo>
                    <a:pt x="1302" y="5571"/>
                    <a:pt x="1635" y="5304"/>
                    <a:pt x="1969" y="5070"/>
                  </a:cubicBezTo>
                  <a:cubicBezTo>
                    <a:pt x="2369" y="4803"/>
                    <a:pt x="2803" y="4603"/>
                    <a:pt x="3237" y="4470"/>
                  </a:cubicBezTo>
                  <a:cubicBezTo>
                    <a:pt x="3704" y="4303"/>
                    <a:pt x="4171" y="4170"/>
                    <a:pt x="4671" y="4036"/>
                  </a:cubicBezTo>
                  <a:cubicBezTo>
                    <a:pt x="5171" y="3903"/>
                    <a:pt x="5672" y="3803"/>
                    <a:pt x="6105" y="3636"/>
                  </a:cubicBezTo>
                  <a:cubicBezTo>
                    <a:pt x="6572" y="3469"/>
                    <a:pt x="7006" y="3269"/>
                    <a:pt x="7406" y="3069"/>
                  </a:cubicBezTo>
                  <a:cubicBezTo>
                    <a:pt x="8107" y="2702"/>
                    <a:pt x="8740" y="2235"/>
                    <a:pt x="9341" y="1701"/>
                  </a:cubicBezTo>
                  <a:cubicBezTo>
                    <a:pt x="9741" y="1334"/>
                    <a:pt x="10075" y="934"/>
                    <a:pt x="10408" y="500"/>
                  </a:cubicBezTo>
                  <a:cubicBezTo>
                    <a:pt x="10508" y="334"/>
                    <a:pt x="10608" y="234"/>
                    <a:pt x="10642" y="133"/>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5" name="Google Shape;1445;p55"/>
            <p:cNvSpPr/>
            <p:nvPr/>
          </p:nvSpPr>
          <p:spPr>
            <a:xfrm>
              <a:off x="1918138" y="1277977"/>
              <a:ext cx="215985" cy="117023"/>
            </a:xfrm>
            <a:custGeom>
              <a:avLst/>
              <a:gdLst/>
              <a:ahLst/>
              <a:cxnLst/>
              <a:rect l="l" t="t" r="r" b="b"/>
              <a:pathLst>
                <a:path w="10775" h="5838" extrusionOk="0">
                  <a:moveTo>
                    <a:pt x="10775" y="0"/>
                  </a:moveTo>
                  <a:lnTo>
                    <a:pt x="10508" y="267"/>
                  </a:lnTo>
                  <a:cubicBezTo>
                    <a:pt x="10241" y="467"/>
                    <a:pt x="9908" y="801"/>
                    <a:pt x="9441" y="1168"/>
                  </a:cubicBezTo>
                  <a:cubicBezTo>
                    <a:pt x="8907" y="1602"/>
                    <a:pt x="8340" y="1935"/>
                    <a:pt x="7706" y="2202"/>
                  </a:cubicBezTo>
                  <a:cubicBezTo>
                    <a:pt x="7306" y="2335"/>
                    <a:pt x="6939" y="2436"/>
                    <a:pt x="6538" y="2502"/>
                  </a:cubicBezTo>
                  <a:cubicBezTo>
                    <a:pt x="6105" y="2602"/>
                    <a:pt x="5705" y="2669"/>
                    <a:pt x="5238" y="2736"/>
                  </a:cubicBezTo>
                  <a:cubicBezTo>
                    <a:pt x="4404" y="2836"/>
                    <a:pt x="3570" y="3003"/>
                    <a:pt x="2769" y="3236"/>
                  </a:cubicBezTo>
                  <a:cubicBezTo>
                    <a:pt x="2135" y="3470"/>
                    <a:pt x="1502" y="3803"/>
                    <a:pt x="1001" y="4270"/>
                  </a:cubicBezTo>
                  <a:cubicBezTo>
                    <a:pt x="634" y="4570"/>
                    <a:pt x="367" y="4937"/>
                    <a:pt x="167" y="5371"/>
                  </a:cubicBezTo>
                  <a:cubicBezTo>
                    <a:pt x="101" y="5471"/>
                    <a:pt x="67" y="5604"/>
                    <a:pt x="34" y="5705"/>
                  </a:cubicBezTo>
                  <a:cubicBezTo>
                    <a:pt x="0" y="5771"/>
                    <a:pt x="0" y="5805"/>
                    <a:pt x="0" y="5838"/>
                  </a:cubicBezTo>
                  <a:cubicBezTo>
                    <a:pt x="0" y="5838"/>
                    <a:pt x="0" y="5805"/>
                    <a:pt x="34" y="5738"/>
                  </a:cubicBezTo>
                  <a:cubicBezTo>
                    <a:pt x="67" y="5604"/>
                    <a:pt x="134" y="5504"/>
                    <a:pt x="201" y="5371"/>
                  </a:cubicBezTo>
                  <a:cubicBezTo>
                    <a:pt x="401" y="4971"/>
                    <a:pt x="701" y="4604"/>
                    <a:pt x="1035" y="4304"/>
                  </a:cubicBezTo>
                  <a:cubicBezTo>
                    <a:pt x="1568" y="3870"/>
                    <a:pt x="2169" y="3536"/>
                    <a:pt x="2836" y="3336"/>
                  </a:cubicBezTo>
                  <a:cubicBezTo>
                    <a:pt x="3636" y="3069"/>
                    <a:pt x="4437" y="2903"/>
                    <a:pt x="5271" y="2802"/>
                  </a:cubicBezTo>
                  <a:cubicBezTo>
                    <a:pt x="5738" y="2736"/>
                    <a:pt x="6138" y="2669"/>
                    <a:pt x="6572" y="2602"/>
                  </a:cubicBezTo>
                  <a:cubicBezTo>
                    <a:pt x="6972" y="2536"/>
                    <a:pt x="7339" y="2436"/>
                    <a:pt x="7739" y="2269"/>
                  </a:cubicBezTo>
                  <a:cubicBezTo>
                    <a:pt x="8373" y="2002"/>
                    <a:pt x="8974" y="1668"/>
                    <a:pt x="9507" y="1201"/>
                  </a:cubicBezTo>
                  <a:cubicBezTo>
                    <a:pt x="9874" y="934"/>
                    <a:pt x="10208" y="601"/>
                    <a:pt x="10541" y="267"/>
                  </a:cubicBezTo>
                  <a:cubicBezTo>
                    <a:pt x="10641" y="167"/>
                    <a:pt x="10741" y="67"/>
                    <a:pt x="1077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6" name="Google Shape;1446;p55"/>
            <p:cNvSpPr/>
            <p:nvPr/>
          </p:nvSpPr>
          <p:spPr>
            <a:xfrm>
              <a:off x="2135445" y="1205474"/>
              <a:ext cx="90964" cy="72523"/>
            </a:xfrm>
            <a:custGeom>
              <a:avLst/>
              <a:gdLst/>
              <a:ahLst/>
              <a:cxnLst/>
              <a:rect l="l" t="t" r="r" b="b"/>
              <a:pathLst>
                <a:path w="4538" h="3618" extrusionOk="0">
                  <a:moveTo>
                    <a:pt x="4469" y="0"/>
                  </a:moveTo>
                  <a:cubicBezTo>
                    <a:pt x="4422" y="0"/>
                    <a:pt x="4370" y="15"/>
                    <a:pt x="4304" y="15"/>
                  </a:cubicBezTo>
                  <a:cubicBezTo>
                    <a:pt x="4204" y="15"/>
                    <a:pt x="4137" y="15"/>
                    <a:pt x="4037" y="48"/>
                  </a:cubicBezTo>
                  <a:cubicBezTo>
                    <a:pt x="3903" y="48"/>
                    <a:pt x="3770" y="82"/>
                    <a:pt x="3670" y="115"/>
                  </a:cubicBezTo>
                  <a:cubicBezTo>
                    <a:pt x="3503" y="148"/>
                    <a:pt x="3370" y="182"/>
                    <a:pt x="3203" y="248"/>
                  </a:cubicBezTo>
                  <a:cubicBezTo>
                    <a:pt x="3036" y="315"/>
                    <a:pt x="2869" y="382"/>
                    <a:pt x="2736" y="449"/>
                  </a:cubicBezTo>
                  <a:cubicBezTo>
                    <a:pt x="2002" y="782"/>
                    <a:pt x="1335" y="1316"/>
                    <a:pt x="834" y="1950"/>
                  </a:cubicBezTo>
                  <a:cubicBezTo>
                    <a:pt x="734" y="2083"/>
                    <a:pt x="634" y="2216"/>
                    <a:pt x="534" y="2350"/>
                  </a:cubicBezTo>
                  <a:cubicBezTo>
                    <a:pt x="434" y="2483"/>
                    <a:pt x="367" y="2617"/>
                    <a:pt x="301" y="2784"/>
                  </a:cubicBezTo>
                  <a:cubicBezTo>
                    <a:pt x="234" y="2917"/>
                    <a:pt x="201" y="3017"/>
                    <a:pt x="167" y="3117"/>
                  </a:cubicBezTo>
                  <a:cubicBezTo>
                    <a:pt x="101" y="3217"/>
                    <a:pt x="67" y="3284"/>
                    <a:pt x="67" y="3384"/>
                  </a:cubicBezTo>
                  <a:cubicBezTo>
                    <a:pt x="34" y="3484"/>
                    <a:pt x="1" y="3551"/>
                    <a:pt x="1" y="3617"/>
                  </a:cubicBezTo>
                  <a:cubicBezTo>
                    <a:pt x="1" y="3617"/>
                    <a:pt x="101" y="3284"/>
                    <a:pt x="367" y="2784"/>
                  </a:cubicBezTo>
                  <a:cubicBezTo>
                    <a:pt x="434" y="2683"/>
                    <a:pt x="501" y="2550"/>
                    <a:pt x="601" y="2417"/>
                  </a:cubicBezTo>
                  <a:cubicBezTo>
                    <a:pt x="701" y="2250"/>
                    <a:pt x="801" y="2116"/>
                    <a:pt x="901" y="1983"/>
                  </a:cubicBezTo>
                  <a:cubicBezTo>
                    <a:pt x="1402" y="1383"/>
                    <a:pt x="2035" y="849"/>
                    <a:pt x="2769" y="515"/>
                  </a:cubicBezTo>
                  <a:cubicBezTo>
                    <a:pt x="2903" y="449"/>
                    <a:pt x="3069" y="382"/>
                    <a:pt x="3236" y="315"/>
                  </a:cubicBezTo>
                  <a:cubicBezTo>
                    <a:pt x="3370" y="248"/>
                    <a:pt x="3503" y="215"/>
                    <a:pt x="3670" y="182"/>
                  </a:cubicBezTo>
                  <a:cubicBezTo>
                    <a:pt x="4204" y="48"/>
                    <a:pt x="4537" y="15"/>
                    <a:pt x="4537" y="15"/>
                  </a:cubicBezTo>
                  <a:cubicBezTo>
                    <a:pt x="4515" y="4"/>
                    <a:pt x="4493" y="0"/>
                    <a:pt x="4469"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7" name="Google Shape;1447;p55"/>
            <p:cNvSpPr/>
            <p:nvPr/>
          </p:nvSpPr>
          <p:spPr>
            <a:xfrm>
              <a:off x="2143463" y="1273186"/>
              <a:ext cx="159157" cy="240179"/>
            </a:xfrm>
            <a:custGeom>
              <a:avLst/>
              <a:gdLst/>
              <a:ahLst/>
              <a:cxnLst/>
              <a:rect l="l" t="t" r="r" b="b"/>
              <a:pathLst>
                <a:path w="7940" h="11982" extrusionOk="0">
                  <a:moveTo>
                    <a:pt x="36" y="772"/>
                  </a:moveTo>
                  <a:lnTo>
                    <a:pt x="34" y="773"/>
                  </a:lnTo>
                  <a:lnTo>
                    <a:pt x="1" y="807"/>
                  </a:lnTo>
                  <a:cubicBezTo>
                    <a:pt x="12" y="795"/>
                    <a:pt x="24" y="783"/>
                    <a:pt x="36" y="772"/>
                  </a:cubicBezTo>
                  <a:close/>
                  <a:moveTo>
                    <a:pt x="2147" y="1"/>
                  </a:moveTo>
                  <a:cubicBezTo>
                    <a:pt x="1583" y="1"/>
                    <a:pt x="1048" y="136"/>
                    <a:pt x="568" y="406"/>
                  </a:cubicBezTo>
                  <a:cubicBezTo>
                    <a:pt x="351" y="499"/>
                    <a:pt x="191" y="621"/>
                    <a:pt x="36" y="772"/>
                  </a:cubicBezTo>
                  <a:lnTo>
                    <a:pt x="36" y="772"/>
                  </a:lnTo>
                  <a:lnTo>
                    <a:pt x="134" y="706"/>
                  </a:lnTo>
                  <a:cubicBezTo>
                    <a:pt x="268" y="606"/>
                    <a:pt x="401" y="506"/>
                    <a:pt x="568" y="440"/>
                  </a:cubicBezTo>
                  <a:cubicBezTo>
                    <a:pt x="1102" y="173"/>
                    <a:pt x="1702" y="39"/>
                    <a:pt x="2336" y="39"/>
                  </a:cubicBezTo>
                  <a:cubicBezTo>
                    <a:pt x="2736" y="73"/>
                    <a:pt x="3170" y="173"/>
                    <a:pt x="3537" y="340"/>
                  </a:cubicBezTo>
                  <a:cubicBezTo>
                    <a:pt x="4471" y="740"/>
                    <a:pt x="5171" y="1574"/>
                    <a:pt x="5438" y="2541"/>
                  </a:cubicBezTo>
                  <a:cubicBezTo>
                    <a:pt x="5571" y="3108"/>
                    <a:pt x="5638" y="3675"/>
                    <a:pt x="5605" y="4242"/>
                  </a:cubicBezTo>
                  <a:cubicBezTo>
                    <a:pt x="5571" y="4843"/>
                    <a:pt x="5605" y="5410"/>
                    <a:pt x="5638" y="5977"/>
                  </a:cubicBezTo>
                  <a:cubicBezTo>
                    <a:pt x="5772" y="7011"/>
                    <a:pt x="6205" y="7978"/>
                    <a:pt x="6839" y="8812"/>
                  </a:cubicBezTo>
                  <a:cubicBezTo>
                    <a:pt x="7139" y="9112"/>
                    <a:pt x="7406" y="9446"/>
                    <a:pt x="7640" y="9780"/>
                  </a:cubicBezTo>
                  <a:cubicBezTo>
                    <a:pt x="7740" y="9946"/>
                    <a:pt x="7806" y="10113"/>
                    <a:pt x="7840" y="10280"/>
                  </a:cubicBezTo>
                  <a:cubicBezTo>
                    <a:pt x="7840" y="10447"/>
                    <a:pt x="7840" y="10614"/>
                    <a:pt x="7806" y="10780"/>
                  </a:cubicBezTo>
                  <a:cubicBezTo>
                    <a:pt x="7706" y="11014"/>
                    <a:pt x="7606" y="11247"/>
                    <a:pt x="7439" y="11447"/>
                  </a:cubicBezTo>
                  <a:cubicBezTo>
                    <a:pt x="7306" y="11648"/>
                    <a:pt x="7206" y="11748"/>
                    <a:pt x="7106" y="11848"/>
                  </a:cubicBezTo>
                  <a:lnTo>
                    <a:pt x="7039" y="11948"/>
                  </a:lnTo>
                  <a:lnTo>
                    <a:pt x="7006" y="11981"/>
                  </a:lnTo>
                  <a:lnTo>
                    <a:pt x="7073" y="11981"/>
                  </a:lnTo>
                  <a:lnTo>
                    <a:pt x="7173" y="11881"/>
                  </a:lnTo>
                  <a:cubicBezTo>
                    <a:pt x="7273" y="11748"/>
                    <a:pt x="7373" y="11614"/>
                    <a:pt x="7473" y="11481"/>
                  </a:cubicBezTo>
                  <a:cubicBezTo>
                    <a:pt x="7640" y="11281"/>
                    <a:pt x="7773" y="11047"/>
                    <a:pt x="7873" y="10780"/>
                  </a:cubicBezTo>
                  <a:cubicBezTo>
                    <a:pt x="7906" y="10647"/>
                    <a:pt x="7940" y="10447"/>
                    <a:pt x="7906" y="10280"/>
                  </a:cubicBezTo>
                  <a:cubicBezTo>
                    <a:pt x="7873" y="10113"/>
                    <a:pt x="7806" y="9913"/>
                    <a:pt x="7740" y="9780"/>
                  </a:cubicBezTo>
                  <a:cubicBezTo>
                    <a:pt x="7473" y="9413"/>
                    <a:pt x="7206" y="9079"/>
                    <a:pt x="6939" y="8779"/>
                  </a:cubicBezTo>
                  <a:cubicBezTo>
                    <a:pt x="6639" y="8379"/>
                    <a:pt x="6372" y="7978"/>
                    <a:pt x="6205" y="7511"/>
                  </a:cubicBezTo>
                  <a:cubicBezTo>
                    <a:pt x="5972" y="7011"/>
                    <a:pt x="5838" y="6511"/>
                    <a:pt x="5772" y="5977"/>
                  </a:cubicBezTo>
                  <a:cubicBezTo>
                    <a:pt x="5705" y="5410"/>
                    <a:pt x="5705" y="4843"/>
                    <a:pt x="5738" y="4276"/>
                  </a:cubicBezTo>
                  <a:cubicBezTo>
                    <a:pt x="5772" y="3675"/>
                    <a:pt x="5705" y="3108"/>
                    <a:pt x="5571" y="2541"/>
                  </a:cubicBezTo>
                  <a:cubicBezTo>
                    <a:pt x="5405" y="2007"/>
                    <a:pt x="5138" y="1507"/>
                    <a:pt x="4771" y="1107"/>
                  </a:cubicBezTo>
                  <a:cubicBezTo>
                    <a:pt x="4437" y="740"/>
                    <a:pt x="4037" y="473"/>
                    <a:pt x="3570" y="273"/>
                  </a:cubicBezTo>
                  <a:cubicBezTo>
                    <a:pt x="3203" y="106"/>
                    <a:pt x="2769" y="6"/>
                    <a:pt x="2336" y="6"/>
                  </a:cubicBezTo>
                  <a:cubicBezTo>
                    <a:pt x="2272" y="3"/>
                    <a:pt x="2209" y="1"/>
                    <a:pt x="214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8" name="Google Shape;1448;p55"/>
            <p:cNvSpPr/>
            <p:nvPr/>
          </p:nvSpPr>
          <p:spPr>
            <a:xfrm>
              <a:off x="1890716" y="1264607"/>
              <a:ext cx="236050" cy="191911"/>
            </a:xfrm>
            <a:custGeom>
              <a:avLst/>
              <a:gdLst/>
              <a:ahLst/>
              <a:cxnLst/>
              <a:rect l="l" t="t" r="r" b="b"/>
              <a:pathLst>
                <a:path w="11776" h="9574" extrusionOk="0">
                  <a:moveTo>
                    <a:pt x="11776" y="0"/>
                  </a:moveTo>
                  <a:cubicBezTo>
                    <a:pt x="11764" y="23"/>
                    <a:pt x="11752" y="47"/>
                    <a:pt x="11740" y="70"/>
                  </a:cubicBezTo>
                  <a:lnTo>
                    <a:pt x="11740" y="70"/>
                  </a:lnTo>
                  <a:lnTo>
                    <a:pt x="11776" y="34"/>
                  </a:lnTo>
                  <a:lnTo>
                    <a:pt x="11776" y="0"/>
                  </a:lnTo>
                  <a:close/>
                  <a:moveTo>
                    <a:pt x="11740" y="70"/>
                  </a:moveTo>
                  <a:lnTo>
                    <a:pt x="11676" y="134"/>
                  </a:lnTo>
                  <a:cubicBezTo>
                    <a:pt x="11576" y="301"/>
                    <a:pt x="11476" y="434"/>
                    <a:pt x="11342" y="567"/>
                  </a:cubicBezTo>
                  <a:cubicBezTo>
                    <a:pt x="10875" y="1001"/>
                    <a:pt x="10308" y="1368"/>
                    <a:pt x="9674" y="1601"/>
                  </a:cubicBezTo>
                  <a:cubicBezTo>
                    <a:pt x="9241" y="1735"/>
                    <a:pt x="8807" y="1868"/>
                    <a:pt x="8373" y="1935"/>
                  </a:cubicBezTo>
                  <a:cubicBezTo>
                    <a:pt x="7873" y="2035"/>
                    <a:pt x="7373" y="2068"/>
                    <a:pt x="6806" y="2102"/>
                  </a:cubicBezTo>
                  <a:cubicBezTo>
                    <a:pt x="6272" y="2169"/>
                    <a:pt x="5705" y="2169"/>
                    <a:pt x="5104" y="2235"/>
                  </a:cubicBezTo>
                  <a:cubicBezTo>
                    <a:pt x="4471" y="2302"/>
                    <a:pt x="3870" y="2402"/>
                    <a:pt x="3270" y="2569"/>
                  </a:cubicBezTo>
                  <a:cubicBezTo>
                    <a:pt x="2669" y="2736"/>
                    <a:pt x="2102" y="3036"/>
                    <a:pt x="1602" y="3403"/>
                  </a:cubicBezTo>
                  <a:cubicBezTo>
                    <a:pt x="1135" y="3770"/>
                    <a:pt x="768" y="4203"/>
                    <a:pt x="501" y="4737"/>
                  </a:cubicBezTo>
                  <a:cubicBezTo>
                    <a:pt x="68" y="5638"/>
                    <a:pt x="1" y="6672"/>
                    <a:pt x="334" y="7606"/>
                  </a:cubicBezTo>
                  <a:cubicBezTo>
                    <a:pt x="568" y="8240"/>
                    <a:pt x="968" y="8773"/>
                    <a:pt x="1502" y="9207"/>
                  </a:cubicBezTo>
                  <a:cubicBezTo>
                    <a:pt x="1635" y="9307"/>
                    <a:pt x="1769" y="9407"/>
                    <a:pt x="1936" y="9507"/>
                  </a:cubicBezTo>
                  <a:lnTo>
                    <a:pt x="2069" y="9574"/>
                  </a:lnTo>
                  <a:lnTo>
                    <a:pt x="2102" y="9574"/>
                  </a:lnTo>
                  <a:lnTo>
                    <a:pt x="2069" y="9540"/>
                  </a:lnTo>
                  <a:lnTo>
                    <a:pt x="1936" y="9474"/>
                  </a:lnTo>
                  <a:cubicBezTo>
                    <a:pt x="1802" y="9374"/>
                    <a:pt x="1669" y="9274"/>
                    <a:pt x="1535" y="9140"/>
                  </a:cubicBezTo>
                  <a:cubicBezTo>
                    <a:pt x="1035" y="8740"/>
                    <a:pt x="635" y="8173"/>
                    <a:pt x="434" y="7572"/>
                  </a:cubicBezTo>
                  <a:cubicBezTo>
                    <a:pt x="101" y="6638"/>
                    <a:pt x="168" y="5638"/>
                    <a:pt x="601" y="4737"/>
                  </a:cubicBezTo>
                  <a:cubicBezTo>
                    <a:pt x="835" y="4237"/>
                    <a:pt x="1202" y="3803"/>
                    <a:pt x="1669" y="3436"/>
                  </a:cubicBezTo>
                  <a:cubicBezTo>
                    <a:pt x="2169" y="3103"/>
                    <a:pt x="2703" y="2802"/>
                    <a:pt x="3303" y="2636"/>
                  </a:cubicBezTo>
                  <a:cubicBezTo>
                    <a:pt x="4471" y="2369"/>
                    <a:pt x="5638" y="2202"/>
                    <a:pt x="6839" y="2202"/>
                  </a:cubicBezTo>
                  <a:cubicBezTo>
                    <a:pt x="7373" y="2169"/>
                    <a:pt x="7873" y="2102"/>
                    <a:pt x="8407" y="2002"/>
                  </a:cubicBezTo>
                  <a:cubicBezTo>
                    <a:pt x="8840" y="1935"/>
                    <a:pt x="9274" y="1802"/>
                    <a:pt x="9708" y="1635"/>
                  </a:cubicBezTo>
                  <a:cubicBezTo>
                    <a:pt x="10342" y="1401"/>
                    <a:pt x="10909" y="1034"/>
                    <a:pt x="11376" y="567"/>
                  </a:cubicBezTo>
                  <a:cubicBezTo>
                    <a:pt x="11523" y="420"/>
                    <a:pt x="11644" y="246"/>
                    <a:pt x="11740" y="7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9" name="Google Shape;1449;p55"/>
            <p:cNvSpPr/>
            <p:nvPr/>
          </p:nvSpPr>
          <p:spPr>
            <a:xfrm>
              <a:off x="2155510" y="1518918"/>
              <a:ext cx="31451" cy="32774"/>
            </a:xfrm>
            <a:custGeom>
              <a:avLst/>
              <a:gdLst/>
              <a:ahLst/>
              <a:cxnLst/>
              <a:rect l="l" t="t" r="r" b="b"/>
              <a:pathLst>
                <a:path w="1569" h="1635" extrusionOk="0">
                  <a:moveTo>
                    <a:pt x="839" y="0"/>
                  </a:moveTo>
                  <a:cubicBezTo>
                    <a:pt x="772" y="0"/>
                    <a:pt x="703" y="9"/>
                    <a:pt x="634" y="22"/>
                  </a:cubicBezTo>
                  <a:cubicBezTo>
                    <a:pt x="434" y="22"/>
                    <a:pt x="267" y="156"/>
                    <a:pt x="167" y="323"/>
                  </a:cubicBezTo>
                  <a:cubicBezTo>
                    <a:pt x="34" y="523"/>
                    <a:pt x="0" y="756"/>
                    <a:pt x="67" y="990"/>
                  </a:cubicBezTo>
                  <a:cubicBezTo>
                    <a:pt x="134" y="1157"/>
                    <a:pt x="234" y="1290"/>
                    <a:pt x="367" y="1423"/>
                  </a:cubicBezTo>
                  <a:cubicBezTo>
                    <a:pt x="550" y="1580"/>
                    <a:pt x="713" y="1635"/>
                    <a:pt x="775" y="1635"/>
                  </a:cubicBezTo>
                  <a:cubicBezTo>
                    <a:pt x="792" y="1635"/>
                    <a:pt x="801" y="1631"/>
                    <a:pt x="801" y="1624"/>
                  </a:cubicBezTo>
                  <a:cubicBezTo>
                    <a:pt x="801" y="1590"/>
                    <a:pt x="634" y="1523"/>
                    <a:pt x="467" y="1257"/>
                  </a:cubicBezTo>
                  <a:cubicBezTo>
                    <a:pt x="367" y="1157"/>
                    <a:pt x="300" y="1023"/>
                    <a:pt x="267" y="890"/>
                  </a:cubicBezTo>
                  <a:cubicBezTo>
                    <a:pt x="200" y="723"/>
                    <a:pt x="234" y="523"/>
                    <a:pt x="334" y="389"/>
                  </a:cubicBezTo>
                  <a:cubicBezTo>
                    <a:pt x="451" y="226"/>
                    <a:pt x="616" y="144"/>
                    <a:pt x="797" y="144"/>
                  </a:cubicBezTo>
                  <a:cubicBezTo>
                    <a:pt x="874" y="144"/>
                    <a:pt x="954" y="159"/>
                    <a:pt x="1034" y="189"/>
                  </a:cubicBezTo>
                  <a:cubicBezTo>
                    <a:pt x="1268" y="256"/>
                    <a:pt x="1435" y="323"/>
                    <a:pt x="1535" y="356"/>
                  </a:cubicBezTo>
                  <a:cubicBezTo>
                    <a:pt x="1535" y="423"/>
                    <a:pt x="1568" y="423"/>
                    <a:pt x="1568" y="423"/>
                  </a:cubicBezTo>
                  <a:lnTo>
                    <a:pt x="1568" y="356"/>
                  </a:lnTo>
                  <a:cubicBezTo>
                    <a:pt x="1435" y="223"/>
                    <a:pt x="1268" y="122"/>
                    <a:pt x="1101" y="56"/>
                  </a:cubicBezTo>
                  <a:cubicBezTo>
                    <a:pt x="1023" y="17"/>
                    <a:pt x="933" y="0"/>
                    <a:pt x="83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0" name="Google Shape;1450;p55"/>
            <p:cNvSpPr/>
            <p:nvPr/>
          </p:nvSpPr>
          <p:spPr>
            <a:xfrm>
              <a:off x="1902081" y="1287999"/>
              <a:ext cx="234045" cy="458710"/>
            </a:xfrm>
            <a:custGeom>
              <a:avLst/>
              <a:gdLst/>
              <a:ahLst/>
              <a:cxnLst/>
              <a:rect l="l" t="t" r="r" b="b"/>
              <a:pathLst>
                <a:path w="11676" h="22884" extrusionOk="0">
                  <a:moveTo>
                    <a:pt x="11676" y="1"/>
                  </a:moveTo>
                  <a:cubicBezTo>
                    <a:pt x="11643" y="1"/>
                    <a:pt x="11576" y="434"/>
                    <a:pt x="11342" y="1135"/>
                  </a:cubicBezTo>
                  <a:cubicBezTo>
                    <a:pt x="10975" y="2136"/>
                    <a:pt x="10442" y="3036"/>
                    <a:pt x="9775" y="3870"/>
                  </a:cubicBezTo>
                  <a:cubicBezTo>
                    <a:pt x="8774" y="5071"/>
                    <a:pt x="7473" y="6038"/>
                    <a:pt x="6005" y="6606"/>
                  </a:cubicBezTo>
                  <a:cubicBezTo>
                    <a:pt x="5205" y="6939"/>
                    <a:pt x="4271" y="7073"/>
                    <a:pt x="3337" y="7406"/>
                  </a:cubicBezTo>
                  <a:cubicBezTo>
                    <a:pt x="2336" y="7706"/>
                    <a:pt x="1502" y="8340"/>
                    <a:pt x="902" y="9207"/>
                  </a:cubicBezTo>
                  <a:cubicBezTo>
                    <a:pt x="301" y="10041"/>
                    <a:pt x="1" y="11042"/>
                    <a:pt x="68" y="12076"/>
                  </a:cubicBezTo>
                  <a:cubicBezTo>
                    <a:pt x="101" y="13043"/>
                    <a:pt x="435" y="13977"/>
                    <a:pt x="1002" y="14745"/>
                  </a:cubicBezTo>
                  <a:cubicBezTo>
                    <a:pt x="1135" y="14911"/>
                    <a:pt x="1268" y="15078"/>
                    <a:pt x="1435" y="15245"/>
                  </a:cubicBezTo>
                  <a:cubicBezTo>
                    <a:pt x="1602" y="15412"/>
                    <a:pt x="1735" y="15545"/>
                    <a:pt x="1869" y="15745"/>
                  </a:cubicBezTo>
                  <a:cubicBezTo>
                    <a:pt x="2102" y="16046"/>
                    <a:pt x="2303" y="16413"/>
                    <a:pt x="2436" y="16779"/>
                  </a:cubicBezTo>
                  <a:cubicBezTo>
                    <a:pt x="2703" y="17447"/>
                    <a:pt x="2736" y="18180"/>
                    <a:pt x="2536" y="18881"/>
                  </a:cubicBezTo>
                  <a:cubicBezTo>
                    <a:pt x="2069" y="20149"/>
                    <a:pt x="1569" y="21116"/>
                    <a:pt x="1268" y="21816"/>
                  </a:cubicBezTo>
                  <a:lnTo>
                    <a:pt x="902" y="22584"/>
                  </a:lnTo>
                  <a:cubicBezTo>
                    <a:pt x="868" y="22684"/>
                    <a:pt x="801" y="22784"/>
                    <a:pt x="801" y="22884"/>
                  </a:cubicBezTo>
                  <a:cubicBezTo>
                    <a:pt x="835" y="22784"/>
                    <a:pt x="868" y="22717"/>
                    <a:pt x="902" y="22650"/>
                  </a:cubicBezTo>
                  <a:cubicBezTo>
                    <a:pt x="1002" y="22484"/>
                    <a:pt x="1168" y="22217"/>
                    <a:pt x="1335" y="21883"/>
                  </a:cubicBezTo>
                  <a:cubicBezTo>
                    <a:pt x="1669" y="21183"/>
                    <a:pt x="2136" y="20215"/>
                    <a:pt x="2669" y="18948"/>
                  </a:cubicBezTo>
                  <a:cubicBezTo>
                    <a:pt x="2903" y="18247"/>
                    <a:pt x="2870" y="17447"/>
                    <a:pt x="2603" y="16746"/>
                  </a:cubicBezTo>
                  <a:cubicBezTo>
                    <a:pt x="2436" y="16346"/>
                    <a:pt x="2236" y="15979"/>
                    <a:pt x="2002" y="15645"/>
                  </a:cubicBezTo>
                  <a:cubicBezTo>
                    <a:pt x="1869" y="15479"/>
                    <a:pt x="1735" y="15312"/>
                    <a:pt x="1569" y="15145"/>
                  </a:cubicBezTo>
                  <a:cubicBezTo>
                    <a:pt x="1435" y="14978"/>
                    <a:pt x="1302" y="14811"/>
                    <a:pt x="1168" y="14645"/>
                  </a:cubicBezTo>
                  <a:cubicBezTo>
                    <a:pt x="635" y="13911"/>
                    <a:pt x="301" y="13043"/>
                    <a:pt x="268" y="12109"/>
                  </a:cubicBezTo>
                  <a:cubicBezTo>
                    <a:pt x="234" y="11109"/>
                    <a:pt x="535" y="10141"/>
                    <a:pt x="1102" y="9341"/>
                  </a:cubicBezTo>
                  <a:cubicBezTo>
                    <a:pt x="1669" y="8540"/>
                    <a:pt x="2469" y="7940"/>
                    <a:pt x="3437" y="7640"/>
                  </a:cubicBezTo>
                  <a:cubicBezTo>
                    <a:pt x="4337" y="7273"/>
                    <a:pt x="5271" y="7139"/>
                    <a:pt x="6105" y="6806"/>
                  </a:cubicBezTo>
                  <a:cubicBezTo>
                    <a:pt x="8607" y="5772"/>
                    <a:pt x="10542" y="3703"/>
                    <a:pt x="11409" y="1135"/>
                  </a:cubicBezTo>
                  <a:cubicBezTo>
                    <a:pt x="11509" y="868"/>
                    <a:pt x="11576" y="601"/>
                    <a:pt x="11643" y="301"/>
                  </a:cubicBezTo>
                  <a:cubicBezTo>
                    <a:pt x="11643" y="201"/>
                    <a:pt x="11676" y="101"/>
                    <a:pt x="11676"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1" name="Google Shape;1451;p55"/>
            <p:cNvSpPr/>
            <p:nvPr/>
          </p:nvSpPr>
          <p:spPr>
            <a:xfrm>
              <a:off x="1833888" y="1666449"/>
              <a:ext cx="465405" cy="651964"/>
            </a:xfrm>
            <a:custGeom>
              <a:avLst/>
              <a:gdLst/>
              <a:ahLst/>
              <a:cxnLst/>
              <a:rect l="l" t="t" r="r" b="b"/>
              <a:pathLst>
                <a:path w="23218" h="32525" extrusionOk="0">
                  <a:moveTo>
                    <a:pt x="10408" y="1"/>
                  </a:moveTo>
                  <a:cubicBezTo>
                    <a:pt x="10408" y="1"/>
                    <a:pt x="6305" y="2136"/>
                    <a:pt x="4737" y="3103"/>
                  </a:cubicBezTo>
                  <a:cubicBezTo>
                    <a:pt x="0" y="6039"/>
                    <a:pt x="1201" y="12510"/>
                    <a:pt x="1602" y="14178"/>
                  </a:cubicBezTo>
                  <a:cubicBezTo>
                    <a:pt x="2035" y="15846"/>
                    <a:pt x="4237" y="26887"/>
                    <a:pt x="4237" y="26887"/>
                  </a:cubicBezTo>
                  <a:lnTo>
                    <a:pt x="3136" y="31824"/>
                  </a:lnTo>
                  <a:lnTo>
                    <a:pt x="22650" y="32524"/>
                  </a:lnTo>
                  <a:cubicBezTo>
                    <a:pt x="22650" y="32524"/>
                    <a:pt x="23217" y="10142"/>
                    <a:pt x="22250" y="6739"/>
                  </a:cubicBezTo>
                  <a:cubicBezTo>
                    <a:pt x="21316" y="3303"/>
                    <a:pt x="17480" y="735"/>
                    <a:pt x="17480" y="735"/>
                  </a:cubicBezTo>
                  <a:cubicBezTo>
                    <a:pt x="16991" y="1630"/>
                    <a:pt x="15851" y="2208"/>
                    <a:pt x="14541" y="2208"/>
                  </a:cubicBezTo>
                  <a:cubicBezTo>
                    <a:pt x="13166" y="2208"/>
                    <a:pt x="11603" y="1572"/>
                    <a:pt x="10408" y="1"/>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2" name="Google Shape;1452;p55"/>
            <p:cNvSpPr/>
            <p:nvPr/>
          </p:nvSpPr>
          <p:spPr>
            <a:xfrm>
              <a:off x="2112714" y="2266897"/>
              <a:ext cx="55525" cy="43478"/>
            </a:xfrm>
            <a:custGeom>
              <a:avLst/>
              <a:gdLst/>
              <a:ahLst/>
              <a:cxnLst/>
              <a:rect l="l" t="t" r="r" b="b"/>
              <a:pathLst>
                <a:path w="2770" h="2169" extrusionOk="0">
                  <a:moveTo>
                    <a:pt x="0" y="1"/>
                  </a:moveTo>
                  <a:cubicBezTo>
                    <a:pt x="434" y="935"/>
                    <a:pt x="1802" y="1902"/>
                    <a:pt x="2769" y="2169"/>
                  </a:cubicBezTo>
                  <a:cubicBezTo>
                    <a:pt x="1968" y="1302"/>
                    <a:pt x="1034" y="534"/>
                    <a:pt x="0"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3" name="Google Shape;1453;p55"/>
            <p:cNvSpPr/>
            <p:nvPr/>
          </p:nvSpPr>
          <p:spPr>
            <a:xfrm>
              <a:off x="2024456" y="2139190"/>
              <a:ext cx="54843" cy="44159"/>
            </a:xfrm>
            <a:custGeom>
              <a:avLst/>
              <a:gdLst/>
              <a:ahLst/>
              <a:cxnLst/>
              <a:rect l="l" t="t" r="r" b="b"/>
              <a:pathLst>
                <a:path w="2736" h="2203" extrusionOk="0">
                  <a:moveTo>
                    <a:pt x="0" y="1"/>
                  </a:moveTo>
                  <a:lnTo>
                    <a:pt x="0" y="1"/>
                  </a:lnTo>
                  <a:cubicBezTo>
                    <a:pt x="401" y="968"/>
                    <a:pt x="1768" y="1902"/>
                    <a:pt x="2736" y="2202"/>
                  </a:cubicBezTo>
                  <a:cubicBezTo>
                    <a:pt x="1968" y="1301"/>
                    <a:pt x="1034" y="568"/>
                    <a:pt x="0"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4" name="Google Shape;1454;p55"/>
            <p:cNvSpPr/>
            <p:nvPr/>
          </p:nvSpPr>
          <p:spPr>
            <a:xfrm>
              <a:off x="2233746" y="2229453"/>
              <a:ext cx="14052" cy="70238"/>
            </a:xfrm>
            <a:custGeom>
              <a:avLst/>
              <a:gdLst/>
              <a:ahLst/>
              <a:cxnLst/>
              <a:rect l="l" t="t" r="r" b="b"/>
              <a:pathLst>
                <a:path w="701" h="3504" extrusionOk="0">
                  <a:moveTo>
                    <a:pt x="467" y="1"/>
                  </a:moveTo>
                  <a:lnTo>
                    <a:pt x="467" y="1"/>
                  </a:lnTo>
                  <a:cubicBezTo>
                    <a:pt x="0" y="901"/>
                    <a:pt x="133" y="2569"/>
                    <a:pt x="500" y="3503"/>
                  </a:cubicBezTo>
                  <a:cubicBezTo>
                    <a:pt x="701" y="2336"/>
                    <a:pt x="701" y="1135"/>
                    <a:pt x="467"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5" name="Google Shape;1455;p55"/>
            <p:cNvSpPr/>
            <p:nvPr/>
          </p:nvSpPr>
          <p:spPr>
            <a:xfrm>
              <a:off x="2041174" y="2225444"/>
              <a:ext cx="15395" cy="74247"/>
            </a:xfrm>
            <a:custGeom>
              <a:avLst/>
              <a:gdLst/>
              <a:ahLst/>
              <a:cxnLst/>
              <a:rect l="l" t="t" r="r" b="b"/>
              <a:pathLst>
                <a:path w="768" h="3704" extrusionOk="0">
                  <a:moveTo>
                    <a:pt x="501" y="1"/>
                  </a:moveTo>
                  <a:cubicBezTo>
                    <a:pt x="0" y="968"/>
                    <a:pt x="167" y="2736"/>
                    <a:pt x="567" y="3703"/>
                  </a:cubicBezTo>
                  <a:cubicBezTo>
                    <a:pt x="767" y="2469"/>
                    <a:pt x="767" y="1201"/>
                    <a:pt x="50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6" name="Google Shape;1456;p55"/>
            <p:cNvSpPr/>
            <p:nvPr/>
          </p:nvSpPr>
          <p:spPr>
            <a:xfrm>
              <a:off x="2210333" y="1703231"/>
              <a:ext cx="14733" cy="70238"/>
            </a:xfrm>
            <a:custGeom>
              <a:avLst/>
              <a:gdLst/>
              <a:ahLst/>
              <a:cxnLst/>
              <a:rect l="l" t="t" r="r" b="b"/>
              <a:pathLst>
                <a:path w="735" h="3504" extrusionOk="0">
                  <a:moveTo>
                    <a:pt x="634" y="1"/>
                  </a:moveTo>
                  <a:lnTo>
                    <a:pt x="634" y="1"/>
                  </a:lnTo>
                  <a:cubicBezTo>
                    <a:pt x="67" y="868"/>
                    <a:pt x="1" y="2536"/>
                    <a:pt x="301" y="3503"/>
                  </a:cubicBezTo>
                  <a:cubicBezTo>
                    <a:pt x="634" y="2369"/>
                    <a:pt x="734" y="1168"/>
                    <a:pt x="634"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7" name="Google Shape;1457;p55"/>
            <p:cNvSpPr/>
            <p:nvPr/>
          </p:nvSpPr>
          <p:spPr>
            <a:xfrm>
              <a:off x="2176237" y="1780806"/>
              <a:ext cx="26760" cy="66870"/>
            </a:xfrm>
            <a:custGeom>
              <a:avLst/>
              <a:gdLst/>
              <a:ahLst/>
              <a:cxnLst/>
              <a:rect l="l" t="t" r="r" b="b"/>
              <a:pathLst>
                <a:path w="1335" h="3336" extrusionOk="0">
                  <a:moveTo>
                    <a:pt x="167" y="0"/>
                  </a:moveTo>
                  <a:lnTo>
                    <a:pt x="167" y="0"/>
                  </a:lnTo>
                  <a:cubicBezTo>
                    <a:pt x="0" y="1034"/>
                    <a:pt x="667" y="2569"/>
                    <a:pt x="1335" y="3336"/>
                  </a:cubicBezTo>
                  <a:cubicBezTo>
                    <a:pt x="1134" y="2168"/>
                    <a:pt x="734" y="1034"/>
                    <a:pt x="167"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8" name="Google Shape;1458;p55"/>
            <p:cNvSpPr/>
            <p:nvPr/>
          </p:nvSpPr>
          <p:spPr>
            <a:xfrm>
              <a:off x="2105358" y="1723296"/>
              <a:ext cx="17399" cy="69556"/>
            </a:xfrm>
            <a:custGeom>
              <a:avLst/>
              <a:gdLst/>
              <a:ahLst/>
              <a:cxnLst/>
              <a:rect l="l" t="t" r="r" b="b"/>
              <a:pathLst>
                <a:path w="868" h="3470" extrusionOk="0">
                  <a:moveTo>
                    <a:pt x="868" y="0"/>
                  </a:moveTo>
                  <a:lnTo>
                    <a:pt x="868" y="0"/>
                  </a:lnTo>
                  <a:cubicBezTo>
                    <a:pt x="201" y="834"/>
                    <a:pt x="0" y="2469"/>
                    <a:pt x="201" y="3469"/>
                  </a:cubicBezTo>
                  <a:cubicBezTo>
                    <a:pt x="634" y="2369"/>
                    <a:pt x="868" y="1201"/>
                    <a:pt x="868"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9" name="Google Shape;1459;p55"/>
            <p:cNvSpPr/>
            <p:nvPr/>
          </p:nvSpPr>
          <p:spPr>
            <a:xfrm>
              <a:off x="2143463" y="2171964"/>
              <a:ext cx="26780" cy="66870"/>
            </a:xfrm>
            <a:custGeom>
              <a:avLst/>
              <a:gdLst/>
              <a:ahLst/>
              <a:cxnLst/>
              <a:rect l="l" t="t" r="r" b="b"/>
              <a:pathLst>
                <a:path w="1336" h="3336" extrusionOk="0">
                  <a:moveTo>
                    <a:pt x="168" y="0"/>
                  </a:moveTo>
                  <a:cubicBezTo>
                    <a:pt x="1" y="1034"/>
                    <a:pt x="668" y="2569"/>
                    <a:pt x="1335" y="3336"/>
                  </a:cubicBezTo>
                  <a:cubicBezTo>
                    <a:pt x="1135" y="2168"/>
                    <a:pt x="735" y="1034"/>
                    <a:pt x="168"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0" name="Google Shape;1460;p55"/>
            <p:cNvSpPr/>
            <p:nvPr/>
          </p:nvSpPr>
          <p:spPr>
            <a:xfrm>
              <a:off x="1938203" y="2073001"/>
              <a:ext cx="26760" cy="66870"/>
            </a:xfrm>
            <a:custGeom>
              <a:avLst/>
              <a:gdLst/>
              <a:ahLst/>
              <a:cxnLst/>
              <a:rect l="l" t="t" r="r" b="b"/>
              <a:pathLst>
                <a:path w="1335" h="3336" extrusionOk="0">
                  <a:moveTo>
                    <a:pt x="167" y="0"/>
                  </a:moveTo>
                  <a:lnTo>
                    <a:pt x="167" y="0"/>
                  </a:lnTo>
                  <a:cubicBezTo>
                    <a:pt x="0" y="1034"/>
                    <a:pt x="634" y="2569"/>
                    <a:pt x="1334" y="3336"/>
                  </a:cubicBezTo>
                  <a:cubicBezTo>
                    <a:pt x="1134" y="2168"/>
                    <a:pt x="734" y="1034"/>
                    <a:pt x="167"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1" name="Google Shape;1461;p55"/>
            <p:cNvSpPr/>
            <p:nvPr/>
          </p:nvSpPr>
          <p:spPr>
            <a:xfrm>
              <a:off x="2165533" y="1905165"/>
              <a:ext cx="68233" cy="19764"/>
            </a:xfrm>
            <a:custGeom>
              <a:avLst/>
              <a:gdLst/>
              <a:ahLst/>
              <a:cxnLst/>
              <a:rect l="l" t="t" r="r" b="b"/>
              <a:pathLst>
                <a:path w="3404" h="986" extrusionOk="0">
                  <a:moveTo>
                    <a:pt x="1" y="1"/>
                  </a:moveTo>
                  <a:lnTo>
                    <a:pt x="1" y="1"/>
                  </a:lnTo>
                  <a:cubicBezTo>
                    <a:pt x="679" y="649"/>
                    <a:pt x="2009" y="985"/>
                    <a:pt x="3023" y="985"/>
                  </a:cubicBezTo>
                  <a:cubicBezTo>
                    <a:pt x="3156" y="985"/>
                    <a:pt x="3283" y="979"/>
                    <a:pt x="3403" y="968"/>
                  </a:cubicBezTo>
                  <a:cubicBezTo>
                    <a:pt x="2336" y="434"/>
                    <a:pt x="1168" y="101"/>
                    <a:pt x="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2" name="Google Shape;1462;p55"/>
            <p:cNvSpPr/>
            <p:nvPr/>
          </p:nvSpPr>
          <p:spPr>
            <a:xfrm>
              <a:off x="1926156" y="2221355"/>
              <a:ext cx="73585" cy="14673"/>
            </a:xfrm>
            <a:custGeom>
              <a:avLst/>
              <a:gdLst/>
              <a:ahLst/>
              <a:cxnLst/>
              <a:rect l="l" t="t" r="r" b="b"/>
              <a:pathLst>
                <a:path w="3671" h="732" extrusionOk="0">
                  <a:moveTo>
                    <a:pt x="3399" y="1"/>
                  </a:moveTo>
                  <a:cubicBezTo>
                    <a:pt x="2226" y="1"/>
                    <a:pt x="1085" y="202"/>
                    <a:pt x="1" y="605"/>
                  </a:cubicBezTo>
                  <a:cubicBezTo>
                    <a:pt x="272" y="693"/>
                    <a:pt x="590" y="732"/>
                    <a:pt x="928" y="732"/>
                  </a:cubicBezTo>
                  <a:cubicBezTo>
                    <a:pt x="1876" y="732"/>
                    <a:pt x="2981" y="423"/>
                    <a:pt x="3670" y="4"/>
                  </a:cubicBezTo>
                  <a:cubicBezTo>
                    <a:pt x="3579" y="2"/>
                    <a:pt x="3489" y="1"/>
                    <a:pt x="3399"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3" name="Google Shape;1463;p55"/>
            <p:cNvSpPr/>
            <p:nvPr/>
          </p:nvSpPr>
          <p:spPr>
            <a:xfrm>
              <a:off x="2056548" y="1728528"/>
              <a:ext cx="12729" cy="19524"/>
            </a:xfrm>
            <a:custGeom>
              <a:avLst/>
              <a:gdLst/>
              <a:ahLst/>
              <a:cxnLst/>
              <a:rect l="l" t="t" r="r" b="b"/>
              <a:pathLst>
                <a:path w="635" h="974" extrusionOk="0">
                  <a:moveTo>
                    <a:pt x="579" y="0"/>
                  </a:moveTo>
                  <a:cubicBezTo>
                    <a:pt x="506" y="0"/>
                    <a:pt x="285" y="113"/>
                    <a:pt x="167" y="406"/>
                  </a:cubicBezTo>
                  <a:cubicBezTo>
                    <a:pt x="0" y="707"/>
                    <a:pt x="67" y="974"/>
                    <a:pt x="134" y="974"/>
                  </a:cubicBezTo>
                  <a:cubicBezTo>
                    <a:pt x="201" y="974"/>
                    <a:pt x="234" y="740"/>
                    <a:pt x="367" y="507"/>
                  </a:cubicBezTo>
                  <a:cubicBezTo>
                    <a:pt x="467" y="240"/>
                    <a:pt x="634" y="40"/>
                    <a:pt x="601" y="6"/>
                  </a:cubicBezTo>
                  <a:cubicBezTo>
                    <a:pt x="597" y="2"/>
                    <a:pt x="590" y="0"/>
                    <a:pt x="57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4" name="Google Shape;1464;p55"/>
            <p:cNvSpPr/>
            <p:nvPr/>
          </p:nvSpPr>
          <p:spPr>
            <a:xfrm>
              <a:off x="2009082" y="1712773"/>
              <a:ext cx="20065" cy="16637"/>
            </a:xfrm>
            <a:custGeom>
              <a:avLst/>
              <a:gdLst/>
              <a:ahLst/>
              <a:cxnLst/>
              <a:rect l="l" t="t" r="r" b="b"/>
              <a:pathLst>
                <a:path w="1001" h="830" extrusionOk="0">
                  <a:moveTo>
                    <a:pt x="934" y="0"/>
                  </a:moveTo>
                  <a:cubicBezTo>
                    <a:pt x="824" y="0"/>
                    <a:pt x="602" y="82"/>
                    <a:pt x="400" y="258"/>
                  </a:cubicBezTo>
                  <a:cubicBezTo>
                    <a:pt x="100" y="525"/>
                    <a:pt x="0" y="792"/>
                    <a:pt x="67" y="826"/>
                  </a:cubicBezTo>
                  <a:cubicBezTo>
                    <a:pt x="69" y="828"/>
                    <a:pt x="73" y="829"/>
                    <a:pt x="77" y="829"/>
                  </a:cubicBezTo>
                  <a:cubicBezTo>
                    <a:pt x="130" y="829"/>
                    <a:pt x="318" y="644"/>
                    <a:pt x="534" y="459"/>
                  </a:cubicBezTo>
                  <a:cubicBezTo>
                    <a:pt x="767" y="225"/>
                    <a:pt x="1001" y="92"/>
                    <a:pt x="1001" y="25"/>
                  </a:cubicBezTo>
                  <a:cubicBezTo>
                    <a:pt x="993" y="9"/>
                    <a:pt x="969" y="0"/>
                    <a:pt x="9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5" name="Google Shape;1465;p55"/>
            <p:cNvSpPr/>
            <p:nvPr/>
          </p:nvSpPr>
          <p:spPr>
            <a:xfrm>
              <a:off x="1989678" y="1696677"/>
              <a:ext cx="22751" cy="12007"/>
            </a:xfrm>
            <a:custGeom>
              <a:avLst/>
              <a:gdLst/>
              <a:ahLst/>
              <a:cxnLst/>
              <a:rect l="l" t="t" r="r" b="b"/>
              <a:pathLst>
                <a:path w="1135" h="599" extrusionOk="0">
                  <a:moveTo>
                    <a:pt x="868" y="0"/>
                  </a:moveTo>
                  <a:cubicBezTo>
                    <a:pt x="752" y="0"/>
                    <a:pt x="610" y="23"/>
                    <a:pt x="468" y="94"/>
                  </a:cubicBezTo>
                  <a:cubicBezTo>
                    <a:pt x="134" y="261"/>
                    <a:pt x="1" y="594"/>
                    <a:pt x="67" y="594"/>
                  </a:cubicBezTo>
                  <a:cubicBezTo>
                    <a:pt x="70" y="597"/>
                    <a:pt x="73" y="598"/>
                    <a:pt x="78" y="598"/>
                  </a:cubicBezTo>
                  <a:cubicBezTo>
                    <a:pt x="131" y="598"/>
                    <a:pt x="321" y="418"/>
                    <a:pt x="568" y="294"/>
                  </a:cubicBezTo>
                  <a:cubicBezTo>
                    <a:pt x="835" y="161"/>
                    <a:pt x="1101" y="127"/>
                    <a:pt x="1135" y="61"/>
                  </a:cubicBezTo>
                  <a:cubicBezTo>
                    <a:pt x="1135" y="42"/>
                    <a:pt x="1025" y="0"/>
                    <a:pt x="8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6" name="Google Shape;1466;p55"/>
            <p:cNvSpPr/>
            <p:nvPr/>
          </p:nvSpPr>
          <p:spPr>
            <a:xfrm>
              <a:off x="1970956" y="1510659"/>
              <a:ext cx="177218" cy="385465"/>
            </a:xfrm>
            <a:custGeom>
              <a:avLst/>
              <a:gdLst/>
              <a:ahLst/>
              <a:cxnLst/>
              <a:rect l="l" t="t" r="r" b="b"/>
              <a:pathLst>
                <a:path w="8841" h="19230" extrusionOk="0">
                  <a:moveTo>
                    <a:pt x="2969" y="1"/>
                  </a:moveTo>
                  <a:lnTo>
                    <a:pt x="1769" y="1335"/>
                  </a:lnTo>
                  <a:cubicBezTo>
                    <a:pt x="701" y="3070"/>
                    <a:pt x="268" y="5138"/>
                    <a:pt x="568" y="7173"/>
                  </a:cubicBezTo>
                  <a:cubicBezTo>
                    <a:pt x="701" y="7873"/>
                    <a:pt x="868" y="8607"/>
                    <a:pt x="735" y="9274"/>
                  </a:cubicBezTo>
                  <a:cubicBezTo>
                    <a:pt x="601" y="9908"/>
                    <a:pt x="167" y="10442"/>
                    <a:pt x="101" y="11109"/>
                  </a:cubicBezTo>
                  <a:cubicBezTo>
                    <a:pt x="1" y="12076"/>
                    <a:pt x="768" y="12877"/>
                    <a:pt x="1468" y="13544"/>
                  </a:cubicBezTo>
                  <a:cubicBezTo>
                    <a:pt x="3403" y="15378"/>
                    <a:pt x="5605" y="17480"/>
                    <a:pt x="7673" y="19148"/>
                  </a:cubicBezTo>
                  <a:cubicBezTo>
                    <a:pt x="7759" y="19209"/>
                    <a:pt x="7827" y="19230"/>
                    <a:pt x="7891" y="19230"/>
                  </a:cubicBezTo>
                  <a:cubicBezTo>
                    <a:pt x="8003" y="19230"/>
                    <a:pt x="8105" y="19169"/>
                    <a:pt x="8273" y="19148"/>
                  </a:cubicBezTo>
                  <a:cubicBezTo>
                    <a:pt x="8740" y="19048"/>
                    <a:pt x="8840" y="18414"/>
                    <a:pt x="8774" y="17947"/>
                  </a:cubicBezTo>
                  <a:cubicBezTo>
                    <a:pt x="8707" y="17013"/>
                    <a:pt x="8573" y="15979"/>
                    <a:pt x="7806" y="15445"/>
                  </a:cubicBezTo>
                  <a:cubicBezTo>
                    <a:pt x="7306" y="15112"/>
                    <a:pt x="6572" y="15045"/>
                    <a:pt x="6138" y="14611"/>
                  </a:cubicBezTo>
                  <a:cubicBezTo>
                    <a:pt x="5705" y="14178"/>
                    <a:pt x="5705" y="13477"/>
                    <a:pt x="5771" y="12843"/>
                  </a:cubicBezTo>
                  <a:cubicBezTo>
                    <a:pt x="5905" y="12243"/>
                    <a:pt x="5905" y="11609"/>
                    <a:pt x="5771" y="11009"/>
                  </a:cubicBezTo>
                  <a:cubicBezTo>
                    <a:pt x="5405" y="10008"/>
                    <a:pt x="4237" y="9541"/>
                    <a:pt x="3770" y="8607"/>
                  </a:cubicBezTo>
                  <a:cubicBezTo>
                    <a:pt x="3436" y="7906"/>
                    <a:pt x="3603" y="7039"/>
                    <a:pt x="3803" y="6272"/>
                  </a:cubicBezTo>
                  <a:cubicBezTo>
                    <a:pt x="4004" y="5538"/>
                    <a:pt x="4304" y="4737"/>
                    <a:pt x="4237" y="3970"/>
                  </a:cubicBezTo>
                  <a:cubicBezTo>
                    <a:pt x="4070" y="2569"/>
                    <a:pt x="2803" y="1368"/>
                    <a:pt x="296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7" name="Google Shape;1467;p55"/>
            <p:cNvSpPr/>
            <p:nvPr/>
          </p:nvSpPr>
          <p:spPr>
            <a:xfrm>
              <a:off x="1926156" y="1972035"/>
              <a:ext cx="336355" cy="208628"/>
            </a:xfrm>
            <a:custGeom>
              <a:avLst/>
              <a:gdLst/>
              <a:ahLst/>
              <a:cxnLst/>
              <a:rect l="l" t="t" r="r" b="b"/>
              <a:pathLst>
                <a:path w="16780" h="10408" extrusionOk="0">
                  <a:moveTo>
                    <a:pt x="1835" y="0"/>
                  </a:moveTo>
                  <a:lnTo>
                    <a:pt x="1" y="1601"/>
                  </a:lnTo>
                  <a:cubicBezTo>
                    <a:pt x="197" y="1732"/>
                    <a:pt x="5192" y="8079"/>
                    <a:pt x="7328" y="8079"/>
                  </a:cubicBezTo>
                  <a:cubicBezTo>
                    <a:pt x="7366" y="8079"/>
                    <a:pt x="7403" y="8077"/>
                    <a:pt x="7439" y="8073"/>
                  </a:cubicBezTo>
                  <a:cubicBezTo>
                    <a:pt x="8169" y="7959"/>
                    <a:pt x="8914" y="7907"/>
                    <a:pt x="9664" y="7907"/>
                  </a:cubicBezTo>
                  <a:cubicBezTo>
                    <a:pt x="10011" y="7907"/>
                    <a:pt x="10360" y="7918"/>
                    <a:pt x="10708" y="7939"/>
                  </a:cubicBezTo>
                  <a:cubicBezTo>
                    <a:pt x="10708" y="7939"/>
                    <a:pt x="14211" y="10408"/>
                    <a:pt x="16779" y="10408"/>
                  </a:cubicBezTo>
                  <a:lnTo>
                    <a:pt x="1835" y="0"/>
                  </a:ln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8" name="Google Shape;1468;p55"/>
            <p:cNvSpPr/>
            <p:nvPr/>
          </p:nvSpPr>
          <p:spPr>
            <a:xfrm>
              <a:off x="2028465" y="1681843"/>
              <a:ext cx="393443" cy="502187"/>
            </a:xfrm>
            <a:custGeom>
              <a:avLst/>
              <a:gdLst/>
              <a:ahLst/>
              <a:cxnLst/>
              <a:rect l="l" t="t" r="r" b="b"/>
              <a:pathLst>
                <a:path w="19628" h="25053" extrusionOk="0">
                  <a:moveTo>
                    <a:pt x="13877" y="0"/>
                  </a:moveTo>
                  <a:lnTo>
                    <a:pt x="9340" y="1601"/>
                  </a:lnTo>
                  <a:lnTo>
                    <a:pt x="11509" y="16078"/>
                  </a:lnTo>
                  <a:lnTo>
                    <a:pt x="11509" y="16078"/>
                  </a:lnTo>
                  <a:lnTo>
                    <a:pt x="3770" y="11775"/>
                  </a:lnTo>
                  <a:lnTo>
                    <a:pt x="0" y="19014"/>
                  </a:lnTo>
                  <a:lnTo>
                    <a:pt x="11308" y="24818"/>
                  </a:lnTo>
                  <a:cubicBezTo>
                    <a:pt x="11868" y="24977"/>
                    <a:pt x="12424" y="25052"/>
                    <a:pt x="12966" y="25052"/>
                  </a:cubicBezTo>
                  <a:cubicBezTo>
                    <a:pt x="16620" y="25052"/>
                    <a:pt x="19627" y="21648"/>
                    <a:pt x="18814" y="17813"/>
                  </a:cubicBezTo>
                  <a:lnTo>
                    <a:pt x="13877" y="0"/>
                  </a:lnTo>
                  <a:close/>
                </a:path>
              </a:pathLst>
            </a:custGeom>
            <a:solidFill>
              <a:srgbClr val="B7887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9" name="Google Shape;1469;p55"/>
            <p:cNvSpPr/>
            <p:nvPr/>
          </p:nvSpPr>
          <p:spPr>
            <a:xfrm>
              <a:off x="2132779" y="1479810"/>
              <a:ext cx="175875" cy="234146"/>
            </a:xfrm>
            <a:custGeom>
              <a:avLst/>
              <a:gdLst/>
              <a:ahLst/>
              <a:cxnLst/>
              <a:rect l="l" t="t" r="r" b="b"/>
              <a:pathLst>
                <a:path w="8774" h="11681" extrusionOk="0">
                  <a:moveTo>
                    <a:pt x="4321" y="1"/>
                  </a:moveTo>
                  <a:cubicBezTo>
                    <a:pt x="4304" y="1"/>
                    <a:pt x="4287" y="2"/>
                    <a:pt x="4270" y="5"/>
                  </a:cubicBezTo>
                  <a:cubicBezTo>
                    <a:pt x="3736" y="139"/>
                    <a:pt x="3903" y="5142"/>
                    <a:pt x="3903" y="5142"/>
                  </a:cubicBezTo>
                  <a:cubicBezTo>
                    <a:pt x="3903" y="5142"/>
                    <a:pt x="3503" y="873"/>
                    <a:pt x="3236" y="839"/>
                  </a:cubicBezTo>
                  <a:cubicBezTo>
                    <a:pt x="3138" y="825"/>
                    <a:pt x="3040" y="794"/>
                    <a:pt x="2945" y="794"/>
                  </a:cubicBezTo>
                  <a:cubicBezTo>
                    <a:pt x="2812" y="794"/>
                    <a:pt x="2685" y="854"/>
                    <a:pt x="2569" y="1106"/>
                  </a:cubicBezTo>
                  <a:cubicBezTo>
                    <a:pt x="2368" y="1506"/>
                    <a:pt x="2268" y="7044"/>
                    <a:pt x="2268" y="7044"/>
                  </a:cubicBezTo>
                  <a:lnTo>
                    <a:pt x="1401" y="5843"/>
                  </a:lnTo>
                  <a:cubicBezTo>
                    <a:pt x="1401" y="5843"/>
                    <a:pt x="1196" y="5410"/>
                    <a:pt x="504" y="5410"/>
                  </a:cubicBezTo>
                  <a:cubicBezTo>
                    <a:pt x="359" y="5410"/>
                    <a:pt x="192" y="5429"/>
                    <a:pt x="0" y="5476"/>
                  </a:cubicBezTo>
                  <a:cubicBezTo>
                    <a:pt x="0" y="5476"/>
                    <a:pt x="1168" y="8178"/>
                    <a:pt x="1268" y="8611"/>
                  </a:cubicBezTo>
                  <a:cubicBezTo>
                    <a:pt x="1401" y="9045"/>
                    <a:pt x="4170" y="11680"/>
                    <a:pt x="4170" y="11680"/>
                  </a:cubicBezTo>
                  <a:lnTo>
                    <a:pt x="8773" y="10846"/>
                  </a:lnTo>
                  <a:cubicBezTo>
                    <a:pt x="8773" y="10846"/>
                    <a:pt x="8473" y="7711"/>
                    <a:pt x="8139" y="6844"/>
                  </a:cubicBezTo>
                  <a:cubicBezTo>
                    <a:pt x="7839" y="5976"/>
                    <a:pt x="7205" y="1940"/>
                    <a:pt x="6872" y="1940"/>
                  </a:cubicBezTo>
                  <a:cubicBezTo>
                    <a:pt x="6776" y="1940"/>
                    <a:pt x="6692" y="1935"/>
                    <a:pt x="6618" y="1935"/>
                  </a:cubicBezTo>
                  <a:cubicBezTo>
                    <a:pt x="6432" y="1935"/>
                    <a:pt x="6309" y="1969"/>
                    <a:pt x="6238" y="2207"/>
                  </a:cubicBezTo>
                  <a:cubicBezTo>
                    <a:pt x="6172" y="2602"/>
                    <a:pt x="6171" y="2997"/>
                    <a:pt x="6203" y="3360"/>
                  </a:cubicBezTo>
                  <a:lnTo>
                    <a:pt x="6203" y="3360"/>
                  </a:lnTo>
                  <a:cubicBezTo>
                    <a:pt x="6181" y="3118"/>
                    <a:pt x="5888" y="4"/>
                    <a:pt x="5354" y="4"/>
                  </a:cubicBezTo>
                  <a:cubicBezTo>
                    <a:pt x="5348" y="4"/>
                    <a:pt x="5343" y="5"/>
                    <a:pt x="5337" y="5"/>
                  </a:cubicBezTo>
                  <a:cubicBezTo>
                    <a:pt x="4737" y="105"/>
                    <a:pt x="4870" y="706"/>
                    <a:pt x="4770" y="1106"/>
                  </a:cubicBezTo>
                  <a:cubicBezTo>
                    <a:pt x="4763" y="1145"/>
                    <a:pt x="4758" y="1162"/>
                    <a:pt x="4755" y="1162"/>
                  </a:cubicBezTo>
                  <a:cubicBezTo>
                    <a:pt x="4725" y="1162"/>
                    <a:pt x="4774" y="1"/>
                    <a:pt x="4321" y="1"/>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0" name="Google Shape;1470;p55"/>
            <p:cNvSpPr/>
            <p:nvPr/>
          </p:nvSpPr>
          <p:spPr>
            <a:xfrm>
              <a:off x="2130775" y="1477906"/>
              <a:ext cx="177198" cy="236050"/>
            </a:xfrm>
            <a:custGeom>
              <a:avLst/>
              <a:gdLst/>
              <a:ahLst/>
              <a:cxnLst/>
              <a:rect l="l" t="t" r="r" b="b"/>
              <a:pathLst>
                <a:path w="8840" h="11776" extrusionOk="0">
                  <a:moveTo>
                    <a:pt x="4303" y="0"/>
                  </a:moveTo>
                  <a:cubicBezTo>
                    <a:pt x="4270" y="34"/>
                    <a:pt x="4203" y="67"/>
                    <a:pt x="4203" y="100"/>
                  </a:cubicBezTo>
                  <a:cubicBezTo>
                    <a:pt x="4136" y="167"/>
                    <a:pt x="4103" y="234"/>
                    <a:pt x="4103" y="300"/>
                  </a:cubicBezTo>
                  <a:cubicBezTo>
                    <a:pt x="3970" y="767"/>
                    <a:pt x="3903" y="1268"/>
                    <a:pt x="3903" y="1735"/>
                  </a:cubicBezTo>
                  <a:cubicBezTo>
                    <a:pt x="3867" y="2266"/>
                    <a:pt x="3851" y="2797"/>
                    <a:pt x="3848" y="3329"/>
                  </a:cubicBezTo>
                  <a:lnTo>
                    <a:pt x="3848" y="3329"/>
                  </a:lnTo>
                  <a:cubicBezTo>
                    <a:pt x="3801" y="2965"/>
                    <a:pt x="3752" y="2603"/>
                    <a:pt x="3703" y="2235"/>
                  </a:cubicBezTo>
                  <a:cubicBezTo>
                    <a:pt x="3669" y="2002"/>
                    <a:pt x="3636" y="1768"/>
                    <a:pt x="3569" y="1535"/>
                  </a:cubicBezTo>
                  <a:cubicBezTo>
                    <a:pt x="3569" y="1401"/>
                    <a:pt x="3536" y="1268"/>
                    <a:pt x="3503" y="1168"/>
                  </a:cubicBezTo>
                  <a:cubicBezTo>
                    <a:pt x="3469" y="1068"/>
                    <a:pt x="3436" y="1001"/>
                    <a:pt x="3402" y="934"/>
                  </a:cubicBezTo>
                  <a:cubicBezTo>
                    <a:pt x="3336" y="901"/>
                    <a:pt x="3269" y="868"/>
                    <a:pt x="3202" y="834"/>
                  </a:cubicBezTo>
                  <a:cubicBezTo>
                    <a:pt x="3151" y="809"/>
                    <a:pt x="3096" y="798"/>
                    <a:pt x="3039" y="798"/>
                  </a:cubicBezTo>
                  <a:cubicBezTo>
                    <a:pt x="2946" y="798"/>
                    <a:pt x="2851" y="826"/>
                    <a:pt x="2769" y="868"/>
                  </a:cubicBezTo>
                  <a:cubicBezTo>
                    <a:pt x="2635" y="968"/>
                    <a:pt x="2569" y="1068"/>
                    <a:pt x="2535" y="1201"/>
                  </a:cubicBezTo>
                  <a:cubicBezTo>
                    <a:pt x="2468" y="1435"/>
                    <a:pt x="2435" y="1701"/>
                    <a:pt x="2435" y="1935"/>
                  </a:cubicBezTo>
                  <a:cubicBezTo>
                    <a:pt x="2310" y="3723"/>
                    <a:pt x="2273" y="5335"/>
                    <a:pt x="2269" y="6880"/>
                  </a:cubicBezTo>
                  <a:lnTo>
                    <a:pt x="2269" y="6880"/>
                  </a:lnTo>
                  <a:cubicBezTo>
                    <a:pt x="2008" y="6513"/>
                    <a:pt x="1777" y="6136"/>
                    <a:pt x="1501" y="5804"/>
                  </a:cubicBezTo>
                  <a:cubicBezTo>
                    <a:pt x="1301" y="5604"/>
                    <a:pt x="1067" y="5471"/>
                    <a:pt x="801" y="5404"/>
                  </a:cubicBezTo>
                  <a:cubicBezTo>
                    <a:pt x="742" y="5396"/>
                    <a:pt x="682" y="5392"/>
                    <a:pt x="620" y="5392"/>
                  </a:cubicBezTo>
                  <a:cubicBezTo>
                    <a:pt x="436" y="5392"/>
                    <a:pt x="242" y="5429"/>
                    <a:pt x="67" y="5504"/>
                  </a:cubicBezTo>
                  <a:lnTo>
                    <a:pt x="0" y="5538"/>
                  </a:lnTo>
                  <a:lnTo>
                    <a:pt x="33" y="5604"/>
                  </a:lnTo>
                  <a:cubicBezTo>
                    <a:pt x="467" y="6672"/>
                    <a:pt x="867" y="7639"/>
                    <a:pt x="1201" y="8540"/>
                  </a:cubicBezTo>
                  <a:cubicBezTo>
                    <a:pt x="1234" y="8640"/>
                    <a:pt x="1301" y="8740"/>
                    <a:pt x="1334" y="8840"/>
                  </a:cubicBezTo>
                  <a:cubicBezTo>
                    <a:pt x="1401" y="8940"/>
                    <a:pt x="1468" y="9040"/>
                    <a:pt x="1534" y="9107"/>
                  </a:cubicBezTo>
                  <a:cubicBezTo>
                    <a:pt x="1701" y="9307"/>
                    <a:pt x="1835" y="9440"/>
                    <a:pt x="1968" y="9607"/>
                  </a:cubicBezTo>
                  <a:cubicBezTo>
                    <a:pt x="2235" y="9874"/>
                    <a:pt x="2502" y="10141"/>
                    <a:pt x="2735" y="10374"/>
                  </a:cubicBezTo>
                  <a:cubicBezTo>
                    <a:pt x="3202" y="10841"/>
                    <a:pt x="3569" y="11175"/>
                    <a:pt x="3836" y="11442"/>
                  </a:cubicBezTo>
                  <a:lnTo>
                    <a:pt x="4103" y="11709"/>
                  </a:lnTo>
                  <a:cubicBezTo>
                    <a:pt x="4170" y="11742"/>
                    <a:pt x="4236" y="11775"/>
                    <a:pt x="4236" y="11775"/>
                  </a:cubicBezTo>
                  <a:cubicBezTo>
                    <a:pt x="4203" y="11742"/>
                    <a:pt x="4203" y="11742"/>
                    <a:pt x="4203" y="11742"/>
                  </a:cubicBezTo>
                  <a:lnTo>
                    <a:pt x="3936" y="11442"/>
                  </a:lnTo>
                  <a:lnTo>
                    <a:pt x="2869" y="10374"/>
                  </a:lnTo>
                  <a:cubicBezTo>
                    <a:pt x="2635" y="10141"/>
                    <a:pt x="2402" y="9874"/>
                    <a:pt x="2135" y="9574"/>
                  </a:cubicBezTo>
                  <a:cubicBezTo>
                    <a:pt x="1968" y="9407"/>
                    <a:pt x="1835" y="9274"/>
                    <a:pt x="1701" y="9107"/>
                  </a:cubicBezTo>
                  <a:cubicBezTo>
                    <a:pt x="1635" y="9007"/>
                    <a:pt x="1568" y="8940"/>
                    <a:pt x="1501" y="8840"/>
                  </a:cubicBezTo>
                  <a:cubicBezTo>
                    <a:pt x="1468" y="8740"/>
                    <a:pt x="1434" y="8640"/>
                    <a:pt x="1401" y="8540"/>
                  </a:cubicBezTo>
                  <a:cubicBezTo>
                    <a:pt x="1076" y="7693"/>
                    <a:pt x="687" y="6720"/>
                    <a:pt x="265" y="5651"/>
                  </a:cubicBezTo>
                  <a:lnTo>
                    <a:pt x="265" y="5651"/>
                  </a:lnTo>
                  <a:cubicBezTo>
                    <a:pt x="394" y="5614"/>
                    <a:pt x="534" y="5591"/>
                    <a:pt x="667" y="5591"/>
                  </a:cubicBezTo>
                  <a:cubicBezTo>
                    <a:pt x="724" y="5591"/>
                    <a:pt x="780" y="5595"/>
                    <a:pt x="834" y="5604"/>
                  </a:cubicBezTo>
                  <a:cubicBezTo>
                    <a:pt x="1067" y="5671"/>
                    <a:pt x="1268" y="5771"/>
                    <a:pt x="1434" y="5971"/>
                  </a:cubicBezTo>
                  <a:cubicBezTo>
                    <a:pt x="1712" y="6311"/>
                    <a:pt x="1990" y="6736"/>
                    <a:pt x="2268" y="7142"/>
                  </a:cubicBezTo>
                  <a:lnTo>
                    <a:pt x="2268" y="7142"/>
                  </a:lnTo>
                  <a:cubicBezTo>
                    <a:pt x="2268" y="7152"/>
                    <a:pt x="2268" y="7162"/>
                    <a:pt x="2268" y="7172"/>
                  </a:cubicBezTo>
                  <a:lnTo>
                    <a:pt x="2285" y="7166"/>
                  </a:lnTo>
                  <a:lnTo>
                    <a:pt x="2285" y="7166"/>
                  </a:lnTo>
                  <a:cubicBezTo>
                    <a:pt x="2301" y="7190"/>
                    <a:pt x="2318" y="7214"/>
                    <a:pt x="2335" y="7239"/>
                  </a:cubicBezTo>
                  <a:lnTo>
                    <a:pt x="2502" y="7472"/>
                  </a:lnTo>
                  <a:lnTo>
                    <a:pt x="2502" y="7205"/>
                  </a:lnTo>
                  <a:cubicBezTo>
                    <a:pt x="2535" y="5604"/>
                    <a:pt x="2569" y="3836"/>
                    <a:pt x="2702" y="2002"/>
                  </a:cubicBezTo>
                  <a:cubicBezTo>
                    <a:pt x="2702" y="1768"/>
                    <a:pt x="2735" y="1535"/>
                    <a:pt x="2769" y="1335"/>
                  </a:cubicBezTo>
                  <a:cubicBezTo>
                    <a:pt x="2824" y="1170"/>
                    <a:pt x="2969" y="1050"/>
                    <a:pt x="3111" y="1050"/>
                  </a:cubicBezTo>
                  <a:cubicBezTo>
                    <a:pt x="3142" y="1050"/>
                    <a:pt x="3173" y="1056"/>
                    <a:pt x="3202" y="1068"/>
                  </a:cubicBezTo>
                  <a:cubicBezTo>
                    <a:pt x="3236" y="1101"/>
                    <a:pt x="3269" y="1101"/>
                    <a:pt x="3302" y="1134"/>
                  </a:cubicBezTo>
                  <a:cubicBezTo>
                    <a:pt x="3294" y="1151"/>
                    <a:pt x="3294" y="1157"/>
                    <a:pt x="3299" y="1157"/>
                  </a:cubicBezTo>
                  <a:cubicBezTo>
                    <a:pt x="3313" y="1157"/>
                    <a:pt x="3368" y="1102"/>
                    <a:pt x="3369" y="1101"/>
                  </a:cubicBezTo>
                  <a:lnTo>
                    <a:pt x="3369" y="1101"/>
                  </a:lnTo>
                  <a:lnTo>
                    <a:pt x="3336" y="1134"/>
                  </a:lnTo>
                  <a:cubicBezTo>
                    <a:pt x="3336" y="1168"/>
                    <a:pt x="3336" y="1168"/>
                    <a:pt x="3336" y="1201"/>
                  </a:cubicBezTo>
                  <a:cubicBezTo>
                    <a:pt x="3369" y="1301"/>
                    <a:pt x="3436" y="1435"/>
                    <a:pt x="3436" y="1535"/>
                  </a:cubicBezTo>
                  <a:cubicBezTo>
                    <a:pt x="3469" y="1768"/>
                    <a:pt x="3503" y="2035"/>
                    <a:pt x="3536" y="2269"/>
                  </a:cubicBezTo>
                  <a:cubicBezTo>
                    <a:pt x="3655" y="3132"/>
                    <a:pt x="3774" y="4022"/>
                    <a:pt x="3869" y="4915"/>
                  </a:cubicBezTo>
                  <a:lnTo>
                    <a:pt x="3869" y="4915"/>
                  </a:lnTo>
                  <a:lnTo>
                    <a:pt x="3869" y="5237"/>
                  </a:lnTo>
                  <a:lnTo>
                    <a:pt x="4136" y="5237"/>
                  </a:lnTo>
                  <a:lnTo>
                    <a:pt x="4136" y="4737"/>
                  </a:lnTo>
                  <a:cubicBezTo>
                    <a:pt x="4103" y="3736"/>
                    <a:pt x="4103" y="2736"/>
                    <a:pt x="4170" y="1768"/>
                  </a:cubicBezTo>
                  <a:cubicBezTo>
                    <a:pt x="4170" y="1301"/>
                    <a:pt x="4236" y="834"/>
                    <a:pt x="4336" y="367"/>
                  </a:cubicBezTo>
                  <a:cubicBezTo>
                    <a:pt x="4370" y="334"/>
                    <a:pt x="4370" y="300"/>
                    <a:pt x="4403" y="267"/>
                  </a:cubicBezTo>
                  <a:lnTo>
                    <a:pt x="4437" y="234"/>
                  </a:lnTo>
                  <a:lnTo>
                    <a:pt x="4470" y="234"/>
                  </a:lnTo>
                  <a:cubicBezTo>
                    <a:pt x="4537" y="234"/>
                    <a:pt x="4603" y="300"/>
                    <a:pt x="4637" y="401"/>
                  </a:cubicBezTo>
                  <a:cubicBezTo>
                    <a:pt x="4703" y="601"/>
                    <a:pt x="4737" y="834"/>
                    <a:pt x="4770" y="1034"/>
                  </a:cubicBezTo>
                  <a:lnTo>
                    <a:pt x="4770" y="1179"/>
                  </a:lnTo>
                  <a:lnTo>
                    <a:pt x="4770" y="1179"/>
                  </a:lnTo>
                  <a:cubicBezTo>
                    <a:pt x="4758" y="1189"/>
                    <a:pt x="4770" y="1201"/>
                    <a:pt x="4770" y="1201"/>
                  </a:cubicBezTo>
                  <a:lnTo>
                    <a:pt x="4770" y="1234"/>
                  </a:lnTo>
                  <a:cubicBezTo>
                    <a:pt x="4737" y="1234"/>
                    <a:pt x="4737" y="1268"/>
                    <a:pt x="4770" y="1268"/>
                  </a:cubicBezTo>
                  <a:cubicBezTo>
                    <a:pt x="4737" y="1301"/>
                    <a:pt x="4737" y="1301"/>
                    <a:pt x="4770" y="1301"/>
                  </a:cubicBezTo>
                  <a:cubicBezTo>
                    <a:pt x="4770" y="1335"/>
                    <a:pt x="4803" y="1335"/>
                    <a:pt x="4837" y="1368"/>
                  </a:cubicBezTo>
                  <a:cubicBezTo>
                    <a:pt x="4937" y="1335"/>
                    <a:pt x="4937" y="1301"/>
                    <a:pt x="4937" y="1301"/>
                  </a:cubicBezTo>
                  <a:cubicBezTo>
                    <a:pt x="4937" y="1301"/>
                    <a:pt x="4937" y="1268"/>
                    <a:pt x="4937" y="1268"/>
                  </a:cubicBezTo>
                  <a:lnTo>
                    <a:pt x="4937" y="1168"/>
                  </a:lnTo>
                  <a:cubicBezTo>
                    <a:pt x="4970" y="1034"/>
                    <a:pt x="4970" y="934"/>
                    <a:pt x="4970" y="801"/>
                  </a:cubicBezTo>
                  <a:cubicBezTo>
                    <a:pt x="4970" y="601"/>
                    <a:pt x="5037" y="434"/>
                    <a:pt x="5204" y="300"/>
                  </a:cubicBezTo>
                  <a:cubicBezTo>
                    <a:pt x="5237" y="267"/>
                    <a:pt x="5270" y="234"/>
                    <a:pt x="5337" y="234"/>
                  </a:cubicBezTo>
                  <a:lnTo>
                    <a:pt x="5437" y="234"/>
                  </a:lnTo>
                  <a:cubicBezTo>
                    <a:pt x="5504" y="300"/>
                    <a:pt x="5537" y="367"/>
                    <a:pt x="5571" y="467"/>
                  </a:cubicBezTo>
                  <a:cubicBezTo>
                    <a:pt x="5637" y="667"/>
                    <a:pt x="5704" y="868"/>
                    <a:pt x="5771" y="1068"/>
                  </a:cubicBezTo>
                  <a:cubicBezTo>
                    <a:pt x="5938" y="1868"/>
                    <a:pt x="6071" y="2702"/>
                    <a:pt x="6138" y="3536"/>
                  </a:cubicBezTo>
                  <a:lnTo>
                    <a:pt x="6371" y="3536"/>
                  </a:lnTo>
                  <a:cubicBezTo>
                    <a:pt x="6356" y="3342"/>
                    <a:pt x="6338" y="3149"/>
                    <a:pt x="6317" y="2957"/>
                  </a:cubicBezTo>
                  <a:lnTo>
                    <a:pt x="6317" y="2957"/>
                  </a:lnTo>
                  <a:cubicBezTo>
                    <a:pt x="6320" y="2750"/>
                    <a:pt x="6337" y="2543"/>
                    <a:pt x="6371" y="2335"/>
                  </a:cubicBezTo>
                  <a:cubicBezTo>
                    <a:pt x="6429" y="2190"/>
                    <a:pt x="6538" y="2095"/>
                    <a:pt x="6675" y="2095"/>
                  </a:cubicBezTo>
                  <a:cubicBezTo>
                    <a:pt x="6696" y="2095"/>
                    <a:pt x="6717" y="2097"/>
                    <a:pt x="6738" y="2102"/>
                  </a:cubicBezTo>
                  <a:lnTo>
                    <a:pt x="6872" y="2102"/>
                  </a:lnTo>
                  <a:cubicBezTo>
                    <a:pt x="6872" y="2102"/>
                    <a:pt x="6938" y="2135"/>
                    <a:pt x="6938" y="2168"/>
                  </a:cubicBezTo>
                  <a:cubicBezTo>
                    <a:pt x="6972" y="2235"/>
                    <a:pt x="7005" y="2302"/>
                    <a:pt x="7038" y="2402"/>
                  </a:cubicBezTo>
                  <a:cubicBezTo>
                    <a:pt x="7239" y="3102"/>
                    <a:pt x="7405" y="3770"/>
                    <a:pt x="7539" y="4503"/>
                  </a:cubicBezTo>
                  <a:cubicBezTo>
                    <a:pt x="7706" y="5171"/>
                    <a:pt x="7839" y="5771"/>
                    <a:pt x="7972" y="6371"/>
                  </a:cubicBezTo>
                  <a:cubicBezTo>
                    <a:pt x="8039" y="6638"/>
                    <a:pt x="8106" y="6905"/>
                    <a:pt x="8206" y="7205"/>
                  </a:cubicBezTo>
                  <a:cubicBezTo>
                    <a:pt x="8273" y="7439"/>
                    <a:pt x="8339" y="7706"/>
                    <a:pt x="8373" y="7939"/>
                  </a:cubicBezTo>
                  <a:cubicBezTo>
                    <a:pt x="8573" y="8907"/>
                    <a:pt x="8640" y="9674"/>
                    <a:pt x="8740" y="10208"/>
                  </a:cubicBezTo>
                  <a:cubicBezTo>
                    <a:pt x="8773" y="10441"/>
                    <a:pt x="8773" y="10641"/>
                    <a:pt x="8806" y="10775"/>
                  </a:cubicBezTo>
                  <a:cubicBezTo>
                    <a:pt x="8806" y="10841"/>
                    <a:pt x="8840" y="10908"/>
                    <a:pt x="8840" y="10975"/>
                  </a:cubicBezTo>
                  <a:cubicBezTo>
                    <a:pt x="8840" y="10908"/>
                    <a:pt x="8840" y="10841"/>
                    <a:pt x="8840" y="10775"/>
                  </a:cubicBezTo>
                  <a:cubicBezTo>
                    <a:pt x="8840" y="10641"/>
                    <a:pt x="8806" y="10441"/>
                    <a:pt x="8806" y="10174"/>
                  </a:cubicBezTo>
                  <a:cubicBezTo>
                    <a:pt x="8740" y="9674"/>
                    <a:pt x="8673" y="8907"/>
                    <a:pt x="8506" y="7939"/>
                  </a:cubicBezTo>
                  <a:cubicBezTo>
                    <a:pt x="8439" y="7672"/>
                    <a:pt x="8406" y="7439"/>
                    <a:pt x="8339" y="7172"/>
                  </a:cubicBezTo>
                  <a:cubicBezTo>
                    <a:pt x="8239" y="6872"/>
                    <a:pt x="8173" y="6638"/>
                    <a:pt x="8106" y="6338"/>
                  </a:cubicBezTo>
                  <a:cubicBezTo>
                    <a:pt x="7972" y="5738"/>
                    <a:pt x="7872" y="5137"/>
                    <a:pt x="7739" y="4470"/>
                  </a:cubicBezTo>
                  <a:cubicBezTo>
                    <a:pt x="7605" y="3736"/>
                    <a:pt x="7439" y="3036"/>
                    <a:pt x="7239" y="2335"/>
                  </a:cubicBezTo>
                  <a:cubicBezTo>
                    <a:pt x="7205" y="2235"/>
                    <a:pt x="7172" y="2135"/>
                    <a:pt x="7105" y="2035"/>
                  </a:cubicBezTo>
                  <a:cubicBezTo>
                    <a:pt x="7072" y="1968"/>
                    <a:pt x="7005" y="1935"/>
                    <a:pt x="6938" y="1902"/>
                  </a:cubicBezTo>
                  <a:lnTo>
                    <a:pt x="6772" y="1902"/>
                  </a:lnTo>
                  <a:cubicBezTo>
                    <a:pt x="6671" y="1902"/>
                    <a:pt x="6538" y="1902"/>
                    <a:pt x="6438" y="1968"/>
                  </a:cubicBezTo>
                  <a:cubicBezTo>
                    <a:pt x="6338" y="2035"/>
                    <a:pt x="6271" y="2135"/>
                    <a:pt x="6238" y="2269"/>
                  </a:cubicBezTo>
                  <a:cubicBezTo>
                    <a:pt x="6236" y="2281"/>
                    <a:pt x="6234" y="2293"/>
                    <a:pt x="6232" y="2305"/>
                  </a:cubicBezTo>
                  <a:lnTo>
                    <a:pt x="6232" y="2305"/>
                  </a:lnTo>
                  <a:cubicBezTo>
                    <a:pt x="6168" y="1872"/>
                    <a:pt x="6091" y="1449"/>
                    <a:pt x="6004" y="1034"/>
                  </a:cubicBezTo>
                  <a:cubicBezTo>
                    <a:pt x="5938" y="801"/>
                    <a:pt x="5871" y="567"/>
                    <a:pt x="5771" y="367"/>
                  </a:cubicBezTo>
                  <a:cubicBezTo>
                    <a:pt x="5737" y="234"/>
                    <a:pt x="5637" y="134"/>
                    <a:pt x="5504" y="67"/>
                  </a:cubicBezTo>
                  <a:cubicBezTo>
                    <a:pt x="5482" y="67"/>
                    <a:pt x="5459" y="52"/>
                    <a:pt x="5427" y="52"/>
                  </a:cubicBezTo>
                  <a:cubicBezTo>
                    <a:pt x="5411" y="52"/>
                    <a:pt x="5393" y="56"/>
                    <a:pt x="5371" y="67"/>
                  </a:cubicBezTo>
                  <a:lnTo>
                    <a:pt x="5270" y="67"/>
                  </a:lnTo>
                  <a:cubicBezTo>
                    <a:pt x="5237" y="67"/>
                    <a:pt x="5170" y="100"/>
                    <a:pt x="5104" y="134"/>
                  </a:cubicBezTo>
                  <a:cubicBezTo>
                    <a:pt x="4985" y="233"/>
                    <a:pt x="4889" y="356"/>
                    <a:pt x="4839" y="495"/>
                  </a:cubicBezTo>
                  <a:lnTo>
                    <a:pt x="4839" y="495"/>
                  </a:lnTo>
                  <a:cubicBezTo>
                    <a:pt x="4820" y="430"/>
                    <a:pt x="4798" y="365"/>
                    <a:pt x="4770" y="300"/>
                  </a:cubicBezTo>
                  <a:cubicBezTo>
                    <a:pt x="4737" y="134"/>
                    <a:pt x="4603" y="34"/>
                    <a:pt x="4437"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1" name="Google Shape;1471;p55"/>
            <p:cNvSpPr/>
            <p:nvPr/>
          </p:nvSpPr>
          <p:spPr>
            <a:xfrm>
              <a:off x="2227051" y="1499294"/>
              <a:ext cx="12047" cy="89621"/>
            </a:xfrm>
            <a:custGeom>
              <a:avLst/>
              <a:gdLst/>
              <a:ahLst/>
              <a:cxnLst/>
              <a:rect l="l" t="t" r="r" b="b"/>
              <a:pathLst>
                <a:path w="601" h="4471" extrusionOk="0">
                  <a:moveTo>
                    <a:pt x="34" y="1"/>
                  </a:moveTo>
                  <a:cubicBezTo>
                    <a:pt x="0" y="768"/>
                    <a:pt x="67" y="1502"/>
                    <a:pt x="201" y="2269"/>
                  </a:cubicBezTo>
                  <a:cubicBezTo>
                    <a:pt x="267" y="3003"/>
                    <a:pt x="367" y="3737"/>
                    <a:pt x="568" y="4471"/>
                  </a:cubicBezTo>
                  <a:cubicBezTo>
                    <a:pt x="601" y="3737"/>
                    <a:pt x="534" y="2969"/>
                    <a:pt x="401" y="2236"/>
                  </a:cubicBezTo>
                  <a:cubicBezTo>
                    <a:pt x="367" y="1468"/>
                    <a:pt x="234" y="735"/>
                    <a:pt x="34"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2" name="Google Shape;1472;p55"/>
            <p:cNvSpPr/>
            <p:nvPr/>
          </p:nvSpPr>
          <p:spPr>
            <a:xfrm>
              <a:off x="2255796" y="1535395"/>
              <a:ext cx="8720" cy="56868"/>
            </a:xfrm>
            <a:custGeom>
              <a:avLst/>
              <a:gdLst/>
              <a:ahLst/>
              <a:cxnLst/>
              <a:rect l="l" t="t" r="r" b="b"/>
              <a:pathLst>
                <a:path w="435" h="2837" extrusionOk="0">
                  <a:moveTo>
                    <a:pt x="68" y="1"/>
                  </a:moveTo>
                  <a:lnTo>
                    <a:pt x="68" y="1"/>
                  </a:lnTo>
                  <a:cubicBezTo>
                    <a:pt x="1" y="468"/>
                    <a:pt x="34" y="935"/>
                    <a:pt x="101" y="1435"/>
                  </a:cubicBezTo>
                  <a:cubicBezTo>
                    <a:pt x="134" y="1902"/>
                    <a:pt x="234" y="2369"/>
                    <a:pt x="368" y="2836"/>
                  </a:cubicBezTo>
                  <a:cubicBezTo>
                    <a:pt x="434" y="2369"/>
                    <a:pt x="434" y="1869"/>
                    <a:pt x="334" y="1402"/>
                  </a:cubicBezTo>
                  <a:cubicBezTo>
                    <a:pt x="301" y="902"/>
                    <a:pt x="234" y="435"/>
                    <a:pt x="68"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3" name="Google Shape;1473;p55"/>
            <p:cNvSpPr/>
            <p:nvPr/>
          </p:nvSpPr>
          <p:spPr>
            <a:xfrm>
              <a:off x="2175555" y="1610283"/>
              <a:ext cx="6054" cy="46825"/>
            </a:xfrm>
            <a:custGeom>
              <a:avLst/>
              <a:gdLst/>
              <a:ahLst/>
              <a:cxnLst/>
              <a:rect l="l" t="t" r="r" b="b"/>
              <a:pathLst>
                <a:path w="302" h="2336" extrusionOk="0">
                  <a:moveTo>
                    <a:pt x="134" y="1"/>
                  </a:moveTo>
                  <a:cubicBezTo>
                    <a:pt x="34" y="368"/>
                    <a:pt x="1" y="768"/>
                    <a:pt x="34" y="1168"/>
                  </a:cubicBezTo>
                  <a:cubicBezTo>
                    <a:pt x="1" y="1569"/>
                    <a:pt x="68" y="1936"/>
                    <a:pt x="168" y="2336"/>
                  </a:cubicBezTo>
                  <a:cubicBezTo>
                    <a:pt x="268" y="1936"/>
                    <a:pt x="301" y="1535"/>
                    <a:pt x="268" y="1168"/>
                  </a:cubicBezTo>
                  <a:cubicBezTo>
                    <a:pt x="301" y="768"/>
                    <a:pt x="268" y="368"/>
                    <a:pt x="134"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4" name="Google Shape;1474;p55"/>
            <p:cNvSpPr/>
            <p:nvPr/>
          </p:nvSpPr>
          <p:spPr>
            <a:xfrm>
              <a:off x="1846597" y="1778079"/>
              <a:ext cx="339021" cy="339562"/>
            </a:xfrm>
            <a:custGeom>
              <a:avLst/>
              <a:gdLst/>
              <a:ahLst/>
              <a:cxnLst/>
              <a:rect l="l" t="t" r="r" b="b"/>
              <a:pathLst>
                <a:path w="16913" h="16940" extrusionOk="0">
                  <a:moveTo>
                    <a:pt x="4507" y="0"/>
                  </a:moveTo>
                  <a:cubicBezTo>
                    <a:pt x="4472" y="0"/>
                    <a:pt x="4438" y="1"/>
                    <a:pt x="4403" y="3"/>
                  </a:cubicBezTo>
                  <a:cubicBezTo>
                    <a:pt x="0" y="169"/>
                    <a:pt x="934" y="8242"/>
                    <a:pt x="1868" y="9876"/>
                  </a:cubicBezTo>
                  <a:cubicBezTo>
                    <a:pt x="2480" y="11003"/>
                    <a:pt x="10664" y="16939"/>
                    <a:pt x="11572" y="16939"/>
                  </a:cubicBezTo>
                  <a:cubicBezTo>
                    <a:pt x="11605" y="16939"/>
                    <a:pt x="11629" y="16931"/>
                    <a:pt x="11642" y="16915"/>
                  </a:cubicBezTo>
                  <a:lnTo>
                    <a:pt x="16912" y="8375"/>
                  </a:lnTo>
                  <a:cubicBezTo>
                    <a:pt x="16912" y="8375"/>
                    <a:pt x="8112" y="0"/>
                    <a:pt x="4507" y="0"/>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5" name="Google Shape;1475;p55"/>
            <p:cNvSpPr/>
            <p:nvPr/>
          </p:nvSpPr>
          <p:spPr>
            <a:xfrm>
              <a:off x="1955582" y="1781467"/>
              <a:ext cx="230698" cy="184574"/>
            </a:xfrm>
            <a:custGeom>
              <a:avLst/>
              <a:gdLst/>
              <a:ahLst/>
              <a:cxnLst/>
              <a:rect l="l" t="t" r="r" b="b"/>
              <a:pathLst>
                <a:path w="11509" h="9208" extrusionOk="0">
                  <a:moveTo>
                    <a:pt x="0" y="0"/>
                  </a:moveTo>
                  <a:cubicBezTo>
                    <a:pt x="734" y="134"/>
                    <a:pt x="1435" y="334"/>
                    <a:pt x="2135" y="634"/>
                  </a:cubicBezTo>
                  <a:cubicBezTo>
                    <a:pt x="2869" y="1001"/>
                    <a:pt x="3570" y="1435"/>
                    <a:pt x="4203" y="1935"/>
                  </a:cubicBezTo>
                  <a:cubicBezTo>
                    <a:pt x="4971" y="2569"/>
                    <a:pt x="5705" y="3236"/>
                    <a:pt x="6405" y="3970"/>
                  </a:cubicBezTo>
                  <a:cubicBezTo>
                    <a:pt x="8423" y="5888"/>
                    <a:pt x="10309" y="7381"/>
                    <a:pt x="11382" y="8219"/>
                  </a:cubicBezTo>
                  <a:lnTo>
                    <a:pt x="11382" y="8219"/>
                  </a:lnTo>
                  <a:lnTo>
                    <a:pt x="10975" y="8907"/>
                  </a:lnTo>
                  <a:cubicBezTo>
                    <a:pt x="10942" y="9007"/>
                    <a:pt x="10875" y="9107"/>
                    <a:pt x="10842" y="9207"/>
                  </a:cubicBezTo>
                  <a:cubicBezTo>
                    <a:pt x="10908" y="9107"/>
                    <a:pt x="10975" y="9040"/>
                    <a:pt x="11008" y="8940"/>
                  </a:cubicBezTo>
                  <a:lnTo>
                    <a:pt x="11509" y="8240"/>
                  </a:lnTo>
                  <a:lnTo>
                    <a:pt x="11509" y="8206"/>
                  </a:lnTo>
                  <a:lnTo>
                    <a:pt x="11475" y="8173"/>
                  </a:lnTo>
                  <a:cubicBezTo>
                    <a:pt x="10475" y="7272"/>
                    <a:pt x="8573" y="5738"/>
                    <a:pt x="6538" y="3837"/>
                  </a:cubicBezTo>
                  <a:cubicBezTo>
                    <a:pt x="5838" y="3103"/>
                    <a:pt x="5104" y="2402"/>
                    <a:pt x="4304" y="1802"/>
                  </a:cubicBezTo>
                  <a:cubicBezTo>
                    <a:pt x="3670" y="1268"/>
                    <a:pt x="2969" y="834"/>
                    <a:pt x="2202" y="501"/>
                  </a:cubicBezTo>
                  <a:cubicBezTo>
                    <a:pt x="1702" y="301"/>
                    <a:pt x="1135" y="134"/>
                    <a:pt x="601" y="34"/>
                  </a:cubicBezTo>
                  <a:cubicBezTo>
                    <a:pt x="434" y="34"/>
                    <a:pt x="301" y="0"/>
                    <a:pt x="1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6" name="Google Shape;1476;p55"/>
            <p:cNvSpPr/>
            <p:nvPr/>
          </p:nvSpPr>
          <p:spPr>
            <a:xfrm>
              <a:off x="1865980" y="1923887"/>
              <a:ext cx="212657" cy="191249"/>
            </a:xfrm>
            <a:custGeom>
              <a:avLst/>
              <a:gdLst/>
              <a:ahLst/>
              <a:cxnLst/>
              <a:rect l="l" t="t" r="r" b="b"/>
              <a:pathLst>
                <a:path w="10609" h="9541" extrusionOk="0">
                  <a:moveTo>
                    <a:pt x="1" y="1"/>
                  </a:moveTo>
                  <a:cubicBezTo>
                    <a:pt x="67" y="167"/>
                    <a:pt x="134" y="334"/>
                    <a:pt x="234" y="501"/>
                  </a:cubicBezTo>
                  <a:cubicBezTo>
                    <a:pt x="434" y="834"/>
                    <a:pt x="701" y="1268"/>
                    <a:pt x="1068" y="1835"/>
                  </a:cubicBezTo>
                  <a:cubicBezTo>
                    <a:pt x="1502" y="2469"/>
                    <a:pt x="1969" y="3069"/>
                    <a:pt x="2469" y="3670"/>
                  </a:cubicBezTo>
                  <a:cubicBezTo>
                    <a:pt x="3103" y="4370"/>
                    <a:pt x="3770" y="5037"/>
                    <a:pt x="4470" y="5671"/>
                  </a:cubicBezTo>
                  <a:cubicBezTo>
                    <a:pt x="5738" y="6839"/>
                    <a:pt x="7172" y="7806"/>
                    <a:pt x="8673" y="8640"/>
                  </a:cubicBezTo>
                  <a:cubicBezTo>
                    <a:pt x="9140" y="8907"/>
                    <a:pt x="9607" y="9107"/>
                    <a:pt x="10074" y="9341"/>
                  </a:cubicBezTo>
                  <a:cubicBezTo>
                    <a:pt x="10241" y="9407"/>
                    <a:pt x="10441" y="9474"/>
                    <a:pt x="10608" y="9541"/>
                  </a:cubicBezTo>
                  <a:cubicBezTo>
                    <a:pt x="10441" y="9407"/>
                    <a:pt x="10275" y="9341"/>
                    <a:pt x="10108" y="9240"/>
                  </a:cubicBezTo>
                  <a:cubicBezTo>
                    <a:pt x="9774" y="9074"/>
                    <a:pt x="9307" y="8840"/>
                    <a:pt x="8740" y="8507"/>
                  </a:cubicBezTo>
                  <a:cubicBezTo>
                    <a:pt x="7272" y="7639"/>
                    <a:pt x="5871" y="6639"/>
                    <a:pt x="4604" y="5504"/>
                  </a:cubicBezTo>
                  <a:cubicBezTo>
                    <a:pt x="3903" y="4904"/>
                    <a:pt x="3270" y="4237"/>
                    <a:pt x="2636" y="3536"/>
                  </a:cubicBezTo>
                  <a:cubicBezTo>
                    <a:pt x="2069" y="2869"/>
                    <a:pt x="1568" y="2269"/>
                    <a:pt x="1201" y="1735"/>
                  </a:cubicBezTo>
                  <a:cubicBezTo>
                    <a:pt x="801" y="1201"/>
                    <a:pt x="501" y="768"/>
                    <a:pt x="301" y="468"/>
                  </a:cubicBezTo>
                  <a:cubicBezTo>
                    <a:pt x="234" y="301"/>
                    <a:pt x="101" y="134"/>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7" name="Google Shape;1477;p55"/>
            <p:cNvSpPr/>
            <p:nvPr/>
          </p:nvSpPr>
          <p:spPr>
            <a:xfrm>
              <a:off x="1964281" y="1928577"/>
              <a:ext cx="55505" cy="43478"/>
            </a:xfrm>
            <a:custGeom>
              <a:avLst/>
              <a:gdLst/>
              <a:ahLst/>
              <a:cxnLst/>
              <a:rect l="l" t="t" r="r" b="b"/>
              <a:pathLst>
                <a:path w="2769" h="2169" extrusionOk="0">
                  <a:moveTo>
                    <a:pt x="0" y="0"/>
                  </a:moveTo>
                  <a:cubicBezTo>
                    <a:pt x="400" y="934"/>
                    <a:pt x="1768" y="1901"/>
                    <a:pt x="2769" y="2168"/>
                  </a:cubicBezTo>
                  <a:cubicBezTo>
                    <a:pt x="1968" y="1301"/>
                    <a:pt x="1034" y="534"/>
                    <a:pt x="0"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8" name="Google Shape;1478;p55"/>
            <p:cNvSpPr/>
            <p:nvPr/>
          </p:nvSpPr>
          <p:spPr>
            <a:xfrm>
              <a:off x="1904086" y="1877082"/>
              <a:ext cx="14733" cy="70899"/>
            </a:xfrm>
            <a:custGeom>
              <a:avLst/>
              <a:gdLst/>
              <a:ahLst/>
              <a:cxnLst/>
              <a:rect l="l" t="t" r="r" b="b"/>
              <a:pathLst>
                <a:path w="735" h="3537" extrusionOk="0">
                  <a:moveTo>
                    <a:pt x="468" y="1"/>
                  </a:moveTo>
                  <a:cubicBezTo>
                    <a:pt x="1" y="935"/>
                    <a:pt x="134" y="2569"/>
                    <a:pt x="535" y="3536"/>
                  </a:cubicBezTo>
                  <a:cubicBezTo>
                    <a:pt x="735" y="2336"/>
                    <a:pt x="701" y="1168"/>
                    <a:pt x="468"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9" name="Google Shape;1479;p55"/>
            <p:cNvSpPr/>
            <p:nvPr/>
          </p:nvSpPr>
          <p:spPr>
            <a:xfrm>
              <a:off x="2071261" y="1907831"/>
              <a:ext cx="26760" cy="66890"/>
            </a:xfrm>
            <a:custGeom>
              <a:avLst/>
              <a:gdLst/>
              <a:ahLst/>
              <a:cxnLst/>
              <a:rect l="l" t="t" r="r" b="b"/>
              <a:pathLst>
                <a:path w="1335" h="3337" extrusionOk="0">
                  <a:moveTo>
                    <a:pt x="167" y="1"/>
                  </a:moveTo>
                  <a:cubicBezTo>
                    <a:pt x="0" y="1035"/>
                    <a:pt x="667" y="2569"/>
                    <a:pt x="1335" y="3337"/>
                  </a:cubicBezTo>
                  <a:cubicBezTo>
                    <a:pt x="1134" y="2169"/>
                    <a:pt x="767" y="1035"/>
                    <a:pt x="167"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0" name="Google Shape;1480;p55"/>
            <p:cNvSpPr/>
            <p:nvPr/>
          </p:nvSpPr>
          <p:spPr>
            <a:xfrm>
              <a:off x="1944878" y="1832281"/>
              <a:ext cx="68233" cy="19764"/>
            </a:xfrm>
            <a:custGeom>
              <a:avLst/>
              <a:gdLst/>
              <a:ahLst/>
              <a:cxnLst/>
              <a:rect l="l" t="t" r="r" b="b"/>
              <a:pathLst>
                <a:path w="3404" h="986" extrusionOk="0">
                  <a:moveTo>
                    <a:pt x="1" y="1"/>
                  </a:moveTo>
                  <a:lnTo>
                    <a:pt x="1" y="1"/>
                  </a:lnTo>
                  <a:cubicBezTo>
                    <a:pt x="679" y="649"/>
                    <a:pt x="2035" y="985"/>
                    <a:pt x="3032" y="985"/>
                  </a:cubicBezTo>
                  <a:cubicBezTo>
                    <a:pt x="3163" y="985"/>
                    <a:pt x="3287" y="980"/>
                    <a:pt x="3403" y="968"/>
                  </a:cubicBezTo>
                  <a:cubicBezTo>
                    <a:pt x="2336" y="434"/>
                    <a:pt x="1202" y="101"/>
                    <a:pt x="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1" name="Google Shape;1481;p55"/>
            <p:cNvSpPr/>
            <p:nvPr/>
          </p:nvSpPr>
          <p:spPr>
            <a:xfrm>
              <a:off x="1905429" y="1746689"/>
              <a:ext cx="41473" cy="56868"/>
            </a:xfrm>
            <a:custGeom>
              <a:avLst/>
              <a:gdLst/>
              <a:ahLst/>
              <a:cxnLst/>
              <a:rect l="l" t="t" r="r" b="b"/>
              <a:pathLst>
                <a:path w="2069" h="2837" extrusionOk="0">
                  <a:moveTo>
                    <a:pt x="2069" y="1"/>
                  </a:moveTo>
                  <a:lnTo>
                    <a:pt x="2069" y="1"/>
                  </a:lnTo>
                  <a:cubicBezTo>
                    <a:pt x="1202" y="801"/>
                    <a:pt x="501" y="1769"/>
                    <a:pt x="1" y="2836"/>
                  </a:cubicBezTo>
                  <a:lnTo>
                    <a:pt x="1" y="2836"/>
                  </a:lnTo>
                  <a:cubicBezTo>
                    <a:pt x="901" y="2369"/>
                    <a:pt x="1802" y="968"/>
                    <a:pt x="2069"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2" name="Google Shape;1482;p55"/>
            <p:cNvSpPr/>
            <p:nvPr/>
          </p:nvSpPr>
          <p:spPr>
            <a:xfrm>
              <a:off x="2011086" y="2032130"/>
              <a:ext cx="69556" cy="14011"/>
            </a:xfrm>
            <a:custGeom>
              <a:avLst/>
              <a:gdLst/>
              <a:ahLst/>
              <a:cxnLst/>
              <a:rect l="l" t="t" r="r" b="b"/>
              <a:pathLst>
                <a:path w="3470" h="699" extrusionOk="0">
                  <a:moveTo>
                    <a:pt x="3211" y="1"/>
                  </a:moveTo>
                  <a:cubicBezTo>
                    <a:pt x="2101" y="1"/>
                    <a:pt x="1022" y="200"/>
                    <a:pt x="0" y="571"/>
                  </a:cubicBezTo>
                  <a:cubicBezTo>
                    <a:pt x="256" y="660"/>
                    <a:pt x="559" y="699"/>
                    <a:pt x="882" y="699"/>
                  </a:cubicBezTo>
                  <a:cubicBezTo>
                    <a:pt x="1779" y="699"/>
                    <a:pt x="2832" y="397"/>
                    <a:pt x="3469" y="4"/>
                  </a:cubicBezTo>
                  <a:cubicBezTo>
                    <a:pt x="3383" y="2"/>
                    <a:pt x="3297" y="1"/>
                    <a:pt x="321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3" name="Google Shape;1483;p55"/>
            <p:cNvSpPr/>
            <p:nvPr/>
          </p:nvSpPr>
          <p:spPr>
            <a:xfrm>
              <a:off x="1433369" y="3998685"/>
              <a:ext cx="274837" cy="380414"/>
            </a:xfrm>
            <a:custGeom>
              <a:avLst/>
              <a:gdLst/>
              <a:ahLst/>
              <a:cxnLst/>
              <a:rect l="l" t="t" r="r" b="b"/>
              <a:pathLst>
                <a:path w="13711" h="18978" extrusionOk="0">
                  <a:moveTo>
                    <a:pt x="6572" y="1"/>
                  </a:moveTo>
                  <a:lnTo>
                    <a:pt x="4370" y="10008"/>
                  </a:lnTo>
                  <a:lnTo>
                    <a:pt x="301" y="17413"/>
                  </a:lnTo>
                  <a:cubicBezTo>
                    <a:pt x="1" y="17947"/>
                    <a:pt x="234" y="18614"/>
                    <a:pt x="801" y="18881"/>
                  </a:cubicBezTo>
                  <a:cubicBezTo>
                    <a:pt x="943" y="18944"/>
                    <a:pt x="1099" y="18977"/>
                    <a:pt x="1257" y="18977"/>
                  </a:cubicBezTo>
                  <a:cubicBezTo>
                    <a:pt x="1433" y="18977"/>
                    <a:pt x="1610" y="18936"/>
                    <a:pt x="1768" y="18848"/>
                  </a:cubicBezTo>
                  <a:cubicBezTo>
                    <a:pt x="3636" y="17747"/>
                    <a:pt x="10541" y="13711"/>
                    <a:pt x="10675" y="12977"/>
                  </a:cubicBezTo>
                  <a:cubicBezTo>
                    <a:pt x="10808" y="12110"/>
                    <a:pt x="13710" y="2536"/>
                    <a:pt x="13710" y="2536"/>
                  </a:cubicBezTo>
                  <a:lnTo>
                    <a:pt x="6572" y="1"/>
                  </a:ln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4" name="Google Shape;1484;p55"/>
            <p:cNvSpPr/>
            <p:nvPr/>
          </p:nvSpPr>
          <p:spPr>
            <a:xfrm>
              <a:off x="1449425" y="4245418"/>
              <a:ext cx="201272" cy="134181"/>
            </a:xfrm>
            <a:custGeom>
              <a:avLst/>
              <a:gdLst/>
              <a:ahLst/>
              <a:cxnLst/>
              <a:rect l="l" t="t" r="r" b="b"/>
              <a:pathLst>
                <a:path w="10041" h="6694" extrusionOk="0">
                  <a:moveTo>
                    <a:pt x="10041" y="1"/>
                  </a:moveTo>
                  <a:lnTo>
                    <a:pt x="28" y="6587"/>
                  </a:lnTo>
                  <a:lnTo>
                    <a:pt x="28" y="6587"/>
                  </a:lnTo>
                  <a:cubicBezTo>
                    <a:pt x="19" y="6582"/>
                    <a:pt x="9" y="6577"/>
                    <a:pt x="0" y="6572"/>
                  </a:cubicBezTo>
                  <a:lnTo>
                    <a:pt x="0" y="6605"/>
                  </a:lnTo>
                  <a:lnTo>
                    <a:pt x="28" y="6587"/>
                  </a:lnTo>
                  <a:lnTo>
                    <a:pt x="28" y="6587"/>
                  </a:lnTo>
                  <a:cubicBezTo>
                    <a:pt x="164" y="6657"/>
                    <a:pt x="312" y="6693"/>
                    <a:pt x="461" y="6693"/>
                  </a:cubicBezTo>
                  <a:cubicBezTo>
                    <a:pt x="635" y="6693"/>
                    <a:pt x="811" y="6643"/>
                    <a:pt x="967" y="6539"/>
                  </a:cubicBezTo>
                  <a:cubicBezTo>
                    <a:pt x="6205" y="3503"/>
                    <a:pt x="8473" y="1935"/>
                    <a:pt x="9307" y="1335"/>
                  </a:cubicBezTo>
                  <a:cubicBezTo>
                    <a:pt x="9607" y="1102"/>
                    <a:pt x="9840" y="801"/>
                    <a:pt x="9941" y="434"/>
                  </a:cubicBezTo>
                  <a:lnTo>
                    <a:pt x="1004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5" name="Google Shape;1485;p55"/>
            <p:cNvSpPr/>
            <p:nvPr/>
          </p:nvSpPr>
          <p:spPr>
            <a:xfrm>
              <a:off x="1615919" y="4170170"/>
              <a:ext cx="26760" cy="24375"/>
            </a:xfrm>
            <a:custGeom>
              <a:avLst/>
              <a:gdLst/>
              <a:ahLst/>
              <a:cxnLst/>
              <a:rect l="l" t="t" r="r" b="b"/>
              <a:pathLst>
                <a:path w="1335" h="1216" extrusionOk="0">
                  <a:moveTo>
                    <a:pt x="651" y="0"/>
                  </a:moveTo>
                  <a:cubicBezTo>
                    <a:pt x="565" y="0"/>
                    <a:pt x="479" y="17"/>
                    <a:pt x="400" y="52"/>
                  </a:cubicBezTo>
                  <a:lnTo>
                    <a:pt x="467" y="52"/>
                  </a:lnTo>
                  <a:cubicBezTo>
                    <a:pt x="167" y="152"/>
                    <a:pt x="0" y="486"/>
                    <a:pt x="100" y="819"/>
                  </a:cubicBezTo>
                  <a:cubicBezTo>
                    <a:pt x="180" y="1060"/>
                    <a:pt x="411" y="1215"/>
                    <a:pt x="672" y="1215"/>
                  </a:cubicBezTo>
                  <a:cubicBezTo>
                    <a:pt x="736" y="1215"/>
                    <a:pt x="802" y="1206"/>
                    <a:pt x="867" y="1186"/>
                  </a:cubicBezTo>
                  <a:cubicBezTo>
                    <a:pt x="1168" y="1053"/>
                    <a:pt x="1334" y="686"/>
                    <a:pt x="1234" y="352"/>
                  </a:cubicBezTo>
                  <a:cubicBezTo>
                    <a:pt x="1136" y="131"/>
                    <a:pt x="893" y="0"/>
                    <a:pt x="6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6" name="Google Shape;1486;p55"/>
            <p:cNvSpPr/>
            <p:nvPr/>
          </p:nvSpPr>
          <p:spPr>
            <a:xfrm>
              <a:off x="1480836" y="4270154"/>
              <a:ext cx="36803" cy="31451"/>
            </a:xfrm>
            <a:custGeom>
              <a:avLst/>
              <a:gdLst/>
              <a:ahLst/>
              <a:cxnLst/>
              <a:rect l="l" t="t" r="r" b="b"/>
              <a:pathLst>
                <a:path w="1836" h="1569" extrusionOk="0">
                  <a:moveTo>
                    <a:pt x="368" y="1"/>
                  </a:moveTo>
                  <a:cubicBezTo>
                    <a:pt x="134" y="1"/>
                    <a:pt x="1" y="34"/>
                    <a:pt x="1" y="68"/>
                  </a:cubicBezTo>
                  <a:cubicBezTo>
                    <a:pt x="401" y="168"/>
                    <a:pt x="768" y="335"/>
                    <a:pt x="1102" y="568"/>
                  </a:cubicBezTo>
                  <a:cubicBezTo>
                    <a:pt x="1369" y="835"/>
                    <a:pt x="1602" y="1168"/>
                    <a:pt x="1769" y="1569"/>
                  </a:cubicBezTo>
                  <a:cubicBezTo>
                    <a:pt x="1802" y="1569"/>
                    <a:pt x="1836" y="1402"/>
                    <a:pt x="1769" y="1168"/>
                  </a:cubicBezTo>
                  <a:cubicBezTo>
                    <a:pt x="1669" y="868"/>
                    <a:pt x="1469" y="601"/>
                    <a:pt x="1235" y="401"/>
                  </a:cubicBezTo>
                  <a:cubicBezTo>
                    <a:pt x="1002" y="168"/>
                    <a:pt x="701" y="68"/>
                    <a:pt x="3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7" name="Google Shape;1487;p55"/>
            <p:cNvSpPr/>
            <p:nvPr/>
          </p:nvSpPr>
          <p:spPr>
            <a:xfrm>
              <a:off x="1460791" y="4302908"/>
              <a:ext cx="36121" cy="21468"/>
            </a:xfrm>
            <a:custGeom>
              <a:avLst/>
              <a:gdLst/>
              <a:ahLst/>
              <a:cxnLst/>
              <a:rect l="l" t="t" r="r" b="b"/>
              <a:pathLst>
                <a:path w="1802" h="1071" extrusionOk="0">
                  <a:moveTo>
                    <a:pt x="384" y="0"/>
                  </a:moveTo>
                  <a:cubicBezTo>
                    <a:pt x="256" y="0"/>
                    <a:pt x="126" y="22"/>
                    <a:pt x="0" y="68"/>
                  </a:cubicBezTo>
                  <a:cubicBezTo>
                    <a:pt x="334" y="168"/>
                    <a:pt x="634" y="268"/>
                    <a:pt x="968" y="435"/>
                  </a:cubicBezTo>
                  <a:cubicBezTo>
                    <a:pt x="1416" y="691"/>
                    <a:pt x="1649" y="1071"/>
                    <a:pt x="1726" y="1071"/>
                  </a:cubicBezTo>
                  <a:cubicBezTo>
                    <a:pt x="1729" y="1071"/>
                    <a:pt x="1732" y="1070"/>
                    <a:pt x="1735" y="1069"/>
                  </a:cubicBezTo>
                  <a:cubicBezTo>
                    <a:pt x="1801" y="1069"/>
                    <a:pt x="1635" y="569"/>
                    <a:pt x="1068" y="235"/>
                  </a:cubicBezTo>
                  <a:cubicBezTo>
                    <a:pt x="870" y="82"/>
                    <a:pt x="630" y="0"/>
                    <a:pt x="38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8" name="Google Shape;1488;p55"/>
            <p:cNvSpPr/>
            <p:nvPr/>
          </p:nvSpPr>
          <p:spPr>
            <a:xfrm>
              <a:off x="1500901" y="4237400"/>
              <a:ext cx="50834" cy="36121"/>
            </a:xfrm>
            <a:custGeom>
              <a:avLst/>
              <a:gdLst/>
              <a:ahLst/>
              <a:cxnLst/>
              <a:rect l="l" t="t" r="r" b="b"/>
              <a:pathLst>
                <a:path w="2536" h="1802" extrusionOk="0">
                  <a:moveTo>
                    <a:pt x="1" y="0"/>
                  </a:moveTo>
                  <a:lnTo>
                    <a:pt x="1" y="0"/>
                  </a:lnTo>
                  <a:cubicBezTo>
                    <a:pt x="468" y="201"/>
                    <a:pt x="935" y="467"/>
                    <a:pt x="1402" y="734"/>
                  </a:cubicBezTo>
                  <a:cubicBezTo>
                    <a:pt x="1802" y="1068"/>
                    <a:pt x="2169" y="1401"/>
                    <a:pt x="2536" y="1802"/>
                  </a:cubicBezTo>
                  <a:cubicBezTo>
                    <a:pt x="2102" y="768"/>
                    <a:pt x="1101" y="67"/>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9" name="Google Shape;1489;p55"/>
            <p:cNvSpPr/>
            <p:nvPr/>
          </p:nvSpPr>
          <p:spPr>
            <a:xfrm>
              <a:off x="1518280" y="4196689"/>
              <a:ext cx="51516" cy="16818"/>
            </a:xfrm>
            <a:custGeom>
              <a:avLst/>
              <a:gdLst/>
              <a:ahLst/>
              <a:cxnLst/>
              <a:rect l="l" t="t" r="r" b="b"/>
              <a:pathLst>
                <a:path w="2570" h="839" extrusionOk="0">
                  <a:moveTo>
                    <a:pt x="690" y="0"/>
                  </a:moveTo>
                  <a:cubicBezTo>
                    <a:pt x="461" y="0"/>
                    <a:pt x="229" y="32"/>
                    <a:pt x="1" y="97"/>
                  </a:cubicBezTo>
                  <a:cubicBezTo>
                    <a:pt x="1" y="163"/>
                    <a:pt x="635" y="130"/>
                    <a:pt x="1335" y="330"/>
                  </a:cubicBezTo>
                  <a:cubicBezTo>
                    <a:pt x="1979" y="514"/>
                    <a:pt x="2453" y="839"/>
                    <a:pt x="2552" y="839"/>
                  </a:cubicBezTo>
                  <a:cubicBezTo>
                    <a:pt x="2561" y="839"/>
                    <a:pt x="2567" y="836"/>
                    <a:pt x="2569" y="831"/>
                  </a:cubicBezTo>
                  <a:cubicBezTo>
                    <a:pt x="2090" y="301"/>
                    <a:pt x="1401" y="0"/>
                    <a:pt x="69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0" name="Google Shape;1490;p55"/>
            <p:cNvSpPr/>
            <p:nvPr/>
          </p:nvSpPr>
          <p:spPr>
            <a:xfrm>
              <a:off x="1530988" y="4137737"/>
              <a:ext cx="54182" cy="16778"/>
            </a:xfrm>
            <a:custGeom>
              <a:avLst/>
              <a:gdLst/>
              <a:ahLst/>
              <a:cxnLst/>
              <a:rect l="l" t="t" r="r" b="b"/>
              <a:pathLst>
                <a:path w="2703" h="837" extrusionOk="0">
                  <a:moveTo>
                    <a:pt x="952" y="0"/>
                  </a:moveTo>
                  <a:cubicBezTo>
                    <a:pt x="756" y="0"/>
                    <a:pt x="559" y="23"/>
                    <a:pt x="368" y="69"/>
                  </a:cubicBezTo>
                  <a:cubicBezTo>
                    <a:pt x="101" y="169"/>
                    <a:pt x="1" y="269"/>
                    <a:pt x="1" y="269"/>
                  </a:cubicBezTo>
                  <a:cubicBezTo>
                    <a:pt x="234" y="236"/>
                    <a:pt x="468" y="219"/>
                    <a:pt x="701" y="219"/>
                  </a:cubicBezTo>
                  <a:cubicBezTo>
                    <a:pt x="935" y="219"/>
                    <a:pt x="1168" y="236"/>
                    <a:pt x="1402" y="269"/>
                  </a:cubicBezTo>
                  <a:cubicBezTo>
                    <a:pt x="1835" y="403"/>
                    <a:pt x="2269" y="603"/>
                    <a:pt x="2669" y="836"/>
                  </a:cubicBezTo>
                  <a:cubicBezTo>
                    <a:pt x="2703" y="836"/>
                    <a:pt x="2603" y="669"/>
                    <a:pt x="2402" y="503"/>
                  </a:cubicBezTo>
                  <a:cubicBezTo>
                    <a:pt x="1990" y="163"/>
                    <a:pt x="1473" y="0"/>
                    <a:pt x="95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1" name="Google Shape;1491;p55"/>
            <p:cNvSpPr/>
            <p:nvPr/>
          </p:nvSpPr>
          <p:spPr>
            <a:xfrm>
              <a:off x="1535679" y="4093778"/>
              <a:ext cx="62861" cy="38807"/>
            </a:xfrm>
            <a:custGeom>
              <a:avLst/>
              <a:gdLst/>
              <a:ahLst/>
              <a:cxnLst/>
              <a:rect l="l" t="t" r="r" b="b"/>
              <a:pathLst>
                <a:path w="3136" h="1936" extrusionOk="0">
                  <a:moveTo>
                    <a:pt x="459" y="207"/>
                  </a:moveTo>
                  <a:cubicBezTo>
                    <a:pt x="494" y="207"/>
                    <a:pt x="531" y="215"/>
                    <a:pt x="567" y="227"/>
                  </a:cubicBezTo>
                  <a:cubicBezTo>
                    <a:pt x="767" y="327"/>
                    <a:pt x="934" y="461"/>
                    <a:pt x="1068" y="661"/>
                  </a:cubicBezTo>
                  <a:cubicBezTo>
                    <a:pt x="1236" y="867"/>
                    <a:pt x="1373" y="1083"/>
                    <a:pt x="1496" y="1310"/>
                  </a:cubicBezTo>
                  <a:lnTo>
                    <a:pt x="1496" y="1310"/>
                  </a:lnTo>
                  <a:cubicBezTo>
                    <a:pt x="1462" y="1381"/>
                    <a:pt x="1431" y="1454"/>
                    <a:pt x="1401" y="1528"/>
                  </a:cubicBezTo>
                  <a:cubicBezTo>
                    <a:pt x="1389" y="1577"/>
                    <a:pt x="1377" y="1625"/>
                    <a:pt x="1366" y="1673"/>
                  </a:cubicBezTo>
                  <a:lnTo>
                    <a:pt x="1366" y="1673"/>
                  </a:lnTo>
                  <a:cubicBezTo>
                    <a:pt x="831" y="1561"/>
                    <a:pt x="421" y="1149"/>
                    <a:pt x="267" y="594"/>
                  </a:cubicBezTo>
                  <a:cubicBezTo>
                    <a:pt x="234" y="494"/>
                    <a:pt x="234" y="394"/>
                    <a:pt x="300" y="294"/>
                  </a:cubicBezTo>
                  <a:cubicBezTo>
                    <a:pt x="343" y="230"/>
                    <a:pt x="398" y="207"/>
                    <a:pt x="459" y="207"/>
                  </a:cubicBezTo>
                  <a:close/>
                  <a:moveTo>
                    <a:pt x="2657" y="418"/>
                  </a:moveTo>
                  <a:cubicBezTo>
                    <a:pt x="2738" y="418"/>
                    <a:pt x="2814" y="473"/>
                    <a:pt x="2869" y="527"/>
                  </a:cubicBezTo>
                  <a:cubicBezTo>
                    <a:pt x="2902" y="627"/>
                    <a:pt x="2902" y="761"/>
                    <a:pt x="2869" y="861"/>
                  </a:cubicBezTo>
                  <a:cubicBezTo>
                    <a:pt x="2697" y="1348"/>
                    <a:pt x="2254" y="1663"/>
                    <a:pt x="1751" y="1700"/>
                  </a:cubicBezTo>
                  <a:lnTo>
                    <a:pt x="1751" y="1700"/>
                  </a:lnTo>
                  <a:cubicBezTo>
                    <a:pt x="1735" y="1624"/>
                    <a:pt x="1707" y="1554"/>
                    <a:pt x="1668" y="1495"/>
                  </a:cubicBezTo>
                  <a:cubicBezTo>
                    <a:pt x="1654" y="1448"/>
                    <a:pt x="1639" y="1401"/>
                    <a:pt x="1622" y="1354"/>
                  </a:cubicBezTo>
                  <a:lnTo>
                    <a:pt x="1622" y="1354"/>
                  </a:lnTo>
                  <a:cubicBezTo>
                    <a:pt x="1754" y="1140"/>
                    <a:pt x="1906" y="941"/>
                    <a:pt x="2068" y="761"/>
                  </a:cubicBezTo>
                  <a:cubicBezTo>
                    <a:pt x="2202" y="594"/>
                    <a:pt x="2402" y="461"/>
                    <a:pt x="2602" y="427"/>
                  </a:cubicBezTo>
                  <a:cubicBezTo>
                    <a:pt x="2620" y="421"/>
                    <a:pt x="2639" y="418"/>
                    <a:pt x="2657" y="418"/>
                  </a:cubicBezTo>
                  <a:close/>
                  <a:moveTo>
                    <a:pt x="1567" y="1445"/>
                  </a:moveTo>
                  <a:cubicBezTo>
                    <a:pt x="1611" y="1530"/>
                    <a:pt x="1652" y="1615"/>
                    <a:pt x="1694" y="1703"/>
                  </a:cubicBezTo>
                  <a:lnTo>
                    <a:pt x="1694" y="1703"/>
                  </a:lnTo>
                  <a:cubicBezTo>
                    <a:pt x="1680" y="1703"/>
                    <a:pt x="1667" y="1703"/>
                    <a:pt x="1653" y="1703"/>
                  </a:cubicBezTo>
                  <a:cubicBezTo>
                    <a:pt x="1603" y="1703"/>
                    <a:pt x="1552" y="1701"/>
                    <a:pt x="1501" y="1695"/>
                  </a:cubicBezTo>
                  <a:cubicBezTo>
                    <a:pt x="1480" y="1693"/>
                    <a:pt x="1460" y="1690"/>
                    <a:pt x="1439" y="1687"/>
                  </a:cubicBezTo>
                  <a:lnTo>
                    <a:pt x="1439" y="1687"/>
                  </a:lnTo>
                  <a:cubicBezTo>
                    <a:pt x="1479" y="1605"/>
                    <a:pt x="1522" y="1524"/>
                    <a:pt x="1567" y="1445"/>
                  </a:cubicBezTo>
                  <a:close/>
                  <a:moveTo>
                    <a:pt x="495" y="1"/>
                  </a:moveTo>
                  <a:cubicBezTo>
                    <a:pt x="365" y="1"/>
                    <a:pt x="231" y="63"/>
                    <a:pt x="134" y="160"/>
                  </a:cubicBezTo>
                  <a:cubicBezTo>
                    <a:pt x="34" y="294"/>
                    <a:pt x="0" y="461"/>
                    <a:pt x="67" y="627"/>
                  </a:cubicBezTo>
                  <a:cubicBezTo>
                    <a:pt x="220" y="1272"/>
                    <a:pt x="712" y="1747"/>
                    <a:pt x="1335" y="1897"/>
                  </a:cubicBezTo>
                  <a:lnTo>
                    <a:pt x="1335" y="1897"/>
                  </a:lnTo>
                  <a:cubicBezTo>
                    <a:pt x="1335" y="1907"/>
                    <a:pt x="1334" y="1918"/>
                    <a:pt x="1334" y="1928"/>
                  </a:cubicBezTo>
                  <a:cubicBezTo>
                    <a:pt x="1338" y="1919"/>
                    <a:pt x="1342" y="1909"/>
                    <a:pt x="1346" y="1899"/>
                  </a:cubicBezTo>
                  <a:lnTo>
                    <a:pt x="1346" y="1899"/>
                  </a:lnTo>
                  <a:cubicBezTo>
                    <a:pt x="1397" y="1911"/>
                    <a:pt x="1449" y="1921"/>
                    <a:pt x="1501" y="1928"/>
                  </a:cubicBezTo>
                  <a:cubicBezTo>
                    <a:pt x="1549" y="1933"/>
                    <a:pt x="1596" y="1935"/>
                    <a:pt x="1643" y="1935"/>
                  </a:cubicBezTo>
                  <a:cubicBezTo>
                    <a:pt x="2290" y="1935"/>
                    <a:pt x="2882" y="1516"/>
                    <a:pt x="3069" y="894"/>
                  </a:cubicBezTo>
                  <a:cubicBezTo>
                    <a:pt x="3136" y="728"/>
                    <a:pt x="3102" y="561"/>
                    <a:pt x="3036" y="394"/>
                  </a:cubicBezTo>
                  <a:cubicBezTo>
                    <a:pt x="2949" y="278"/>
                    <a:pt x="2812" y="187"/>
                    <a:pt x="2668" y="187"/>
                  </a:cubicBezTo>
                  <a:cubicBezTo>
                    <a:pt x="2646" y="187"/>
                    <a:pt x="2624" y="189"/>
                    <a:pt x="2602" y="194"/>
                  </a:cubicBezTo>
                  <a:cubicBezTo>
                    <a:pt x="2335" y="261"/>
                    <a:pt x="2102" y="427"/>
                    <a:pt x="1968" y="627"/>
                  </a:cubicBezTo>
                  <a:cubicBezTo>
                    <a:pt x="1795" y="800"/>
                    <a:pt x="1664" y="987"/>
                    <a:pt x="1557" y="1188"/>
                  </a:cubicBezTo>
                  <a:lnTo>
                    <a:pt x="1557" y="1188"/>
                  </a:lnTo>
                  <a:cubicBezTo>
                    <a:pt x="1462" y="962"/>
                    <a:pt x="1339" y="745"/>
                    <a:pt x="1201" y="561"/>
                  </a:cubicBezTo>
                  <a:cubicBezTo>
                    <a:pt x="1034" y="327"/>
                    <a:pt x="834" y="160"/>
                    <a:pt x="634" y="27"/>
                  </a:cubicBezTo>
                  <a:cubicBezTo>
                    <a:pt x="589" y="9"/>
                    <a:pt x="542" y="1"/>
                    <a:pt x="49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2" name="Google Shape;1492;p55"/>
            <p:cNvSpPr/>
            <p:nvPr/>
          </p:nvSpPr>
          <p:spPr>
            <a:xfrm>
              <a:off x="2035822" y="4071568"/>
              <a:ext cx="313604" cy="252106"/>
            </a:xfrm>
            <a:custGeom>
              <a:avLst/>
              <a:gdLst/>
              <a:ahLst/>
              <a:cxnLst/>
              <a:rect l="l" t="t" r="r" b="b"/>
              <a:pathLst>
                <a:path w="15645" h="12577" extrusionOk="0">
                  <a:moveTo>
                    <a:pt x="0" y="1"/>
                  </a:moveTo>
                  <a:lnTo>
                    <a:pt x="67" y="12543"/>
                  </a:lnTo>
                  <a:lnTo>
                    <a:pt x="15645" y="12577"/>
                  </a:lnTo>
                  <a:cubicBezTo>
                    <a:pt x="15578" y="11075"/>
                    <a:pt x="7506" y="8073"/>
                    <a:pt x="7506" y="8073"/>
                  </a:cubicBezTo>
                  <a:lnTo>
                    <a:pt x="7806" y="34"/>
                  </a:lnTo>
                  <a:lnTo>
                    <a:pt x="0" y="1"/>
                  </a:ln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3" name="Google Shape;1493;p55"/>
            <p:cNvSpPr/>
            <p:nvPr/>
          </p:nvSpPr>
          <p:spPr>
            <a:xfrm>
              <a:off x="2079279" y="4219340"/>
              <a:ext cx="26099" cy="23693"/>
            </a:xfrm>
            <a:custGeom>
              <a:avLst/>
              <a:gdLst/>
              <a:ahLst/>
              <a:cxnLst/>
              <a:rect l="l" t="t" r="r" b="b"/>
              <a:pathLst>
                <a:path w="1302" h="1182" extrusionOk="0">
                  <a:moveTo>
                    <a:pt x="501" y="1"/>
                  </a:moveTo>
                  <a:lnTo>
                    <a:pt x="501" y="1"/>
                  </a:lnTo>
                  <a:cubicBezTo>
                    <a:pt x="201" y="101"/>
                    <a:pt x="1" y="401"/>
                    <a:pt x="67" y="735"/>
                  </a:cubicBezTo>
                  <a:cubicBezTo>
                    <a:pt x="125" y="996"/>
                    <a:pt x="385" y="1181"/>
                    <a:pt x="671" y="1181"/>
                  </a:cubicBezTo>
                  <a:cubicBezTo>
                    <a:pt x="714" y="1181"/>
                    <a:pt x="758" y="1177"/>
                    <a:pt x="801" y="1168"/>
                  </a:cubicBezTo>
                  <a:cubicBezTo>
                    <a:pt x="1101" y="1068"/>
                    <a:pt x="1301" y="735"/>
                    <a:pt x="1235" y="401"/>
                  </a:cubicBezTo>
                  <a:cubicBezTo>
                    <a:pt x="1154" y="160"/>
                    <a:pt x="902" y="5"/>
                    <a:pt x="650" y="5"/>
                  </a:cubicBezTo>
                  <a:cubicBezTo>
                    <a:pt x="589" y="5"/>
                    <a:pt x="527" y="14"/>
                    <a:pt x="468" y="34"/>
                  </a:cubicBezTo>
                  <a:lnTo>
                    <a:pt x="5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4" name="Google Shape;1494;p55"/>
            <p:cNvSpPr/>
            <p:nvPr/>
          </p:nvSpPr>
          <p:spPr>
            <a:xfrm>
              <a:off x="2037165" y="4297576"/>
              <a:ext cx="314266" cy="26099"/>
            </a:xfrm>
            <a:custGeom>
              <a:avLst/>
              <a:gdLst/>
              <a:ahLst/>
              <a:cxnLst/>
              <a:rect l="l" t="t" r="r" b="b"/>
              <a:pathLst>
                <a:path w="15678" h="1302" extrusionOk="0">
                  <a:moveTo>
                    <a:pt x="33" y="1"/>
                  </a:moveTo>
                  <a:lnTo>
                    <a:pt x="0" y="1268"/>
                  </a:lnTo>
                  <a:lnTo>
                    <a:pt x="15578" y="1302"/>
                  </a:lnTo>
                  <a:cubicBezTo>
                    <a:pt x="15678" y="801"/>
                    <a:pt x="14977" y="501"/>
                    <a:pt x="14977" y="501"/>
                  </a:cubicBezTo>
                  <a:lnTo>
                    <a:pt x="3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5" name="Google Shape;1495;p55"/>
            <p:cNvSpPr/>
            <p:nvPr/>
          </p:nvSpPr>
          <p:spPr>
            <a:xfrm>
              <a:off x="2161524" y="4230284"/>
              <a:ext cx="29767" cy="19223"/>
            </a:xfrm>
            <a:custGeom>
              <a:avLst/>
              <a:gdLst/>
              <a:ahLst/>
              <a:cxnLst/>
              <a:rect l="l" t="t" r="r" b="b"/>
              <a:pathLst>
                <a:path w="1485" h="959" extrusionOk="0">
                  <a:moveTo>
                    <a:pt x="1229" y="1"/>
                  </a:moveTo>
                  <a:cubicBezTo>
                    <a:pt x="1056" y="1"/>
                    <a:pt x="812" y="49"/>
                    <a:pt x="568" y="189"/>
                  </a:cubicBezTo>
                  <a:cubicBezTo>
                    <a:pt x="134" y="489"/>
                    <a:pt x="0" y="923"/>
                    <a:pt x="67" y="956"/>
                  </a:cubicBezTo>
                  <a:cubicBezTo>
                    <a:pt x="71" y="958"/>
                    <a:pt x="74" y="958"/>
                    <a:pt x="79" y="958"/>
                  </a:cubicBezTo>
                  <a:cubicBezTo>
                    <a:pt x="155" y="958"/>
                    <a:pt x="355" y="675"/>
                    <a:pt x="734" y="422"/>
                  </a:cubicBezTo>
                  <a:cubicBezTo>
                    <a:pt x="1101" y="189"/>
                    <a:pt x="1468" y="155"/>
                    <a:pt x="1468" y="89"/>
                  </a:cubicBezTo>
                  <a:cubicBezTo>
                    <a:pt x="1484" y="41"/>
                    <a:pt x="1386" y="1"/>
                    <a:pt x="122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6" name="Google Shape;1496;p55"/>
            <p:cNvSpPr/>
            <p:nvPr/>
          </p:nvSpPr>
          <p:spPr>
            <a:xfrm>
              <a:off x="2201634" y="4244877"/>
              <a:ext cx="22090" cy="23974"/>
            </a:xfrm>
            <a:custGeom>
              <a:avLst/>
              <a:gdLst/>
              <a:ahLst/>
              <a:cxnLst/>
              <a:rect l="l" t="t" r="r" b="b"/>
              <a:pathLst>
                <a:path w="1102" h="1196" extrusionOk="0">
                  <a:moveTo>
                    <a:pt x="1025" y="0"/>
                  </a:moveTo>
                  <a:cubicBezTo>
                    <a:pt x="886" y="0"/>
                    <a:pt x="582" y="89"/>
                    <a:pt x="334" y="361"/>
                  </a:cubicBezTo>
                  <a:cubicBezTo>
                    <a:pt x="1" y="762"/>
                    <a:pt x="34" y="1195"/>
                    <a:pt x="134" y="1195"/>
                  </a:cubicBezTo>
                  <a:cubicBezTo>
                    <a:pt x="201" y="1195"/>
                    <a:pt x="268" y="862"/>
                    <a:pt x="535" y="561"/>
                  </a:cubicBezTo>
                  <a:cubicBezTo>
                    <a:pt x="801" y="228"/>
                    <a:pt x="1102" y="94"/>
                    <a:pt x="1102" y="28"/>
                  </a:cubicBezTo>
                  <a:cubicBezTo>
                    <a:pt x="1102" y="11"/>
                    <a:pt x="1073" y="0"/>
                    <a:pt x="102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7" name="Google Shape;1497;p55"/>
            <p:cNvSpPr/>
            <p:nvPr/>
          </p:nvSpPr>
          <p:spPr>
            <a:xfrm>
              <a:off x="2239078" y="4258508"/>
              <a:ext cx="16076" cy="26379"/>
            </a:xfrm>
            <a:custGeom>
              <a:avLst/>
              <a:gdLst/>
              <a:ahLst/>
              <a:cxnLst/>
              <a:rect l="l" t="t" r="r" b="b"/>
              <a:pathLst>
                <a:path w="802" h="1316" extrusionOk="0">
                  <a:moveTo>
                    <a:pt x="733" y="1"/>
                  </a:moveTo>
                  <a:cubicBezTo>
                    <a:pt x="625" y="1"/>
                    <a:pt x="311" y="172"/>
                    <a:pt x="168" y="515"/>
                  </a:cubicBezTo>
                  <a:cubicBezTo>
                    <a:pt x="1" y="949"/>
                    <a:pt x="101" y="1316"/>
                    <a:pt x="168" y="1316"/>
                  </a:cubicBezTo>
                  <a:cubicBezTo>
                    <a:pt x="234" y="1282"/>
                    <a:pt x="234" y="982"/>
                    <a:pt x="401" y="649"/>
                  </a:cubicBezTo>
                  <a:cubicBezTo>
                    <a:pt x="568" y="282"/>
                    <a:pt x="801" y="82"/>
                    <a:pt x="768" y="15"/>
                  </a:cubicBezTo>
                  <a:cubicBezTo>
                    <a:pt x="763" y="5"/>
                    <a:pt x="751" y="1"/>
                    <a:pt x="73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8" name="Google Shape;1498;p55"/>
            <p:cNvSpPr/>
            <p:nvPr/>
          </p:nvSpPr>
          <p:spPr>
            <a:xfrm>
              <a:off x="2155510" y="4189252"/>
              <a:ext cx="34117" cy="7818"/>
            </a:xfrm>
            <a:custGeom>
              <a:avLst/>
              <a:gdLst/>
              <a:ahLst/>
              <a:cxnLst/>
              <a:rect l="l" t="t" r="r" b="b"/>
              <a:pathLst>
                <a:path w="1702" h="390" extrusionOk="0">
                  <a:moveTo>
                    <a:pt x="834" y="1"/>
                  </a:moveTo>
                  <a:cubicBezTo>
                    <a:pt x="300" y="34"/>
                    <a:pt x="0" y="301"/>
                    <a:pt x="34" y="368"/>
                  </a:cubicBezTo>
                  <a:cubicBezTo>
                    <a:pt x="41" y="383"/>
                    <a:pt x="65" y="390"/>
                    <a:pt x="103" y="390"/>
                  </a:cubicBezTo>
                  <a:cubicBezTo>
                    <a:pt x="227" y="390"/>
                    <a:pt x="501" y="319"/>
                    <a:pt x="834" y="268"/>
                  </a:cubicBezTo>
                  <a:cubicBezTo>
                    <a:pt x="899" y="263"/>
                    <a:pt x="962" y="261"/>
                    <a:pt x="1022" y="261"/>
                  </a:cubicBezTo>
                  <a:cubicBezTo>
                    <a:pt x="1257" y="261"/>
                    <a:pt x="1447" y="291"/>
                    <a:pt x="1551" y="291"/>
                  </a:cubicBezTo>
                  <a:cubicBezTo>
                    <a:pt x="1597" y="291"/>
                    <a:pt x="1626" y="285"/>
                    <a:pt x="1635" y="268"/>
                  </a:cubicBezTo>
                  <a:cubicBezTo>
                    <a:pt x="1701" y="234"/>
                    <a:pt x="1335" y="1"/>
                    <a:pt x="8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9" name="Google Shape;1499;p55"/>
            <p:cNvSpPr/>
            <p:nvPr/>
          </p:nvSpPr>
          <p:spPr>
            <a:xfrm>
              <a:off x="2035822" y="4104342"/>
              <a:ext cx="155148" cy="28765"/>
            </a:xfrm>
            <a:custGeom>
              <a:avLst/>
              <a:gdLst/>
              <a:ahLst/>
              <a:cxnLst/>
              <a:rect l="l" t="t" r="r" b="b"/>
              <a:pathLst>
                <a:path w="7740" h="1435" extrusionOk="0">
                  <a:moveTo>
                    <a:pt x="7739" y="0"/>
                  </a:moveTo>
                  <a:lnTo>
                    <a:pt x="0" y="34"/>
                  </a:lnTo>
                  <a:lnTo>
                    <a:pt x="34" y="1335"/>
                  </a:lnTo>
                  <a:lnTo>
                    <a:pt x="7672" y="1435"/>
                  </a:lnTo>
                  <a:lnTo>
                    <a:pt x="7739" y="0"/>
                  </a:ln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0" name="Google Shape;1500;p55"/>
            <p:cNvSpPr/>
            <p:nvPr/>
          </p:nvSpPr>
          <p:spPr>
            <a:xfrm>
              <a:off x="2140797" y="4137095"/>
              <a:ext cx="48830" cy="26439"/>
            </a:xfrm>
            <a:custGeom>
              <a:avLst/>
              <a:gdLst/>
              <a:ahLst/>
              <a:cxnLst/>
              <a:rect l="l" t="t" r="r" b="b"/>
              <a:pathLst>
                <a:path w="2436" h="1319" extrusionOk="0">
                  <a:moveTo>
                    <a:pt x="434" y="251"/>
                  </a:moveTo>
                  <a:cubicBezTo>
                    <a:pt x="501" y="251"/>
                    <a:pt x="584" y="268"/>
                    <a:pt x="668" y="301"/>
                  </a:cubicBezTo>
                  <a:cubicBezTo>
                    <a:pt x="801" y="334"/>
                    <a:pt x="968" y="368"/>
                    <a:pt x="1101" y="435"/>
                  </a:cubicBezTo>
                  <a:cubicBezTo>
                    <a:pt x="1335" y="535"/>
                    <a:pt x="1568" y="668"/>
                    <a:pt x="1802" y="835"/>
                  </a:cubicBezTo>
                  <a:cubicBezTo>
                    <a:pt x="1997" y="977"/>
                    <a:pt x="2135" y="1109"/>
                    <a:pt x="2227" y="1197"/>
                  </a:cubicBezTo>
                  <a:lnTo>
                    <a:pt x="2227" y="1197"/>
                  </a:lnTo>
                  <a:cubicBezTo>
                    <a:pt x="2030" y="1136"/>
                    <a:pt x="1832" y="1093"/>
                    <a:pt x="1635" y="1068"/>
                  </a:cubicBezTo>
                  <a:cubicBezTo>
                    <a:pt x="1401" y="1002"/>
                    <a:pt x="1135" y="902"/>
                    <a:pt x="901" y="768"/>
                  </a:cubicBezTo>
                  <a:cubicBezTo>
                    <a:pt x="768" y="701"/>
                    <a:pt x="601" y="635"/>
                    <a:pt x="467" y="535"/>
                  </a:cubicBezTo>
                  <a:cubicBezTo>
                    <a:pt x="401" y="501"/>
                    <a:pt x="367" y="468"/>
                    <a:pt x="301" y="401"/>
                  </a:cubicBezTo>
                  <a:cubicBezTo>
                    <a:pt x="301" y="368"/>
                    <a:pt x="267" y="401"/>
                    <a:pt x="301" y="301"/>
                  </a:cubicBezTo>
                  <a:cubicBezTo>
                    <a:pt x="317" y="268"/>
                    <a:pt x="367" y="251"/>
                    <a:pt x="434" y="251"/>
                  </a:cubicBezTo>
                  <a:close/>
                  <a:moveTo>
                    <a:pt x="434" y="1"/>
                  </a:moveTo>
                  <a:cubicBezTo>
                    <a:pt x="301" y="1"/>
                    <a:pt x="167" y="68"/>
                    <a:pt x="100" y="168"/>
                  </a:cubicBezTo>
                  <a:cubicBezTo>
                    <a:pt x="0" y="301"/>
                    <a:pt x="0" y="468"/>
                    <a:pt x="134" y="601"/>
                  </a:cubicBezTo>
                  <a:cubicBezTo>
                    <a:pt x="201" y="668"/>
                    <a:pt x="267" y="735"/>
                    <a:pt x="367" y="768"/>
                  </a:cubicBezTo>
                  <a:cubicBezTo>
                    <a:pt x="501" y="868"/>
                    <a:pt x="634" y="935"/>
                    <a:pt x="801" y="1002"/>
                  </a:cubicBezTo>
                  <a:cubicBezTo>
                    <a:pt x="1068" y="1135"/>
                    <a:pt x="1368" y="1202"/>
                    <a:pt x="1635" y="1268"/>
                  </a:cubicBezTo>
                  <a:cubicBezTo>
                    <a:pt x="1768" y="1302"/>
                    <a:pt x="1902" y="1318"/>
                    <a:pt x="2035" y="1318"/>
                  </a:cubicBezTo>
                  <a:cubicBezTo>
                    <a:pt x="2134" y="1318"/>
                    <a:pt x="2233" y="1309"/>
                    <a:pt x="2331" y="1291"/>
                  </a:cubicBezTo>
                  <a:lnTo>
                    <a:pt x="2331" y="1291"/>
                  </a:lnTo>
                  <a:cubicBezTo>
                    <a:pt x="2344" y="1300"/>
                    <a:pt x="2354" y="1305"/>
                    <a:pt x="2361" y="1305"/>
                  </a:cubicBezTo>
                  <a:cubicBezTo>
                    <a:pt x="2364" y="1305"/>
                    <a:pt x="2367" y="1304"/>
                    <a:pt x="2369" y="1302"/>
                  </a:cubicBezTo>
                  <a:cubicBezTo>
                    <a:pt x="2374" y="1302"/>
                    <a:pt x="2375" y="1295"/>
                    <a:pt x="2372" y="1283"/>
                  </a:cubicBezTo>
                  <a:lnTo>
                    <a:pt x="2372" y="1283"/>
                  </a:lnTo>
                  <a:cubicBezTo>
                    <a:pt x="2393" y="1279"/>
                    <a:pt x="2414" y="1274"/>
                    <a:pt x="2435" y="1268"/>
                  </a:cubicBezTo>
                  <a:cubicBezTo>
                    <a:pt x="2409" y="1259"/>
                    <a:pt x="2383" y="1249"/>
                    <a:pt x="2357" y="1240"/>
                  </a:cubicBezTo>
                  <a:lnTo>
                    <a:pt x="2357" y="1240"/>
                  </a:lnTo>
                  <a:cubicBezTo>
                    <a:pt x="2312" y="1135"/>
                    <a:pt x="2169" y="911"/>
                    <a:pt x="1902" y="668"/>
                  </a:cubicBezTo>
                  <a:cubicBezTo>
                    <a:pt x="1702" y="468"/>
                    <a:pt x="1468" y="334"/>
                    <a:pt x="1201" y="201"/>
                  </a:cubicBezTo>
                  <a:cubicBezTo>
                    <a:pt x="1034" y="134"/>
                    <a:pt x="868" y="68"/>
                    <a:pt x="701" y="34"/>
                  </a:cubicBezTo>
                  <a:cubicBezTo>
                    <a:pt x="634" y="1"/>
                    <a:pt x="534" y="1"/>
                    <a:pt x="4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1" name="Google Shape;1501;p55"/>
            <p:cNvSpPr/>
            <p:nvPr/>
          </p:nvSpPr>
          <p:spPr>
            <a:xfrm>
              <a:off x="2182912" y="4115046"/>
              <a:ext cx="24776" cy="49491"/>
            </a:xfrm>
            <a:custGeom>
              <a:avLst/>
              <a:gdLst/>
              <a:ahLst/>
              <a:cxnLst/>
              <a:rect l="l" t="t" r="r" b="b"/>
              <a:pathLst>
                <a:path w="1236" h="2469" extrusionOk="0">
                  <a:moveTo>
                    <a:pt x="801" y="0"/>
                  </a:moveTo>
                  <a:cubicBezTo>
                    <a:pt x="601" y="33"/>
                    <a:pt x="401" y="167"/>
                    <a:pt x="301" y="400"/>
                  </a:cubicBezTo>
                  <a:cubicBezTo>
                    <a:pt x="234" y="534"/>
                    <a:pt x="168" y="701"/>
                    <a:pt x="101" y="867"/>
                  </a:cubicBezTo>
                  <a:cubicBezTo>
                    <a:pt x="34" y="1134"/>
                    <a:pt x="1" y="1434"/>
                    <a:pt x="1" y="1701"/>
                  </a:cubicBezTo>
                  <a:cubicBezTo>
                    <a:pt x="1" y="1968"/>
                    <a:pt x="68" y="2235"/>
                    <a:pt x="201" y="2469"/>
                  </a:cubicBezTo>
                  <a:cubicBezTo>
                    <a:pt x="268" y="2469"/>
                    <a:pt x="168" y="2168"/>
                    <a:pt x="201" y="1701"/>
                  </a:cubicBezTo>
                  <a:cubicBezTo>
                    <a:pt x="201" y="1434"/>
                    <a:pt x="268" y="1168"/>
                    <a:pt x="334" y="934"/>
                  </a:cubicBezTo>
                  <a:cubicBezTo>
                    <a:pt x="401" y="767"/>
                    <a:pt x="468" y="634"/>
                    <a:pt x="535" y="500"/>
                  </a:cubicBezTo>
                  <a:cubicBezTo>
                    <a:pt x="601" y="367"/>
                    <a:pt x="735" y="267"/>
                    <a:pt x="801" y="267"/>
                  </a:cubicBezTo>
                  <a:cubicBezTo>
                    <a:pt x="808" y="263"/>
                    <a:pt x="815" y="262"/>
                    <a:pt x="822" y="262"/>
                  </a:cubicBezTo>
                  <a:cubicBezTo>
                    <a:pt x="882" y="262"/>
                    <a:pt x="938" y="384"/>
                    <a:pt x="968" y="534"/>
                  </a:cubicBezTo>
                  <a:cubicBezTo>
                    <a:pt x="1035" y="934"/>
                    <a:pt x="935" y="1368"/>
                    <a:pt x="735" y="1735"/>
                  </a:cubicBezTo>
                  <a:cubicBezTo>
                    <a:pt x="501" y="2102"/>
                    <a:pt x="234" y="2268"/>
                    <a:pt x="234" y="2302"/>
                  </a:cubicBezTo>
                  <a:cubicBezTo>
                    <a:pt x="238" y="2306"/>
                    <a:pt x="246" y="2308"/>
                    <a:pt x="257" y="2308"/>
                  </a:cubicBezTo>
                  <a:cubicBezTo>
                    <a:pt x="338" y="2308"/>
                    <a:pt x="603" y="2188"/>
                    <a:pt x="868" y="1835"/>
                  </a:cubicBezTo>
                  <a:cubicBezTo>
                    <a:pt x="1068" y="1601"/>
                    <a:pt x="1168" y="1301"/>
                    <a:pt x="1202" y="1034"/>
                  </a:cubicBezTo>
                  <a:cubicBezTo>
                    <a:pt x="1235" y="834"/>
                    <a:pt x="1235" y="667"/>
                    <a:pt x="1202" y="500"/>
                  </a:cubicBezTo>
                  <a:cubicBezTo>
                    <a:pt x="1202" y="400"/>
                    <a:pt x="1168" y="300"/>
                    <a:pt x="1135" y="200"/>
                  </a:cubicBezTo>
                  <a:cubicBezTo>
                    <a:pt x="1068" y="67"/>
                    <a:pt x="968" y="0"/>
                    <a:pt x="80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2" name="Google Shape;1502;p55"/>
            <p:cNvSpPr/>
            <p:nvPr/>
          </p:nvSpPr>
          <p:spPr>
            <a:xfrm>
              <a:off x="1492201" y="2304341"/>
              <a:ext cx="807092" cy="1821409"/>
            </a:xfrm>
            <a:custGeom>
              <a:avLst/>
              <a:gdLst/>
              <a:ahLst/>
              <a:cxnLst/>
              <a:rect l="l" t="t" r="r" b="b"/>
              <a:pathLst>
                <a:path w="40264" h="90866" extrusionOk="0">
                  <a:moveTo>
                    <a:pt x="20182" y="1"/>
                  </a:moveTo>
                  <a:cubicBezTo>
                    <a:pt x="17313" y="2936"/>
                    <a:pt x="15412" y="6672"/>
                    <a:pt x="14711" y="10708"/>
                  </a:cubicBezTo>
                  <a:cubicBezTo>
                    <a:pt x="14244" y="13744"/>
                    <a:pt x="1" y="88164"/>
                    <a:pt x="1" y="88164"/>
                  </a:cubicBezTo>
                  <a:lnTo>
                    <a:pt x="14144" y="90866"/>
                  </a:lnTo>
                  <a:lnTo>
                    <a:pt x="29022" y="19715"/>
                  </a:lnTo>
                  <a:lnTo>
                    <a:pt x="26787" y="30489"/>
                  </a:lnTo>
                  <a:lnTo>
                    <a:pt x="21783" y="90365"/>
                  </a:lnTo>
                  <a:lnTo>
                    <a:pt x="38595" y="90499"/>
                  </a:lnTo>
                  <a:cubicBezTo>
                    <a:pt x="38962" y="84828"/>
                    <a:pt x="40230" y="11609"/>
                    <a:pt x="40230" y="9407"/>
                  </a:cubicBezTo>
                  <a:cubicBezTo>
                    <a:pt x="40263" y="5805"/>
                    <a:pt x="39696" y="735"/>
                    <a:pt x="39696" y="735"/>
                  </a:cubicBezTo>
                  <a:lnTo>
                    <a:pt x="20182"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3" name="Google Shape;1503;p55"/>
            <p:cNvSpPr/>
            <p:nvPr/>
          </p:nvSpPr>
          <p:spPr>
            <a:xfrm>
              <a:off x="1775718" y="2501604"/>
              <a:ext cx="342369" cy="1623485"/>
            </a:xfrm>
            <a:custGeom>
              <a:avLst/>
              <a:gdLst/>
              <a:ahLst/>
              <a:cxnLst/>
              <a:rect l="l" t="t" r="r" b="b"/>
              <a:pathLst>
                <a:path w="17080" h="80992" extrusionOk="0">
                  <a:moveTo>
                    <a:pt x="17079" y="0"/>
                  </a:moveTo>
                  <a:cubicBezTo>
                    <a:pt x="17067" y="61"/>
                    <a:pt x="17046" y="164"/>
                    <a:pt x="17016" y="309"/>
                  </a:cubicBezTo>
                  <a:lnTo>
                    <a:pt x="17016" y="309"/>
                  </a:lnTo>
                  <a:cubicBezTo>
                    <a:pt x="17028" y="269"/>
                    <a:pt x="17038" y="233"/>
                    <a:pt x="17046" y="200"/>
                  </a:cubicBezTo>
                  <a:cubicBezTo>
                    <a:pt x="17079" y="67"/>
                    <a:pt x="17079" y="0"/>
                    <a:pt x="17079" y="0"/>
                  </a:cubicBezTo>
                  <a:close/>
                  <a:moveTo>
                    <a:pt x="17016" y="309"/>
                  </a:moveTo>
                  <a:cubicBezTo>
                    <a:pt x="16980" y="435"/>
                    <a:pt x="16930" y="598"/>
                    <a:pt x="16879" y="801"/>
                  </a:cubicBezTo>
                  <a:cubicBezTo>
                    <a:pt x="16779" y="1368"/>
                    <a:pt x="16579" y="2135"/>
                    <a:pt x="16345" y="3169"/>
                  </a:cubicBezTo>
                  <a:cubicBezTo>
                    <a:pt x="15912" y="5204"/>
                    <a:pt x="15278" y="8173"/>
                    <a:pt x="14477" y="11842"/>
                  </a:cubicBezTo>
                  <a:cubicBezTo>
                    <a:pt x="12943" y="19181"/>
                    <a:pt x="10808" y="29288"/>
                    <a:pt x="8440" y="40462"/>
                  </a:cubicBezTo>
                  <a:cubicBezTo>
                    <a:pt x="3902" y="62302"/>
                    <a:pt x="387" y="79093"/>
                    <a:pt x="20" y="80895"/>
                  </a:cubicBezTo>
                  <a:lnTo>
                    <a:pt x="20" y="80895"/>
                  </a:lnTo>
                  <a:cubicBezTo>
                    <a:pt x="33" y="80860"/>
                    <a:pt x="50" y="80826"/>
                    <a:pt x="67" y="80791"/>
                  </a:cubicBezTo>
                  <a:cubicBezTo>
                    <a:pt x="100" y="80658"/>
                    <a:pt x="134" y="80458"/>
                    <a:pt x="201" y="80191"/>
                  </a:cubicBezTo>
                  <a:cubicBezTo>
                    <a:pt x="301" y="79657"/>
                    <a:pt x="501" y="78857"/>
                    <a:pt x="734" y="77823"/>
                  </a:cubicBezTo>
                  <a:cubicBezTo>
                    <a:pt x="1168" y="75788"/>
                    <a:pt x="1802" y="72819"/>
                    <a:pt x="2602" y="69183"/>
                  </a:cubicBezTo>
                  <a:lnTo>
                    <a:pt x="8640" y="40529"/>
                  </a:lnTo>
                  <a:cubicBezTo>
                    <a:pt x="13036" y="19403"/>
                    <a:pt x="16472" y="2954"/>
                    <a:pt x="17016" y="309"/>
                  </a:cubicBezTo>
                  <a:close/>
                  <a:moveTo>
                    <a:pt x="20" y="80895"/>
                  </a:moveTo>
                  <a:cubicBezTo>
                    <a:pt x="8" y="80927"/>
                    <a:pt x="0" y="80959"/>
                    <a:pt x="0" y="80991"/>
                  </a:cubicBezTo>
                  <a:cubicBezTo>
                    <a:pt x="5" y="80967"/>
                    <a:pt x="12" y="80934"/>
                    <a:pt x="20" y="80895"/>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4" name="Google Shape;1504;p55"/>
            <p:cNvSpPr/>
            <p:nvPr/>
          </p:nvSpPr>
          <p:spPr>
            <a:xfrm>
              <a:off x="2111672" y="2333226"/>
              <a:ext cx="25798" cy="21949"/>
            </a:xfrm>
            <a:custGeom>
              <a:avLst/>
              <a:gdLst/>
              <a:ahLst/>
              <a:cxnLst/>
              <a:rect l="l" t="t" r="r" b="b"/>
              <a:pathLst>
                <a:path w="1287" h="1095" extrusionOk="0">
                  <a:moveTo>
                    <a:pt x="625" y="1"/>
                  </a:moveTo>
                  <a:cubicBezTo>
                    <a:pt x="579" y="1"/>
                    <a:pt x="533" y="9"/>
                    <a:pt x="486" y="27"/>
                  </a:cubicBezTo>
                  <a:cubicBezTo>
                    <a:pt x="186" y="94"/>
                    <a:pt x="152" y="261"/>
                    <a:pt x="186" y="294"/>
                  </a:cubicBezTo>
                  <a:cubicBezTo>
                    <a:pt x="189" y="297"/>
                    <a:pt x="192" y="299"/>
                    <a:pt x="196" y="299"/>
                  </a:cubicBezTo>
                  <a:cubicBezTo>
                    <a:pt x="233" y="299"/>
                    <a:pt x="307" y="161"/>
                    <a:pt x="519" y="161"/>
                  </a:cubicBezTo>
                  <a:cubicBezTo>
                    <a:pt x="619" y="161"/>
                    <a:pt x="753" y="194"/>
                    <a:pt x="820" y="261"/>
                  </a:cubicBezTo>
                  <a:cubicBezTo>
                    <a:pt x="1020" y="494"/>
                    <a:pt x="886" y="828"/>
                    <a:pt x="619" y="895"/>
                  </a:cubicBezTo>
                  <a:cubicBezTo>
                    <a:pt x="486" y="895"/>
                    <a:pt x="386" y="828"/>
                    <a:pt x="286" y="761"/>
                  </a:cubicBezTo>
                  <a:cubicBezTo>
                    <a:pt x="119" y="628"/>
                    <a:pt x="152" y="461"/>
                    <a:pt x="119" y="461"/>
                  </a:cubicBezTo>
                  <a:cubicBezTo>
                    <a:pt x="117" y="459"/>
                    <a:pt x="114" y="457"/>
                    <a:pt x="111" y="457"/>
                  </a:cubicBezTo>
                  <a:cubicBezTo>
                    <a:pt x="73" y="457"/>
                    <a:pt x="0" y="645"/>
                    <a:pt x="186" y="861"/>
                  </a:cubicBezTo>
                  <a:cubicBezTo>
                    <a:pt x="286" y="995"/>
                    <a:pt x="453" y="1062"/>
                    <a:pt x="619" y="1095"/>
                  </a:cubicBezTo>
                  <a:cubicBezTo>
                    <a:pt x="1086" y="1028"/>
                    <a:pt x="1287" y="461"/>
                    <a:pt x="953" y="128"/>
                  </a:cubicBezTo>
                  <a:cubicBezTo>
                    <a:pt x="857" y="55"/>
                    <a:pt x="743" y="1"/>
                    <a:pt x="62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5" name="Google Shape;1505;p55"/>
            <p:cNvSpPr/>
            <p:nvPr/>
          </p:nvSpPr>
          <p:spPr>
            <a:xfrm>
              <a:off x="1908776" y="2305684"/>
              <a:ext cx="92969" cy="116702"/>
            </a:xfrm>
            <a:custGeom>
              <a:avLst/>
              <a:gdLst/>
              <a:ahLst/>
              <a:cxnLst/>
              <a:rect l="l" t="t" r="r" b="b"/>
              <a:pathLst>
                <a:path w="4638" h="5822" extrusionOk="0">
                  <a:moveTo>
                    <a:pt x="4637" y="0"/>
                  </a:moveTo>
                  <a:lnTo>
                    <a:pt x="4637" y="0"/>
                  </a:lnTo>
                  <a:cubicBezTo>
                    <a:pt x="4504" y="367"/>
                    <a:pt x="4437" y="768"/>
                    <a:pt x="4370" y="1168"/>
                  </a:cubicBezTo>
                  <a:cubicBezTo>
                    <a:pt x="4237" y="2135"/>
                    <a:pt x="3903" y="3069"/>
                    <a:pt x="3436" y="3903"/>
                  </a:cubicBezTo>
                  <a:cubicBezTo>
                    <a:pt x="3136" y="4370"/>
                    <a:pt x="2802" y="4771"/>
                    <a:pt x="2369" y="5071"/>
                  </a:cubicBezTo>
                  <a:cubicBezTo>
                    <a:pt x="2002" y="5338"/>
                    <a:pt x="1602" y="5504"/>
                    <a:pt x="1201" y="5604"/>
                  </a:cubicBezTo>
                  <a:cubicBezTo>
                    <a:pt x="948" y="5668"/>
                    <a:pt x="694" y="5691"/>
                    <a:pt x="440" y="5691"/>
                  </a:cubicBezTo>
                  <a:cubicBezTo>
                    <a:pt x="293" y="5691"/>
                    <a:pt x="147" y="5683"/>
                    <a:pt x="0" y="5671"/>
                  </a:cubicBezTo>
                  <a:lnTo>
                    <a:pt x="0" y="5671"/>
                  </a:lnTo>
                  <a:cubicBezTo>
                    <a:pt x="101" y="5738"/>
                    <a:pt x="201" y="5771"/>
                    <a:pt x="334" y="5771"/>
                  </a:cubicBezTo>
                  <a:cubicBezTo>
                    <a:pt x="484" y="5805"/>
                    <a:pt x="634" y="5821"/>
                    <a:pt x="784" y="5821"/>
                  </a:cubicBezTo>
                  <a:cubicBezTo>
                    <a:pt x="934" y="5821"/>
                    <a:pt x="1085" y="5805"/>
                    <a:pt x="1235" y="5771"/>
                  </a:cubicBezTo>
                  <a:cubicBezTo>
                    <a:pt x="1668" y="5705"/>
                    <a:pt x="2102" y="5504"/>
                    <a:pt x="2469" y="5271"/>
                  </a:cubicBezTo>
                  <a:cubicBezTo>
                    <a:pt x="2936" y="4937"/>
                    <a:pt x="3336" y="4504"/>
                    <a:pt x="3603" y="4037"/>
                  </a:cubicBezTo>
                  <a:cubicBezTo>
                    <a:pt x="4103" y="3169"/>
                    <a:pt x="4437" y="2202"/>
                    <a:pt x="4537" y="1201"/>
                  </a:cubicBezTo>
                  <a:cubicBezTo>
                    <a:pt x="4604" y="801"/>
                    <a:pt x="4637" y="401"/>
                    <a:pt x="463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6" name="Google Shape;1506;p55"/>
            <p:cNvSpPr/>
            <p:nvPr/>
          </p:nvSpPr>
          <p:spPr>
            <a:xfrm>
              <a:off x="2242426" y="2317711"/>
              <a:ext cx="51516" cy="119709"/>
            </a:xfrm>
            <a:custGeom>
              <a:avLst/>
              <a:gdLst/>
              <a:ahLst/>
              <a:cxnLst/>
              <a:rect l="l" t="t" r="r" b="b"/>
              <a:pathLst>
                <a:path w="2570" h="5972" extrusionOk="0">
                  <a:moveTo>
                    <a:pt x="434" y="1"/>
                  </a:moveTo>
                  <a:lnTo>
                    <a:pt x="434" y="1"/>
                  </a:lnTo>
                  <a:cubicBezTo>
                    <a:pt x="301" y="334"/>
                    <a:pt x="201" y="668"/>
                    <a:pt x="167" y="1035"/>
                  </a:cubicBezTo>
                  <a:cubicBezTo>
                    <a:pt x="1" y="1869"/>
                    <a:pt x="1" y="2736"/>
                    <a:pt x="167" y="3570"/>
                  </a:cubicBezTo>
                  <a:cubicBezTo>
                    <a:pt x="334" y="4437"/>
                    <a:pt x="868" y="5171"/>
                    <a:pt x="1568" y="5672"/>
                  </a:cubicBezTo>
                  <a:cubicBezTo>
                    <a:pt x="1802" y="5838"/>
                    <a:pt x="2035" y="5938"/>
                    <a:pt x="2302" y="5972"/>
                  </a:cubicBezTo>
                  <a:lnTo>
                    <a:pt x="2569" y="5972"/>
                  </a:lnTo>
                  <a:cubicBezTo>
                    <a:pt x="2269" y="5872"/>
                    <a:pt x="1935" y="5738"/>
                    <a:pt x="1635" y="5572"/>
                  </a:cubicBezTo>
                  <a:cubicBezTo>
                    <a:pt x="1001" y="5038"/>
                    <a:pt x="534" y="4337"/>
                    <a:pt x="368" y="3537"/>
                  </a:cubicBezTo>
                  <a:cubicBezTo>
                    <a:pt x="201" y="2703"/>
                    <a:pt x="201" y="1869"/>
                    <a:pt x="334" y="1035"/>
                  </a:cubicBezTo>
                  <a:cubicBezTo>
                    <a:pt x="368" y="701"/>
                    <a:pt x="401" y="368"/>
                    <a:pt x="4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507" name="Google Shape;1507;p55"/>
            <p:cNvGrpSpPr/>
            <p:nvPr/>
          </p:nvGrpSpPr>
          <p:grpSpPr>
            <a:xfrm>
              <a:off x="731955" y="2811840"/>
              <a:ext cx="564367" cy="1507164"/>
              <a:chOff x="731955" y="2811840"/>
              <a:chExt cx="564367" cy="1507164"/>
            </a:xfrm>
          </p:grpSpPr>
          <p:sp>
            <p:nvSpPr>
              <p:cNvPr id="1508" name="Google Shape;1508;p55"/>
              <p:cNvSpPr/>
              <p:nvPr/>
            </p:nvSpPr>
            <p:spPr>
              <a:xfrm>
                <a:off x="1038864" y="2811840"/>
                <a:ext cx="165191" cy="1313910"/>
              </a:xfrm>
              <a:custGeom>
                <a:avLst/>
                <a:gdLst/>
                <a:ahLst/>
                <a:cxnLst/>
                <a:rect l="l" t="t" r="r" b="b"/>
                <a:pathLst>
                  <a:path w="8241" h="65548" extrusionOk="0">
                    <a:moveTo>
                      <a:pt x="7006" y="1"/>
                    </a:moveTo>
                    <a:cubicBezTo>
                      <a:pt x="7006" y="33"/>
                      <a:pt x="7036" y="95"/>
                      <a:pt x="7068" y="158"/>
                    </a:cubicBezTo>
                    <a:lnTo>
                      <a:pt x="7068" y="158"/>
                    </a:lnTo>
                    <a:cubicBezTo>
                      <a:pt x="7047" y="106"/>
                      <a:pt x="7027" y="53"/>
                      <a:pt x="7006" y="1"/>
                    </a:cubicBezTo>
                    <a:close/>
                    <a:moveTo>
                      <a:pt x="7068" y="158"/>
                    </a:moveTo>
                    <a:cubicBezTo>
                      <a:pt x="7071" y="167"/>
                      <a:pt x="7075" y="176"/>
                      <a:pt x="7078" y="184"/>
                    </a:cubicBezTo>
                    <a:lnTo>
                      <a:pt x="7078" y="184"/>
                    </a:lnTo>
                    <a:cubicBezTo>
                      <a:pt x="7076" y="179"/>
                      <a:pt x="7074" y="173"/>
                      <a:pt x="7073" y="168"/>
                    </a:cubicBezTo>
                    <a:cubicBezTo>
                      <a:pt x="7071" y="165"/>
                      <a:pt x="7069" y="161"/>
                      <a:pt x="7068" y="158"/>
                    </a:cubicBezTo>
                    <a:close/>
                    <a:moveTo>
                      <a:pt x="7078" y="184"/>
                    </a:moveTo>
                    <a:cubicBezTo>
                      <a:pt x="7110" y="286"/>
                      <a:pt x="7143" y="447"/>
                      <a:pt x="7206" y="668"/>
                    </a:cubicBezTo>
                    <a:cubicBezTo>
                      <a:pt x="7406" y="1302"/>
                      <a:pt x="7573" y="1936"/>
                      <a:pt x="7673" y="2603"/>
                    </a:cubicBezTo>
                    <a:cubicBezTo>
                      <a:pt x="8107" y="5004"/>
                      <a:pt x="8040" y="7440"/>
                      <a:pt x="7506" y="9841"/>
                    </a:cubicBezTo>
                    <a:cubicBezTo>
                      <a:pt x="7106" y="11476"/>
                      <a:pt x="6472" y="13044"/>
                      <a:pt x="5605" y="14478"/>
                    </a:cubicBezTo>
                    <a:cubicBezTo>
                      <a:pt x="4704" y="16046"/>
                      <a:pt x="3470" y="17580"/>
                      <a:pt x="2503" y="19381"/>
                    </a:cubicBezTo>
                    <a:cubicBezTo>
                      <a:pt x="1435" y="21283"/>
                      <a:pt x="968" y="23484"/>
                      <a:pt x="1235" y="25653"/>
                    </a:cubicBezTo>
                    <a:cubicBezTo>
                      <a:pt x="1469" y="27888"/>
                      <a:pt x="2236" y="30089"/>
                      <a:pt x="2970" y="32324"/>
                    </a:cubicBezTo>
                    <a:cubicBezTo>
                      <a:pt x="3703" y="34526"/>
                      <a:pt x="4371" y="36794"/>
                      <a:pt x="4437" y="38995"/>
                    </a:cubicBezTo>
                    <a:cubicBezTo>
                      <a:pt x="4471" y="41130"/>
                      <a:pt x="4204" y="43232"/>
                      <a:pt x="3603" y="45300"/>
                    </a:cubicBezTo>
                    <a:cubicBezTo>
                      <a:pt x="3070" y="47268"/>
                      <a:pt x="2436" y="49103"/>
                      <a:pt x="1869" y="50837"/>
                    </a:cubicBezTo>
                    <a:cubicBezTo>
                      <a:pt x="1302" y="52438"/>
                      <a:pt x="868" y="54073"/>
                      <a:pt x="535" y="55741"/>
                    </a:cubicBezTo>
                    <a:cubicBezTo>
                      <a:pt x="1" y="58143"/>
                      <a:pt x="1" y="60611"/>
                      <a:pt x="535" y="63013"/>
                    </a:cubicBezTo>
                    <a:cubicBezTo>
                      <a:pt x="701" y="63680"/>
                      <a:pt x="935" y="64280"/>
                      <a:pt x="1235" y="64914"/>
                    </a:cubicBezTo>
                    <a:cubicBezTo>
                      <a:pt x="1335" y="65081"/>
                      <a:pt x="1402" y="65248"/>
                      <a:pt x="1469" y="65348"/>
                    </a:cubicBezTo>
                    <a:cubicBezTo>
                      <a:pt x="1502" y="65414"/>
                      <a:pt x="1535" y="65481"/>
                      <a:pt x="1569" y="65548"/>
                    </a:cubicBezTo>
                    <a:cubicBezTo>
                      <a:pt x="1535" y="65481"/>
                      <a:pt x="1502" y="65414"/>
                      <a:pt x="1502" y="65381"/>
                    </a:cubicBezTo>
                    <a:cubicBezTo>
                      <a:pt x="1435" y="65248"/>
                      <a:pt x="1368" y="65114"/>
                      <a:pt x="1268" y="64914"/>
                    </a:cubicBezTo>
                    <a:cubicBezTo>
                      <a:pt x="1002" y="64280"/>
                      <a:pt x="768" y="63680"/>
                      <a:pt x="635" y="63013"/>
                    </a:cubicBezTo>
                    <a:cubicBezTo>
                      <a:pt x="101" y="60644"/>
                      <a:pt x="134" y="58176"/>
                      <a:pt x="701" y="55774"/>
                    </a:cubicBezTo>
                    <a:cubicBezTo>
                      <a:pt x="1035" y="54140"/>
                      <a:pt x="1469" y="52505"/>
                      <a:pt x="2036" y="50904"/>
                    </a:cubicBezTo>
                    <a:cubicBezTo>
                      <a:pt x="2603" y="49203"/>
                      <a:pt x="3270" y="47368"/>
                      <a:pt x="3804" y="45367"/>
                    </a:cubicBezTo>
                    <a:cubicBezTo>
                      <a:pt x="4404" y="43299"/>
                      <a:pt x="4704" y="41164"/>
                      <a:pt x="4671" y="38995"/>
                    </a:cubicBezTo>
                    <a:cubicBezTo>
                      <a:pt x="4604" y="36761"/>
                      <a:pt x="3937" y="34492"/>
                      <a:pt x="3203" y="32257"/>
                    </a:cubicBezTo>
                    <a:cubicBezTo>
                      <a:pt x="2469" y="30022"/>
                      <a:pt x="1702" y="27821"/>
                      <a:pt x="1469" y="25619"/>
                    </a:cubicBezTo>
                    <a:cubicBezTo>
                      <a:pt x="1235" y="23518"/>
                      <a:pt x="1635" y="21350"/>
                      <a:pt x="2703" y="19482"/>
                    </a:cubicBezTo>
                    <a:cubicBezTo>
                      <a:pt x="3670" y="17714"/>
                      <a:pt x="4871" y="16146"/>
                      <a:pt x="5805" y="14578"/>
                    </a:cubicBezTo>
                    <a:cubicBezTo>
                      <a:pt x="6639" y="13110"/>
                      <a:pt x="7273" y="11542"/>
                      <a:pt x="7673" y="9875"/>
                    </a:cubicBezTo>
                    <a:cubicBezTo>
                      <a:pt x="8207" y="7473"/>
                      <a:pt x="8240" y="4971"/>
                      <a:pt x="7773" y="2569"/>
                    </a:cubicBezTo>
                    <a:cubicBezTo>
                      <a:pt x="7618" y="1765"/>
                      <a:pt x="7378" y="962"/>
                      <a:pt x="7078" y="184"/>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9" name="Google Shape;1509;p55"/>
              <p:cNvSpPr/>
              <p:nvPr/>
            </p:nvSpPr>
            <p:spPr>
              <a:xfrm>
                <a:off x="1085669" y="2945500"/>
                <a:ext cx="81603" cy="189987"/>
              </a:xfrm>
              <a:custGeom>
                <a:avLst/>
                <a:gdLst/>
                <a:ahLst/>
                <a:cxnLst/>
                <a:rect l="l" t="t" r="r" b="b"/>
                <a:pathLst>
                  <a:path w="4071" h="9478" extrusionOk="0">
                    <a:moveTo>
                      <a:pt x="589" y="0"/>
                    </a:moveTo>
                    <a:cubicBezTo>
                      <a:pt x="495" y="0"/>
                      <a:pt x="401" y="66"/>
                      <a:pt x="401" y="171"/>
                    </a:cubicBezTo>
                    <a:cubicBezTo>
                      <a:pt x="201" y="1138"/>
                      <a:pt x="1" y="4174"/>
                      <a:pt x="2202" y="9478"/>
                    </a:cubicBezTo>
                    <a:cubicBezTo>
                      <a:pt x="2202" y="9478"/>
                      <a:pt x="4070" y="3540"/>
                      <a:pt x="735" y="71"/>
                    </a:cubicBezTo>
                    <a:cubicBezTo>
                      <a:pt x="698" y="22"/>
                      <a:pt x="643" y="0"/>
                      <a:pt x="589" y="0"/>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0" name="Google Shape;1510;p55"/>
              <p:cNvSpPr/>
              <p:nvPr/>
            </p:nvSpPr>
            <p:spPr>
              <a:xfrm>
                <a:off x="1107738" y="2986372"/>
                <a:ext cx="24094" cy="149115"/>
              </a:xfrm>
              <a:custGeom>
                <a:avLst/>
                <a:gdLst/>
                <a:ahLst/>
                <a:cxnLst/>
                <a:rect l="l" t="t" r="r" b="b"/>
                <a:pathLst>
                  <a:path w="1202" h="7439" extrusionOk="0">
                    <a:moveTo>
                      <a:pt x="1" y="0"/>
                    </a:moveTo>
                    <a:cubicBezTo>
                      <a:pt x="1" y="367"/>
                      <a:pt x="34" y="734"/>
                      <a:pt x="134" y="1101"/>
                    </a:cubicBezTo>
                    <a:cubicBezTo>
                      <a:pt x="234" y="1868"/>
                      <a:pt x="401" y="2735"/>
                      <a:pt x="534" y="3736"/>
                    </a:cubicBezTo>
                    <a:cubicBezTo>
                      <a:pt x="701" y="4703"/>
                      <a:pt x="835" y="5604"/>
                      <a:pt x="968" y="6338"/>
                    </a:cubicBezTo>
                    <a:cubicBezTo>
                      <a:pt x="1001" y="6705"/>
                      <a:pt x="1068" y="7072"/>
                      <a:pt x="1168" y="7439"/>
                    </a:cubicBezTo>
                    <a:cubicBezTo>
                      <a:pt x="1201" y="7072"/>
                      <a:pt x="1168" y="6672"/>
                      <a:pt x="1135" y="6338"/>
                    </a:cubicBezTo>
                    <a:cubicBezTo>
                      <a:pt x="1068" y="5637"/>
                      <a:pt x="935" y="4703"/>
                      <a:pt x="768" y="3703"/>
                    </a:cubicBezTo>
                    <a:cubicBezTo>
                      <a:pt x="601" y="2669"/>
                      <a:pt x="434" y="1735"/>
                      <a:pt x="267" y="1068"/>
                    </a:cubicBezTo>
                    <a:cubicBezTo>
                      <a:pt x="234" y="701"/>
                      <a:pt x="134" y="367"/>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1" name="Google Shape;1511;p55"/>
              <p:cNvSpPr/>
              <p:nvPr/>
            </p:nvSpPr>
            <p:spPr>
              <a:xfrm>
                <a:off x="965519" y="3262873"/>
                <a:ext cx="120851" cy="153444"/>
              </a:xfrm>
              <a:custGeom>
                <a:avLst/>
                <a:gdLst/>
                <a:ahLst/>
                <a:cxnLst/>
                <a:rect l="l" t="t" r="r" b="b"/>
                <a:pathLst>
                  <a:path w="6029" h="7655" extrusionOk="0">
                    <a:moveTo>
                      <a:pt x="247" y="1"/>
                    </a:moveTo>
                    <a:cubicBezTo>
                      <a:pt x="111" y="1"/>
                      <a:pt x="1" y="142"/>
                      <a:pt x="57" y="283"/>
                    </a:cubicBezTo>
                    <a:cubicBezTo>
                      <a:pt x="357" y="1217"/>
                      <a:pt x="1558" y="3986"/>
                      <a:pt x="6028" y="7655"/>
                    </a:cubicBezTo>
                    <a:cubicBezTo>
                      <a:pt x="6028" y="7655"/>
                      <a:pt x="4894" y="1550"/>
                      <a:pt x="324" y="16"/>
                    </a:cubicBezTo>
                    <a:cubicBezTo>
                      <a:pt x="298" y="6"/>
                      <a:pt x="272" y="1"/>
                      <a:pt x="247" y="1"/>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2" name="Google Shape;1512;p55"/>
              <p:cNvSpPr/>
              <p:nvPr/>
            </p:nvSpPr>
            <p:spPr>
              <a:xfrm>
                <a:off x="996749" y="3295285"/>
                <a:ext cx="90283" cy="119709"/>
              </a:xfrm>
              <a:custGeom>
                <a:avLst/>
                <a:gdLst/>
                <a:ahLst/>
                <a:cxnLst/>
                <a:rect l="l" t="t" r="r" b="b"/>
                <a:pathLst>
                  <a:path w="4504" h="5972" extrusionOk="0">
                    <a:moveTo>
                      <a:pt x="0" y="0"/>
                    </a:moveTo>
                    <a:lnTo>
                      <a:pt x="0" y="0"/>
                    </a:lnTo>
                    <a:cubicBezTo>
                      <a:pt x="200" y="300"/>
                      <a:pt x="401" y="601"/>
                      <a:pt x="634" y="901"/>
                    </a:cubicBezTo>
                    <a:lnTo>
                      <a:pt x="2235" y="3002"/>
                    </a:lnTo>
                    <a:lnTo>
                      <a:pt x="3836" y="5137"/>
                    </a:lnTo>
                    <a:cubicBezTo>
                      <a:pt x="4037" y="5437"/>
                      <a:pt x="4237" y="5704"/>
                      <a:pt x="4504" y="5971"/>
                    </a:cubicBezTo>
                    <a:cubicBezTo>
                      <a:pt x="4370" y="5638"/>
                      <a:pt x="4170" y="5337"/>
                      <a:pt x="3970" y="5037"/>
                    </a:cubicBezTo>
                    <a:cubicBezTo>
                      <a:pt x="3603" y="4470"/>
                      <a:pt x="3036" y="3669"/>
                      <a:pt x="2402" y="2869"/>
                    </a:cubicBezTo>
                    <a:cubicBezTo>
                      <a:pt x="1802" y="2035"/>
                      <a:pt x="1201" y="1301"/>
                      <a:pt x="734" y="767"/>
                    </a:cubicBezTo>
                    <a:cubicBezTo>
                      <a:pt x="534" y="501"/>
                      <a:pt x="267" y="234"/>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3" name="Google Shape;1513;p55"/>
              <p:cNvSpPr/>
              <p:nvPr/>
            </p:nvSpPr>
            <p:spPr>
              <a:xfrm>
                <a:off x="1039545" y="3543222"/>
                <a:ext cx="85592" cy="180686"/>
              </a:xfrm>
              <a:custGeom>
                <a:avLst/>
                <a:gdLst/>
                <a:ahLst/>
                <a:cxnLst/>
                <a:rect l="l" t="t" r="r" b="b"/>
                <a:pathLst>
                  <a:path w="4270" h="9014" extrusionOk="0">
                    <a:moveTo>
                      <a:pt x="214" y="0"/>
                    </a:moveTo>
                    <a:cubicBezTo>
                      <a:pt x="105" y="0"/>
                      <a:pt x="0" y="86"/>
                      <a:pt x="0" y="207"/>
                    </a:cubicBezTo>
                    <a:cubicBezTo>
                      <a:pt x="0" y="1208"/>
                      <a:pt x="367" y="4176"/>
                      <a:pt x="3569" y="9013"/>
                    </a:cubicBezTo>
                    <a:cubicBezTo>
                      <a:pt x="3569" y="9013"/>
                      <a:pt x="4270" y="2842"/>
                      <a:pt x="334" y="40"/>
                    </a:cubicBezTo>
                    <a:cubicBezTo>
                      <a:pt x="297" y="12"/>
                      <a:pt x="255" y="0"/>
                      <a:pt x="214" y="0"/>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4" name="Google Shape;1514;p55"/>
              <p:cNvSpPr/>
              <p:nvPr/>
            </p:nvSpPr>
            <p:spPr>
              <a:xfrm>
                <a:off x="1060933" y="3582129"/>
                <a:ext cx="51516" cy="141778"/>
              </a:xfrm>
              <a:custGeom>
                <a:avLst/>
                <a:gdLst/>
                <a:ahLst/>
                <a:cxnLst/>
                <a:rect l="l" t="t" r="r" b="b"/>
                <a:pathLst>
                  <a:path w="2570" h="7073" extrusionOk="0">
                    <a:moveTo>
                      <a:pt x="1" y="0"/>
                    </a:moveTo>
                    <a:lnTo>
                      <a:pt x="1" y="0"/>
                    </a:lnTo>
                    <a:cubicBezTo>
                      <a:pt x="67" y="334"/>
                      <a:pt x="201" y="701"/>
                      <a:pt x="334" y="1034"/>
                    </a:cubicBezTo>
                    <a:cubicBezTo>
                      <a:pt x="601" y="1768"/>
                      <a:pt x="901" y="2602"/>
                      <a:pt x="1268" y="3536"/>
                    </a:cubicBezTo>
                    <a:lnTo>
                      <a:pt x="2169" y="6038"/>
                    </a:lnTo>
                    <a:cubicBezTo>
                      <a:pt x="2269" y="6405"/>
                      <a:pt x="2402" y="6739"/>
                      <a:pt x="2569" y="7072"/>
                    </a:cubicBezTo>
                    <a:cubicBezTo>
                      <a:pt x="2536" y="6705"/>
                      <a:pt x="2469" y="6338"/>
                      <a:pt x="2336" y="5971"/>
                    </a:cubicBezTo>
                    <a:cubicBezTo>
                      <a:pt x="2135" y="5338"/>
                      <a:pt x="1835" y="4437"/>
                      <a:pt x="1502" y="3470"/>
                    </a:cubicBezTo>
                    <a:cubicBezTo>
                      <a:pt x="1168" y="2536"/>
                      <a:pt x="801" y="1635"/>
                      <a:pt x="534" y="1001"/>
                    </a:cubicBezTo>
                    <a:cubicBezTo>
                      <a:pt x="401" y="634"/>
                      <a:pt x="201" y="301"/>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5" name="Google Shape;1515;p55"/>
              <p:cNvSpPr/>
              <p:nvPr/>
            </p:nvSpPr>
            <p:spPr>
              <a:xfrm>
                <a:off x="963975" y="3855463"/>
                <a:ext cx="87617" cy="178020"/>
              </a:xfrm>
              <a:custGeom>
                <a:avLst/>
                <a:gdLst/>
                <a:ahLst/>
                <a:cxnLst/>
                <a:rect l="l" t="t" r="r" b="b"/>
                <a:pathLst>
                  <a:path w="4371" h="8881" extrusionOk="0">
                    <a:moveTo>
                      <a:pt x="215" y="1"/>
                    </a:moveTo>
                    <a:cubicBezTo>
                      <a:pt x="106" y="1"/>
                      <a:pt x="1" y="87"/>
                      <a:pt x="1" y="208"/>
                    </a:cubicBezTo>
                    <a:cubicBezTo>
                      <a:pt x="68" y="1208"/>
                      <a:pt x="535" y="4177"/>
                      <a:pt x="3904" y="8881"/>
                    </a:cubicBezTo>
                    <a:cubicBezTo>
                      <a:pt x="3904" y="8881"/>
                      <a:pt x="4371" y="2676"/>
                      <a:pt x="334" y="41"/>
                    </a:cubicBezTo>
                    <a:cubicBezTo>
                      <a:pt x="298" y="13"/>
                      <a:pt x="256" y="1"/>
                      <a:pt x="215" y="1"/>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6" name="Google Shape;1516;p55"/>
              <p:cNvSpPr/>
              <p:nvPr/>
            </p:nvSpPr>
            <p:spPr>
              <a:xfrm>
                <a:off x="986706" y="3893047"/>
                <a:ext cx="56186" cy="139774"/>
              </a:xfrm>
              <a:custGeom>
                <a:avLst/>
                <a:gdLst/>
                <a:ahLst/>
                <a:cxnLst/>
                <a:rect l="l" t="t" r="r" b="b"/>
                <a:pathLst>
                  <a:path w="2803" h="6973" extrusionOk="0">
                    <a:moveTo>
                      <a:pt x="1" y="1"/>
                    </a:moveTo>
                    <a:lnTo>
                      <a:pt x="1" y="1"/>
                    </a:lnTo>
                    <a:cubicBezTo>
                      <a:pt x="101" y="367"/>
                      <a:pt x="201" y="701"/>
                      <a:pt x="368" y="1035"/>
                    </a:cubicBezTo>
                    <a:cubicBezTo>
                      <a:pt x="668" y="1735"/>
                      <a:pt x="1002" y="2569"/>
                      <a:pt x="1369" y="3503"/>
                    </a:cubicBezTo>
                    <a:lnTo>
                      <a:pt x="2369" y="5938"/>
                    </a:lnTo>
                    <a:cubicBezTo>
                      <a:pt x="2469" y="6305"/>
                      <a:pt x="2603" y="6639"/>
                      <a:pt x="2803" y="6972"/>
                    </a:cubicBezTo>
                    <a:cubicBezTo>
                      <a:pt x="2736" y="6605"/>
                      <a:pt x="2636" y="6238"/>
                      <a:pt x="2503" y="5905"/>
                    </a:cubicBezTo>
                    <a:cubicBezTo>
                      <a:pt x="2303" y="5238"/>
                      <a:pt x="1969" y="4370"/>
                      <a:pt x="1569" y="3403"/>
                    </a:cubicBezTo>
                    <a:cubicBezTo>
                      <a:pt x="1168" y="2436"/>
                      <a:pt x="802" y="1568"/>
                      <a:pt x="501" y="968"/>
                    </a:cubicBezTo>
                    <a:cubicBezTo>
                      <a:pt x="368" y="634"/>
                      <a:pt x="201" y="301"/>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7" name="Google Shape;1517;p55"/>
              <p:cNvSpPr/>
              <p:nvPr/>
            </p:nvSpPr>
            <p:spPr>
              <a:xfrm>
                <a:off x="1183288" y="2872556"/>
                <a:ext cx="113034" cy="158636"/>
              </a:xfrm>
              <a:custGeom>
                <a:avLst/>
                <a:gdLst/>
                <a:ahLst/>
                <a:cxnLst/>
                <a:rect l="l" t="t" r="r" b="b"/>
                <a:pathLst>
                  <a:path w="5639" h="7914" extrusionOk="0">
                    <a:moveTo>
                      <a:pt x="5425" y="1"/>
                    </a:moveTo>
                    <a:cubicBezTo>
                      <a:pt x="5383" y="1"/>
                      <a:pt x="5341" y="13"/>
                      <a:pt x="5305" y="41"/>
                    </a:cubicBezTo>
                    <a:cubicBezTo>
                      <a:pt x="4504" y="608"/>
                      <a:pt x="2236" y="2543"/>
                      <a:pt x="1" y="7913"/>
                    </a:cubicBezTo>
                    <a:cubicBezTo>
                      <a:pt x="1" y="7913"/>
                      <a:pt x="5538" y="5044"/>
                      <a:pt x="5638" y="208"/>
                    </a:cubicBezTo>
                    <a:cubicBezTo>
                      <a:pt x="5638" y="87"/>
                      <a:pt x="5533" y="1"/>
                      <a:pt x="5425" y="1"/>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8" name="Google Shape;1518;p55"/>
              <p:cNvSpPr/>
              <p:nvPr/>
            </p:nvSpPr>
            <p:spPr>
              <a:xfrm>
                <a:off x="1183969" y="2910141"/>
                <a:ext cx="89621" cy="121052"/>
              </a:xfrm>
              <a:custGeom>
                <a:avLst/>
                <a:gdLst/>
                <a:ahLst/>
                <a:cxnLst/>
                <a:rect l="l" t="t" r="r" b="b"/>
                <a:pathLst>
                  <a:path w="4471" h="6039" extrusionOk="0">
                    <a:moveTo>
                      <a:pt x="4470" y="0"/>
                    </a:moveTo>
                    <a:lnTo>
                      <a:pt x="4470" y="0"/>
                    </a:lnTo>
                    <a:cubicBezTo>
                      <a:pt x="4203" y="267"/>
                      <a:pt x="3970" y="534"/>
                      <a:pt x="3770" y="868"/>
                    </a:cubicBezTo>
                    <a:lnTo>
                      <a:pt x="2202" y="3003"/>
                    </a:lnTo>
                    <a:lnTo>
                      <a:pt x="634" y="5137"/>
                    </a:lnTo>
                    <a:cubicBezTo>
                      <a:pt x="401" y="5438"/>
                      <a:pt x="200" y="5738"/>
                      <a:pt x="0" y="6038"/>
                    </a:cubicBezTo>
                    <a:cubicBezTo>
                      <a:pt x="301" y="5805"/>
                      <a:pt x="534" y="5538"/>
                      <a:pt x="768" y="5237"/>
                    </a:cubicBezTo>
                    <a:cubicBezTo>
                      <a:pt x="1201" y="4737"/>
                      <a:pt x="1768" y="4003"/>
                      <a:pt x="2402" y="3136"/>
                    </a:cubicBezTo>
                    <a:cubicBezTo>
                      <a:pt x="3002" y="2269"/>
                      <a:pt x="3536" y="1535"/>
                      <a:pt x="3903" y="934"/>
                    </a:cubicBezTo>
                    <a:cubicBezTo>
                      <a:pt x="4103" y="668"/>
                      <a:pt x="4303" y="334"/>
                      <a:pt x="447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9" name="Google Shape;1519;p55"/>
              <p:cNvSpPr/>
              <p:nvPr/>
            </p:nvSpPr>
            <p:spPr>
              <a:xfrm>
                <a:off x="1064942" y="3135046"/>
                <a:ext cx="122234" cy="151560"/>
              </a:xfrm>
              <a:custGeom>
                <a:avLst/>
                <a:gdLst/>
                <a:ahLst/>
                <a:cxnLst/>
                <a:rect l="l" t="t" r="r" b="b"/>
                <a:pathLst>
                  <a:path w="6098" h="7561" extrusionOk="0">
                    <a:moveTo>
                      <a:pt x="5863" y="1"/>
                    </a:moveTo>
                    <a:cubicBezTo>
                      <a:pt x="5832" y="1"/>
                      <a:pt x="5800" y="8"/>
                      <a:pt x="5772" y="22"/>
                    </a:cubicBezTo>
                    <a:cubicBezTo>
                      <a:pt x="4904" y="555"/>
                      <a:pt x="2536" y="2357"/>
                      <a:pt x="1" y="7561"/>
                    </a:cubicBezTo>
                    <a:cubicBezTo>
                      <a:pt x="1" y="7561"/>
                      <a:pt x="5671" y="5025"/>
                      <a:pt x="6072" y="222"/>
                    </a:cubicBezTo>
                    <a:cubicBezTo>
                      <a:pt x="6098" y="91"/>
                      <a:pt x="5980" y="1"/>
                      <a:pt x="5863" y="1"/>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0" name="Google Shape;1520;p55"/>
              <p:cNvSpPr/>
              <p:nvPr/>
            </p:nvSpPr>
            <p:spPr>
              <a:xfrm>
                <a:off x="1066285" y="3170906"/>
                <a:ext cx="95635" cy="116361"/>
              </a:xfrm>
              <a:custGeom>
                <a:avLst/>
                <a:gdLst/>
                <a:ahLst/>
                <a:cxnLst/>
                <a:rect l="l" t="t" r="r" b="b"/>
                <a:pathLst>
                  <a:path w="4771" h="5805" extrusionOk="0">
                    <a:moveTo>
                      <a:pt x="4771" y="1"/>
                    </a:moveTo>
                    <a:lnTo>
                      <a:pt x="4771" y="1"/>
                    </a:lnTo>
                    <a:cubicBezTo>
                      <a:pt x="4504" y="268"/>
                      <a:pt x="4237" y="534"/>
                      <a:pt x="4037" y="835"/>
                    </a:cubicBezTo>
                    <a:lnTo>
                      <a:pt x="2369" y="2903"/>
                    </a:lnTo>
                    <a:lnTo>
                      <a:pt x="668" y="4938"/>
                    </a:lnTo>
                    <a:cubicBezTo>
                      <a:pt x="401" y="5204"/>
                      <a:pt x="201" y="5505"/>
                      <a:pt x="0" y="5805"/>
                    </a:cubicBezTo>
                    <a:cubicBezTo>
                      <a:pt x="267" y="5571"/>
                      <a:pt x="568" y="5338"/>
                      <a:pt x="801" y="5038"/>
                    </a:cubicBezTo>
                    <a:cubicBezTo>
                      <a:pt x="1268" y="4537"/>
                      <a:pt x="1868" y="3837"/>
                      <a:pt x="2536" y="3036"/>
                    </a:cubicBezTo>
                    <a:cubicBezTo>
                      <a:pt x="3203" y="2236"/>
                      <a:pt x="3803" y="1502"/>
                      <a:pt x="4170" y="935"/>
                    </a:cubicBezTo>
                    <a:cubicBezTo>
                      <a:pt x="4404" y="668"/>
                      <a:pt x="4604" y="334"/>
                      <a:pt x="477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1" name="Google Shape;1521;p55"/>
              <p:cNvSpPr/>
              <p:nvPr/>
            </p:nvSpPr>
            <p:spPr>
              <a:xfrm>
                <a:off x="1127803" y="3383183"/>
                <a:ext cx="80922" cy="188944"/>
              </a:xfrm>
              <a:custGeom>
                <a:avLst/>
                <a:gdLst/>
                <a:ahLst/>
                <a:cxnLst/>
                <a:rect l="l" t="t" r="r" b="b"/>
                <a:pathLst>
                  <a:path w="4037" h="9426" extrusionOk="0">
                    <a:moveTo>
                      <a:pt x="2005" y="0"/>
                    </a:moveTo>
                    <a:cubicBezTo>
                      <a:pt x="1942" y="0"/>
                      <a:pt x="1879" y="27"/>
                      <a:pt x="1835" y="85"/>
                    </a:cubicBezTo>
                    <a:cubicBezTo>
                      <a:pt x="1301" y="919"/>
                      <a:pt x="0" y="3621"/>
                      <a:pt x="134" y="9425"/>
                    </a:cubicBezTo>
                    <a:cubicBezTo>
                      <a:pt x="134" y="9425"/>
                      <a:pt x="4037" y="4588"/>
                      <a:pt x="2202" y="118"/>
                    </a:cubicBezTo>
                    <a:cubicBezTo>
                      <a:pt x="2164" y="43"/>
                      <a:pt x="2085" y="0"/>
                      <a:pt x="2005" y="0"/>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2" name="Google Shape;1522;p55"/>
              <p:cNvSpPr/>
              <p:nvPr/>
            </p:nvSpPr>
            <p:spPr>
              <a:xfrm>
                <a:off x="1131151" y="3424997"/>
                <a:ext cx="32774" cy="146449"/>
              </a:xfrm>
              <a:custGeom>
                <a:avLst/>
                <a:gdLst/>
                <a:ahLst/>
                <a:cxnLst/>
                <a:rect l="l" t="t" r="r" b="b"/>
                <a:pathLst>
                  <a:path w="1635" h="7306" extrusionOk="0">
                    <a:moveTo>
                      <a:pt x="1635" y="0"/>
                    </a:moveTo>
                    <a:lnTo>
                      <a:pt x="1635" y="0"/>
                    </a:lnTo>
                    <a:cubicBezTo>
                      <a:pt x="1501" y="334"/>
                      <a:pt x="1401" y="701"/>
                      <a:pt x="1368" y="1068"/>
                    </a:cubicBezTo>
                    <a:cubicBezTo>
                      <a:pt x="1201" y="1802"/>
                      <a:pt x="1001" y="2669"/>
                      <a:pt x="801" y="3636"/>
                    </a:cubicBezTo>
                    <a:lnTo>
                      <a:pt x="234" y="6238"/>
                    </a:lnTo>
                    <a:cubicBezTo>
                      <a:pt x="134" y="6605"/>
                      <a:pt x="67" y="6939"/>
                      <a:pt x="0" y="7306"/>
                    </a:cubicBezTo>
                    <a:cubicBezTo>
                      <a:pt x="167" y="7005"/>
                      <a:pt x="300" y="6639"/>
                      <a:pt x="400" y="6272"/>
                    </a:cubicBezTo>
                    <a:cubicBezTo>
                      <a:pt x="567" y="5638"/>
                      <a:pt x="801" y="4704"/>
                      <a:pt x="1034" y="3703"/>
                    </a:cubicBezTo>
                    <a:cubicBezTo>
                      <a:pt x="1234" y="2702"/>
                      <a:pt x="1401" y="1768"/>
                      <a:pt x="1535" y="1101"/>
                    </a:cubicBezTo>
                    <a:cubicBezTo>
                      <a:pt x="1601" y="734"/>
                      <a:pt x="1635" y="367"/>
                      <a:pt x="163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3" name="Google Shape;1523;p55"/>
              <p:cNvSpPr/>
              <p:nvPr/>
            </p:nvSpPr>
            <p:spPr>
              <a:xfrm>
                <a:off x="1052915" y="3753554"/>
                <a:ext cx="119027" cy="153545"/>
              </a:xfrm>
              <a:custGeom>
                <a:avLst/>
                <a:gdLst/>
                <a:ahLst/>
                <a:cxnLst/>
                <a:rect l="l" t="t" r="r" b="b"/>
                <a:pathLst>
                  <a:path w="5938" h="7660" extrusionOk="0">
                    <a:moveTo>
                      <a:pt x="5726" y="0"/>
                    </a:moveTo>
                    <a:cubicBezTo>
                      <a:pt x="5696" y="0"/>
                      <a:pt x="5666" y="7"/>
                      <a:pt x="5638" y="21"/>
                    </a:cubicBezTo>
                    <a:cubicBezTo>
                      <a:pt x="4804" y="555"/>
                      <a:pt x="2435" y="2423"/>
                      <a:pt x="0" y="7660"/>
                    </a:cubicBezTo>
                    <a:cubicBezTo>
                      <a:pt x="0" y="7660"/>
                      <a:pt x="5604" y="5025"/>
                      <a:pt x="5938" y="221"/>
                    </a:cubicBezTo>
                    <a:cubicBezTo>
                      <a:pt x="5938" y="90"/>
                      <a:pt x="5835" y="0"/>
                      <a:pt x="5726" y="0"/>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4" name="Google Shape;1524;p55"/>
              <p:cNvSpPr/>
              <p:nvPr/>
            </p:nvSpPr>
            <p:spPr>
              <a:xfrm>
                <a:off x="1052915" y="3790076"/>
                <a:ext cx="94973" cy="118366"/>
              </a:xfrm>
              <a:custGeom>
                <a:avLst/>
                <a:gdLst/>
                <a:ahLst/>
                <a:cxnLst/>
                <a:rect l="l" t="t" r="r" b="b"/>
                <a:pathLst>
                  <a:path w="4738" h="5905" extrusionOk="0">
                    <a:moveTo>
                      <a:pt x="4737" y="0"/>
                    </a:moveTo>
                    <a:lnTo>
                      <a:pt x="4737" y="0"/>
                    </a:lnTo>
                    <a:cubicBezTo>
                      <a:pt x="4470" y="267"/>
                      <a:pt x="4237" y="534"/>
                      <a:pt x="4003" y="834"/>
                    </a:cubicBezTo>
                    <a:lnTo>
                      <a:pt x="2335" y="2936"/>
                    </a:lnTo>
                    <a:lnTo>
                      <a:pt x="667" y="5004"/>
                    </a:lnTo>
                    <a:cubicBezTo>
                      <a:pt x="434" y="5271"/>
                      <a:pt x="200" y="5571"/>
                      <a:pt x="0" y="5905"/>
                    </a:cubicBezTo>
                    <a:cubicBezTo>
                      <a:pt x="301" y="5671"/>
                      <a:pt x="567" y="5404"/>
                      <a:pt x="801" y="5104"/>
                    </a:cubicBezTo>
                    <a:cubicBezTo>
                      <a:pt x="1268" y="4604"/>
                      <a:pt x="1868" y="3903"/>
                      <a:pt x="2502" y="3069"/>
                    </a:cubicBezTo>
                    <a:cubicBezTo>
                      <a:pt x="3169" y="2269"/>
                      <a:pt x="3703" y="1502"/>
                      <a:pt x="4103" y="968"/>
                    </a:cubicBezTo>
                    <a:cubicBezTo>
                      <a:pt x="4337" y="668"/>
                      <a:pt x="4570" y="334"/>
                      <a:pt x="473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5" name="Google Shape;1525;p55"/>
              <p:cNvSpPr/>
              <p:nvPr/>
            </p:nvSpPr>
            <p:spPr>
              <a:xfrm>
                <a:off x="828251" y="3419645"/>
                <a:ext cx="215323" cy="555667"/>
              </a:xfrm>
              <a:custGeom>
                <a:avLst/>
                <a:gdLst/>
                <a:ahLst/>
                <a:cxnLst/>
                <a:rect l="l" t="t" r="r" b="b"/>
                <a:pathLst>
                  <a:path w="10742" h="27721" extrusionOk="0">
                    <a:moveTo>
                      <a:pt x="0" y="1"/>
                    </a:moveTo>
                    <a:lnTo>
                      <a:pt x="0" y="434"/>
                    </a:lnTo>
                    <a:cubicBezTo>
                      <a:pt x="0" y="801"/>
                      <a:pt x="34" y="1302"/>
                      <a:pt x="67" y="1935"/>
                    </a:cubicBezTo>
                    <a:cubicBezTo>
                      <a:pt x="134" y="3236"/>
                      <a:pt x="234" y="5104"/>
                      <a:pt x="334" y="7306"/>
                    </a:cubicBezTo>
                    <a:cubicBezTo>
                      <a:pt x="768" y="9574"/>
                      <a:pt x="1902" y="12076"/>
                      <a:pt x="3436" y="14478"/>
                    </a:cubicBezTo>
                    <a:cubicBezTo>
                      <a:pt x="4570" y="16279"/>
                      <a:pt x="5738" y="17880"/>
                      <a:pt x="6772" y="19381"/>
                    </a:cubicBezTo>
                    <a:cubicBezTo>
                      <a:pt x="7706" y="20715"/>
                      <a:pt x="8540" y="22083"/>
                      <a:pt x="9274" y="23517"/>
                    </a:cubicBezTo>
                    <a:cubicBezTo>
                      <a:pt x="9741" y="24485"/>
                      <a:pt x="10141" y="25519"/>
                      <a:pt x="10441" y="26553"/>
                    </a:cubicBezTo>
                    <a:cubicBezTo>
                      <a:pt x="10541" y="26920"/>
                      <a:pt x="10608" y="27220"/>
                      <a:pt x="10641" y="27420"/>
                    </a:cubicBezTo>
                    <a:cubicBezTo>
                      <a:pt x="10675" y="27520"/>
                      <a:pt x="10708" y="27620"/>
                      <a:pt x="10741" y="27720"/>
                    </a:cubicBezTo>
                    <a:cubicBezTo>
                      <a:pt x="10741" y="27620"/>
                      <a:pt x="10708" y="27520"/>
                      <a:pt x="10708" y="27420"/>
                    </a:cubicBezTo>
                    <a:cubicBezTo>
                      <a:pt x="10675" y="27220"/>
                      <a:pt x="10608" y="26920"/>
                      <a:pt x="10541" y="26553"/>
                    </a:cubicBezTo>
                    <a:cubicBezTo>
                      <a:pt x="10274" y="25486"/>
                      <a:pt x="9907" y="24451"/>
                      <a:pt x="9407" y="23451"/>
                    </a:cubicBezTo>
                    <a:cubicBezTo>
                      <a:pt x="8707" y="22016"/>
                      <a:pt x="7873" y="20615"/>
                      <a:pt x="6939" y="19281"/>
                    </a:cubicBezTo>
                    <a:cubicBezTo>
                      <a:pt x="5938" y="17747"/>
                      <a:pt x="4770" y="16145"/>
                      <a:pt x="3603" y="14378"/>
                    </a:cubicBezTo>
                    <a:cubicBezTo>
                      <a:pt x="2068" y="11942"/>
                      <a:pt x="934" y="9507"/>
                      <a:pt x="534" y="7272"/>
                    </a:cubicBezTo>
                    <a:cubicBezTo>
                      <a:pt x="367" y="5071"/>
                      <a:pt x="234" y="3203"/>
                      <a:pt x="134" y="1902"/>
                    </a:cubicBezTo>
                    <a:cubicBezTo>
                      <a:pt x="100" y="1268"/>
                      <a:pt x="67" y="768"/>
                      <a:pt x="34" y="401"/>
                    </a:cubicBezTo>
                    <a:cubicBezTo>
                      <a:pt x="34" y="234"/>
                      <a:pt x="0" y="101"/>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6" name="Google Shape;1526;p55"/>
              <p:cNvSpPr/>
              <p:nvPr/>
            </p:nvSpPr>
            <p:spPr>
              <a:xfrm>
                <a:off x="847634" y="3508264"/>
                <a:ext cx="82265" cy="192232"/>
              </a:xfrm>
              <a:custGeom>
                <a:avLst/>
                <a:gdLst/>
                <a:ahLst/>
                <a:cxnLst/>
                <a:rect l="l" t="t" r="r" b="b"/>
                <a:pathLst>
                  <a:path w="4104" h="9590" extrusionOk="0">
                    <a:moveTo>
                      <a:pt x="3161" y="0"/>
                    </a:moveTo>
                    <a:cubicBezTo>
                      <a:pt x="3104" y="0"/>
                      <a:pt x="3045" y="27"/>
                      <a:pt x="3003" y="83"/>
                    </a:cubicBezTo>
                    <a:cubicBezTo>
                      <a:pt x="1" y="3852"/>
                      <a:pt x="2369" y="9590"/>
                      <a:pt x="2369" y="9590"/>
                    </a:cubicBezTo>
                    <a:cubicBezTo>
                      <a:pt x="4104" y="4086"/>
                      <a:pt x="3603" y="1117"/>
                      <a:pt x="3336" y="150"/>
                    </a:cubicBezTo>
                    <a:cubicBezTo>
                      <a:pt x="3317" y="52"/>
                      <a:pt x="3241" y="0"/>
                      <a:pt x="3161" y="0"/>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7" name="Google Shape;1527;p55"/>
              <p:cNvSpPr/>
              <p:nvPr/>
            </p:nvSpPr>
            <p:spPr>
              <a:xfrm>
                <a:off x="892435" y="3550037"/>
                <a:ext cx="12067" cy="150458"/>
              </a:xfrm>
              <a:custGeom>
                <a:avLst/>
                <a:gdLst/>
                <a:ahLst/>
                <a:cxnLst/>
                <a:rect l="l" t="t" r="r" b="b"/>
                <a:pathLst>
                  <a:path w="602" h="7506" extrusionOk="0">
                    <a:moveTo>
                      <a:pt x="568" y="0"/>
                    </a:moveTo>
                    <a:lnTo>
                      <a:pt x="568" y="0"/>
                    </a:lnTo>
                    <a:cubicBezTo>
                      <a:pt x="468" y="367"/>
                      <a:pt x="401" y="734"/>
                      <a:pt x="368" y="1101"/>
                    </a:cubicBezTo>
                    <a:cubicBezTo>
                      <a:pt x="301" y="1768"/>
                      <a:pt x="201" y="2702"/>
                      <a:pt x="134" y="3736"/>
                    </a:cubicBezTo>
                    <a:cubicBezTo>
                      <a:pt x="67" y="4770"/>
                      <a:pt x="34" y="5704"/>
                      <a:pt x="34" y="6405"/>
                    </a:cubicBezTo>
                    <a:cubicBezTo>
                      <a:pt x="1" y="6772"/>
                      <a:pt x="34" y="7139"/>
                      <a:pt x="101" y="7506"/>
                    </a:cubicBezTo>
                    <a:cubicBezTo>
                      <a:pt x="167" y="7139"/>
                      <a:pt x="201" y="6772"/>
                      <a:pt x="201" y="6405"/>
                    </a:cubicBezTo>
                    <a:cubicBezTo>
                      <a:pt x="234" y="5638"/>
                      <a:pt x="301" y="4737"/>
                      <a:pt x="368" y="3736"/>
                    </a:cubicBezTo>
                    <a:cubicBezTo>
                      <a:pt x="434" y="2769"/>
                      <a:pt x="501" y="1868"/>
                      <a:pt x="534" y="1101"/>
                    </a:cubicBezTo>
                    <a:cubicBezTo>
                      <a:pt x="601" y="734"/>
                      <a:pt x="601" y="367"/>
                      <a:pt x="5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8" name="Google Shape;1528;p55"/>
              <p:cNvSpPr/>
              <p:nvPr/>
            </p:nvSpPr>
            <p:spPr>
              <a:xfrm>
                <a:off x="847634" y="3508264"/>
                <a:ext cx="82265" cy="192232"/>
              </a:xfrm>
              <a:custGeom>
                <a:avLst/>
                <a:gdLst/>
                <a:ahLst/>
                <a:cxnLst/>
                <a:rect l="l" t="t" r="r" b="b"/>
                <a:pathLst>
                  <a:path w="4104" h="9590" extrusionOk="0">
                    <a:moveTo>
                      <a:pt x="3161" y="0"/>
                    </a:moveTo>
                    <a:cubicBezTo>
                      <a:pt x="3104" y="0"/>
                      <a:pt x="3045" y="27"/>
                      <a:pt x="3003" y="83"/>
                    </a:cubicBezTo>
                    <a:cubicBezTo>
                      <a:pt x="1" y="3852"/>
                      <a:pt x="2369" y="9590"/>
                      <a:pt x="2369" y="9590"/>
                    </a:cubicBezTo>
                    <a:cubicBezTo>
                      <a:pt x="4104" y="4086"/>
                      <a:pt x="3603" y="1117"/>
                      <a:pt x="3336" y="150"/>
                    </a:cubicBezTo>
                    <a:cubicBezTo>
                      <a:pt x="3317" y="52"/>
                      <a:pt x="3241" y="0"/>
                      <a:pt x="316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9" name="Google Shape;1529;p55"/>
              <p:cNvSpPr/>
              <p:nvPr/>
            </p:nvSpPr>
            <p:spPr>
              <a:xfrm>
                <a:off x="1004767" y="3787751"/>
                <a:ext cx="82265" cy="190227"/>
              </a:xfrm>
              <a:custGeom>
                <a:avLst/>
                <a:gdLst/>
                <a:ahLst/>
                <a:cxnLst/>
                <a:rect l="l" t="t" r="r" b="b"/>
                <a:pathLst>
                  <a:path w="4104" h="9490" extrusionOk="0">
                    <a:moveTo>
                      <a:pt x="3474" y="1"/>
                    </a:moveTo>
                    <a:cubicBezTo>
                      <a:pt x="3410" y="1"/>
                      <a:pt x="3345" y="27"/>
                      <a:pt x="3303" y="83"/>
                    </a:cubicBezTo>
                    <a:cubicBezTo>
                      <a:pt x="1" y="3586"/>
                      <a:pt x="1935" y="9490"/>
                      <a:pt x="1935" y="9490"/>
                    </a:cubicBezTo>
                    <a:cubicBezTo>
                      <a:pt x="4104" y="4119"/>
                      <a:pt x="3837" y="1151"/>
                      <a:pt x="3670" y="150"/>
                    </a:cubicBezTo>
                    <a:cubicBezTo>
                      <a:pt x="3650" y="53"/>
                      <a:pt x="3563" y="1"/>
                      <a:pt x="3474" y="1"/>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0" name="Google Shape;1530;p55"/>
              <p:cNvSpPr/>
              <p:nvPr/>
            </p:nvSpPr>
            <p:spPr>
              <a:xfrm>
                <a:off x="1041550" y="3828863"/>
                <a:ext cx="22751" cy="148453"/>
              </a:xfrm>
              <a:custGeom>
                <a:avLst/>
                <a:gdLst/>
                <a:ahLst/>
                <a:cxnLst/>
                <a:rect l="l" t="t" r="r" b="b"/>
                <a:pathLst>
                  <a:path w="1135" h="7406" extrusionOk="0">
                    <a:moveTo>
                      <a:pt x="1134" y="0"/>
                    </a:moveTo>
                    <a:lnTo>
                      <a:pt x="1134" y="0"/>
                    </a:lnTo>
                    <a:cubicBezTo>
                      <a:pt x="1001" y="334"/>
                      <a:pt x="901" y="701"/>
                      <a:pt x="868" y="1068"/>
                    </a:cubicBezTo>
                    <a:cubicBezTo>
                      <a:pt x="701" y="1735"/>
                      <a:pt x="534" y="2669"/>
                      <a:pt x="401" y="3670"/>
                    </a:cubicBezTo>
                    <a:cubicBezTo>
                      <a:pt x="234" y="4704"/>
                      <a:pt x="134" y="5638"/>
                      <a:pt x="67" y="6305"/>
                    </a:cubicBezTo>
                    <a:cubicBezTo>
                      <a:pt x="0" y="6672"/>
                      <a:pt x="0" y="7072"/>
                      <a:pt x="67" y="7406"/>
                    </a:cubicBezTo>
                    <a:cubicBezTo>
                      <a:pt x="167" y="7072"/>
                      <a:pt x="234" y="6705"/>
                      <a:pt x="234" y="6338"/>
                    </a:cubicBezTo>
                    <a:lnTo>
                      <a:pt x="634" y="3703"/>
                    </a:lnTo>
                    <a:cubicBezTo>
                      <a:pt x="801" y="2735"/>
                      <a:pt x="934" y="1835"/>
                      <a:pt x="1068" y="1101"/>
                    </a:cubicBezTo>
                    <a:cubicBezTo>
                      <a:pt x="1134" y="734"/>
                      <a:pt x="1134" y="367"/>
                      <a:pt x="11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1" name="Google Shape;1531;p55"/>
              <p:cNvSpPr/>
              <p:nvPr/>
            </p:nvSpPr>
            <p:spPr>
              <a:xfrm>
                <a:off x="1004767" y="3787751"/>
                <a:ext cx="82265" cy="190227"/>
              </a:xfrm>
              <a:custGeom>
                <a:avLst/>
                <a:gdLst/>
                <a:ahLst/>
                <a:cxnLst/>
                <a:rect l="l" t="t" r="r" b="b"/>
                <a:pathLst>
                  <a:path w="4104" h="9490" extrusionOk="0">
                    <a:moveTo>
                      <a:pt x="3474" y="1"/>
                    </a:moveTo>
                    <a:cubicBezTo>
                      <a:pt x="3410" y="1"/>
                      <a:pt x="3345" y="27"/>
                      <a:pt x="3303" y="83"/>
                    </a:cubicBezTo>
                    <a:cubicBezTo>
                      <a:pt x="1" y="3586"/>
                      <a:pt x="1935" y="9490"/>
                      <a:pt x="1935" y="9490"/>
                    </a:cubicBezTo>
                    <a:cubicBezTo>
                      <a:pt x="4104" y="4119"/>
                      <a:pt x="3837" y="1151"/>
                      <a:pt x="3670" y="150"/>
                    </a:cubicBezTo>
                    <a:cubicBezTo>
                      <a:pt x="3650" y="53"/>
                      <a:pt x="3563" y="1"/>
                      <a:pt x="347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2" name="Google Shape;1532;p55"/>
              <p:cNvSpPr/>
              <p:nvPr/>
            </p:nvSpPr>
            <p:spPr>
              <a:xfrm>
                <a:off x="731955" y="3388996"/>
                <a:ext cx="102330" cy="171084"/>
              </a:xfrm>
              <a:custGeom>
                <a:avLst/>
                <a:gdLst/>
                <a:ahLst/>
                <a:cxnLst/>
                <a:rect l="l" t="t" r="r" b="b"/>
                <a:pathLst>
                  <a:path w="5105" h="8535" extrusionOk="0">
                    <a:moveTo>
                      <a:pt x="727" y="0"/>
                    </a:moveTo>
                    <a:cubicBezTo>
                      <a:pt x="626" y="0"/>
                      <a:pt x="535" y="82"/>
                      <a:pt x="535" y="195"/>
                    </a:cubicBezTo>
                    <a:cubicBezTo>
                      <a:pt x="1" y="4965"/>
                      <a:pt x="5105" y="8535"/>
                      <a:pt x="5105" y="8535"/>
                    </a:cubicBezTo>
                    <a:cubicBezTo>
                      <a:pt x="3603" y="2931"/>
                      <a:pt x="1602" y="696"/>
                      <a:pt x="868" y="62"/>
                    </a:cubicBezTo>
                    <a:cubicBezTo>
                      <a:pt x="825" y="19"/>
                      <a:pt x="775" y="0"/>
                      <a:pt x="727" y="0"/>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3" name="Google Shape;1533;p55"/>
              <p:cNvSpPr/>
              <p:nvPr/>
            </p:nvSpPr>
            <p:spPr>
              <a:xfrm>
                <a:off x="731955" y="3388996"/>
                <a:ext cx="102330" cy="171084"/>
              </a:xfrm>
              <a:custGeom>
                <a:avLst/>
                <a:gdLst/>
                <a:ahLst/>
                <a:cxnLst/>
                <a:rect l="l" t="t" r="r" b="b"/>
                <a:pathLst>
                  <a:path w="5105" h="8535" extrusionOk="0">
                    <a:moveTo>
                      <a:pt x="727" y="0"/>
                    </a:moveTo>
                    <a:cubicBezTo>
                      <a:pt x="626" y="0"/>
                      <a:pt x="535" y="82"/>
                      <a:pt x="535" y="195"/>
                    </a:cubicBezTo>
                    <a:cubicBezTo>
                      <a:pt x="1" y="4965"/>
                      <a:pt x="5105" y="8535"/>
                      <a:pt x="5105" y="8535"/>
                    </a:cubicBezTo>
                    <a:cubicBezTo>
                      <a:pt x="3603" y="2931"/>
                      <a:pt x="1602" y="696"/>
                      <a:pt x="868" y="62"/>
                    </a:cubicBezTo>
                    <a:cubicBezTo>
                      <a:pt x="825" y="19"/>
                      <a:pt x="775" y="0"/>
                      <a:pt x="72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4" name="Google Shape;1534;p55"/>
              <p:cNvSpPr/>
              <p:nvPr/>
            </p:nvSpPr>
            <p:spPr>
              <a:xfrm>
                <a:off x="760719" y="3428344"/>
                <a:ext cx="72222" cy="131736"/>
              </a:xfrm>
              <a:custGeom>
                <a:avLst/>
                <a:gdLst/>
                <a:ahLst/>
                <a:cxnLst/>
                <a:rect l="l" t="t" r="r" b="b"/>
                <a:pathLst>
                  <a:path w="3603" h="6572" extrusionOk="0">
                    <a:moveTo>
                      <a:pt x="0" y="0"/>
                    </a:moveTo>
                    <a:lnTo>
                      <a:pt x="0" y="0"/>
                    </a:lnTo>
                    <a:cubicBezTo>
                      <a:pt x="100" y="334"/>
                      <a:pt x="234" y="701"/>
                      <a:pt x="434" y="1001"/>
                    </a:cubicBezTo>
                    <a:cubicBezTo>
                      <a:pt x="734" y="1635"/>
                      <a:pt x="1134" y="2469"/>
                      <a:pt x="1635" y="3369"/>
                    </a:cubicBezTo>
                    <a:cubicBezTo>
                      <a:pt x="2135" y="4303"/>
                      <a:pt x="2602" y="5104"/>
                      <a:pt x="2969" y="5671"/>
                    </a:cubicBezTo>
                    <a:cubicBezTo>
                      <a:pt x="3136" y="6005"/>
                      <a:pt x="3369" y="6305"/>
                      <a:pt x="3603" y="6572"/>
                    </a:cubicBezTo>
                    <a:cubicBezTo>
                      <a:pt x="3469" y="6238"/>
                      <a:pt x="3303" y="5904"/>
                      <a:pt x="3102" y="5604"/>
                    </a:cubicBezTo>
                    <a:cubicBezTo>
                      <a:pt x="2736" y="4937"/>
                      <a:pt x="2302" y="4137"/>
                      <a:pt x="1868" y="3269"/>
                    </a:cubicBezTo>
                    <a:lnTo>
                      <a:pt x="601" y="934"/>
                    </a:lnTo>
                    <a:cubicBezTo>
                      <a:pt x="434" y="601"/>
                      <a:pt x="234" y="267"/>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5" name="Google Shape;1535;p55"/>
              <p:cNvSpPr/>
              <p:nvPr/>
            </p:nvSpPr>
            <p:spPr>
              <a:xfrm>
                <a:off x="845169" y="3744975"/>
                <a:ext cx="157614" cy="115319"/>
              </a:xfrm>
              <a:custGeom>
                <a:avLst/>
                <a:gdLst/>
                <a:ahLst/>
                <a:cxnLst/>
                <a:rect l="l" t="t" r="r" b="b"/>
                <a:pathLst>
                  <a:path w="7863" h="5753" extrusionOk="0">
                    <a:moveTo>
                      <a:pt x="227" y="0"/>
                    </a:moveTo>
                    <a:cubicBezTo>
                      <a:pt x="111" y="0"/>
                      <a:pt x="1" y="141"/>
                      <a:pt x="57" y="282"/>
                    </a:cubicBezTo>
                    <a:cubicBezTo>
                      <a:pt x="1691" y="4786"/>
                      <a:pt x="7863" y="5753"/>
                      <a:pt x="7863" y="5753"/>
                    </a:cubicBezTo>
                    <a:cubicBezTo>
                      <a:pt x="4026" y="1383"/>
                      <a:pt x="1258" y="282"/>
                      <a:pt x="290" y="16"/>
                    </a:cubicBezTo>
                    <a:cubicBezTo>
                      <a:pt x="270" y="5"/>
                      <a:pt x="248" y="0"/>
                      <a:pt x="227" y="0"/>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6" name="Google Shape;1536;p55"/>
              <p:cNvSpPr/>
              <p:nvPr/>
            </p:nvSpPr>
            <p:spPr>
              <a:xfrm>
                <a:off x="845169" y="3744975"/>
                <a:ext cx="157614" cy="115319"/>
              </a:xfrm>
              <a:custGeom>
                <a:avLst/>
                <a:gdLst/>
                <a:ahLst/>
                <a:cxnLst/>
                <a:rect l="l" t="t" r="r" b="b"/>
                <a:pathLst>
                  <a:path w="7863" h="5753" extrusionOk="0">
                    <a:moveTo>
                      <a:pt x="227" y="0"/>
                    </a:moveTo>
                    <a:cubicBezTo>
                      <a:pt x="111" y="0"/>
                      <a:pt x="1" y="141"/>
                      <a:pt x="57" y="282"/>
                    </a:cubicBezTo>
                    <a:cubicBezTo>
                      <a:pt x="1691" y="4786"/>
                      <a:pt x="7863" y="5753"/>
                      <a:pt x="7863" y="5753"/>
                    </a:cubicBezTo>
                    <a:cubicBezTo>
                      <a:pt x="4026" y="1383"/>
                      <a:pt x="1258" y="282"/>
                      <a:pt x="290" y="16"/>
                    </a:cubicBezTo>
                    <a:cubicBezTo>
                      <a:pt x="270" y="5"/>
                      <a:pt x="248" y="0"/>
                      <a:pt x="22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7" name="Google Shape;1537;p55"/>
              <p:cNvSpPr/>
              <p:nvPr/>
            </p:nvSpPr>
            <p:spPr>
              <a:xfrm>
                <a:off x="878403" y="3774702"/>
                <a:ext cx="123036" cy="86274"/>
              </a:xfrm>
              <a:custGeom>
                <a:avLst/>
                <a:gdLst/>
                <a:ahLst/>
                <a:cxnLst/>
                <a:rect l="l" t="t" r="r" b="b"/>
                <a:pathLst>
                  <a:path w="6138" h="4304" extrusionOk="0">
                    <a:moveTo>
                      <a:pt x="0" y="0"/>
                    </a:moveTo>
                    <a:lnTo>
                      <a:pt x="0" y="0"/>
                    </a:lnTo>
                    <a:cubicBezTo>
                      <a:pt x="234" y="267"/>
                      <a:pt x="534" y="501"/>
                      <a:pt x="834" y="734"/>
                    </a:cubicBezTo>
                    <a:cubicBezTo>
                      <a:pt x="1368" y="1134"/>
                      <a:pt x="2102" y="1701"/>
                      <a:pt x="2969" y="2302"/>
                    </a:cubicBezTo>
                    <a:cubicBezTo>
                      <a:pt x="3803" y="2936"/>
                      <a:pt x="4570" y="3436"/>
                      <a:pt x="5170" y="3803"/>
                    </a:cubicBezTo>
                    <a:cubicBezTo>
                      <a:pt x="5471" y="4003"/>
                      <a:pt x="5804" y="4170"/>
                      <a:pt x="6138" y="4303"/>
                    </a:cubicBezTo>
                    <a:cubicBezTo>
                      <a:pt x="5871" y="4070"/>
                      <a:pt x="5571" y="3836"/>
                      <a:pt x="5237" y="3670"/>
                    </a:cubicBezTo>
                    <a:cubicBezTo>
                      <a:pt x="4637" y="3203"/>
                      <a:pt x="3903" y="2702"/>
                      <a:pt x="3102" y="2135"/>
                    </a:cubicBezTo>
                    <a:lnTo>
                      <a:pt x="934" y="601"/>
                    </a:lnTo>
                    <a:cubicBezTo>
                      <a:pt x="634" y="367"/>
                      <a:pt x="334" y="167"/>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8" name="Google Shape;1538;p55"/>
              <p:cNvSpPr/>
              <p:nvPr/>
            </p:nvSpPr>
            <p:spPr>
              <a:xfrm>
                <a:off x="923865" y="4086963"/>
                <a:ext cx="224023" cy="232041"/>
              </a:xfrm>
              <a:custGeom>
                <a:avLst/>
                <a:gdLst/>
                <a:ahLst/>
                <a:cxnLst/>
                <a:rect l="l" t="t" r="r" b="b"/>
                <a:pathLst>
                  <a:path w="11176" h="11576" extrusionOk="0">
                    <a:moveTo>
                      <a:pt x="0" y="0"/>
                    </a:moveTo>
                    <a:lnTo>
                      <a:pt x="2369" y="11575"/>
                    </a:lnTo>
                    <a:lnTo>
                      <a:pt x="9407" y="11575"/>
                    </a:lnTo>
                    <a:lnTo>
                      <a:pt x="11175" y="0"/>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9" name="Google Shape;1539;p55"/>
              <p:cNvSpPr/>
              <p:nvPr/>
            </p:nvSpPr>
            <p:spPr>
              <a:xfrm>
                <a:off x="944592" y="4119816"/>
                <a:ext cx="186579" cy="113595"/>
              </a:xfrm>
              <a:custGeom>
                <a:avLst/>
                <a:gdLst/>
                <a:ahLst/>
                <a:cxnLst/>
                <a:rect l="l" t="t" r="r" b="b"/>
                <a:pathLst>
                  <a:path w="9308" h="5667" extrusionOk="0">
                    <a:moveTo>
                      <a:pt x="3042" y="158"/>
                    </a:moveTo>
                    <a:cubicBezTo>
                      <a:pt x="3186" y="158"/>
                      <a:pt x="3331" y="193"/>
                      <a:pt x="3470" y="262"/>
                    </a:cubicBezTo>
                    <a:cubicBezTo>
                      <a:pt x="3770" y="429"/>
                      <a:pt x="3903" y="763"/>
                      <a:pt x="3903" y="1096"/>
                    </a:cubicBezTo>
                    <a:cubicBezTo>
                      <a:pt x="3870" y="1397"/>
                      <a:pt x="3770" y="1730"/>
                      <a:pt x="3603" y="1997"/>
                    </a:cubicBezTo>
                    <a:cubicBezTo>
                      <a:pt x="3269" y="2464"/>
                      <a:pt x="2802" y="2798"/>
                      <a:pt x="2269" y="2964"/>
                    </a:cubicBezTo>
                    <a:cubicBezTo>
                      <a:pt x="2134" y="3021"/>
                      <a:pt x="1999" y="3062"/>
                      <a:pt x="1863" y="3090"/>
                    </a:cubicBezTo>
                    <a:lnTo>
                      <a:pt x="1863" y="3090"/>
                    </a:lnTo>
                    <a:cubicBezTo>
                      <a:pt x="1834" y="2915"/>
                      <a:pt x="1815" y="2739"/>
                      <a:pt x="1802" y="2564"/>
                    </a:cubicBezTo>
                    <a:cubicBezTo>
                      <a:pt x="1768" y="2164"/>
                      <a:pt x="1802" y="1730"/>
                      <a:pt x="1868" y="1330"/>
                    </a:cubicBezTo>
                    <a:cubicBezTo>
                      <a:pt x="1935" y="930"/>
                      <a:pt x="2169" y="596"/>
                      <a:pt x="2469" y="363"/>
                    </a:cubicBezTo>
                    <a:cubicBezTo>
                      <a:pt x="2644" y="226"/>
                      <a:pt x="2842" y="158"/>
                      <a:pt x="3042" y="158"/>
                    </a:cubicBezTo>
                    <a:close/>
                    <a:moveTo>
                      <a:pt x="5872" y="1732"/>
                    </a:moveTo>
                    <a:cubicBezTo>
                      <a:pt x="6073" y="1732"/>
                      <a:pt x="6271" y="1800"/>
                      <a:pt x="6438" y="1930"/>
                    </a:cubicBezTo>
                    <a:cubicBezTo>
                      <a:pt x="6739" y="2197"/>
                      <a:pt x="6905" y="2597"/>
                      <a:pt x="6872" y="2998"/>
                    </a:cubicBezTo>
                    <a:cubicBezTo>
                      <a:pt x="6805" y="3431"/>
                      <a:pt x="6639" y="3832"/>
                      <a:pt x="6372" y="4165"/>
                    </a:cubicBezTo>
                    <a:cubicBezTo>
                      <a:pt x="6269" y="4306"/>
                      <a:pt x="6156" y="4438"/>
                      <a:pt x="6036" y="4559"/>
                    </a:cubicBezTo>
                    <a:lnTo>
                      <a:pt x="6036" y="4559"/>
                    </a:lnTo>
                    <a:cubicBezTo>
                      <a:pt x="5876" y="4510"/>
                      <a:pt x="5721" y="4445"/>
                      <a:pt x="5571" y="4365"/>
                    </a:cubicBezTo>
                    <a:cubicBezTo>
                      <a:pt x="5004" y="3998"/>
                      <a:pt x="4670" y="3365"/>
                      <a:pt x="4771" y="2698"/>
                    </a:cubicBezTo>
                    <a:cubicBezTo>
                      <a:pt x="4837" y="2331"/>
                      <a:pt x="5071" y="2030"/>
                      <a:pt x="5404" y="1864"/>
                    </a:cubicBezTo>
                    <a:cubicBezTo>
                      <a:pt x="5552" y="1775"/>
                      <a:pt x="5713" y="1732"/>
                      <a:pt x="5872" y="1732"/>
                    </a:cubicBezTo>
                    <a:close/>
                    <a:moveTo>
                      <a:pt x="3047" y="0"/>
                    </a:moveTo>
                    <a:cubicBezTo>
                      <a:pt x="2816" y="0"/>
                      <a:pt x="2593" y="77"/>
                      <a:pt x="2402" y="229"/>
                    </a:cubicBezTo>
                    <a:cubicBezTo>
                      <a:pt x="2035" y="463"/>
                      <a:pt x="1802" y="863"/>
                      <a:pt x="1702" y="1297"/>
                    </a:cubicBezTo>
                    <a:cubicBezTo>
                      <a:pt x="1635" y="1697"/>
                      <a:pt x="1602" y="2164"/>
                      <a:pt x="1635" y="2597"/>
                    </a:cubicBezTo>
                    <a:cubicBezTo>
                      <a:pt x="1635" y="2768"/>
                      <a:pt x="1650" y="2944"/>
                      <a:pt x="1679" y="3121"/>
                    </a:cubicBezTo>
                    <a:lnTo>
                      <a:pt x="1679" y="3121"/>
                    </a:lnTo>
                    <a:cubicBezTo>
                      <a:pt x="1562" y="3136"/>
                      <a:pt x="1443" y="3143"/>
                      <a:pt x="1322" y="3143"/>
                    </a:cubicBezTo>
                    <a:cubicBezTo>
                      <a:pt x="1228" y="3143"/>
                      <a:pt x="1132" y="3139"/>
                      <a:pt x="1035" y="3131"/>
                    </a:cubicBezTo>
                    <a:cubicBezTo>
                      <a:pt x="668" y="3064"/>
                      <a:pt x="334" y="2964"/>
                      <a:pt x="0" y="2831"/>
                    </a:cubicBezTo>
                    <a:lnTo>
                      <a:pt x="0" y="2831"/>
                    </a:lnTo>
                    <a:lnTo>
                      <a:pt x="67" y="2864"/>
                    </a:lnTo>
                    <a:cubicBezTo>
                      <a:pt x="101" y="2898"/>
                      <a:pt x="167" y="2931"/>
                      <a:pt x="234" y="2964"/>
                    </a:cubicBezTo>
                    <a:cubicBezTo>
                      <a:pt x="501" y="3064"/>
                      <a:pt x="768" y="3165"/>
                      <a:pt x="1035" y="3198"/>
                    </a:cubicBezTo>
                    <a:cubicBezTo>
                      <a:pt x="1151" y="3216"/>
                      <a:pt x="1267" y="3224"/>
                      <a:pt x="1383" y="3224"/>
                    </a:cubicBezTo>
                    <a:cubicBezTo>
                      <a:pt x="1487" y="3224"/>
                      <a:pt x="1591" y="3217"/>
                      <a:pt x="1694" y="3205"/>
                    </a:cubicBezTo>
                    <a:lnTo>
                      <a:pt x="1694" y="3205"/>
                    </a:lnTo>
                    <a:cubicBezTo>
                      <a:pt x="1740" y="3450"/>
                      <a:pt x="1811" y="3696"/>
                      <a:pt x="1902" y="3932"/>
                    </a:cubicBezTo>
                    <a:cubicBezTo>
                      <a:pt x="2102" y="4365"/>
                      <a:pt x="2369" y="4766"/>
                      <a:pt x="2736" y="5099"/>
                    </a:cubicBezTo>
                    <a:cubicBezTo>
                      <a:pt x="3136" y="5433"/>
                      <a:pt x="3603" y="5633"/>
                      <a:pt x="4103" y="5666"/>
                    </a:cubicBezTo>
                    <a:cubicBezTo>
                      <a:pt x="4604" y="5666"/>
                      <a:pt x="5104" y="5500"/>
                      <a:pt x="5504" y="5233"/>
                    </a:cubicBezTo>
                    <a:cubicBezTo>
                      <a:pt x="5729" y="5083"/>
                      <a:pt x="5944" y="4922"/>
                      <a:pt x="6142" y="4745"/>
                    </a:cubicBezTo>
                    <a:lnTo>
                      <a:pt x="6142" y="4745"/>
                    </a:lnTo>
                    <a:cubicBezTo>
                      <a:pt x="6332" y="4788"/>
                      <a:pt x="6525" y="4809"/>
                      <a:pt x="6717" y="4809"/>
                    </a:cubicBezTo>
                    <a:cubicBezTo>
                      <a:pt x="6881" y="4809"/>
                      <a:pt x="7045" y="4794"/>
                      <a:pt x="7206" y="4766"/>
                    </a:cubicBezTo>
                    <a:cubicBezTo>
                      <a:pt x="7639" y="4666"/>
                      <a:pt x="8040" y="4499"/>
                      <a:pt x="8406" y="4265"/>
                    </a:cubicBezTo>
                    <a:cubicBezTo>
                      <a:pt x="8640" y="4132"/>
                      <a:pt x="8873" y="3998"/>
                      <a:pt x="9107" y="3832"/>
                    </a:cubicBezTo>
                    <a:cubicBezTo>
                      <a:pt x="9174" y="3765"/>
                      <a:pt x="9240" y="3698"/>
                      <a:pt x="9307" y="3632"/>
                    </a:cubicBezTo>
                    <a:lnTo>
                      <a:pt x="9307" y="3632"/>
                    </a:lnTo>
                    <a:cubicBezTo>
                      <a:pt x="9240" y="3665"/>
                      <a:pt x="9140" y="3732"/>
                      <a:pt x="9074" y="3798"/>
                    </a:cubicBezTo>
                    <a:cubicBezTo>
                      <a:pt x="8907" y="3898"/>
                      <a:pt x="8707" y="4032"/>
                      <a:pt x="8373" y="4199"/>
                    </a:cubicBezTo>
                    <a:cubicBezTo>
                      <a:pt x="8006" y="4399"/>
                      <a:pt x="7606" y="4532"/>
                      <a:pt x="7206" y="4632"/>
                    </a:cubicBezTo>
                    <a:cubicBezTo>
                      <a:pt x="7061" y="4658"/>
                      <a:pt x="6916" y="4670"/>
                      <a:pt x="6772" y="4670"/>
                    </a:cubicBezTo>
                    <a:cubicBezTo>
                      <a:pt x="6605" y="4670"/>
                      <a:pt x="6439" y="4653"/>
                      <a:pt x="6276" y="4620"/>
                    </a:cubicBezTo>
                    <a:lnTo>
                      <a:pt x="6276" y="4620"/>
                    </a:lnTo>
                    <a:cubicBezTo>
                      <a:pt x="6380" y="4519"/>
                      <a:pt x="6479" y="4412"/>
                      <a:pt x="6572" y="4299"/>
                    </a:cubicBezTo>
                    <a:cubicBezTo>
                      <a:pt x="6872" y="3932"/>
                      <a:pt x="7039" y="3498"/>
                      <a:pt x="7106" y="3031"/>
                    </a:cubicBezTo>
                    <a:cubicBezTo>
                      <a:pt x="7139" y="2564"/>
                      <a:pt x="6939" y="2097"/>
                      <a:pt x="6605" y="1797"/>
                    </a:cubicBezTo>
                    <a:cubicBezTo>
                      <a:pt x="6403" y="1650"/>
                      <a:pt x="6161" y="1574"/>
                      <a:pt x="5918" y="1574"/>
                    </a:cubicBezTo>
                    <a:cubicBezTo>
                      <a:pt x="5718" y="1574"/>
                      <a:pt x="5518" y="1625"/>
                      <a:pt x="5338" y="1730"/>
                    </a:cubicBezTo>
                    <a:cubicBezTo>
                      <a:pt x="4971" y="1930"/>
                      <a:pt x="4704" y="2264"/>
                      <a:pt x="4637" y="2664"/>
                    </a:cubicBezTo>
                    <a:cubicBezTo>
                      <a:pt x="4504" y="3398"/>
                      <a:pt x="4871" y="4132"/>
                      <a:pt x="5504" y="4499"/>
                    </a:cubicBezTo>
                    <a:cubicBezTo>
                      <a:pt x="5636" y="4573"/>
                      <a:pt x="5772" y="4633"/>
                      <a:pt x="5910" y="4679"/>
                    </a:cubicBezTo>
                    <a:lnTo>
                      <a:pt x="5910" y="4679"/>
                    </a:lnTo>
                    <a:cubicBezTo>
                      <a:pt x="5752" y="4824"/>
                      <a:pt x="5582" y="4953"/>
                      <a:pt x="5404" y="5066"/>
                    </a:cubicBezTo>
                    <a:cubicBezTo>
                      <a:pt x="5004" y="5333"/>
                      <a:pt x="4537" y="5466"/>
                      <a:pt x="4103" y="5466"/>
                    </a:cubicBezTo>
                    <a:cubicBezTo>
                      <a:pt x="3636" y="5433"/>
                      <a:pt x="3203" y="5233"/>
                      <a:pt x="2836" y="4932"/>
                    </a:cubicBezTo>
                    <a:cubicBezTo>
                      <a:pt x="2502" y="4632"/>
                      <a:pt x="2235" y="4265"/>
                      <a:pt x="2069" y="3865"/>
                    </a:cubicBezTo>
                    <a:cubicBezTo>
                      <a:pt x="1980" y="3636"/>
                      <a:pt x="1920" y="3407"/>
                      <a:pt x="1878" y="3178"/>
                    </a:cubicBezTo>
                    <a:lnTo>
                      <a:pt x="1878" y="3178"/>
                    </a:lnTo>
                    <a:cubicBezTo>
                      <a:pt x="2031" y="3150"/>
                      <a:pt x="2183" y="3111"/>
                      <a:pt x="2335" y="3064"/>
                    </a:cubicBezTo>
                    <a:cubicBezTo>
                      <a:pt x="2869" y="2898"/>
                      <a:pt x="3370" y="2564"/>
                      <a:pt x="3736" y="2097"/>
                    </a:cubicBezTo>
                    <a:cubicBezTo>
                      <a:pt x="3903" y="1797"/>
                      <a:pt x="4037" y="1463"/>
                      <a:pt x="4037" y="1130"/>
                    </a:cubicBezTo>
                    <a:cubicBezTo>
                      <a:pt x="4070" y="729"/>
                      <a:pt x="3903" y="329"/>
                      <a:pt x="3570" y="129"/>
                    </a:cubicBezTo>
                    <a:cubicBezTo>
                      <a:pt x="3398" y="43"/>
                      <a:pt x="3220" y="0"/>
                      <a:pt x="304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540" name="Google Shape;1540;p55"/>
            <p:cNvSpPr/>
            <p:nvPr/>
          </p:nvSpPr>
          <p:spPr>
            <a:xfrm>
              <a:off x="1785079" y="1219806"/>
              <a:ext cx="90283" cy="90944"/>
            </a:xfrm>
            <a:custGeom>
              <a:avLst/>
              <a:gdLst/>
              <a:ahLst/>
              <a:cxnLst/>
              <a:rect l="l" t="t" r="r" b="b"/>
              <a:pathLst>
                <a:path w="4504" h="4537" extrusionOk="0">
                  <a:moveTo>
                    <a:pt x="3203" y="0"/>
                  </a:moveTo>
                  <a:lnTo>
                    <a:pt x="0" y="2902"/>
                  </a:lnTo>
                  <a:lnTo>
                    <a:pt x="4504" y="4537"/>
                  </a:lnTo>
                  <a:lnTo>
                    <a:pt x="3203" y="0"/>
                  </a:ln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1" name="Google Shape;1541;p55"/>
            <p:cNvSpPr/>
            <p:nvPr/>
          </p:nvSpPr>
          <p:spPr>
            <a:xfrm>
              <a:off x="1412643" y="853223"/>
              <a:ext cx="508862" cy="463561"/>
            </a:xfrm>
            <a:custGeom>
              <a:avLst/>
              <a:gdLst/>
              <a:ahLst/>
              <a:cxnLst/>
              <a:rect l="l" t="t" r="r" b="b"/>
              <a:pathLst>
                <a:path w="25386" h="23126" extrusionOk="0">
                  <a:moveTo>
                    <a:pt x="12697" y="0"/>
                  </a:moveTo>
                  <a:cubicBezTo>
                    <a:pt x="9741" y="0"/>
                    <a:pt x="6789" y="1126"/>
                    <a:pt x="4537" y="3378"/>
                  </a:cubicBezTo>
                  <a:cubicBezTo>
                    <a:pt x="0" y="7914"/>
                    <a:pt x="0" y="15220"/>
                    <a:pt x="4537" y="19723"/>
                  </a:cubicBezTo>
                  <a:cubicBezTo>
                    <a:pt x="6789" y="21991"/>
                    <a:pt x="9741" y="23125"/>
                    <a:pt x="12697" y="23125"/>
                  </a:cubicBezTo>
                  <a:cubicBezTo>
                    <a:pt x="15653" y="23125"/>
                    <a:pt x="18614" y="21991"/>
                    <a:pt x="20882" y="19723"/>
                  </a:cubicBezTo>
                  <a:cubicBezTo>
                    <a:pt x="25385" y="15220"/>
                    <a:pt x="25385" y="7914"/>
                    <a:pt x="20882" y="3378"/>
                  </a:cubicBezTo>
                  <a:cubicBezTo>
                    <a:pt x="18614" y="1126"/>
                    <a:pt x="15653" y="0"/>
                    <a:pt x="12697"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2" name="Google Shape;1542;p55"/>
            <p:cNvSpPr/>
            <p:nvPr/>
          </p:nvSpPr>
          <p:spPr>
            <a:xfrm>
              <a:off x="1728913" y="1065339"/>
              <a:ext cx="40130" cy="40150"/>
            </a:xfrm>
            <a:custGeom>
              <a:avLst/>
              <a:gdLst/>
              <a:ahLst/>
              <a:cxnLst/>
              <a:rect l="l" t="t" r="r" b="b"/>
              <a:pathLst>
                <a:path w="2002" h="2003" extrusionOk="0">
                  <a:moveTo>
                    <a:pt x="1001" y="1"/>
                  </a:moveTo>
                  <a:cubicBezTo>
                    <a:pt x="434" y="1"/>
                    <a:pt x="0" y="434"/>
                    <a:pt x="0" y="1002"/>
                  </a:cubicBezTo>
                  <a:cubicBezTo>
                    <a:pt x="0" y="1535"/>
                    <a:pt x="434" y="2002"/>
                    <a:pt x="1001" y="2002"/>
                  </a:cubicBezTo>
                  <a:cubicBezTo>
                    <a:pt x="1535" y="2002"/>
                    <a:pt x="2002" y="1535"/>
                    <a:pt x="2002" y="1002"/>
                  </a:cubicBezTo>
                  <a:cubicBezTo>
                    <a:pt x="2002" y="434"/>
                    <a:pt x="1535" y="1"/>
                    <a:pt x="100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3" name="Google Shape;1543;p55"/>
            <p:cNvSpPr/>
            <p:nvPr/>
          </p:nvSpPr>
          <p:spPr>
            <a:xfrm>
              <a:off x="1648011" y="1064678"/>
              <a:ext cx="47487" cy="40671"/>
            </a:xfrm>
            <a:custGeom>
              <a:avLst/>
              <a:gdLst/>
              <a:ahLst/>
              <a:cxnLst/>
              <a:rect l="l" t="t" r="r" b="b"/>
              <a:pathLst>
                <a:path w="2369" h="2029" extrusionOk="0">
                  <a:moveTo>
                    <a:pt x="1034" y="0"/>
                  </a:moveTo>
                  <a:cubicBezTo>
                    <a:pt x="467" y="0"/>
                    <a:pt x="0" y="467"/>
                    <a:pt x="0" y="1035"/>
                  </a:cubicBezTo>
                  <a:cubicBezTo>
                    <a:pt x="0" y="1624"/>
                    <a:pt x="508" y="2028"/>
                    <a:pt x="1033" y="2028"/>
                  </a:cubicBezTo>
                  <a:cubicBezTo>
                    <a:pt x="1280" y="2028"/>
                    <a:pt x="1532" y="1938"/>
                    <a:pt x="1735" y="1735"/>
                  </a:cubicBezTo>
                  <a:cubicBezTo>
                    <a:pt x="2369" y="1101"/>
                    <a:pt x="1902" y="34"/>
                    <a:pt x="10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4" name="Google Shape;1544;p55"/>
            <p:cNvSpPr/>
            <p:nvPr/>
          </p:nvSpPr>
          <p:spPr>
            <a:xfrm>
              <a:off x="1560094" y="1064999"/>
              <a:ext cx="51155" cy="39910"/>
            </a:xfrm>
            <a:custGeom>
              <a:avLst/>
              <a:gdLst/>
              <a:ahLst/>
              <a:cxnLst/>
              <a:rect l="l" t="t" r="r" b="b"/>
              <a:pathLst>
                <a:path w="2552" h="1991" extrusionOk="0">
                  <a:moveTo>
                    <a:pt x="1253" y="0"/>
                  </a:moveTo>
                  <a:cubicBezTo>
                    <a:pt x="912" y="0"/>
                    <a:pt x="592" y="178"/>
                    <a:pt x="417" y="485"/>
                  </a:cubicBezTo>
                  <a:cubicBezTo>
                    <a:pt x="1" y="1198"/>
                    <a:pt x="537" y="1990"/>
                    <a:pt x="1249" y="1990"/>
                  </a:cubicBezTo>
                  <a:cubicBezTo>
                    <a:pt x="1336" y="1990"/>
                    <a:pt x="1426" y="1978"/>
                    <a:pt x="1517" y="1953"/>
                  </a:cubicBezTo>
                  <a:cubicBezTo>
                    <a:pt x="2385" y="1752"/>
                    <a:pt x="2552" y="585"/>
                    <a:pt x="1784" y="151"/>
                  </a:cubicBezTo>
                  <a:cubicBezTo>
                    <a:pt x="1613" y="48"/>
                    <a:pt x="1430" y="0"/>
                    <a:pt x="125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5" name="Google Shape;1545;p55"/>
            <p:cNvSpPr/>
            <p:nvPr/>
          </p:nvSpPr>
          <p:spPr>
            <a:xfrm>
              <a:off x="1430022" y="850718"/>
              <a:ext cx="474084" cy="471238"/>
            </a:xfrm>
            <a:custGeom>
              <a:avLst/>
              <a:gdLst/>
              <a:ahLst/>
              <a:cxnLst/>
              <a:rect l="l" t="t" r="r" b="b"/>
              <a:pathLst>
                <a:path w="23651" h="23509" extrusionOk="0">
                  <a:moveTo>
                    <a:pt x="10575" y="0"/>
                  </a:moveTo>
                  <a:lnTo>
                    <a:pt x="10041" y="67"/>
                  </a:lnTo>
                  <a:lnTo>
                    <a:pt x="9441" y="167"/>
                  </a:lnTo>
                  <a:lnTo>
                    <a:pt x="8740" y="334"/>
                  </a:lnTo>
                  <a:cubicBezTo>
                    <a:pt x="7573" y="634"/>
                    <a:pt x="6472" y="1101"/>
                    <a:pt x="5438" y="1768"/>
                  </a:cubicBezTo>
                  <a:cubicBezTo>
                    <a:pt x="2369" y="3703"/>
                    <a:pt x="401" y="6972"/>
                    <a:pt x="67" y="10574"/>
                  </a:cubicBezTo>
                  <a:cubicBezTo>
                    <a:pt x="1" y="11108"/>
                    <a:pt x="1" y="11642"/>
                    <a:pt x="34" y="12176"/>
                  </a:cubicBezTo>
                  <a:cubicBezTo>
                    <a:pt x="34" y="12442"/>
                    <a:pt x="34" y="12709"/>
                    <a:pt x="67" y="13009"/>
                  </a:cubicBezTo>
                  <a:lnTo>
                    <a:pt x="201" y="13843"/>
                  </a:lnTo>
                  <a:cubicBezTo>
                    <a:pt x="401" y="14978"/>
                    <a:pt x="801" y="16078"/>
                    <a:pt x="1335" y="17112"/>
                  </a:cubicBezTo>
                  <a:cubicBezTo>
                    <a:pt x="2469" y="19347"/>
                    <a:pt x="4270" y="21149"/>
                    <a:pt x="6539" y="22249"/>
                  </a:cubicBezTo>
                  <a:cubicBezTo>
                    <a:pt x="7706" y="22850"/>
                    <a:pt x="8974" y="23250"/>
                    <a:pt x="10275" y="23384"/>
                  </a:cubicBezTo>
                  <a:cubicBezTo>
                    <a:pt x="10608" y="23450"/>
                    <a:pt x="10942" y="23484"/>
                    <a:pt x="11275" y="23484"/>
                  </a:cubicBezTo>
                  <a:cubicBezTo>
                    <a:pt x="11442" y="23500"/>
                    <a:pt x="11609" y="23509"/>
                    <a:pt x="11776" y="23509"/>
                  </a:cubicBezTo>
                  <a:cubicBezTo>
                    <a:pt x="11943" y="23509"/>
                    <a:pt x="12109" y="23500"/>
                    <a:pt x="12276" y="23484"/>
                  </a:cubicBezTo>
                  <a:cubicBezTo>
                    <a:pt x="12977" y="23450"/>
                    <a:pt x="13644" y="23384"/>
                    <a:pt x="14311" y="23217"/>
                  </a:cubicBezTo>
                  <a:cubicBezTo>
                    <a:pt x="15725" y="22921"/>
                    <a:pt x="17075" y="22365"/>
                    <a:pt x="18296" y="21582"/>
                  </a:cubicBezTo>
                  <a:lnTo>
                    <a:pt x="18296" y="21582"/>
                  </a:lnTo>
                  <a:lnTo>
                    <a:pt x="22317" y="23217"/>
                  </a:lnTo>
                  <a:lnTo>
                    <a:pt x="22550" y="23284"/>
                  </a:lnTo>
                  <a:lnTo>
                    <a:pt x="22550" y="23284"/>
                  </a:lnTo>
                  <a:lnTo>
                    <a:pt x="22483" y="23050"/>
                  </a:lnTo>
                  <a:cubicBezTo>
                    <a:pt x="22087" y="21564"/>
                    <a:pt x="21691" y="20110"/>
                    <a:pt x="21294" y="18721"/>
                  </a:cubicBezTo>
                  <a:lnTo>
                    <a:pt x="21294" y="18721"/>
                  </a:lnTo>
                  <a:cubicBezTo>
                    <a:pt x="22403" y="17266"/>
                    <a:pt x="23122" y="15554"/>
                    <a:pt x="23451" y="13777"/>
                  </a:cubicBezTo>
                  <a:cubicBezTo>
                    <a:pt x="23618" y="12909"/>
                    <a:pt x="23651" y="12075"/>
                    <a:pt x="23618" y="11208"/>
                  </a:cubicBezTo>
                  <a:cubicBezTo>
                    <a:pt x="23584" y="10775"/>
                    <a:pt x="23551" y="10374"/>
                    <a:pt x="23484" y="9941"/>
                  </a:cubicBezTo>
                  <a:cubicBezTo>
                    <a:pt x="23451" y="9740"/>
                    <a:pt x="23417" y="9540"/>
                    <a:pt x="23384" y="9340"/>
                  </a:cubicBezTo>
                  <a:cubicBezTo>
                    <a:pt x="23351" y="9173"/>
                    <a:pt x="23317" y="8973"/>
                    <a:pt x="23251" y="8773"/>
                  </a:cubicBezTo>
                  <a:cubicBezTo>
                    <a:pt x="22584" y="6071"/>
                    <a:pt x="20949" y="3703"/>
                    <a:pt x="18681" y="2102"/>
                  </a:cubicBezTo>
                  <a:cubicBezTo>
                    <a:pt x="17847" y="1501"/>
                    <a:pt x="16913" y="1001"/>
                    <a:pt x="15945" y="667"/>
                  </a:cubicBezTo>
                  <a:lnTo>
                    <a:pt x="15378" y="467"/>
                  </a:lnTo>
                  <a:lnTo>
                    <a:pt x="14778" y="334"/>
                  </a:lnTo>
                  <a:lnTo>
                    <a:pt x="14244" y="200"/>
                  </a:lnTo>
                  <a:cubicBezTo>
                    <a:pt x="14077" y="167"/>
                    <a:pt x="13911" y="167"/>
                    <a:pt x="13744" y="134"/>
                  </a:cubicBezTo>
                  <a:cubicBezTo>
                    <a:pt x="13444" y="67"/>
                    <a:pt x="13177" y="34"/>
                    <a:pt x="12910" y="34"/>
                  </a:cubicBezTo>
                  <a:lnTo>
                    <a:pt x="12310" y="0"/>
                  </a:lnTo>
                  <a:lnTo>
                    <a:pt x="11943" y="0"/>
                  </a:lnTo>
                  <a:lnTo>
                    <a:pt x="12310" y="34"/>
                  </a:lnTo>
                  <a:lnTo>
                    <a:pt x="12910" y="67"/>
                  </a:lnTo>
                  <a:cubicBezTo>
                    <a:pt x="13143" y="67"/>
                    <a:pt x="13410" y="134"/>
                    <a:pt x="13744" y="200"/>
                  </a:cubicBezTo>
                  <a:cubicBezTo>
                    <a:pt x="18280" y="968"/>
                    <a:pt x="21950" y="4370"/>
                    <a:pt x="23084" y="8840"/>
                  </a:cubicBezTo>
                  <a:cubicBezTo>
                    <a:pt x="23117" y="9040"/>
                    <a:pt x="23184" y="9207"/>
                    <a:pt x="23217" y="9407"/>
                  </a:cubicBezTo>
                  <a:lnTo>
                    <a:pt x="23317" y="10007"/>
                  </a:lnTo>
                  <a:cubicBezTo>
                    <a:pt x="23351" y="10408"/>
                    <a:pt x="23417" y="10808"/>
                    <a:pt x="23417" y="11208"/>
                  </a:cubicBezTo>
                  <a:cubicBezTo>
                    <a:pt x="23451" y="12042"/>
                    <a:pt x="23384" y="12876"/>
                    <a:pt x="23251" y="13710"/>
                  </a:cubicBezTo>
                  <a:cubicBezTo>
                    <a:pt x="22917" y="15478"/>
                    <a:pt x="22183" y="17179"/>
                    <a:pt x="21082" y="18614"/>
                  </a:cubicBezTo>
                  <a:lnTo>
                    <a:pt x="21049" y="18680"/>
                  </a:lnTo>
                  <a:lnTo>
                    <a:pt x="21049" y="18714"/>
                  </a:lnTo>
                  <a:cubicBezTo>
                    <a:pt x="21426" y="20065"/>
                    <a:pt x="21774" y="21417"/>
                    <a:pt x="22175" y="22852"/>
                  </a:cubicBezTo>
                  <a:lnTo>
                    <a:pt x="22175" y="22852"/>
                  </a:lnTo>
                  <a:lnTo>
                    <a:pt x="18314" y="21282"/>
                  </a:lnTo>
                  <a:lnTo>
                    <a:pt x="18247" y="21249"/>
                  </a:lnTo>
                  <a:lnTo>
                    <a:pt x="18214" y="21282"/>
                  </a:lnTo>
                  <a:cubicBezTo>
                    <a:pt x="17013" y="22083"/>
                    <a:pt x="15679" y="22650"/>
                    <a:pt x="14278" y="22950"/>
                  </a:cubicBezTo>
                  <a:cubicBezTo>
                    <a:pt x="13610" y="23117"/>
                    <a:pt x="12943" y="23183"/>
                    <a:pt x="12276" y="23217"/>
                  </a:cubicBezTo>
                  <a:lnTo>
                    <a:pt x="11309" y="23217"/>
                  </a:lnTo>
                  <a:cubicBezTo>
                    <a:pt x="10975" y="23217"/>
                    <a:pt x="10642" y="23183"/>
                    <a:pt x="10341" y="23117"/>
                  </a:cubicBezTo>
                  <a:cubicBezTo>
                    <a:pt x="9041" y="22983"/>
                    <a:pt x="7806" y="22583"/>
                    <a:pt x="6672" y="22016"/>
                  </a:cubicBezTo>
                  <a:cubicBezTo>
                    <a:pt x="5571" y="21449"/>
                    <a:pt x="4537" y="20715"/>
                    <a:pt x="3637" y="19848"/>
                  </a:cubicBezTo>
                  <a:cubicBezTo>
                    <a:pt x="2836" y="19014"/>
                    <a:pt x="2136" y="18046"/>
                    <a:pt x="1569" y="16979"/>
                  </a:cubicBezTo>
                  <a:cubicBezTo>
                    <a:pt x="1035" y="15978"/>
                    <a:pt x="668" y="14911"/>
                    <a:pt x="468" y="13810"/>
                  </a:cubicBezTo>
                  <a:lnTo>
                    <a:pt x="334" y="12976"/>
                  </a:lnTo>
                  <a:cubicBezTo>
                    <a:pt x="301" y="12709"/>
                    <a:pt x="301" y="12442"/>
                    <a:pt x="301" y="12176"/>
                  </a:cubicBezTo>
                  <a:cubicBezTo>
                    <a:pt x="268" y="11675"/>
                    <a:pt x="268" y="11141"/>
                    <a:pt x="301" y="10608"/>
                  </a:cubicBezTo>
                  <a:cubicBezTo>
                    <a:pt x="635" y="7072"/>
                    <a:pt x="2536" y="3870"/>
                    <a:pt x="5538" y="1935"/>
                  </a:cubicBezTo>
                  <a:cubicBezTo>
                    <a:pt x="6539" y="1268"/>
                    <a:pt x="7640" y="767"/>
                    <a:pt x="8807" y="434"/>
                  </a:cubicBezTo>
                  <a:lnTo>
                    <a:pt x="9474" y="267"/>
                  </a:lnTo>
                  <a:lnTo>
                    <a:pt x="10075" y="167"/>
                  </a:lnTo>
                  <a:lnTo>
                    <a:pt x="10608" y="67"/>
                  </a:lnTo>
                  <a:lnTo>
                    <a:pt x="11009" y="67"/>
                  </a:lnTo>
                  <a:lnTo>
                    <a:pt x="11609"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 name="图片 1">
            <a:extLst>
              <a:ext uri="{FF2B5EF4-FFF2-40B4-BE49-F238E27FC236}">
                <a16:creationId xmlns:a16="http://schemas.microsoft.com/office/drawing/2014/main" id="{94BE42C7-0651-48D6-B8B4-E0F9E052A55C}"/>
              </a:ext>
            </a:extLst>
          </p:cNvPr>
          <p:cNvPicPr>
            <a:picLocks noChangeAspect="1"/>
          </p:cNvPicPr>
          <p:nvPr/>
        </p:nvPicPr>
        <p:blipFill>
          <a:blip r:embed="rId3"/>
          <a:stretch>
            <a:fillRect/>
          </a:stretch>
        </p:blipFill>
        <p:spPr>
          <a:xfrm>
            <a:off x="7049700" y="97260"/>
            <a:ext cx="1950889" cy="499915"/>
          </a:xfrm>
          <a:prstGeom prst="rect">
            <a:avLst/>
          </a:prstGeom>
        </p:spPr>
      </p:pic>
      <p:sp>
        <p:nvSpPr>
          <p:cNvPr id="6" name="Google Shape;992;p38">
            <a:extLst>
              <a:ext uri="{FF2B5EF4-FFF2-40B4-BE49-F238E27FC236}">
                <a16:creationId xmlns:a16="http://schemas.microsoft.com/office/drawing/2014/main" id="{DD2626F0-58DD-BAB3-B822-185064F64072}"/>
              </a:ext>
            </a:extLst>
          </p:cNvPr>
          <p:cNvSpPr txBox="1">
            <a:spLocks/>
          </p:cNvSpPr>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marL="0" marR="0" lvl="0" indent="0" algn="ctr" defTabSz="914400" rtl="0" eaLnBrk="1" fontAlgn="auto" latinLnBrk="0" hangingPunct="1">
              <a:lnSpc>
                <a:spcPct val="100000"/>
              </a:lnSpc>
              <a:spcBef>
                <a:spcPts val="0"/>
              </a:spcBef>
              <a:spcAft>
                <a:spcPts val="0"/>
              </a:spcAft>
              <a:buClr>
                <a:srgbClr val="000000"/>
              </a:buClr>
              <a:buSzPts val="2800"/>
              <a:buFont typeface="Fira Sans Extra Condensed"/>
              <a:buNone/>
              <a:tabLst/>
              <a:defRPr/>
            </a:pPr>
            <a:r>
              <a:rPr kumimoji="0" lang="en-US" sz="2800" b="1" i="0" u="none" strike="noStrike" kern="0" cap="none" spc="0" normalizeH="0" baseline="0" noProof="0" dirty="0">
                <a:ln>
                  <a:noFill/>
                </a:ln>
                <a:solidFill>
                  <a:srgbClr val="1642C5">
                    <a:lumMod val="75000"/>
                  </a:srgbClr>
                </a:solidFill>
                <a:effectLst/>
                <a:uLnTx/>
                <a:uFillTx/>
                <a:latin typeface="Fira Sans Extra Condensed"/>
                <a:sym typeface="Fira Sans Extra Condensed"/>
              </a:rPr>
              <a:t>DCF-Step2: Estimate WACC</a:t>
            </a:r>
          </a:p>
        </p:txBody>
      </p:sp>
      <p:sp>
        <p:nvSpPr>
          <p:cNvPr id="7" name="Google Shape;912;p35">
            <a:extLst>
              <a:ext uri="{FF2B5EF4-FFF2-40B4-BE49-F238E27FC236}">
                <a16:creationId xmlns:a16="http://schemas.microsoft.com/office/drawing/2014/main" id="{BB54F179-E697-B48A-7D54-F3B0D51B90C4}"/>
              </a:ext>
            </a:extLst>
          </p:cNvPr>
          <p:cNvSpPr txBox="1"/>
          <p:nvPr/>
        </p:nvSpPr>
        <p:spPr>
          <a:xfrm>
            <a:off x="457200" y="925288"/>
            <a:ext cx="8010470" cy="489275"/>
          </a:xfrm>
          <a:prstGeom prst="rect">
            <a:avLst/>
          </a:prstGeom>
          <a:solidFill>
            <a:schemeClr val="accent2">
              <a:lumMod val="60000"/>
              <a:lumOff val="4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Estimate Cost of Debt</a:t>
            </a:r>
            <a:endParaRPr kumimoji="0"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8" name="Google Shape;913;p35">
            <a:extLst>
              <a:ext uri="{FF2B5EF4-FFF2-40B4-BE49-F238E27FC236}">
                <a16:creationId xmlns:a16="http://schemas.microsoft.com/office/drawing/2014/main" id="{9B225737-0C9C-784C-BCC9-0A5AAA37843A}"/>
              </a:ext>
            </a:extLst>
          </p:cNvPr>
          <p:cNvSpPr txBox="1"/>
          <p:nvPr/>
        </p:nvSpPr>
        <p:spPr>
          <a:xfrm>
            <a:off x="2345075" y="4545428"/>
            <a:ext cx="4453850" cy="410878"/>
          </a:xfrm>
          <a:prstGeom prst="roundRect">
            <a:avLst/>
          </a:prstGeom>
          <a:solidFill>
            <a:srgbClr val="FFFFFF"/>
          </a:solidFill>
          <a:ln w="25400" cap="flat" cmpd="sng" algn="ctr">
            <a:solidFill>
              <a:srgbClr val="155FE5"/>
            </a:solidFill>
            <a:prstDash val="solid"/>
          </a:ln>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Source: </a:t>
            </a:r>
            <a:r>
              <a:rPr kumimoji="0" lang="en-US" altLang="zh-CN"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4"/>
              </a:rPr>
              <a:t>LinkedIn 2015 annual report</a:t>
            </a:r>
            <a:endParaRPr kumimoji="0" lang="zh-CN" altLang="en-US" sz="1800" b="0" i="0" u="none" strike="noStrike" kern="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pic>
        <p:nvPicPr>
          <p:cNvPr id="2" name="图片 1">
            <a:extLst>
              <a:ext uri="{FF2B5EF4-FFF2-40B4-BE49-F238E27FC236}">
                <a16:creationId xmlns:a16="http://schemas.microsoft.com/office/drawing/2014/main" id="{94BE42C7-0651-48D6-B8B4-E0F9E052A55C}"/>
              </a:ext>
            </a:extLst>
          </p:cNvPr>
          <p:cNvPicPr>
            <a:picLocks noChangeAspect="1"/>
          </p:cNvPicPr>
          <p:nvPr/>
        </p:nvPicPr>
        <p:blipFill>
          <a:blip r:embed="rId3"/>
          <a:stretch>
            <a:fillRect/>
          </a:stretch>
        </p:blipFill>
        <p:spPr>
          <a:xfrm>
            <a:off x="7049700" y="97260"/>
            <a:ext cx="1950889" cy="499915"/>
          </a:xfrm>
          <a:prstGeom prst="rect">
            <a:avLst/>
          </a:prstGeom>
        </p:spPr>
      </p:pic>
      <p:sp>
        <p:nvSpPr>
          <p:cNvPr id="6" name="Google Shape;992;p38">
            <a:extLst>
              <a:ext uri="{FF2B5EF4-FFF2-40B4-BE49-F238E27FC236}">
                <a16:creationId xmlns:a16="http://schemas.microsoft.com/office/drawing/2014/main" id="{DD2626F0-58DD-BAB3-B822-185064F64072}"/>
              </a:ext>
            </a:extLst>
          </p:cNvPr>
          <p:cNvSpPr txBox="1">
            <a:spLocks/>
          </p:cNvSpPr>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marL="0" marR="0" lvl="0" indent="0" algn="ctr" defTabSz="914400" rtl="0" eaLnBrk="1" fontAlgn="auto" latinLnBrk="0" hangingPunct="1">
              <a:lnSpc>
                <a:spcPct val="100000"/>
              </a:lnSpc>
              <a:spcBef>
                <a:spcPts val="0"/>
              </a:spcBef>
              <a:spcAft>
                <a:spcPts val="0"/>
              </a:spcAft>
              <a:buClr>
                <a:srgbClr val="000000"/>
              </a:buClr>
              <a:buSzPts val="2800"/>
              <a:buFont typeface="Fira Sans Extra Condensed"/>
              <a:buNone/>
              <a:tabLst/>
              <a:defRPr/>
            </a:pPr>
            <a:r>
              <a:rPr kumimoji="0" lang="en-US" sz="2800" b="1" i="0" u="none" strike="noStrike" kern="0" cap="none" spc="0" normalizeH="0" baseline="0" noProof="0" dirty="0">
                <a:ln>
                  <a:noFill/>
                </a:ln>
                <a:solidFill>
                  <a:srgbClr val="1642C5">
                    <a:lumMod val="75000"/>
                  </a:srgbClr>
                </a:solidFill>
                <a:effectLst/>
                <a:uLnTx/>
                <a:uFillTx/>
                <a:latin typeface="Fira Sans Extra Condensed"/>
                <a:sym typeface="Fira Sans Extra Condensed"/>
              </a:rPr>
              <a:t>DCF-Step2: Estimate WACC</a:t>
            </a:r>
          </a:p>
        </p:txBody>
      </p:sp>
      <p:sp>
        <p:nvSpPr>
          <p:cNvPr id="7" name="Google Shape;912;p35">
            <a:extLst>
              <a:ext uri="{FF2B5EF4-FFF2-40B4-BE49-F238E27FC236}">
                <a16:creationId xmlns:a16="http://schemas.microsoft.com/office/drawing/2014/main" id="{BB54F179-E697-B48A-7D54-F3B0D51B90C4}"/>
              </a:ext>
            </a:extLst>
          </p:cNvPr>
          <p:cNvSpPr txBox="1"/>
          <p:nvPr/>
        </p:nvSpPr>
        <p:spPr>
          <a:xfrm>
            <a:off x="457200" y="925288"/>
            <a:ext cx="8010470" cy="489275"/>
          </a:xfrm>
          <a:prstGeom prst="rect">
            <a:avLst/>
          </a:prstGeom>
          <a:solidFill>
            <a:schemeClr val="accent2">
              <a:lumMod val="60000"/>
              <a:lumOff val="4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Estimate Cost of Debt-Solution</a:t>
            </a:r>
            <a:endParaRPr kumimoji="0"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0" name="Google Shape;1004;p39">
            <a:extLst>
              <a:ext uri="{FF2B5EF4-FFF2-40B4-BE49-F238E27FC236}">
                <a16:creationId xmlns:a16="http://schemas.microsoft.com/office/drawing/2014/main" id="{9AEE9C7B-D0D2-BDB9-6047-1A8D1B5CF546}"/>
              </a:ext>
            </a:extLst>
          </p:cNvPr>
          <p:cNvSpPr txBox="1"/>
          <p:nvPr/>
        </p:nvSpPr>
        <p:spPr>
          <a:xfrm>
            <a:off x="1904261" y="4388340"/>
            <a:ext cx="5335478" cy="657900"/>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Current yield=Principal*Coupon rate/fair value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Weighted average cost of debt= ∑Current yield*Weight</a:t>
            </a:r>
          </a:p>
        </p:txBody>
      </p:sp>
      <p:graphicFrame>
        <p:nvGraphicFramePr>
          <p:cNvPr id="11" name="表格 11">
            <a:extLst>
              <a:ext uri="{FF2B5EF4-FFF2-40B4-BE49-F238E27FC236}">
                <a16:creationId xmlns:a16="http://schemas.microsoft.com/office/drawing/2014/main" id="{5087E599-8DF8-5AF5-D567-21BC2F0844D3}"/>
              </a:ext>
            </a:extLst>
          </p:cNvPr>
          <p:cNvGraphicFramePr>
            <a:graphicFrameLocks noGrp="1"/>
          </p:cNvGraphicFramePr>
          <p:nvPr>
            <p:extLst>
              <p:ext uri="{D42A27DB-BD31-4B8C-83A1-F6EECF244321}">
                <p14:modId xmlns:p14="http://schemas.microsoft.com/office/powerpoint/2010/main" val="2908652162"/>
              </p:ext>
            </p:extLst>
          </p:nvPr>
        </p:nvGraphicFramePr>
        <p:xfrm>
          <a:off x="1303077" y="1518959"/>
          <a:ext cx="6537845" cy="2766840"/>
        </p:xfrm>
        <a:graphic>
          <a:graphicData uri="http://schemas.openxmlformats.org/drawingml/2006/table">
            <a:tbl>
              <a:tblPr firstRow="1" bandRow="1">
                <a:tableStyleId>{EB344D84-9AFB-497E-A393-DC336BA19D2E}</a:tableStyleId>
              </a:tblPr>
              <a:tblGrid>
                <a:gridCol w="2097158">
                  <a:extLst>
                    <a:ext uri="{9D8B030D-6E8A-4147-A177-3AD203B41FA5}">
                      <a16:colId xmlns:a16="http://schemas.microsoft.com/office/drawing/2014/main" val="3148897293"/>
                    </a:ext>
                  </a:extLst>
                </a:gridCol>
                <a:gridCol w="941376">
                  <a:extLst>
                    <a:ext uri="{9D8B030D-6E8A-4147-A177-3AD203B41FA5}">
                      <a16:colId xmlns:a16="http://schemas.microsoft.com/office/drawing/2014/main" val="1279573169"/>
                    </a:ext>
                  </a:extLst>
                </a:gridCol>
                <a:gridCol w="907046">
                  <a:extLst>
                    <a:ext uri="{9D8B030D-6E8A-4147-A177-3AD203B41FA5}">
                      <a16:colId xmlns:a16="http://schemas.microsoft.com/office/drawing/2014/main" val="1391017274"/>
                    </a:ext>
                  </a:extLst>
                </a:gridCol>
                <a:gridCol w="982444">
                  <a:extLst>
                    <a:ext uri="{9D8B030D-6E8A-4147-A177-3AD203B41FA5}">
                      <a16:colId xmlns:a16="http://schemas.microsoft.com/office/drawing/2014/main" val="742387248"/>
                    </a:ext>
                  </a:extLst>
                </a:gridCol>
                <a:gridCol w="991627">
                  <a:extLst>
                    <a:ext uri="{9D8B030D-6E8A-4147-A177-3AD203B41FA5}">
                      <a16:colId xmlns:a16="http://schemas.microsoft.com/office/drawing/2014/main" val="1920268462"/>
                    </a:ext>
                  </a:extLst>
                </a:gridCol>
                <a:gridCol w="618194">
                  <a:extLst>
                    <a:ext uri="{9D8B030D-6E8A-4147-A177-3AD203B41FA5}">
                      <a16:colId xmlns:a16="http://schemas.microsoft.com/office/drawing/2014/main" val="766746206"/>
                    </a:ext>
                  </a:extLst>
                </a:gridCol>
              </a:tblGrid>
              <a:tr h="333424">
                <a:tc gridSpan="6">
                  <a:txBody>
                    <a:bodyPr/>
                    <a:lstStyle/>
                    <a:p>
                      <a:pPr algn="ctr"/>
                      <a:r>
                        <a:rPr lang="en-US" altLang="zh-CN" sz="1600" dirty="0">
                          <a:latin typeface="Calibri" panose="020F0502020204030204" pitchFamily="34" charset="0"/>
                          <a:ea typeface="Calibri" panose="020F0502020204030204" pitchFamily="34" charset="0"/>
                          <a:cs typeface="Calibri" panose="020F0502020204030204" pitchFamily="34" charset="0"/>
                        </a:rPr>
                        <a:t>Cost of debt</a:t>
                      </a:r>
                    </a:p>
                  </a:txBody>
                  <a:tcPr anchor="ctr">
                    <a:solidFill>
                      <a:schemeClr val="accent2">
                        <a:lumMod val="60000"/>
                        <a:lumOff val="4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solidFill>
                      <a:schemeClr val="accent2">
                        <a:lumMod val="60000"/>
                        <a:lumOff val="40000"/>
                      </a:schemeClr>
                    </a:solidFill>
                  </a:tcPr>
                </a:tc>
                <a:tc hMerge="1">
                  <a:txBody>
                    <a:bodyPr/>
                    <a:lstStyle/>
                    <a:p>
                      <a:endParaRPr lang="zh-CN" altLang="en-US" dirty="0"/>
                    </a:p>
                  </a:txBody>
                  <a:tcPr>
                    <a:solidFill>
                      <a:schemeClr val="accent2">
                        <a:lumMod val="60000"/>
                        <a:lumOff val="40000"/>
                      </a:schemeClr>
                    </a:solidFill>
                  </a:tcPr>
                </a:tc>
                <a:tc hMerge="1">
                  <a:txBody>
                    <a:bodyPr/>
                    <a:lstStyle/>
                    <a:p>
                      <a:endParaRPr lang="zh-CN" altLang="en-US" dirty="0"/>
                    </a:p>
                  </a:txBody>
                  <a:tcPr>
                    <a:solidFill>
                      <a:schemeClr val="accent2">
                        <a:lumMod val="60000"/>
                        <a:lumOff val="40000"/>
                      </a:schemeClr>
                    </a:solidFill>
                  </a:tcPr>
                </a:tc>
                <a:extLst>
                  <a:ext uri="{0D108BD9-81ED-4DB2-BD59-A6C34878D82A}">
                    <a16:rowId xmlns:a16="http://schemas.microsoft.com/office/drawing/2014/main" val="1495904530"/>
                  </a:ext>
                </a:extLst>
              </a:tr>
              <a:tr h="303945">
                <a:tc>
                  <a:txBody>
                    <a:bodyPr/>
                    <a:lstStyle/>
                    <a:p>
                      <a:pPr algn="ctr"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Bond outstanding</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accent2">
                        <a:lumMod val="60000"/>
                        <a:lumOff val="40000"/>
                      </a:schemeClr>
                    </a:solidFill>
                  </a:tcPr>
                </a:tc>
                <a:tc>
                  <a:txBody>
                    <a:bodyPr/>
                    <a:lstStyle/>
                    <a:p>
                      <a:pPr algn="ctr"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Coupon rate</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accent2">
                        <a:lumMod val="60000"/>
                        <a:lumOff val="40000"/>
                      </a:schemeClr>
                    </a:solidFill>
                  </a:tcPr>
                </a:tc>
                <a:tc>
                  <a:txBody>
                    <a:bodyPr/>
                    <a:lstStyle/>
                    <a:p>
                      <a:pPr algn="ctr"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Principal</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accent2">
                        <a:lumMod val="60000"/>
                        <a:lumOff val="40000"/>
                      </a:schemeClr>
                    </a:solidFill>
                  </a:tcPr>
                </a:tc>
                <a:tc>
                  <a:txBody>
                    <a:bodyPr/>
                    <a:lstStyle/>
                    <a:p>
                      <a:pPr algn="ctr"/>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Fair value</a:t>
                      </a:r>
                      <a:endParaRPr lang="zh-CN" altLang="en-US" sz="2000" b="1" dirty="0">
                        <a:latin typeface="Calibri" panose="020F0502020204030204" pitchFamily="34" charset="0"/>
                        <a:cs typeface="Calibri" panose="020F0502020204030204" pitchFamily="34" charset="0"/>
                      </a:endParaRPr>
                    </a:p>
                  </a:txBody>
                  <a:tcPr marL="7620" marR="7620" marT="7620" marB="0" anchor="ctr">
                    <a:solidFill>
                      <a:schemeClr val="accent2">
                        <a:lumMod val="60000"/>
                        <a:lumOff val="40000"/>
                      </a:schemeClr>
                    </a:solidFill>
                  </a:tcPr>
                </a:tc>
                <a:tc>
                  <a:txBody>
                    <a:bodyPr/>
                    <a:lstStyle/>
                    <a:p>
                      <a:pPr algn="ctr"/>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Current yield</a:t>
                      </a:r>
                      <a:endParaRPr lang="zh-CN" altLang="en-US" sz="1000" b="1" dirty="0">
                        <a:latin typeface="Calibri" panose="020F0502020204030204" pitchFamily="34" charset="0"/>
                        <a:cs typeface="Calibri" panose="020F0502020204030204" pitchFamily="34" charset="0"/>
                      </a:endParaRPr>
                    </a:p>
                  </a:txBody>
                  <a:tcPr marL="7620" marR="7620" marT="7620" marB="0" anchor="ctr">
                    <a:solidFill>
                      <a:schemeClr val="accent2">
                        <a:lumMod val="60000"/>
                        <a:lumOff val="40000"/>
                      </a:schemeClr>
                    </a:solidFill>
                  </a:tcPr>
                </a:tc>
                <a:tc>
                  <a:txBody>
                    <a:bodyPr/>
                    <a:lstStyle/>
                    <a:p>
                      <a:pPr algn="ctr"/>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Weight</a:t>
                      </a:r>
                      <a:endParaRPr lang="zh-CN" altLang="en-US" sz="1000" b="1" dirty="0">
                        <a:latin typeface="Calibri" panose="020F0502020204030204" pitchFamily="34" charset="0"/>
                        <a:cs typeface="Calibri" panose="020F0502020204030204" pitchFamily="34" charset="0"/>
                      </a:endParaRPr>
                    </a:p>
                  </a:txBody>
                  <a:tcPr marL="7620" marR="7620" marT="7620" marB="0" anchor="ctr">
                    <a:solidFill>
                      <a:schemeClr val="accent2">
                        <a:lumMod val="60000"/>
                        <a:lumOff val="40000"/>
                      </a:schemeClr>
                    </a:solidFill>
                  </a:tcPr>
                </a:tc>
                <a:extLst>
                  <a:ext uri="{0D108BD9-81ED-4DB2-BD59-A6C34878D82A}">
                    <a16:rowId xmlns:a16="http://schemas.microsoft.com/office/drawing/2014/main" val="552337117"/>
                  </a:ext>
                </a:extLst>
              </a:tr>
              <a:tr h="303945">
                <a:tc>
                  <a:txBody>
                    <a:bodyPr/>
                    <a:lstStyle/>
                    <a:p>
                      <a:pPr algn="ctr"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2015 Notes</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bg1"/>
                    </a:solidFill>
                  </a:tcPr>
                </a:tc>
                <a:tc>
                  <a:txBody>
                    <a:bodyPr/>
                    <a:lstStyle/>
                    <a:p>
                      <a:pPr algn="ctr" fontAlgn="b"/>
                      <a:r>
                        <a:rPr lang="en-US" altLang="zh-CN" sz="1100" u="none" strike="noStrike" dirty="0">
                          <a:effectLst/>
                          <a:latin typeface="Calibri" panose="020F0502020204030204" pitchFamily="34" charset="0"/>
                          <a:ea typeface="Calibri" panose="020F0502020204030204" pitchFamily="34" charset="0"/>
                          <a:cs typeface="Calibri" panose="020F0502020204030204" pitchFamily="34" charset="0"/>
                        </a:rPr>
                        <a:t>0.50%</a:t>
                      </a:r>
                      <a:endParaRPr lang="en-US" altLang="zh-CN"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bg1"/>
                    </a:solidFill>
                  </a:tcPr>
                </a:tc>
                <a:tc>
                  <a:txBody>
                    <a:bodyPr/>
                    <a:lstStyle/>
                    <a:p>
                      <a:pPr algn="ctr" fontAlgn="ctr"/>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1322.5</a:t>
                      </a:r>
                    </a:p>
                  </a:txBody>
                  <a:tcPr marL="7620" marR="7620" marT="7620" marB="0" anchor="ctr">
                    <a:solidFill>
                      <a:schemeClr val="bg1"/>
                    </a:solidFill>
                  </a:tcPr>
                </a:tc>
                <a:tc>
                  <a:txBody>
                    <a:bodyPr/>
                    <a:lstStyle/>
                    <a:p>
                      <a:pPr algn="ctr" fontAlgn="ctr"/>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1382</a:t>
                      </a:r>
                    </a:p>
                  </a:txBody>
                  <a:tcPr marL="7620" marR="7620" marT="7620" marB="0" anchor="ctr">
                    <a:solidFill>
                      <a:schemeClr val="bg1"/>
                    </a:solidFill>
                  </a:tcPr>
                </a:tc>
                <a:tc>
                  <a:txBody>
                    <a:bodyPr/>
                    <a:lstStyle/>
                    <a:p>
                      <a:pPr algn="ctr" fontAlgn="ctr"/>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0.48%</a:t>
                      </a:r>
                    </a:p>
                  </a:txBody>
                  <a:tcPr marL="7620" marR="7620" marT="7620" marB="0" anchor="ctr">
                    <a:solidFill>
                      <a:schemeClr val="bg1"/>
                    </a:solidFill>
                  </a:tcPr>
                </a:tc>
                <a:tc>
                  <a:txBody>
                    <a:bodyPr/>
                    <a:lstStyle/>
                    <a:p>
                      <a:pPr algn="ctr" fontAlgn="ctr"/>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7620" marR="7620" marT="7620" marB="0" anchor="ctr"/>
                </a:tc>
                <a:extLst>
                  <a:ext uri="{0D108BD9-81ED-4DB2-BD59-A6C34878D82A}">
                    <a16:rowId xmlns:a16="http://schemas.microsoft.com/office/drawing/2014/main" val="2823483568"/>
                  </a:ext>
                </a:extLst>
              </a:tr>
              <a:tr h="303945">
                <a:tc>
                  <a:txBody>
                    <a:bodyPr/>
                    <a:lstStyle/>
                    <a:p>
                      <a:pPr algn="ctr"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2016 Notes</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bg1"/>
                    </a:solidFill>
                  </a:tcPr>
                </a:tc>
                <a:tc>
                  <a:txBody>
                    <a:bodyPr/>
                    <a:lstStyle/>
                    <a:p>
                      <a:pPr algn="ctr" fontAlgn="b"/>
                      <a:r>
                        <a:rPr lang="en-US" altLang="zh-CN" sz="1100" u="none" strike="noStrike" dirty="0">
                          <a:effectLst/>
                          <a:latin typeface="Calibri" panose="020F0502020204030204" pitchFamily="34" charset="0"/>
                          <a:ea typeface="Calibri" panose="020F0502020204030204" pitchFamily="34" charset="0"/>
                          <a:cs typeface="Calibri" panose="020F0502020204030204" pitchFamily="34" charset="0"/>
                        </a:rPr>
                        <a:t>0.50%</a:t>
                      </a:r>
                      <a:endParaRPr lang="en-US" altLang="zh-CN"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bg1"/>
                    </a:solidFill>
                  </a:tcPr>
                </a:tc>
                <a:tc rowSpan="4" gridSpan="4">
                  <a:txBody>
                    <a:bodyPr/>
                    <a:lstStyle/>
                    <a:p>
                      <a:pPr algn="ctr" fontAlgn="ctr"/>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 principal value and fair value</a:t>
                      </a:r>
                    </a:p>
                  </a:txBody>
                  <a:tcPr marL="7620" marR="7620" marT="7620" marB="0" anchor="ctr">
                    <a:solidFill>
                      <a:schemeClr val="bg1"/>
                    </a:solidFill>
                  </a:tcPr>
                </a:tc>
                <a:tc rowSpan="4" hMerge="1">
                  <a:txBody>
                    <a:bodyPr/>
                    <a:lstStyle/>
                    <a:p>
                      <a:pPr algn="ctr" fontAlgn="ct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rowSpan="4" hMerge="1">
                  <a:txBody>
                    <a:bodyPr/>
                    <a:lstStyle/>
                    <a:p>
                      <a:pPr algn="ctr" fontAlgn="ct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rowSpan="4" hMerge="1">
                  <a:txBody>
                    <a:bodyPr/>
                    <a:lstStyle/>
                    <a:p>
                      <a:pPr algn="ctr" fontAlgn="ct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517182283"/>
                  </a:ext>
                </a:extLst>
              </a:tr>
              <a:tr h="303945">
                <a:tc>
                  <a:txBody>
                    <a:bodyPr/>
                    <a:lstStyle/>
                    <a:p>
                      <a:pPr algn="ctr"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2017 Notes</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bg1"/>
                    </a:solidFill>
                  </a:tcPr>
                </a:tc>
                <a:tc>
                  <a:txBody>
                    <a:bodyPr/>
                    <a:lstStyle/>
                    <a:p>
                      <a:pPr algn="ctr" fontAlgn="b"/>
                      <a:r>
                        <a:rPr lang="en-US" altLang="zh-CN" sz="1100" u="none" strike="noStrike" dirty="0">
                          <a:effectLst/>
                          <a:latin typeface="Calibri" panose="020F0502020204030204" pitchFamily="34" charset="0"/>
                          <a:ea typeface="Calibri" panose="020F0502020204030204" pitchFamily="34" charset="0"/>
                          <a:cs typeface="Calibri" panose="020F0502020204030204" pitchFamily="34" charset="0"/>
                        </a:rPr>
                        <a:t>0.50%</a:t>
                      </a:r>
                      <a:endParaRPr lang="en-US" altLang="zh-CN"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bg1"/>
                    </a:solidFill>
                  </a:tcPr>
                </a:tc>
                <a:tc gridSpan="4" vMerge="1">
                  <a:txBody>
                    <a:bodyPr/>
                    <a:lstStyle/>
                    <a:p>
                      <a:pPr algn="ctr" fontAlgn="ct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hMerge="1" vMerge="1">
                  <a:txBody>
                    <a:bodyPr/>
                    <a:lstStyle/>
                    <a:p>
                      <a:pPr algn="ctr" fontAlgn="ct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hMerge="1" vMerge="1">
                  <a:txBody>
                    <a:bodyPr/>
                    <a:lstStyle/>
                    <a:p>
                      <a:pPr algn="ctr" fontAlgn="ct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hMerge="1" vMerge="1">
                  <a:txBody>
                    <a:bodyPr/>
                    <a:lstStyle/>
                    <a:p>
                      <a:pPr algn="ctr" fontAlgn="ct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795055195"/>
                  </a:ext>
                </a:extLst>
              </a:tr>
              <a:tr h="303945">
                <a:tc>
                  <a:txBody>
                    <a:bodyPr/>
                    <a:lstStyle/>
                    <a:p>
                      <a:pPr algn="ctr"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2018 Notes</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bg1"/>
                    </a:solidFill>
                  </a:tcPr>
                </a:tc>
                <a:tc>
                  <a:txBody>
                    <a:bodyPr/>
                    <a:lstStyle/>
                    <a:p>
                      <a:pPr algn="ctr" fontAlgn="b"/>
                      <a:r>
                        <a:rPr lang="en-US" altLang="zh-CN" sz="1100" u="none" strike="noStrike" dirty="0">
                          <a:effectLst/>
                          <a:latin typeface="Calibri" panose="020F0502020204030204" pitchFamily="34" charset="0"/>
                          <a:ea typeface="Calibri" panose="020F0502020204030204" pitchFamily="34" charset="0"/>
                          <a:cs typeface="Calibri" panose="020F0502020204030204" pitchFamily="34" charset="0"/>
                        </a:rPr>
                        <a:t>0.50%</a:t>
                      </a:r>
                      <a:endParaRPr lang="en-US" altLang="zh-CN"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bg1"/>
                    </a:solidFill>
                  </a:tcPr>
                </a:tc>
                <a:tc gridSpan="4" vMerge="1">
                  <a:txBody>
                    <a:bodyPr/>
                    <a:lstStyle/>
                    <a:p>
                      <a:pPr algn="ctr" fontAlgn="ct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hMerge="1" vMerge="1">
                  <a:txBody>
                    <a:bodyPr/>
                    <a:lstStyle/>
                    <a:p>
                      <a:pPr algn="ctr" fontAlgn="ct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hMerge="1" vMerge="1">
                  <a:txBody>
                    <a:bodyPr/>
                    <a:lstStyle/>
                    <a:p>
                      <a:pPr algn="ctr" fontAlgn="ct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hMerge="1" vMerge="1">
                  <a:txBody>
                    <a:bodyPr/>
                    <a:lstStyle/>
                    <a:p>
                      <a:pPr algn="ctr" fontAlgn="ct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55708045"/>
                  </a:ext>
                </a:extLst>
              </a:tr>
              <a:tr h="303945">
                <a:tc>
                  <a:txBody>
                    <a:bodyPr/>
                    <a:lstStyle/>
                    <a:p>
                      <a:pPr algn="ctr" fontAlgn="b"/>
                      <a:r>
                        <a:rPr lang="en-US" sz="1100" u="none" strike="noStrike">
                          <a:effectLst/>
                          <a:latin typeface="Calibri" panose="020F0502020204030204" pitchFamily="34" charset="0"/>
                          <a:ea typeface="Calibri" panose="020F0502020204030204" pitchFamily="34" charset="0"/>
                          <a:cs typeface="Calibri" panose="020F0502020204030204" pitchFamily="34" charset="0"/>
                        </a:rPr>
                        <a:t>2019 Notes</a:t>
                      </a:r>
                      <a:endParaRPr lang="en-US" sz="11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bg1"/>
                    </a:solidFill>
                  </a:tcPr>
                </a:tc>
                <a:tc>
                  <a:txBody>
                    <a:bodyPr/>
                    <a:lstStyle/>
                    <a:p>
                      <a:pPr algn="ctr" fontAlgn="b"/>
                      <a:r>
                        <a:rPr lang="en-US" altLang="zh-CN" sz="1100" u="none" strike="noStrike" dirty="0">
                          <a:effectLst/>
                          <a:latin typeface="Calibri" panose="020F0502020204030204" pitchFamily="34" charset="0"/>
                          <a:ea typeface="Calibri" panose="020F0502020204030204" pitchFamily="34" charset="0"/>
                          <a:cs typeface="Calibri" panose="020F0502020204030204" pitchFamily="34" charset="0"/>
                        </a:rPr>
                        <a:t>0.50%</a:t>
                      </a:r>
                      <a:endParaRPr lang="en-US" altLang="zh-CN"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bg1"/>
                    </a:solidFill>
                  </a:tcPr>
                </a:tc>
                <a:tc gridSpan="4" vMerge="1">
                  <a:txBody>
                    <a:bodyPr/>
                    <a:lstStyle/>
                    <a:p>
                      <a:pPr algn="ctr" fontAlgn="ct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hMerge="1" vMerge="1">
                  <a:txBody>
                    <a:bodyPr/>
                    <a:lstStyle/>
                    <a:p>
                      <a:pPr algn="ctr" fontAlgn="ct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hMerge="1" vMerge="1">
                  <a:txBody>
                    <a:bodyPr/>
                    <a:lstStyle/>
                    <a:p>
                      <a:pPr algn="ctr" fontAlgn="ct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hMerge="1" vMerge="1">
                  <a:txBody>
                    <a:bodyPr/>
                    <a:lstStyle/>
                    <a:p>
                      <a:pPr algn="ctr" fontAlgn="ct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91945947"/>
                  </a:ext>
                </a:extLst>
              </a:tr>
              <a:tr h="303945">
                <a:tc>
                  <a:txBody>
                    <a:bodyPr/>
                    <a:lstStyle/>
                    <a:p>
                      <a:pPr algn="ctr" fontAlgn="b"/>
                      <a:r>
                        <a:rPr lang="en-US" sz="11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Total market value of debt($ million)</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tx2"/>
                    </a:solidFill>
                  </a:tcPr>
                </a:tc>
                <a:tc gridSpan="5">
                  <a:txBody>
                    <a:bodyPr/>
                    <a:lstStyle/>
                    <a:p>
                      <a:pPr algn="ctr" fontAlgn="b"/>
                      <a:r>
                        <a:rPr lang="en-US" altLang="zh-CN" sz="11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1322.5</a:t>
                      </a:r>
                      <a:endParaRPr lang="en-US" altLang="zh-CN"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tx2"/>
                    </a:solidFill>
                  </a:tcPr>
                </a:tc>
                <a:tc hMerge="1">
                  <a:txBody>
                    <a:bodyPr/>
                    <a:lstStyle/>
                    <a:p>
                      <a:pPr algn="ctr" fontAlgn="ctr"/>
                      <a:endParaRPr lang="zh-CN" altLang="en-US" sz="9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2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45180134"/>
                  </a:ext>
                </a:extLst>
              </a:tr>
              <a:tr h="303945">
                <a:tc>
                  <a:txBody>
                    <a:bodyPr/>
                    <a:lstStyle/>
                    <a:p>
                      <a:pPr algn="ctr" fontAlgn="b"/>
                      <a:r>
                        <a:rPr lang="en-US" sz="11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Weighted average cost of debt</a:t>
                      </a:r>
                      <a:endParaRPr lang="en-US" sz="11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tx2"/>
                    </a:solidFill>
                  </a:tcPr>
                </a:tc>
                <a:tc gridSpan="5">
                  <a:txBody>
                    <a:bodyPr/>
                    <a:lstStyle/>
                    <a:p>
                      <a:pPr algn="ctr" fontAlgn="b"/>
                      <a:r>
                        <a:rPr lang="en-US" altLang="zh-CN" sz="1100" b="1" u="none" strike="noStrike"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0.48%</a:t>
                      </a:r>
                      <a:endParaRPr lang="en-US" altLang="zh-CN" sz="1100" b="1" i="0" u="none" strike="noStrike"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solidFill>
                      <a:schemeClr val="tx2"/>
                    </a:solidFill>
                  </a:tcPr>
                </a:tc>
                <a:tc hMerge="1">
                  <a:txBody>
                    <a:bodyPr/>
                    <a:lstStyle/>
                    <a:p>
                      <a:pPr algn="ctr" fontAlgn="ctr"/>
                      <a:endParaRPr lang="zh-CN" altLang="en-US" sz="9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2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43186456"/>
                  </a:ext>
                </a:extLst>
              </a:tr>
            </a:tbl>
          </a:graphicData>
        </a:graphic>
      </p:graphicFrame>
    </p:spTree>
    <p:extLst>
      <p:ext uri="{BB962C8B-B14F-4D97-AF65-F5344CB8AC3E}">
        <p14:creationId xmlns:p14="http://schemas.microsoft.com/office/powerpoint/2010/main" val="35051538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grpSp>
        <p:nvGrpSpPr>
          <p:cNvPr id="921" name="Google Shape;921;p47"/>
          <p:cNvGrpSpPr/>
          <p:nvPr/>
        </p:nvGrpSpPr>
        <p:grpSpPr>
          <a:xfrm rot="-6901726">
            <a:off x="4500271" y="527904"/>
            <a:ext cx="10526452" cy="10365738"/>
            <a:chOff x="1132290" y="467842"/>
            <a:chExt cx="5085019" cy="4954098"/>
          </a:xfrm>
        </p:grpSpPr>
        <p:sp>
          <p:nvSpPr>
            <p:cNvPr id="922" name="Google Shape;922;p47"/>
            <p:cNvSpPr/>
            <p:nvPr/>
          </p:nvSpPr>
          <p:spPr>
            <a:xfrm rot="-1172623">
              <a:off x="1674207" y="1021347"/>
              <a:ext cx="4001184" cy="3847088"/>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3" name="Google Shape;923;p47"/>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4" name="Google Shape;924;p47"/>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925" name="Google Shape;925;p47"/>
          <p:cNvSpPr txBox="1">
            <a:spLocks noGrp="1"/>
          </p:cNvSpPr>
          <p:nvPr>
            <p:ph type="body" idx="4294967295"/>
          </p:nvPr>
        </p:nvSpPr>
        <p:spPr>
          <a:xfrm>
            <a:off x="515391" y="2062501"/>
            <a:ext cx="5088590" cy="232681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2800" b="1" dirty="0">
                <a:latin typeface="Calibri" panose="020F0502020204030204" pitchFamily="34" charset="0"/>
                <a:ea typeface="Calibri" panose="020F0502020204030204" pitchFamily="34" charset="0"/>
                <a:cs typeface="Calibri" panose="020F0502020204030204" pitchFamily="34" charset="0"/>
              </a:rPr>
              <a:t>Reasons:</a:t>
            </a:r>
          </a:p>
          <a:p>
            <a:pPr marL="0" lvl="0" indent="0" rtl="0">
              <a:spcBef>
                <a:spcPts val="0"/>
              </a:spcBef>
              <a:spcAft>
                <a:spcPts val="0"/>
              </a:spcAft>
              <a:buClr>
                <a:schemeClr val="dk1"/>
              </a:buClr>
              <a:buSzPts val="1100"/>
              <a:buFont typeface="Arial"/>
              <a:buNone/>
            </a:pPr>
            <a:r>
              <a:rPr lang="en-US" dirty="0">
                <a:latin typeface="Calibri" panose="020F0502020204030204" pitchFamily="34" charset="0"/>
                <a:ea typeface="Calibri" panose="020F0502020204030204" pitchFamily="34" charset="0"/>
                <a:cs typeface="Calibri" panose="020F0502020204030204" pitchFamily="34" charset="0"/>
              </a:rPr>
              <a:t>1. Missing of fair value and principal in 2016-2019.</a:t>
            </a:r>
          </a:p>
          <a:p>
            <a:pPr marL="0" lvl="0" indent="0" rtl="0">
              <a:spcBef>
                <a:spcPts val="0"/>
              </a:spcBef>
              <a:spcAft>
                <a:spcPts val="0"/>
              </a:spcAft>
              <a:buClr>
                <a:schemeClr val="dk1"/>
              </a:buClr>
              <a:buSzPts val="1100"/>
              <a:buFont typeface="Arial"/>
              <a:buNone/>
            </a:pPr>
            <a:r>
              <a:rPr lang="en-US" dirty="0">
                <a:latin typeface="Calibri" panose="020F0502020204030204" pitchFamily="34" charset="0"/>
                <a:ea typeface="Calibri" panose="020F0502020204030204" pitchFamily="34" charset="0"/>
                <a:cs typeface="Calibri" panose="020F0502020204030204" pitchFamily="34" charset="0"/>
              </a:rPr>
              <a:t>2. Long-term debt just accounts for a small part in total capitalization.</a:t>
            </a:r>
          </a:p>
          <a:p>
            <a:pPr marL="0" lvl="0" indent="0" rtl="0">
              <a:spcBef>
                <a:spcPts val="0"/>
              </a:spcBef>
              <a:spcAft>
                <a:spcPts val="0"/>
              </a:spcAft>
              <a:buClr>
                <a:schemeClr val="dk1"/>
              </a:buClr>
              <a:buSzPts val="1100"/>
              <a:buFont typeface="Arial"/>
              <a:buNone/>
            </a:pPr>
            <a:r>
              <a:rPr lang="en-US" dirty="0">
                <a:latin typeface="Calibri" panose="020F0502020204030204" pitchFamily="34" charset="0"/>
                <a:ea typeface="Calibri" panose="020F0502020204030204" pitchFamily="34" charset="0"/>
                <a:cs typeface="Calibri" panose="020F0502020204030204" pitchFamily="34" charset="0"/>
              </a:rPr>
              <a:t>3. LinkedIn has only one type of debt, and the terms such as loan period and guarantee method are relatively simple.</a:t>
            </a:r>
          </a:p>
          <a:p>
            <a:pPr marL="0" lvl="0" indent="0" rtl="0">
              <a:spcBef>
                <a:spcPts val="0"/>
              </a:spcBef>
              <a:spcAft>
                <a:spcPts val="0"/>
              </a:spcAft>
              <a:buClr>
                <a:schemeClr val="dk1"/>
              </a:buClr>
              <a:buSzPts val="1100"/>
              <a:buFont typeface="Arial"/>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926" name="Google Shape;926;p47"/>
          <p:cNvSpPr txBox="1">
            <a:spLocks noGrp="1"/>
          </p:cNvSpPr>
          <p:nvPr>
            <p:ph type="title" idx="4294967295"/>
          </p:nvPr>
        </p:nvSpPr>
        <p:spPr>
          <a:xfrm>
            <a:off x="198315" y="1427465"/>
            <a:ext cx="8536925" cy="6577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solidFill>
                  <a:srgbClr val="1642C5">
                    <a:lumMod val="75000"/>
                  </a:srgbClr>
                </a:solidFill>
                <a:latin typeface="Fira Sans Extra Condensed"/>
                <a:sym typeface="Fira Sans Extra Condensed"/>
              </a:rPr>
              <a:t>Use current yield in 2015 as cost of debt!! </a:t>
            </a:r>
          </a:p>
        </p:txBody>
      </p:sp>
      <p:grpSp>
        <p:nvGrpSpPr>
          <p:cNvPr id="927" name="Google Shape;927;p47"/>
          <p:cNvGrpSpPr/>
          <p:nvPr/>
        </p:nvGrpSpPr>
        <p:grpSpPr>
          <a:xfrm>
            <a:off x="4885370" y="3077438"/>
            <a:ext cx="5522000" cy="2154276"/>
            <a:chOff x="545100" y="1812650"/>
            <a:chExt cx="6575375" cy="2565225"/>
          </a:xfrm>
        </p:grpSpPr>
        <p:sp>
          <p:nvSpPr>
            <p:cNvPr id="928" name="Google Shape;928;p47"/>
            <p:cNvSpPr/>
            <p:nvPr/>
          </p:nvSpPr>
          <p:spPr>
            <a:xfrm>
              <a:off x="6037625" y="2472975"/>
              <a:ext cx="1082850" cy="1110225"/>
            </a:xfrm>
            <a:custGeom>
              <a:avLst/>
              <a:gdLst/>
              <a:ahLst/>
              <a:cxnLst/>
              <a:rect l="l" t="t" r="r" b="b"/>
              <a:pathLst>
                <a:path w="43314" h="44409" extrusionOk="0">
                  <a:moveTo>
                    <a:pt x="21251" y="12609"/>
                  </a:moveTo>
                  <a:cubicBezTo>
                    <a:pt x="24472" y="12609"/>
                    <a:pt x="27712" y="14174"/>
                    <a:pt x="29605" y="17478"/>
                  </a:cubicBezTo>
                  <a:cubicBezTo>
                    <a:pt x="32280" y="22098"/>
                    <a:pt x="30669" y="28025"/>
                    <a:pt x="26049" y="30669"/>
                  </a:cubicBezTo>
                  <a:cubicBezTo>
                    <a:pt x="24467" y="31576"/>
                    <a:pt x="22820" y="31984"/>
                    <a:pt x="21228" y="31984"/>
                  </a:cubicBezTo>
                  <a:cubicBezTo>
                    <a:pt x="15291" y="31984"/>
                    <a:pt x="10111" y="26324"/>
                    <a:pt x="11885" y="19757"/>
                  </a:cubicBezTo>
                  <a:cubicBezTo>
                    <a:pt x="13140" y="15108"/>
                    <a:pt x="17181" y="12609"/>
                    <a:pt x="21251" y="12609"/>
                  </a:cubicBezTo>
                  <a:close/>
                  <a:moveTo>
                    <a:pt x="22341" y="0"/>
                  </a:moveTo>
                  <a:lnTo>
                    <a:pt x="17417" y="547"/>
                  </a:lnTo>
                  <a:lnTo>
                    <a:pt x="17143" y="4681"/>
                  </a:lnTo>
                  <a:lnTo>
                    <a:pt x="13465" y="6535"/>
                  </a:lnTo>
                  <a:lnTo>
                    <a:pt x="9575" y="3800"/>
                  </a:lnTo>
                  <a:lnTo>
                    <a:pt x="5654" y="6657"/>
                  </a:lnTo>
                  <a:lnTo>
                    <a:pt x="7690" y="11064"/>
                  </a:lnTo>
                  <a:lnTo>
                    <a:pt x="5350" y="14590"/>
                  </a:lnTo>
                  <a:lnTo>
                    <a:pt x="1094" y="14377"/>
                  </a:lnTo>
                  <a:lnTo>
                    <a:pt x="0" y="19605"/>
                  </a:lnTo>
                  <a:lnTo>
                    <a:pt x="4043" y="21156"/>
                  </a:lnTo>
                  <a:lnTo>
                    <a:pt x="4377" y="25563"/>
                  </a:lnTo>
                  <a:lnTo>
                    <a:pt x="213" y="27995"/>
                  </a:lnTo>
                  <a:lnTo>
                    <a:pt x="2219" y="32554"/>
                  </a:lnTo>
                  <a:lnTo>
                    <a:pt x="6565" y="31885"/>
                  </a:lnTo>
                  <a:lnTo>
                    <a:pt x="9423" y="35198"/>
                  </a:lnTo>
                  <a:lnTo>
                    <a:pt x="7903" y="39332"/>
                  </a:lnTo>
                  <a:lnTo>
                    <a:pt x="11885" y="42129"/>
                  </a:lnTo>
                  <a:lnTo>
                    <a:pt x="14985" y="38785"/>
                  </a:lnTo>
                  <a:lnTo>
                    <a:pt x="19301" y="39940"/>
                  </a:lnTo>
                  <a:lnTo>
                    <a:pt x="20639" y="44408"/>
                  </a:lnTo>
                  <a:lnTo>
                    <a:pt x="25441" y="44074"/>
                  </a:lnTo>
                  <a:lnTo>
                    <a:pt x="26049" y="40092"/>
                  </a:lnTo>
                  <a:lnTo>
                    <a:pt x="30153" y="37721"/>
                  </a:lnTo>
                  <a:lnTo>
                    <a:pt x="33496" y="40396"/>
                  </a:lnTo>
                  <a:lnTo>
                    <a:pt x="37751" y="37235"/>
                  </a:lnTo>
                  <a:lnTo>
                    <a:pt x="35593" y="33527"/>
                  </a:lnTo>
                  <a:lnTo>
                    <a:pt x="37691" y="29758"/>
                  </a:lnTo>
                  <a:lnTo>
                    <a:pt x="42007" y="30062"/>
                  </a:lnTo>
                  <a:lnTo>
                    <a:pt x="43314" y="25198"/>
                  </a:lnTo>
                  <a:lnTo>
                    <a:pt x="39636" y="23192"/>
                  </a:lnTo>
                  <a:lnTo>
                    <a:pt x="39150" y="18754"/>
                  </a:lnTo>
                  <a:lnTo>
                    <a:pt x="42736" y="16323"/>
                  </a:lnTo>
                  <a:lnTo>
                    <a:pt x="40366" y="12219"/>
                  </a:lnTo>
                  <a:lnTo>
                    <a:pt x="36688" y="12736"/>
                  </a:lnTo>
                  <a:lnTo>
                    <a:pt x="33648" y="8906"/>
                  </a:lnTo>
                  <a:lnTo>
                    <a:pt x="35198" y="5107"/>
                  </a:lnTo>
                  <a:lnTo>
                    <a:pt x="31095" y="2402"/>
                  </a:lnTo>
                  <a:lnTo>
                    <a:pt x="28025" y="5472"/>
                  </a:lnTo>
                  <a:lnTo>
                    <a:pt x="23952" y="4772"/>
                  </a:lnTo>
                  <a:lnTo>
                    <a:pt x="2234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9" name="Google Shape;929;p47"/>
            <p:cNvSpPr/>
            <p:nvPr/>
          </p:nvSpPr>
          <p:spPr>
            <a:xfrm>
              <a:off x="545100" y="2811650"/>
              <a:ext cx="1155075" cy="1327850"/>
            </a:xfrm>
            <a:custGeom>
              <a:avLst/>
              <a:gdLst/>
              <a:ahLst/>
              <a:cxnLst/>
              <a:rect l="l" t="t" r="r" b="b"/>
              <a:pathLst>
                <a:path w="46203" h="53114" extrusionOk="0">
                  <a:moveTo>
                    <a:pt x="5341" y="1"/>
                  </a:moveTo>
                  <a:cubicBezTo>
                    <a:pt x="5233" y="1"/>
                    <a:pt x="5125" y="4"/>
                    <a:pt x="5016" y="10"/>
                  </a:cubicBezTo>
                  <a:cubicBezTo>
                    <a:pt x="2828" y="131"/>
                    <a:pt x="639" y="1682"/>
                    <a:pt x="305" y="3870"/>
                  </a:cubicBezTo>
                  <a:cubicBezTo>
                    <a:pt x="1" y="6058"/>
                    <a:pt x="1460" y="8125"/>
                    <a:pt x="2980" y="9706"/>
                  </a:cubicBezTo>
                  <a:cubicBezTo>
                    <a:pt x="5290" y="12077"/>
                    <a:pt x="7873" y="14083"/>
                    <a:pt x="10731" y="15694"/>
                  </a:cubicBezTo>
                  <a:cubicBezTo>
                    <a:pt x="11247" y="15998"/>
                    <a:pt x="11825" y="16302"/>
                    <a:pt x="12068" y="16849"/>
                  </a:cubicBezTo>
                  <a:cubicBezTo>
                    <a:pt x="12493" y="17822"/>
                    <a:pt x="11642" y="18916"/>
                    <a:pt x="10670" y="19372"/>
                  </a:cubicBezTo>
                  <a:cubicBezTo>
                    <a:pt x="9576" y="19858"/>
                    <a:pt x="8329" y="19858"/>
                    <a:pt x="7174" y="20132"/>
                  </a:cubicBezTo>
                  <a:cubicBezTo>
                    <a:pt x="5989" y="20375"/>
                    <a:pt x="4773" y="21044"/>
                    <a:pt x="4439" y="22199"/>
                  </a:cubicBezTo>
                  <a:cubicBezTo>
                    <a:pt x="3983" y="23810"/>
                    <a:pt x="5442" y="25299"/>
                    <a:pt x="6840" y="26241"/>
                  </a:cubicBezTo>
                  <a:cubicBezTo>
                    <a:pt x="9606" y="28126"/>
                    <a:pt x="12706" y="29493"/>
                    <a:pt x="15959" y="30314"/>
                  </a:cubicBezTo>
                  <a:cubicBezTo>
                    <a:pt x="17083" y="30618"/>
                    <a:pt x="18329" y="30861"/>
                    <a:pt x="19302" y="31530"/>
                  </a:cubicBezTo>
                  <a:cubicBezTo>
                    <a:pt x="20275" y="32229"/>
                    <a:pt x="20974" y="33536"/>
                    <a:pt x="20518" y="34661"/>
                  </a:cubicBezTo>
                  <a:cubicBezTo>
                    <a:pt x="20126" y="35697"/>
                    <a:pt x="18934" y="36191"/>
                    <a:pt x="17822" y="36191"/>
                  </a:cubicBezTo>
                  <a:cubicBezTo>
                    <a:pt x="17727" y="36191"/>
                    <a:pt x="17632" y="36188"/>
                    <a:pt x="17539" y="36181"/>
                  </a:cubicBezTo>
                  <a:cubicBezTo>
                    <a:pt x="16354" y="36089"/>
                    <a:pt x="15229" y="35573"/>
                    <a:pt x="14074" y="35269"/>
                  </a:cubicBezTo>
                  <a:cubicBezTo>
                    <a:pt x="13493" y="35113"/>
                    <a:pt x="12875" y="35030"/>
                    <a:pt x="12259" y="35030"/>
                  </a:cubicBezTo>
                  <a:cubicBezTo>
                    <a:pt x="10586" y="35030"/>
                    <a:pt x="8930" y="35640"/>
                    <a:pt x="8086" y="37062"/>
                  </a:cubicBezTo>
                  <a:cubicBezTo>
                    <a:pt x="7326" y="38339"/>
                    <a:pt x="7417" y="39980"/>
                    <a:pt x="7995" y="41348"/>
                  </a:cubicBezTo>
                  <a:cubicBezTo>
                    <a:pt x="8603" y="42716"/>
                    <a:pt x="9636" y="43840"/>
                    <a:pt x="10700" y="44874"/>
                  </a:cubicBezTo>
                  <a:cubicBezTo>
                    <a:pt x="14439" y="48430"/>
                    <a:pt x="19059" y="51166"/>
                    <a:pt x="24074" y="52351"/>
                  </a:cubicBezTo>
                  <a:cubicBezTo>
                    <a:pt x="26155" y="52833"/>
                    <a:pt x="28162" y="53114"/>
                    <a:pt x="30130" y="53114"/>
                  </a:cubicBezTo>
                  <a:cubicBezTo>
                    <a:pt x="32876" y="53114"/>
                    <a:pt x="35547" y="52567"/>
                    <a:pt x="38239" y="51257"/>
                  </a:cubicBezTo>
                  <a:lnTo>
                    <a:pt x="38208" y="51257"/>
                  </a:lnTo>
                  <a:cubicBezTo>
                    <a:pt x="45473" y="44965"/>
                    <a:pt x="46202" y="34600"/>
                    <a:pt x="44956" y="25481"/>
                  </a:cubicBezTo>
                  <a:cubicBezTo>
                    <a:pt x="44743" y="23961"/>
                    <a:pt x="44743" y="22351"/>
                    <a:pt x="43892" y="21074"/>
                  </a:cubicBezTo>
                  <a:cubicBezTo>
                    <a:pt x="43263" y="20163"/>
                    <a:pt x="42169" y="19530"/>
                    <a:pt x="41130" y="19530"/>
                  </a:cubicBezTo>
                  <a:cubicBezTo>
                    <a:pt x="40714" y="19530"/>
                    <a:pt x="40306" y="19632"/>
                    <a:pt x="39941" y="19858"/>
                  </a:cubicBezTo>
                  <a:cubicBezTo>
                    <a:pt x="38847" y="20496"/>
                    <a:pt x="38482" y="21864"/>
                    <a:pt x="37965" y="23019"/>
                  </a:cubicBezTo>
                  <a:cubicBezTo>
                    <a:pt x="37266" y="24569"/>
                    <a:pt x="36141" y="25876"/>
                    <a:pt x="34743" y="26819"/>
                  </a:cubicBezTo>
                  <a:cubicBezTo>
                    <a:pt x="34088" y="27256"/>
                    <a:pt x="33291" y="27599"/>
                    <a:pt x="32522" y="27599"/>
                  </a:cubicBezTo>
                  <a:cubicBezTo>
                    <a:pt x="32221" y="27599"/>
                    <a:pt x="31925" y="27546"/>
                    <a:pt x="31643" y="27427"/>
                  </a:cubicBezTo>
                  <a:cubicBezTo>
                    <a:pt x="30245" y="26849"/>
                    <a:pt x="29910" y="25056"/>
                    <a:pt x="29728" y="23536"/>
                  </a:cubicBezTo>
                  <a:lnTo>
                    <a:pt x="28938" y="15025"/>
                  </a:lnTo>
                  <a:cubicBezTo>
                    <a:pt x="28786" y="13505"/>
                    <a:pt x="28634" y="11955"/>
                    <a:pt x="28026" y="10557"/>
                  </a:cubicBezTo>
                  <a:cubicBezTo>
                    <a:pt x="27387" y="9159"/>
                    <a:pt x="26202" y="7943"/>
                    <a:pt x="24713" y="7700"/>
                  </a:cubicBezTo>
                  <a:cubicBezTo>
                    <a:pt x="24551" y="7670"/>
                    <a:pt x="24388" y="7656"/>
                    <a:pt x="24224" y="7656"/>
                  </a:cubicBezTo>
                  <a:cubicBezTo>
                    <a:pt x="22879" y="7656"/>
                    <a:pt x="21535" y="8624"/>
                    <a:pt x="21399" y="9980"/>
                  </a:cubicBezTo>
                  <a:cubicBezTo>
                    <a:pt x="21308" y="10618"/>
                    <a:pt x="21521" y="11226"/>
                    <a:pt x="21551" y="11864"/>
                  </a:cubicBezTo>
                  <a:cubicBezTo>
                    <a:pt x="21551" y="12502"/>
                    <a:pt x="21339" y="13232"/>
                    <a:pt x="20792" y="13475"/>
                  </a:cubicBezTo>
                  <a:cubicBezTo>
                    <a:pt x="20662" y="13529"/>
                    <a:pt x="20528" y="13553"/>
                    <a:pt x="20393" y="13553"/>
                  </a:cubicBezTo>
                  <a:cubicBezTo>
                    <a:pt x="19922" y="13553"/>
                    <a:pt x="19430" y="13265"/>
                    <a:pt x="19029" y="12958"/>
                  </a:cubicBezTo>
                  <a:cubicBezTo>
                    <a:pt x="17326" y="11560"/>
                    <a:pt x="16050" y="9706"/>
                    <a:pt x="14864" y="7852"/>
                  </a:cubicBezTo>
                  <a:cubicBezTo>
                    <a:pt x="13679" y="5967"/>
                    <a:pt x="12493" y="4083"/>
                    <a:pt x="10883" y="2533"/>
                  </a:cubicBezTo>
                  <a:cubicBezTo>
                    <a:pt x="9380" y="1088"/>
                    <a:pt x="7412" y="1"/>
                    <a:pt x="534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0" name="Google Shape;930;p47"/>
            <p:cNvSpPr/>
            <p:nvPr/>
          </p:nvSpPr>
          <p:spPr>
            <a:xfrm>
              <a:off x="602100" y="2850625"/>
              <a:ext cx="918725" cy="1412675"/>
            </a:xfrm>
            <a:custGeom>
              <a:avLst/>
              <a:gdLst/>
              <a:ahLst/>
              <a:cxnLst/>
              <a:rect l="l" t="t" r="r" b="b"/>
              <a:pathLst>
                <a:path w="36749" h="56507" extrusionOk="0">
                  <a:moveTo>
                    <a:pt x="1" y="1"/>
                  </a:moveTo>
                  <a:cubicBezTo>
                    <a:pt x="61" y="31"/>
                    <a:pt x="92" y="92"/>
                    <a:pt x="153" y="123"/>
                  </a:cubicBezTo>
                  <a:lnTo>
                    <a:pt x="669" y="487"/>
                  </a:lnTo>
                  <a:cubicBezTo>
                    <a:pt x="1095" y="791"/>
                    <a:pt x="1733" y="1247"/>
                    <a:pt x="2554" y="1855"/>
                  </a:cubicBezTo>
                  <a:cubicBezTo>
                    <a:pt x="4864" y="3588"/>
                    <a:pt x="7022" y="5472"/>
                    <a:pt x="9028" y="7509"/>
                  </a:cubicBezTo>
                  <a:cubicBezTo>
                    <a:pt x="10274" y="8816"/>
                    <a:pt x="11642" y="10275"/>
                    <a:pt x="13040" y="11886"/>
                  </a:cubicBezTo>
                  <a:cubicBezTo>
                    <a:pt x="14439" y="13497"/>
                    <a:pt x="15928" y="15229"/>
                    <a:pt x="17417" y="17114"/>
                  </a:cubicBezTo>
                  <a:cubicBezTo>
                    <a:pt x="19028" y="19059"/>
                    <a:pt x="20487" y="21095"/>
                    <a:pt x="21855" y="23193"/>
                  </a:cubicBezTo>
                  <a:cubicBezTo>
                    <a:pt x="22554" y="24287"/>
                    <a:pt x="23192" y="25472"/>
                    <a:pt x="23861" y="26658"/>
                  </a:cubicBezTo>
                  <a:cubicBezTo>
                    <a:pt x="24530" y="27813"/>
                    <a:pt x="25199" y="29029"/>
                    <a:pt x="25867" y="30245"/>
                  </a:cubicBezTo>
                  <a:cubicBezTo>
                    <a:pt x="28421" y="34804"/>
                    <a:pt x="30731" y="39485"/>
                    <a:pt x="32767" y="44287"/>
                  </a:cubicBezTo>
                  <a:cubicBezTo>
                    <a:pt x="34408" y="48239"/>
                    <a:pt x="35685" y="52312"/>
                    <a:pt x="36567" y="56506"/>
                  </a:cubicBezTo>
                  <a:lnTo>
                    <a:pt x="36749" y="56446"/>
                  </a:lnTo>
                  <a:cubicBezTo>
                    <a:pt x="35867" y="52251"/>
                    <a:pt x="34621" y="48148"/>
                    <a:pt x="32980" y="44196"/>
                  </a:cubicBezTo>
                  <a:cubicBezTo>
                    <a:pt x="30943" y="39363"/>
                    <a:pt x="28633" y="34652"/>
                    <a:pt x="26050" y="30093"/>
                  </a:cubicBezTo>
                  <a:cubicBezTo>
                    <a:pt x="25381" y="28877"/>
                    <a:pt x="24712" y="27691"/>
                    <a:pt x="24044" y="26506"/>
                  </a:cubicBezTo>
                  <a:cubicBezTo>
                    <a:pt x="23405" y="25320"/>
                    <a:pt x="22737" y="24165"/>
                    <a:pt x="22037" y="23041"/>
                  </a:cubicBezTo>
                  <a:cubicBezTo>
                    <a:pt x="20670" y="20943"/>
                    <a:pt x="19180" y="18877"/>
                    <a:pt x="17600" y="16931"/>
                  </a:cubicBezTo>
                  <a:cubicBezTo>
                    <a:pt x="16080" y="15047"/>
                    <a:pt x="14590" y="13345"/>
                    <a:pt x="13162" y="11734"/>
                  </a:cubicBezTo>
                  <a:cubicBezTo>
                    <a:pt x="11764" y="10123"/>
                    <a:pt x="10396" y="8664"/>
                    <a:pt x="9119" y="7387"/>
                  </a:cubicBezTo>
                  <a:cubicBezTo>
                    <a:pt x="7083" y="5351"/>
                    <a:pt x="4894" y="3466"/>
                    <a:pt x="2584" y="1764"/>
                  </a:cubicBezTo>
                  <a:cubicBezTo>
                    <a:pt x="1763" y="1156"/>
                    <a:pt x="1125" y="730"/>
                    <a:pt x="700" y="426"/>
                  </a:cubicBezTo>
                  <a:cubicBezTo>
                    <a:pt x="487" y="275"/>
                    <a:pt x="304" y="183"/>
                    <a:pt x="183" y="92"/>
                  </a:cubicBezTo>
                  <a:cubicBezTo>
                    <a:pt x="122" y="62"/>
                    <a:pt x="61" y="3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1" name="Google Shape;931;p47"/>
            <p:cNvSpPr/>
            <p:nvPr/>
          </p:nvSpPr>
          <p:spPr>
            <a:xfrm>
              <a:off x="1149225" y="3003375"/>
              <a:ext cx="14450" cy="423275"/>
            </a:xfrm>
            <a:custGeom>
              <a:avLst/>
              <a:gdLst/>
              <a:ahLst/>
              <a:cxnLst/>
              <a:rect l="l" t="t" r="r" b="b"/>
              <a:pathLst>
                <a:path w="578" h="16931" extrusionOk="0">
                  <a:moveTo>
                    <a:pt x="548" y="0"/>
                  </a:moveTo>
                  <a:cubicBezTo>
                    <a:pt x="487" y="213"/>
                    <a:pt x="426" y="426"/>
                    <a:pt x="426" y="669"/>
                  </a:cubicBezTo>
                  <a:cubicBezTo>
                    <a:pt x="365" y="1095"/>
                    <a:pt x="274" y="1703"/>
                    <a:pt x="213" y="2462"/>
                  </a:cubicBezTo>
                  <a:cubicBezTo>
                    <a:pt x="92" y="3982"/>
                    <a:pt x="31" y="6140"/>
                    <a:pt x="31" y="8481"/>
                  </a:cubicBezTo>
                  <a:lnTo>
                    <a:pt x="31" y="14469"/>
                  </a:lnTo>
                  <a:lnTo>
                    <a:pt x="31" y="16262"/>
                  </a:lnTo>
                  <a:cubicBezTo>
                    <a:pt x="0" y="16505"/>
                    <a:pt x="31" y="16718"/>
                    <a:pt x="61" y="16931"/>
                  </a:cubicBezTo>
                  <a:cubicBezTo>
                    <a:pt x="122" y="16718"/>
                    <a:pt x="152" y="16505"/>
                    <a:pt x="152" y="16262"/>
                  </a:cubicBezTo>
                  <a:cubicBezTo>
                    <a:pt x="183" y="15837"/>
                    <a:pt x="213" y="15229"/>
                    <a:pt x="244" y="14469"/>
                  </a:cubicBezTo>
                  <a:cubicBezTo>
                    <a:pt x="304" y="12949"/>
                    <a:pt x="304" y="10821"/>
                    <a:pt x="304" y="8481"/>
                  </a:cubicBezTo>
                  <a:cubicBezTo>
                    <a:pt x="304" y="6140"/>
                    <a:pt x="365" y="4013"/>
                    <a:pt x="426" y="2493"/>
                  </a:cubicBezTo>
                  <a:cubicBezTo>
                    <a:pt x="487" y="1733"/>
                    <a:pt x="517" y="1095"/>
                    <a:pt x="548" y="669"/>
                  </a:cubicBezTo>
                  <a:cubicBezTo>
                    <a:pt x="578" y="456"/>
                    <a:pt x="578" y="244"/>
                    <a:pt x="54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2" name="Google Shape;932;p47"/>
            <p:cNvSpPr/>
            <p:nvPr/>
          </p:nvSpPr>
          <p:spPr>
            <a:xfrm>
              <a:off x="653775" y="3380850"/>
              <a:ext cx="496225" cy="45800"/>
            </a:xfrm>
            <a:custGeom>
              <a:avLst/>
              <a:gdLst/>
              <a:ahLst/>
              <a:cxnLst/>
              <a:rect l="l" t="t" r="r" b="b"/>
              <a:pathLst>
                <a:path w="19849" h="1832" extrusionOk="0">
                  <a:moveTo>
                    <a:pt x="4014" y="1"/>
                  </a:moveTo>
                  <a:cubicBezTo>
                    <a:pt x="3639" y="1"/>
                    <a:pt x="3263" y="3"/>
                    <a:pt x="2888" y="8"/>
                  </a:cubicBezTo>
                  <a:cubicBezTo>
                    <a:pt x="1976" y="8"/>
                    <a:pt x="1247" y="69"/>
                    <a:pt x="760" y="99"/>
                  </a:cubicBezTo>
                  <a:cubicBezTo>
                    <a:pt x="487" y="130"/>
                    <a:pt x="244" y="160"/>
                    <a:pt x="0" y="190"/>
                  </a:cubicBezTo>
                  <a:cubicBezTo>
                    <a:pt x="122" y="206"/>
                    <a:pt x="251" y="213"/>
                    <a:pt x="384" y="213"/>
                  </a:cubicBezTo>
                  <a:cubicBezTo>
                    <a:pt x="517" y="213"/>
                    <a:pt x="654" y="206"/>
                    <a:pt x="791" y="190"/>
                  </a:cubicBezTo>
                  <a:lnTo>
                    <a:pt x="2918" y="190"/>
                  </a:lnTo>
                  <a:cubicBezTo>
                    <a:pt x="4712" y="190"/>
                    <a:pt x="7235" y="312"/>
                    <a:pt x="9970" y="555"/>
                  </a:cubicBezTo>
                  <a:cubicBezTo>
                    <a:pt x="12736" y="768"/>
                    <a:pt x="15198" y="1102"/>
                    <a:pt x="16992" y="1376"/>
                  </a:cubicBezTo>
                  <a:cubicBezTo>
                    <a:pt x="17873" y="1528"/>
                    <a:pt x="18603" y="1649"/>
                    <a:pt x="19089" y="1741"/>
                  </a:cubicBezTo>
                  <a:cubicBezTo>
                    <a:pt x="19363" y="1771"/>
                    <a:pt x="19606" y="1832"/>
                    <a:pt x="19849" y="1832"/>
                  </a:cubicBezTo>
                  <a:cubicBezTo>
                    <a:pt x="19606" y="1741"/>
                    <a:pt x="19363" y="1649"/>
                    <a:pt x="19089" y="1619"/>
                  </a:cubicBezTo>
                  <a:cubicBezTo>
                    <a:pt x="18603" y="1497"/>
                    <a:pt x="17904" y="1345"/>
                    <a:pt x="16992" y="1193"/>
                  </a:cubicBezTo>
                  <a:cubicBezTo>
                    <a:pt x="15198" y="859"/>
                    <a:pt x="12736" y="494"/>
                    <a:pt x="9970" y="251"/>
                  </a:cubicBezTo>
                  <a:cubicBezTo>
                    <a:pt x="8000" y="72"/>
                    <a:pt x="6009" y="1"/>
                    <a:pt x="401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3" name="Google Shape;933;p47"/>
            <p:cNvSpPr/>
            <p:nvPr/>
          </p:nvSpPr>
          <p:spPr>
            <a:xfrm>
              <a:off x="1418975" y="3298200"/>
              <a:ext cx="181650" cy="648975"/>
            </a:xfrm>
            <a:custGeom>
              <a:avLst/>
              <a:gdLst/>
              <a:ahLst/>
              <a:cxnLst/>
              <a:rect l="l" t="t" r="r" b="b"/>
              <a:pathLst>
                <a:path w="7266" h="25959" extrusionOk="0">
                  <a:moveTo>
                    <a:pt x="7265" y="1"/>
                  </a:moveTo>
                  <a:cubicBezTo>
                    <a:pt x="7235" y="92"/>
                    <a:pt x="7174" y="183"/>
                    <a:pt x="7174" y="275"/>
                  </a:cubicBezTo>
                  <a:cubicBezTo>
                    <a:pt x="7083" y="457"/>
                    <a:pt x="6992" y="730"/>
                    <a:pt x="6901" y="1004"/>
                  </a:cubicBezTo>
                  <a:cubicBezTo>
                    <a:pt x="6688" y="1642"/>
                    <a:pt x="6384" y="2585"/>
                    <a:pt x="6019" y="3770"/>
                  </a:cubicBezTo>
                  <a:cubicBezTo>
                    <a:pt x="5320" y="6080"/>
                    <a:pt x="4439" y="9332"/>
                    <a:pt x="3496" y="12949"/>
                  </a:cubicBezTo>
                  <a:cubicBezTo>
                    <a:pt x="2585" y="16567"/>
                    <a:pt x="1733" y="19819"/>
                    <a:pt x="1065" y="22159"/>
                  </a:cubicBezTo>
                  <a:cubicBezTo>
                    <a:pt x="761" y="23314"/>
                    <a:pt x="487" y="24226"/>
                    <a:pt x="274" y="24925"/>
                  </a:cubicBezTo>
                  <a:lnTo>
                    <a:pt x="62" y="25685"/>
                  </a:lnTo>
                  <a:cubicBezTo>
                    <a:pt x="31" y="25776"/>
                    <a:pt x="31" y="25868"/>
                    <a:pt x="1" y="25959"/>
                  </a:cubicBezTo>
                  <a:cubicBezTo>
                    <a:pt x="62" y="25868"/>
                    <a:pt x="92" y="25807"/>
                    <a:pt x="123" y="25716"/>
                  </a:cubicBezTo>
                  <a:cubicBezTo>
                    <a:pt x="183" y="25503"/>
                    <a:pt x="274" y="25260"/>
                    <a:pt x="396" y="24956"/>
                  </a:cubicBezTo>
                  <a:cubicBezTo>
                    <a:pt x="609" y="24317"/>
                    <a:pt x="913" y="23375"/>
                    <a:pt x="1247" y="22220"/>
                  </a:cubicBezTo>
                  <a:cubicBezTo>
                    <a:pt x="1977" y="19880"/>
                    <a:pt x="2858" y="16627"/>
                    <a:pt x="3770" y="13041"/>
                  </a:cubicBezTo>
                  <a:cubicBezTo>
                    <a:pt x="4682" y="9424"/>
                    <a:pt x="5533" y="6171"/>
                    <a:pt x="6202" y="3831"/>
                  </a:cubicBezTo>
                  <a:cubicBezTo>
                    <a:pt x="6536" y="2676"/>
                    <a:pt x="6810" y="1733"/>
                    <a:pt x="6992" y="1034"/>
                  </a:cubicBezTo>
                  <a:cubicBezTo>
                    <a:pt x="7083" y="730"/>
                    <a:pt x="7144" y="487"/>
                    <a:pt x="7205" y="275"/>
                  </a:cubicBezTo>
                  <a:cubicBezTo>
                    <a:pt x="7235" y="214"/>
                    <a:pt x="7265" y="123"/>
                    <a:pt x="726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4" name="Google Shape;934;p47"/>
            <p:cNvSpPr/>
            <p:nvPr/>
          </p:nvSpPr>
          <p:spPr>
            <a:xfrm>
              <a:off x="749525" y="3805050"/>
              <a:ext cx="669475" cy="141700"/>
            </a:xfrm>
            <a:custGeom>
              <a:avLst/>
              <a:gdLst/>
              <a:ahLst/>
              <a:cxnLst/>
              <a:rect l="l" t="t" r="r" b="b"/>
              <a:pathLst>
                <a:path w="26779" h="5668" extrusionOk="0">
                  <a:moveTo>
                    <a:pt x="0" y="1"/>
                  </a:moveTo>
                  <a:cubicBezTo>
                    <a:pt x="91" y="31"/>
                    <a:pt x="152" y="62"/>
                    <a:pt x="274" y="62"/>
                  </a:cubicBezTo>
                  <a:lnTo>
                    <a:pt x="1034" y="244"/>
                  </a:lnTo>
                  <a:lnTo>
                    <a:pt x="3921" y="852"/>
                  </a:lnTo>
                  <a:cubicBezTo>
                    <a:pt x="6323" y="1369"/>
                    <a:pt x="9666" y="2128"/>
                    <a:pt x="13374" y="2980"/>
                  </a:cubicBezTo>
                  <a:cubicBezTo>
                    <a:pt x="17052" y="3800"/>
                    <a:pt x="20396" y="4530"/>
                    <a:pt x="22827" y="4986"/>
                  </a:cubicBezTo>
                  <a:cubicBezTo>
                    <a:pt x="24043" y="5229"/>
                    <a:pt x="25046" y="5411"/>
                    <a:pt x="25715" y="5533"/>
                  </a:cubicBezTo>
                  <a:lnTo>
                    <a:pt x="26505" y="5654"/>
                  </a:lnTo>
                  <a:cubicBezTo>
                    <a:pt x="26566" y="5654"/>
                    <a:pt x="26627" y="5668"/>
                    <a:pt x="26688" y="5668"/>
                  </a:cubicBezTo>
                  <a:cubicBezTo>
                    <a:pt x="26718" y="5668"/>
                    <a:pt x="26749" y="5664"/>
                    <a:pt x="26779" y="5654"/>
                  </a:cubicBezTo>
                  <a:cubicBezTo>
                    <a:pt x="26718" y="5624"/>
                    <a:pt x="26627" y="5594"/>
                    <a:pt x="26536" y="5594"/>
                  </a:cubicBezTo>
                  <a:lnTo>
                    <a:pt x="25776" y="5411"/>
                  </a:lnTo>
                  <a:lnTo>
                    <a:pt x="22858" y="4803"/>
                  </a:lnTo>
                  <a:cubicBezTo>
                    <a:pt x="20426" y="4287"/>
                    <a:pt x="17083" y="3527"/>
                    <a:pt x="13405" y="2706"/>
                  </a:cubicBezTo>
                  <a:cubicBezTo>
                    <a:pt x="9727" y="1855"/>
                    <a:pt x="6383" y="1125"/>
                    <a:pt x="3952" y="669"/>
                  </a:cubicBezTo>
                  <a:cubicBezTo>
                    <a:pt x="2736" y="426"/>
                    <a:pt x="1733" y="244"/>
                    <a:pt x="1064" y="153"/>
                  </a:cubicBezTo>
                  <a:lnTo>
                    <a:pt x="274" y="31"/>
                  </a:lnTo>
                  <a:cubicBezTo>
                    <a:pt x="183" y="1"/>
                    <a:pt x="91"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5" name="Google Shape;935;p47"/>
            <p:cNvSpPr/>
            <p:nvPr/>
          </p:nvSpPr>
          <p:spPr>
            <a:xfrm>
              <a:off x="5594600" y="2244725"/>
              <a:ext cx="303975" cy="291350"/>
            </a:xfrm>
            <a:custGeom>
              <a:avLst/>
              <a:gdLst/>
              <a:ahLst/>
              <a:cxnLst/>
              <a:rect l="l" t="t" r="r" b="b"/>
              <a:pathLst>
                <a:path w="12159" h="11654" extrusionOk="0">
                  <a:moveTo>
                    <a:pt x="5841" y="1"/>
                  </a:moveTo>
                  <a:cubicBezTo>
                    <a:pt x="3551" y="1"/>
                    <a:pt x="1459" y="1350"/>
                    <a:pt x="547" y="3477"/>
                  </a:cubicBezTo>
                  <a:cubicBezTo>
                    <a:pt x="304" y="4024"/>
                    <a:pt x="122" y="4601"/>
                    <a:pt x="92" y="5179"/>
                  </a:cubicBezTo>
                  <a:cubicBezTo>
                    <a:pt x="0" y="5726"/>
                    <a:pt x="31" y="6304"/>
                    <a:pt x="122" y="6851"/>
                  </a:cubicBezTo>
                  <a:cubicBezTo>
                    <a:pt x="304" y="7884"/>
                    <a:pt x="760" y="8857"/>
                    <a:pt x="1459" y="9647"/>
                  </a:cubicBezTo>
                  <a:cubicBezTo>
                    <a:pt x="2523" y="10893"/>
                    <a:pt x="4134" y="11653"/>
                    <a:pt x="5806" y="11653"/>
                  </a:cubicBezTo>
                  <a:cubicBezTo>
                    <a:pt x="6353" y="11653"/>
                    <a:pt x="6900" y="11592"/>
                    <a:pt x="7447" y="11410"/>
                  </a:cubicBezTo>
                  <a:cubicBezTo>
                    <a:pt x="7630" y="11380"/>
                    <a:pt x="7842" y="11288"/>
                    <a:pt x="8025" y="11228"/>
                  </a:cubicBezTo>
                  <a:cubicBezTo>
                    <a:pt x="8146" y="11167"/>
                    <a:pt x="8298" y="11106"/>
                    <a:pt x="8420" y="11015"/>
                  </a:cubicBezTo>
                  <a:lnTo>
                    <a:pt x="8663" y="10893"/>
                  </a:lnTo>
                  <a:cubicBezTo>
                    <a:pt x="8724" y="10863"/>
                    <a:pt x="8754" y="10833"/>
                    <a:pt x="8754" y="10832"/>
                  </a:cubicBezTo>
                  <a:lnTo>
                    <a:pt x="8754" y="10832"/>
                  </a:lnTo>
                  <a:cubicBezTo>
                    <a:pt x="8329" y="11045"/>
                    <a:pt x="7873" y="11228"/>
                    <a:pt x="7417" y="11349"/>
                  </a:cubicBezTo>
                  <a:cubicBezTo>
                    <a:pt x="6986" y="11476"/>
                    <a:pt x="6535" y="11539"/>
                    <a:pt x="6079" y="11539"/>
                  </a:cubicBezTo>
                  <a:cubicBezTo>
                    <a:pt x="5988" y="11539"/>
                    <a:pt x="5897" y="11537"/>
                    <a:pt x="5806" y="11532"/>
                  </a:cubicBezTo>
                  <a:cubicBezTo>
                    <a:pt x="4165" y="11501"/>
                    <a:pt x="2614" y="10772"/>
                    <a:pt x="1581" y="9525"/>
                  </a:cubicBezTo>
                  <a:cubicBezTo>
                    <a:pt x="912" y="8766"/>
                    <a:pt x="487" y="7823"/>
                    <a:pt x="304" y="6820"/>
                  </a:cubicBezTo>
                  <a:cubicBezTo>
                    <a:pt x="122" y="5726"/>
                    <a:pt x="243" y="4601"/>
                    <a:pt x="699" y="3568"/>
                  </a:cubicBezTo>
                  <a:cubicBezTo>
                    <a:pt x="1616" y="1485"/>
                    <a:pt x="3648" y="189"/>
                    <a:pt x="5870" y="189"/>
                  </a:cubicBezTo>
                  <a:cubicBezTo>
                    <a:pt x="6080" y="189"/>
                    <a:pt x="6292" y="201"/>
                    <a:pt x="6505" y="224"/>
                  </a:cubicBezTo>
                  <a:cubicBezTo>
                    <a:pt x="7083" y="285"/>
                    <a:pt x="7630" y="437"/>
                    <a:pt x="8146" y="680"/>
                  </a:cubicBezTo>
                  <a:cubicBezTo>
                    <a:pt x="8663" y="893"/>
                    <a:pt x="9119" y="1167"/>
                    <a:pt x="9545" y="1531"/>
                  </a:cubicBezTo>
                  <a:cubicBezTo>
                    <a:pt x="11611" y="3294"/>
                    <a:pt x="12159" y="6273"/>
                    <a:pt x="10821" y="8644"/>
                  </a:cubicBezTo>
                  <a:cubicBezTo>
                    <a:pt x="10578" y="9130"/>
                    <a:pt x="10244" y="9586"/>
                    <a:pt x="9849" y="9951"/>
                  </a:cubicBezTo>
                  <a:cubicBezTo>
                    <a:pt x="9484" y="10285"/>
                    <a:pt x="9119" y="10559"/>
                    <a:pt x="8724" y="10832"/>
                  </a:cubicBezTo>
                  <a:cubicBezTo>
                    <a:pt x="8724" y="10832"/>
                    <a:pt x="8785" y="10832"/>
                    <a:pt x="8815" y="10772"/>
                  </a:cubicBezTo>
                  <a:lnTo>
                    <a:pt x="9058" y="10650"/>
                  </a:lnTo>
                  <a:cubicBezTo>
                    <a:pt x="9180" y="10559"/>
                    <a:pt x="9301" y="10498"/>
                    <a:pt x="9423" y="10407"/>
                  </a:cubicBezTo>
                  <a:cubicBezTo>
                    <a:pt x="9605" y="10285"/>
                    <a:pt x="9757" y="10164"/>
                    <a:pt x="9909" y="10012"/>
                  </a:cubicBezTo>
                  <a:cubicBezTo>
                    <a:pt x="10304" y="9647"/>
                    <a:pt x="10669" y="9191"/>
                    <a:pt x="10943" y="8705"/>
                  </a:cubicBezTo>
                  <a:cubicBezTo>
                    <a:pt x="11763" y="7246"/>
                    <a:pt x="11915" y="5513"/>
                    <a:pt x="11399" y="3933"/>
                  </a:cubicBezTo>
                  <a:cubicBezTo>
                    <a:pt x="11034" y="2960"/>
                    <a:pt x="10456" y="2079"/>
                    <a:pt x="9636" y="1379"/>
                  </a:cubicBezTo>
                  <a:cubicBezTo>
                    <a:pt x="8754" y="650"/>
                    <a:pt x="7690" y="164"/>
                    <a:pt x="6535" y="42"/>
                  </a:cubicBezTo>
                  <a:cubicBezTo>
                    <a:pt x="6303" y="14"/>
                    <a:pt x="6071" y="1"/>
                    <a:pt x="584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6" name="Google Shape;936;p47"/>
            <p:cNvSpPr/>
            <p:nvPr/>
          </p:nvSpPr>
          <p:spPr>
            <a:xfrm>
              <a:off x="5422100" y="2058075"/>
              <a:ext cx="649725" cy="664175"/>
            </a:xfrm>
            <a:custGeom>
              <a:avLst/>
              <a:gdLst/>
              <a:ahLst/>
              <a:cxnLst/>
              <a:rect l="l" t="t" r="r" b="b"/>
              <a:pathLst>
                <a:path w="25989" h="26567" extrusionOk="0">
                  <a:moveTo>
                    <a:pt x="13375" y="0"/>
                  </a:moveTo>
                  <a:lnTo>
                    <a:pt x="10426" y="304"/>
                  </a:lnTo>
                  <a:lnTo>
                    <a:pt x="10365" y="304"/>
                  </a:lnTo>
                  <a:lnTo>
                    <a:pt x="10365" y="365"/>
                  </a:lnTo>
                  <a:cubicBezTo>
                    <a:pt x="10306" y="1161"/>
                    <a:pt x="10276" y="1956"/>
                    <a:pt x="10219" y="2779"/>
                  </a:cubicBezTo>
                  <a:lnTo>
                    <a:pt x="10219" y="2779"/>
                  </a:lnTo>
                  <a:lnTo>
                    <a:pt x="8121" y="3873"/>
                  </a:lnTo>
                  <a:lnTo>
                    <a:pt x="8121" y="3873"/>
                  </a:lnTo>
                  <a:lnTo>
                    <a:pt x="5867" y="2250"/>
                  </a:lnTo>
                  <a:lnTo>
                    <a:pt x="5806" y="2219"/>
                  </a:lnTo>
                  <a:lnTo>
                    <a:pt x="5745" y="2250"/>
                  </a:lnTo>
                  <a:lnTo>
                    <a:pt x="3405" y="3952"/>
                  </a:lnTo>
                  <a:lnTo>
                    <a:pt x="3344" y="3982"/>
                  </a:lnTo>
                  <a:lnTo>
                    <a:pt x="3374" y="4073"/>
                  </a:lnTo>
                  <a:cubicBezTo>
                    <a:pt x="3761" y="4907"/>
                    <a:pt x="4178" y="5770"/>
                    <a:pt x="4566" y="6633"/>
                  </a:cubicBezTo>
                  <a:lnTo>
                    <a:pt x="4566" y="6633"/>
                  </a:lnTo>
                  <a:lnTo>
                    <a:pt x="3234" y="8630"/>
                  </a:lnTo>
                  <a:lnTo>
                    <a:pt x="3234" y="8630"/>
                  </a:lnTo>
                  <a:lnTo>
                    <a:pt x="760" y="8511"/>
                  </a:lnTo>
                  <a:lnTo>
                    <a:pt x="669" y="8511"/>
                  </a:lnTo>
                  <a:lnTo>
                    <a:pt x="669" y="8602"/>
                  </a:lnTo>
                  <a:cubicBezTo>
                    <a:pt x="456" y="9636"/>
                    <a:pt x="244" y="10669"/>
                    <a:pt x="0" y="11703"/>
                  </a:cubicBezTo>
                  <a:lnTo>
                    <a:pt x="0" y="11794"/>
                  </a:lnTo>
                  <a:lnTo>
                    <a:pt x="92" y="11824"/>
                  </a:lnTo>
                  <a:lnTo>
                    <a:pt x="2468" y="12715"/>
                  </a:lnTo>
                  <a:lnTo>
                    <a:pt x="2468" y="12715"/>
                  </a:lnTo>
                  <a:cubicBezTo>
                    <a:pt x="2527" y="13522"/>
                    <a:pt x="2611" y="14355"/>
                    <a:pt x="2670" y="15188"/>
                  </a:cubicBezTo>
                  <a:lnTo>
                    <a:pt x="2670" y="15188"/>
                  </a:lnTo>
                  <a:cubicBezTo>
                    <a:pt x="1891" y="15638"/>
                    <a:pt x="1083" y="16117"/>
                    <a:pt x="274" y="16566"/>
                  </a:cubicBezTo>
                  <a:lnTo>
                    <a:pt x="244" y="16596"/>
                  </a:lnTo>
                  <a:lnTo>
                    <a:pt x="152" y="16657"/>
                  </a:lnTo>
                  <a:lnTo>
                    <a:pt x="183" y="16718"/>
                  </a:lnTo>
                  <a:cubicBezTo>
                    <a:pt x="578" y="17660"/>
                    <a:pt x="1004" y="18572"/>
                    <a:pt x="1368" y="19423"/>
                  </a:cubicBezTo>
                  <a:lnTo>
                    <a:pt x="1399" y="19514"/>
                  </a:lnTo>
                  <a:lnTo>
                    <a:pt x="1490" y="19514"/>
                  </a:lnTo>
                  <a:lnTo>
                    <a:pt x="4017" y="19098"/>
                  </a:lnTo>
                  <a:lnTo>
                    <a:pt x="5660" y="21006"/>
                  </a:lnTo>
                  <a:lnTo>
                    <a:pt x="5660" y="21006"/>
                  </a:lnTo>
                  <a:cubicBezTo>
                    <a:pt x="5335" y="21836"/>
                    <a:pt x="5039" y="22664"/>
                    <a:pt x="4773" y="23405"/>
                  </a:cubicBezTo>
                  <a:lnTo>
                    <a:pt x="4742" y="23466"/>
                  </a:lnTo>
                  <a:lnTo>
                    <a:pt x="4803" y="23527"/>
                  </a:lnTo>
                  <a:lnTo>
                    <a:pt x="7174" y="25198"/>
                  </a:lnTo>
                  <a:lnTo>
                    <a:pt x="7235" y="25229"/>
                  </a:lnTo>
                  <a:lnTo>
                    <a:pt x="7295" y="25168"/>
                  </a:lnTo>
                  <a:lnTo>
                    <a:pt x="9109" y="23206"/>
                  </a:lnTo>
                  <a:lnTo>
                    <a:pt x="9109" y="23206"/>
                  </a:lnTo>
                  <a:lnTo>
                    <a:pt x="11565" y="23879"/>
                  </a:lnTo>
                  <a:lnTo>
                    <a:pt x="11565" y="23879"/>
                  </a:lnTo>
                  <a:lnTo>
                    <a:pt x="12341" y="26475"/>
                  </a:lnTo>
                  <a:lnTo>
                    <a:pt x="12372" y="26566"/>
                  </a:lnTo>
                  <a:lnTo>
                    <a:pt x="12432" y="26566"/>
                  </a:lnTo>
                  <a:lnTo>
                    <a:pt x="15290" y="26353"/>
                  </a:lnTo>
                  <a:lnTo>
                    <a:pt x="15320" y="26353"/>
                  </a:lnTo>
                  <a:lnTo>
                    <a:pt x="15320" y="26293"/>
                  </a:lnTo>
                  <a:cubicBezTo>
                    <a:pt x="15470" y="25483"/>
                    <a:pt x="15590" y="24673"/>
                    <a:pt x="15710" y="23951"/>
                  </a:cubicBezTo>
                  <a:lnTo>
                    <a:pt x="15710" y="23951"/>
                  </a:lnTo>
                  <a:lnTo>
                    <a:pt x="18063" y="22615"/>
                  </a:lnTo>
                  <a:lnTo>
                    <a:pt x="18063" y="22615"/>
                  </a:lnTo>
                  <a:lnTo>
                    <a:pt x="20001" y="24165"/>
                  </a:lnTo>
                  <a:lnTo>
                    <a:pt x="20062" y="24195"/>
                  </a:lnTo>
                  <a:lnTo>
                    <a:pt x="20122" y="24165"/>
                  </a:lnTo>
                  <a:lnTo>
                    <a:pt x="22645" y="22280"/>
                  </a:lnTo>
                  <a:lnTo>
                    <a:pt x="22676" y="22220"/>
                  </a:lnTo>
                  <a:lnTo>
                    <a:pt x="22645" y="22159"/>
                  </a:lnTo>
                  <a:cubicBezTo>
                    <a:pt x="22199" y="21416"/>
                    <a:pt x="21783" y="20672"/>
                    <a:pt x="21395" y="19986"/>
                  </a:cubicBezTo>
                  <a:lnTo>
                    <a:pt x="21395" y="19986"/>
                  </a:lnTo>
                  <a:lnTo>
                    <a:pt x="22656" y="17815"/>
                  </a:lnTo>
                  <a:lnTo>
                    <a:pt x="22656" y="17815"/>
                  </a:lnTo>
                  <a:lnTo>
                    <a:pt x="25168" y="17995"/>
                  </a:lnTo>
                  <a:lnTo>
                    <a:pt x="25229" y="17995"/>
                  </a:lnTo>
                  <a:lnTo>
                    <a:pt x="25229" y="17964"/>
                  </a:lnTo>
                  <a:cubicBezTo>
                    <a:pt x="25472" y="16900"/>
                    <a:pt x="25746" y="15928"/>
                    <a:pt x="25989" y="15046"/>
                  </a:cubicBezTo>
                  <a:lnTo>
                    <a:pt x="25989" y="15016"/>
                  </a:lnTo>
                  <a:lnTo>
                    <a:pt x="25928" y="15016"/>
                  </a:lnTo>
                  <a:lnTo>
                    <a:pt x="23768" y="13846"/>
                  </a:lnTo>
                  <a:lnTo>
                    <a:pt x="23768" y="13846"/>
                  </a:lnTo>
                  <a:cubicBezTo>
                    <a:pt x="23649" y="12803"/>
                    <a:pt x="23530" y="11935"/>
                    <a:pt x="23468" y="11215"/>
                  </a:cubicBezTo>
                  <a:lnTo>
                    <a:pt x="23468" y="11215"/>
                  </a:lnTo>
                  <a:lnTo>
                    <a:pt x="25047" y="10152"/>
                  </a:lnTo>
                  <a:lnTo>
                    <a:pt x="25411" y="9849"/>
                  </a:lnTo>
                  <a:lnTo>
                    <a:pt x="25016" y="10122"/>
                  </a:lnTo>
                  <a:lnTo>
                    <a:pt x="23436" y="11186"/>
                  </a:lnTo>
                  <a:lnTo>
                    <a:pt x="23709" y="13861"/>
                  </a:lnTo>
                  <a:lnTo>
                    <a:pt x="25857" y="15054"/>
                  </a:lnTo>
                  <a:lnTo>
                    <a:pt x="25857" y="15054"/>
                  </a:lnTo>
                  <a:cubicBezTo>
                    <a:pt x="25619" y="15915"/>
                    <a:pt x="25353" y="16863"/>
                    <a:pt x="25086" y="17869"/>
                  </a:cubicBezTo>
                  <a:lnTo>
                    <a:pt x="25086" y="17869"/>
                  </a:lnTo>
                  <a:lnTo>
                    <a:pt x="22584" y="17691"/>
                  </a:lnTo>
                  <a:lnTo>
                    <a:pt x="22524" y="17691"/>
                  </a:lnTo>
                  <a:lnTo>
                    <a:pt x="22524" y="17721"/>
                  </a:lnTo>
                  <a:lnTo>
                    <a:pt x="21277" y="19940"/>
                  </a:lnTo>
                  <a:lnTo>
                    <a:pt x="21247" y="19970"/>
                  </a:lnTo>
                  <a:lnTo>
                    <a:pt x="21277" y="20001"/>
                  </a:lnTo>
                  <a:cubicBezTo>
                    <a:pt x="21662" y="20680"/>
                    <a:pt x="22075" y="21418"/>
                    <a:pt x="22516" y="22157"/>
                  </a:cubicBezTo>
                  <a:lnTo>
                    <a:pt x="22516" y="22157"/>
                  </a:lnTo>
                  <a:lnTo>
                    <a:pt x="20078" y="23978"/>
                  </a:lnTo>
                  <a:lnTo>
                    <a:pt x="20078" y="23978"/>
                  </a:lnTo>
                  <a:lnTo>
                    <a:pt x="18116" y="22432"/>
                  </a:lnTo>
                  <a:lnTo>
                    <a:pt x="18086" y="22372"/>
                  </a:lnTo>
                  <a:lnTo>
                    <a:pt x="18025" y="22402"/>
                  </a:lnTo>
                  <a:lnTo>
                    <a:pt x="15593" y="23800"/>
                  </a:lnTo>
                  <a:lnTo>
                    <a:pt x="15563" y="23830"/>
                  </a:lnTo>
                  <a:lnTo>
                    <a:pt x="15563" y="23861"/>
                  </a:lnTo>
                  <a:cubicBezTo>
                    <a:pt x="15416" y="24595"/>
                    <a:pt x="15298" y="25358"/>
                    <a:pt x="15180" y="26176"/>
                  </a:cubicBezTo>
                  <a:lnTo>
                    <a:pt x="15180" y="26176"/>
                  </a:lnTo>
                  <a:lnTo>
                    <a:pt x="12474" y="26349"/>
                  </a:lnTo>
                  <a:lnTo>
                    <a:pt x="12474" y="26349"/>
                  </a:lnTo>
                  <a:cubicBezTo>
                    <a:pt x="12235" y="25545"/>
                    <a:pt x="11969" y="24657"/>
                    <a:pt x="11703" y="23770"/>
                  </a:cubicBezTo>
                  <a:lnTo>
                    <a:pt x="11703" y="23709"/>
                  </a:lnTo>
                  <a:lnTo>
                    <a:pt x="11642" y="23709"/>
                  </a:lnTo>
                  <a:lnTo>
                    <a:pt x="9089" y="23010"/>
                  </a:lnTo>
                  <a:lnTo>
                    <a:pt x="9028" y="23010"/>
                  </a:lnTo>
                  <a:lnTo>
                    <a:pt x="8998" y="23071"/>
                  </a:lnTo>
                  <a:lnTo>
                    <a:pt x="7192" y="24994"/>
                  </a:lnTo>
                  <a:lnTo>
                    <a:pt x="4984" y="23417"/>
                  </a:lnTo>
                  <a:lnTo>
                    <a:pt x="4984" y="23417"/>
                  </a:lnTo>
                  <a:cubicBezTo>
                    <a:pt x="5250" y="22677"/>
                    <a:pt x="5543" y="21856"/>
                    <a:pt x="5836" y="21034"/>
                  </a:cubicBezTo>
                  <a:lnTo>
                    <a:pt x="5836" y="20973"/>
                  </a:lnTo>
                  <a:lnTo>
                    <a:pt x="5806" y="20943"/>
                  </a:lnTo>
                  <a:cubicBezTo>
                    <a:pt x="5259" y="20335"/>
                    <a:pt x="4681" y="19636"/>
                    <a:pt x="4104" y="18967"/>
                  </a:cubicBezTo>
                  <a:lnTo>
                    <a:pt x="4043" y="18937"/>
                  </a:lnTo>
                  <a:lnTo>
                    <a:pt x="4013" y="18937"/>
                  </a:lnTo>
                  <a:lnTo>
                    <a:pt x="1490" y="19323"/>
                  </a:lnTo>
                  <a:lnTo>
                    <a:pt x="367" y="16761"/>
                  </a:lnTo>
                  <a:lnTo>
                    <a:pt x="2797" y="15381"/>
                  </a:lnTo>
                  <a:lnTo>
                    <a:pt x="2858" y="15350"/>
                  </a:lnTo>
                  <a:lnTo>
                    <a:pt x="2858" y="15289"/>
                  </a:lnTo>
                  <a:cubicBezTo>
                    <a:pt x="2766" y="14408"/>
                    <a:pt x="2706" y="13526"/>
                    <a:pt x="2645" y="12645"/>
                  </a:cubicBezTo>
                  <a:lnTo>
                    <a:pt x="2645" y="12584"/>
                  </a:lnTo>
                  <a:lnTo>
                    <a:pt x="2584" y="12584"/>
                  </a:lnTo>
                  <a:lnTo>
                    <a:pt x="262" y="11673"/>
                  </a:lnTo>
                  <a:lnTo>
                    <a:pt x="262" y="11673"/>
                  </a:lnTo>
                  <a:cubicBezTo>
                    <a:pt x="462" y="10673"/>
                    <a:pt x="662" y="9700"/>
                    <a:pt x="862" y="8727"/>
                  </a:cubicBezTo>
                  <a:lnTo>
                    <a:pt x="862" y="8727"/>
                  </a:lnTo>
                  <a:lnTo>
                    <a:pt x="3314" y="8845"/>
                  </a:lnTo>
                  <a:lnTo>
                    <a:pt x="3374" y="8845"/>
                  </a:lnTo>
                  <a:lnTo>
                    <a:pt x="3405" y="8815"/>
                  </a:lnTo>
                  <a:lnTo>
                    <a:pt x="4803" y="6718"/>
                  </a:lnTo>
                  <a:lnTo>
                    <a:pt x="4833" y="6657"/>
                  </a:lnTo>
                  <a:lnTo>
                    <a:pt x="4803" y="6627"/>
                  </a:lnTo>
                  <a:lnTo>
                    <a:pt x="3621" y="4057"/>
                  </a:lnTo>
                  <a:lnTo>
                    <a:pt x="5852" y="2435"/>
                  </a:lnTo>
                  <a:lnTo>
                    <a:pt x="8116" y="4073"/>
                  </a:lnTo>
                  <a:lnTo>
                    <a:pt x="8177" y="4104"/>
                  </a:lnTo>
                  <a:lnTo>
                    <a:pt x="8207" y="4073"/>
                  </a:lnTo>
                  <a:lnTo>
                    <a:pt x="10396" y="2949"/>
                  </a:lnTo>
                  <a:lnTo>
                    <a:pt x="10426" y="2949"/>
                  </a:lnTo>
                  <a:lnTo>
                    <a:pt x="10426" y="2888"/>
                  </a:lnTo>
                  <a:cubicBezTo>
                    <a:pt x="10486" y="2055"/>
                    <a:pt x="10545" y="1252"/>
                    <a:pt x="10605" y="478"/>
                  </a:cubicBezTo>
                  <a:lnTo>
                    <a:pt x="10605" y="478"/>
                  </a:lnTo>
                  <a:lnTo>
                    <a:pt x="13396" y="187"/>
                  </a:lnTo>
                  <a:lnTo>
                    <a:pt x="13396" y="187"/>
                  </a:lnTo>
                  <a:cubicBezTo>
                    <a:pt x="13722" y="1164"/>
                    <a:pt x="14020" y="2057"/>
                    <a:pt x="14347" y="2949"/>
                  </a:cubicBezTo>
                  <a:lnTo>
                    <a:pt x="14347" y="3010"/>
                  </a:lnTo>
                  <a:lnTo>
                    <a:pt x="14378" y="3010"/>
                  </a:lnTo>
                  <a:lnTo>
                    <a:pt x="16749" y="3405"/>
                  </a:lnTo>
                  <a:lnTo>
                    <a:pt x="16809" y="3405"/>
                  </a:lnTo>
                  <a:lnTo>
                    <a:pt x="16809" y="3374"/>
                  </a:lnTo>
                  <a:cubicBezTo>
                    <a:pt x="17468" y="2715"/>
                    <a:pt x="18069" y="2115"/>
                    <a:pt x="18610" y="1545"/>
                  </a:cubicBezTo>
                  <a:lnTo>
                    <a:pt x="18610" y="1545"/>
                  </a:lnTo>
                  <a:lnTo>
                    <a:pt x="20984" y="3118"/>
                  </a:lnTo>
                  <a:lnTo>
                    <a:pt x="20984" y="3118"/>
                  </a:lnTo>
                  <a:cubicBezTo>
                    <a:pt x="20628" y="3950"/>
                    <a:pt x="20330" y="4694"/>
                    <a:pt x="20062" y="5350"/>
                  </a:cubicBezTo>
                  <a:lnTo>
                    <a:pt x="20062" y="5380"/>
                  </a:lnTo>
                  <a:lnTo>
                    <a:pt x="20062" y="5411"/>
                  </a:lnTo>
                  <a:lnTo>
                    <a:pt x="21885" y="7690"/>
                  </a:lnTo>
                  <a:lnTo>
                    <a:pt x="21916" y="7690"/>
                  </a:lnTo>
                  <a:lnTo>
                    <a:pt x="24076" y="7360"/>
                  </a:lnTo>
                  <a:lnTo>
                    <a:pt x="24076" y="7360"/>
                  </a:lnTo>
                  <a:lnTo>
                    <a:pt x="25138" y="9210"/>
                  </a:lnTo>
                  <a:cubicBezTo>
                    <a:pt x="25259" y="9393"/>
                    <a:pt x="25351" y="9545"/>
                    <a:pt x="25411" y="9636"/>
                  </a:cubicBezTo>
                  <a:lnTo>
                    <a:pt x="25168" y="9210"/>
                  </a:lnTo>
                  <a:lnTo>
                    <a:pt x="24135" y="7326"/>
                  </a:lnTo>
                  <a:lnTo>
                    <a:pt x="24104" y="7326"/>
                  </a:lnTo>
                  <a:lnTo>
                    <a:pt x="21943" y="7626"/>
                  </a:lnTo>
                  <a:lnTo>
                    <a:pt x="21943" y="7626"/>
                  </a:lnTo>
                  <a:lnTo>
                    <a:pt x="20169" y="5370"/>
                  </a:lnTo>
                  <a:lnTo>
                    <a:pt x="20169" y="5370"/>
                  </a:lnTo>
                  <a:cubicBezTo>
                    <a:pt x="20438" y="4683"/>
                    <a:pt x="20737" y="3966"/>
                    <a:pt x="21065" y="3131"/>
                  </a:cubicBezTo>
                  <a:lnTo>
                    <a:pt x="21065" y="3070"/>
                  </a:lnTo>
                  <a:lnTo>
                    <a:pt x="21034" y="3040"/>
                  </a:lnTo>
                  <a:lnTo>
                    <a:pt x="18603" y="1429"/>
                  </a:lnTo>
                  <a:lnTo>
                    <a:pt x="18542" y="1399"/>
                  </a:lnTo>
                  <a:lnTo>
                    <a:pt x="18511" y="1429"/>
                  </a:lnTo>
                  <a:lnTo>
                    <a:pt x="16697" y="3274"/>
                  </a:lnTo>
                  <a:lnTo>
                    <a:pt x="16697" y="3274"/>
                  </a:lnTo>
                  <a:lnTo>
                    <a:pt x="14401" y="2867"/>
                  </a:lnTo>
                  <a:lnTo>
                    <a:pt x="14401" y="2867"/>
                  </a:lnTo>
                  <a:lnTo>
                    <a:pt x="13435" y="61"/>
                  </a:lnTo>
                  <a:lnTo>
                    <a:pt x="1343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7" name="Google Shape;937;p47"/>
            <p:cNvSpPr/>
            <p:nvPr/>
          </p:nvSpPr>
          <p:spPr>
            <a:xfrm>
              <a:off x="4598375" y="2943350"/>
              <a:ext cx="1996275" cy="1340450"/>
            </a:xfrm>
            <a:custGeom>
              <a:avLst/>
              <a:gdLst/>
              <a:ahLst/>
              <a:cxnLst/>
              <a:rect l="l" t="t" r="r" b="b"/>
              <a:pathLst>
                <a:path w="79851" h="53618" extrusionOk="0">
                  <a:moveTo>
                    <a:pt x="19545" y="0"/>
                  </a:moveTo>
                  <a:cubicBezTo>
                    <a:pt x="19150" y="0"/>
                    <a:pt x="18785" y="243"/>
                    <a:pt x="18633" y="639"/>
                  </a:cubicBezTo>
                  <a:lnTo>
                    <a:pt x="1" y="53618"/>
                  </a:lnTo>
                  <a:lnTo>
                    <a:pt x="58695" y="53618"/>
                  </a:lnTo>
                  <a:lnTo>
                    <a:pt x="79577" y="1368"/>
                  </a:lnTo>
                  <a:cubicBezTo>
                    <a:pt x="79850" y="730"/>
                    <a:pt x="79364" y="31"/>
                    <a:pt x="78695" y="31"/>
                  </a:cubicBezTo>
                  <a:lnTo>
                    <a:pt x="19545"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8" name="Google Shape;938;p47"/>
            <p:cNvSpPr/>
            <p:nvPr/>
          </p:nvSpPr>
          <p:spPr>
            <a:xfrm>
              <a:off x="4662200" y="2996525"/>
              <a:ext cx="1848850" cy="1197625"/>
            </a:xfrm>
            <a:custGeom>
              <a:avLst/>
              <a:gdLst/>
              <a:ahLst/>
              <a:cxnLst/>
              <a:rect l="l" t="t" r="r" b="b"/>
              <a:pathLst>
                <a:path w="73954" h="47905" extrusionOk="0">
                  <a:moveTo>
                    <a:pt x="17661" y="1"/>
                  </a:moveTo>
                  <a:cubicBezTo>
                    <a:pt x="17418" y="1"/>
                    <a:pt x="17235" y="153"/>
                    <a:pt x="17144" y="366"/>
                  </a:cubicBezTo>
                  <a:lnTo>
                    <a:pt x="153" y="47205"/>
                  </a:lnTo>
                  <a:cubicBezTo>
                    <a:pt x="1" y="47540"/>
                    <a:pt x="274" y="47904"/>
                    <a:pt x="669" y="47904"/>
                  </a:cubicBezTo>
                  <a:lnTo>
                    <a:pt x="54105" y="47904"/>
                  </a:lnTo>
                  <a:cubicBezTo>
                    <a:pt x="54318" y="47904"/>
                    <a:pt x="54531" y="47783"/>
                    <a:pt x="54622" y="47570"/>
                  </a:cubicBezTo>
                  <a:lnTo>
                    <a:pt x="73802" y="730"/>
                  </a:lnTo>
                  <a:cubicBezTo>
                    <a:pt x="73954" y="396"/>
                    <a:pt x="73680" y="1"/>
                    <a:pt x="7331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9" name="Google Shape;939;p47"/>
            <p:cNvSpPr/>
            <p:nvPr/>
          </p:nvSpPr>
          <p:spPr>
            <a:xfrm>
              <a:off x="4071775" y="4194125"/>
              <a:ext cx="1993975" cy="91975"/>
            </a:xfrm>
            <a:custGeom>
              <a:avLst/>
              <a:gdLst/>
              <a:ahLst/>
              <a:cxnLst/>
              <a:rect l="l" t="t" r="r" b="b"/>
              <a:pathLst>
                <a:path w="79759" h="3679" extrusionOk="0">
                  <a:moveTo>
                    <a:pt x="0" y="0"/>
                  </a:moveTo>
                  <a:lnTo>
                    <a:pt x="0" y="3678"/>
                  </a:lnTo>
                  <a:lnTo>
                    <a:pt x="79759" y="3678"/>
                  </a:lnTo>
                  <a:lnTo>
                    <a:pt x="77570"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0" name="Google Shape;940;p47"/>
            <p:cNvSpPr/>
            <p:nvPr/>
          </p:nvSpPr>
          <p:spPr>
            <a:xfrm>
              <a:off x="3463100" y="3027700"/>
              <a:ext cx="1405825" cy="820175"/>
            </a:xfrm>
            <a:custGeom>
              <a:avLst/>
              <a:gdLst/>
              <a:ahLst/>
              <a:cxnLst/>
              <a:rect l="l" t="t" r="r" b="b"/>
              <a:pathLst>
                <a:path w="56233" h="32807" extrusionOk="0">
                  <a:moveTo>
                    <a:pt x="43527" y="0"/>
                  </a:moveTo>
                  <a:cubicBezTo>
                    <a:pt x="43527" y="0"/>
                    <a:pt x="41946" y="19119"/>
                    <a:pt x="38481" y="20061"/>
                  </a:cubicBezTo>
                  <a:cubicBezTo>
                    <a:pt x="34949" y="21007"/>
                    <a:pt x="31224" y="21333"/>
                    <a:pt x="27749" y="21333"/>
                  </a:cubicBezTo>
                  <a:cubicBezTo>
                    <a:pt x="21955" y="21333"/>
                    <a:pt x="16855" y="20426"/>
                    <a:pt x="14499" y="19970"/>
                  </a:cubicBezTo>
                  <a:cubicBezTo>
                    <a:pt x="14074" y="19575"/>
                    <a:pt x="13557" y="19149"/>
                    <a:pt x="13010" y="18602"/>
                  </a:cubicBezTo>
                  <a:cubicBezTo>
                    <a:pt x="12554" y="18116"/>
                    <a:pt x="12159" y="17569"/>
                    <a:pt x="11885" y="16961"/>
                  </a:cubicBezTo>
                  <a:cubicBezTo>
                    <a:pt x="11490" y="16231"/>
                    <a:pt x="11186" y="15441"/>
                    <a:pt x="11004" y="14620"/>
                  </a:cubicBezTo>
                  <a:cubicBezTo>
                    <a:pt x="10947" y="14147"/>
                    <a:pt x="10559" y="13862"/>
                    <a:pt x="10194" y="13862"/>
                  </a:cubicBezTo>
                  <a:cubicBezTo>
                    <a:pt x="9974" y="13862"/>
                    <a:pt x="9762" y="13966"/>
                    <a:pt x="9636" y="14195"/>
                  </a:cubicBezTo>
                  <a:cubicBezTo>
                    <a:pt x="9301" y="14833"/>
                    <a:pt x="9149" y="17143"/>
                    <a:pt x="10426" y="19271"/>
                  </a:cubicBezTo>
                  <a:cubicBezTo>
                    <a:pt x="10669" y="19848"/>
                    <a:pt x="10335" y="20487"/>
                    <a:pt x="9727" y="20639"/>
                  </a:cubicBezTo>
                  <a:cubicBezTo>
                    <a:pt x="8116" y="21247"/>
                    <a:pt x="2493" y="22979"/>
                    <a:pt x="1581" y="23405"/>
                  </a:cubicBezTo>
                  <a:cubicBezTo>
                    <a:pt x="760" y="23800"/>
                    <a:pt x="0" y="24499"/>
                    <a:pt x="851" y="24621"/>
                  </a:cubicBezTo>
                  <a:cubicBezTo>
                    <a:pt x="938" y="24636"/>
                    <a:pt x="1065" y="24643"/>
                    <a:pt x="1222" y="24643"/>
                  </a:cubicBezTo>
                  <a:cubicBezTo>
                    <a:pt x="2186" y="24643"/>
                    <a:pt x="4306" y="24380"/>
                    <a:pt x="5497" y="24221"/>
                  </a:cubicBezTo>
                  <a:lnTo>
                    <a:pt x="5497" y="24221"/>
                  </a:lnTo>
                  <a:cubicBezTo>
                    <a:pt x="3814" y="24468"/>
                    <a:pt x="249" y="25071"/>
                    <a:pt x="365" y="25745"/>
                  </a:cubicBezTo>
                  <a:cubicBezTo>
                    <a:pt x="432" y="26079"/>
                    <a:pt x="956" y="26321"/>
                    <a:pt x="2078" y="26321"/>
                  </a:cubicBezTo>
                  <a:cubicBezTo>
                    <a:pt x="2245" y="26321"/>
                    <a:pt x="2426" y="26315"/>
                    <a:pt x="2621" y="26304"/>
                  </a:cubicBezTo>
                  <a:lnTo>
                    <a:pt x="2621" y="26304"/>
                  </a:lnTo>
                  <a:cubicBezTo>
                    <a:pt x="1635" y="26499"/>
                    <a:pt x="775" y="26721"/>
                    <a:pt x="578" y="26931"/>
                  </a:cubicBezTo>
                  <a:cubicBezTo>
                    <a:pt x="33" y="27462"/>
                    <a:pt x="954" y="27609"/>
                    <a:pt x="2136" y="27609"/>
                  </a:cubicBezTo>
                  <a:cubicBezTo>
                    <a:pt x="3590" y="27609"/>
                    <a:pt x="5440" y="27387"/>
                    <a:pt x="5441" y="27387"/>
                  </a:cubicBezTo>
                  <a:lnTo>
                    <a:pt x="5441" y="27387"/>
                  </a:lnTo>
                  <a:cubicBezTo>
                    <a:pt x="1186" y="27934"/>
                    <a:pt x="1247" y="27721"/>
                    <a:pt x="1186" y="28298"/>
                  </a:cubicBezTo>
                  <a:cubicBezTo>
                    <a:pt x="1155" y="28724"/>
                    <a:pt x="2128" y="28906"/>
                    <a:pt x="4469" y="28937"/>
                  </a:cubicBezTo>
                  <a:cubicBezTo>
                    <a:pt x="6353" y="28967"/>
                    <a:pt x="8298" y="29362"/>
                    <a:pt x="11186" y="29545"/>
                  </a:cubicBezTo>
                  <a:cubicBezTo>
                    <a:pt x="11186" y="29545"/>
                    <a:pt x="22714" y="32807"/>
                    <a:pt x="33685" y="32807"/>
                  </a:cubicBezTo>
                  <a:cubicBezTo>
                    <a:pt x="42213" y="32807"/>
                    <a:pt x="50405" y="30836"/>
                    <a:pt x="52585" y="23830"/>
                  </a:cubicBezTo>
                  <a:cubicBezTo>
                    <a:pt x="55290" y="15198"/>
                    <a:pt x="55321" y="11915"/>
                    <a:pt x="56232" y="6231"/>
                  </a:cubicBezTo>
                  <a:lnTo>
                    <a:pt x="43527" y="0"/>
                  </a:ln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1" name="Google Shape;941;p47"/>
            <p:cNvSpPr/>
            <p:nvPr/>
          </p:nvSpPr>
          <p:spPr>
            <a:xfrm>
              <a:off x="3517050" y="3704275"/>
              <a:ext cx="145925" cy="18050"/>
            </a:xfrm>
            <a:custGeom>
              <a:avLst/>
              <a:gdLst/>
              <a:ahLst/>
              <a:cxnLst/>
              <a:rect l="l" t="t" r="r" b="b"/>
              <a:pathLst>
                <a:path w="5837" h="722" extrusionOk="0">
                  <a:moveTo>
                    <a:pt x="5355" y="0"/>
                  </a:moveTo>
                  <a:cubicBezTo>
                    <a:pt x="4829" y="0"/>
                    <a:pt x="3921" y="55"/>
                    <a:pt x="2888" y="172"/>
                  </a:cubicBezTo>
                  <a:cubicBezTo>
                    <a:pt x="1307" y="324"/>
                    <a:pt x="0" y="536"/>
                    <a:pt x="0" y="658"/>
                  </a:cubicBezTo>
                  <a:cubicBezTo>
                    <a:pt x="0" y="701"/>
                    <a:pt x="168" y="721"/>
                    <a:pt x="457" y="721"/>
                  </a:cubicBezTo>
                  <a:cubicBezTo>
                    <a:pt x="982" y="721"/>
                    <a:pt x="1909" y="654"/>
                    <a:pt x="2949" y="536"/>
                  </a:cubicBezTo>
                  <a:cubicBezTo>
                    <a:pt x="4560" y="384"/>
                    <a:pt x="5836" y="172"/>
                    <a:pt x="5836" y="50"/>
                  </a:cubicBezTo>
                  <a:cubicBezTo>
                    <a:pt x="5826" y="17"/>
                    <a:pt x="5650" y="0"/>
                    <a:pt x="5355" y="0"/>
                  </a:cubicBezTo>
                  <a:close/>
                </a:path>
              </a:pathLst>
            </a:custGeom>
            <a:solidFill>
              <a:srgbClr val="A369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2" name="Google Shape;942;p47"/>
            <p:cNvSpPr/>
            <p:nvPr/>
          </p:nvSpPr>
          <p:spPr>
            <a:xfrm>
              <a:off x="3507175" y="3663425"/>
              <a:ext cx="155050" cy="27225"/>
            </a:xfrm>
            <a:custGeom>
              <a:avLst/>
              <a:gdLst/>
              <a:ahLst/>
              <a:cxnLst/>
              <a:rect l="l" t="t" r="r" b="b"/>
              <a:pathLst>
                <a:path w="6202" h="1089" extrusionOk="0">
                  <a:moveTo>
                    <a:pt x="5961" y="0"/>
                  </a:moveTo>
                  <a:cubicBezTo>
                    <a:pt x="5488" y="0"/>
                    <a:pt x="4367" y="138"/>
                    <a:pt x="3070" y="347"/>
                  </a:cubicBezTo>
                  <a:cubicBezTo>
                    <a:pt x="1368" y="651"/>
                    <a:pt x="0" y="954"/>
                    <a:pt x="31" y="1046"/>
                  </a:cubicBezTo>
                  <a:cubicBezTo>
                    <a:pt x="38" y="1075"/>
                    <a:pt x="123" y="1088"/>
                    <a:pt x="270" y="1088"/>
                  </a:cubicBezTo>
                  <a:cubicBezTo>
                    <a:pt x="744" y="1088"/>
                    <a:pt x="1864" y="950"/>
                    <a:pt x="3161" y="742"/>
                  </a:cubicBezTo>
                  <a:cubicBezTo>
                    <a:pt x="4833" y="468"/>
                    <a:pt x="6201" y="134"/>
                    <a:pt x="6201" y="43"/>
                  </a:cubicBezTo>
                  <a:cubicBezTo>
                    <a:pt x="6194" y="14"/>
                    <a:pt x="6109" y="0"/>
                    <a:pt x="5961" y="0"/>
                  </a:cubicBezTo>
                  <a:close/>
                </a:path>
              </a:pathLst>
            </a:custGeom>
            <a:solidFill>
              <a:srgbClr val="A369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3" name="Google Shape;943;p47"/>
            <p:cNvSpPr/>
            <p:nvPr/>
          </p:nvSpPr>
          <p:spPr>
            <a:xfrm>
              <a:off x="3514775" y="3620500"/>
              <a:ext cx="146675" cy="27950"/>
            </a:xfrm>
            <a:custGeom>
              <a:avLst/>
              <a:gdLst/>
              <a:ahLst/>
              <a:cxnLst/>
              <a:rect l="l" t="t" r="r" b="b"/>
              <a:pathLst>
                <a:path w="5867" h="1118" extrusionOk="0">
                  <a:moveTo>
                    <a:pt x="5677" y="1"/>
                  </a:moveTo>
                  <a:cubicBezTo>
                    <a:pt x="5278" y="1"/>
                    <a:pt x="4181" y="142"/>
                    <a:pt x="2888" y="361"/>
                  </a:cubicBezTo>
                  <a:cubicBezTo>
                    <a:pt x="1277" y="665"/>
                    <a:pt x="0" y="969"/>
                    <a:pt x="0" y="1091"/>
                  </a:cubicBezTo>
                  <a:cubicBezTo>
                    <a:pt x="6" y="1109"/>
                    <a:pt x="62" y="1117"/>
                    <a:pt x="160" y="1117"/>
                  </a:cubicBezTo>
                  <a:cubicBezTo>
                    <a:pt x="558" y="1117"/>
                    <a:pt x="1655" y="976"/>
                    <a:pt x="2949" y="757"/>
                  </a:cubicBezTo>
                  <a:cubicBezTo>
                    <a:pt x="4560" y="453"/>
                    <a:pt x="5867" y="149"/>
                    <a:pt x="5836" y="27"/>
                  </a:cubicBezTo>
                  <a:cubicBezTo>
                    <a:pt x="5830" y="9"/>
                    <a:pt x="5775" y="1"/>
                    <a:pt x="5677" y="1"/>
                  </a:cubicBezTo>
                  <a:close/>
                </a:path>
              </a:pathLst>
            </a:custGeom>
            <a:solidFill>
              <a:srgbClr val="A369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4" name="Google Shape;944;p47"/>
            <p:cNvSpPr/>
            <p:nvPr/>
          </p:nvSpPr>
          <p:spPr>
            <a:xfrm>
              <a:off x="4868900" y="3843050"/>
              <a:ext cx="923300" cy="345025"/>
            </a:xfrm>
            <a:custGeom>
              <a:avLst/>
              <a:gdLst/>
              <a:ahLst/>
              <a:cxnLst/>
              <a:rect l="l" t="t" r="r" b="b"/>
              <a:pathLst>
                <a:path w="36932" h="13801" extrusionOk="0">
                  <a:moveTo>
                    <a:pt x="34560" y="1"/>
                  </a:moveTo>
                  <a:lnTo>
                    <a:pt x="1429" y="3071"/>
                  </a:lnTo>
                  <a:lnTo>
                    <a:pt x="0" y="13800"/>
                  </a:lnTo>
                  <a:lnTo>
                    <a:pt x="36931" y="13800"/>
                  </a:lnTo>
                  <a:lnTo>
                    <a:pt x="34560"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5" name="Google Shape;945;p47"/>
            <p:cNvSpPr/>
            <p:nvPr/>
          </p:nvSpPr>
          <p:spPr>
            <a:xfrm>
              <a:off x="4511000" y="2659150"/>
              <a:ext cx="303975" cy="487875"/>
            </a:xfrm>
            <a:custGeom>
              <a:avLst/>
              <a:gdLst/>
              <a:ahLst/>
              <a:cxnLst/>
              <a:rect l="l" t="t" r="r" b="b"/>
              <a:pathLst>
                <a:path w="12159" h="19515" extrusionOk="0">
                  <a:moveTo>
                    <a:pt x="5380" y="0"/>
                  </a:moveTo>
                  <a:cubicBezTo>
                    <a:pt x="5380" y="0"/>
                    <a:pt x="0" y="16110"/>
                    <a:pt x="365" y="16779"/>
                  </a:cubicBezTo>
                  <a:lnTo>
                    <a:pt x="12158" y="19514"/>
                  </a:lnTo>
                  <a:lnTo>
                    <a:pt x="5380" y="0"/>
                  </a:ln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6" name="Google Shape;946;p47"/>
            <p:cNvSpPr/>
            <p:nvPr/>
          </p:nvSpPr>
          <p:spPr>
            <a:xfrm>
              <a:off x="4511000" y="2659150"/>
              <a:ext cx="303975" cy="487875"/>
            </a:xfrm>
            <a:custGeom>
              <a:avLst/>
              <a:gdLst/>
              <a:ahLst/>
              <a:cxnLst/>
              <a:rect l="l" t="t" r="r" b="b"/>
              <a:pathLst>
                <a:path w="12159" h="19515" extrusionOk="0">
                  <a:moveTo>
                    <a:pt x="5380" y="0"/>
                  </a:moveTo>
                  <a:cubicBezTo>
                    <a:pt x="5380" y="0"/>
                    <a:pt x="0" y="16110"/>
                    <a:pt x="365" y="16779"/>
                  </a:cubicBezTo>
                  <a:lnTo>
                    <a:pt x="12158" y="19514"/>
                  </a:lnTo>
                  <a:lnTo>
                    <a:pt x="5380" y="0"/>
                  </a:lnTo>
                  <a:close/>
                </a:path>
              </a:pathLst>
            </a:custGeom>
            <a:solidFill>
              <a:srgbClr val="203E80">
                <a:alpha val="647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7" name="Google Shape;947;p47"/>
            <p:cNvSpPr/>
            <p:nvPr/>
          </p:nvSpPr>
          <p:spPr>
            <a:xfrm>
              <a:off x="4642450" y="2524275"/>
              <a:ext cx="1119350" cy="1469250"/>
            </a:xfrm>
            <a:custGeom>
              <a:avLst/>
              <a:gdLst/>
              <a:ahLst/>
              <a:cxnLst/>
              <a:rect l="l" t="t" r="r" b="b"/>
              <a:pathLst>
                <a:path w="44774" h="58770" extrusionOk="0">
                  <a:moveTo>
                    <a:pt x="11589" y="1"/>
                  </a:moveTo>
                  <a:cubicBezTo>
                    <a:pt x="10125" y="1"/>
                    <a:pt x="8660" y="96"/>
                    <a:pt x="7204" y="289"/>
                  </a:cubicBezTo>
                  <a:lnTo>
                    <a:pt x="6505" y="380"/>
                  </a:lnTo>
                  <a:cubicBezTo>
                    <a:pt x="3587" y="684"/>
                    <a:pt x="1125" y="2660"/>
                    <a:pt x="122" y="5395"/>
                  </a:cubicBezTo>
                  <a:cubicBezTo>
                    <a:pt x="122" y="5395"/>
                    <a:pt x="0" y="13329"/>
                    <a:pt x="2432" y="18587"/>
                  </a:cubicBezTo>
                  <a:lnTo>
                    <a:pt x="10213" y="35669"/>
                  </a:lnTo>
                  <a:lnTo>
                    <a:pt x="9089" y="58770"/>
                  </a:lnTo>
                  <a:lnTo>
                    <a:pt x="44773" y="54727"/>
                  </a:lnTo>
                  <a:lnTo>
                    <a:pt x="39181" y="32417"/>
                  </a:lnTo>
                  <a:cubicBezTo>
                    <a:pt x="39181" y="32417"/>
                    <a:pt x="35351" y="6550"/>
                    <a:pt x="28360" y="3693"/>
                  </a:cubicBezTo>
                  <a:cubicBezTo>
                    <a:pt x="25928" y="2751"/>
                    <a:pt x="23436" y="1961"/>
                    <a:pt x="20913" y="1292"/>
                  </a:cubicBezTo>
                  <a:cubicBezTo>
                    <a:pt x="17883" y="441"/>
                    <a:pt x="14739" y="1"/>
                    <a:pt x="11589" y="1"/>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8" name="Google Shape;948;p47"/>
            <p:cNvSpPr/>
            <p:nvPr/>
          </p:nvSpPr>
          <p:spPr>
            <a:xfrm>
              <a:off x="5103700" y="3967675"/>
              <a:ext cx="7625" cy="209000"/>
            </a:xfrm>
            <a:custGeom>
              <a:avLst/>
              <a:gdLst/>
              <a:ahLst/>
              <a:cxnLst/>
              <a:rect l="l" t="t" r="r" b="b"/>
              <a:pathLst>
                <a:path w="305" h="8360" extrusionOk="0">
                  <a:moveTo>
                    <a:pt x="61" y="0"/>
                  </a:moveTo>
                  <a:cubicBezTo>
                    <a:pt x="1" y="0"/>
                    <a:pt x="1" y="1885"/>
                    <a:pt x="61" y="4195"/>
                  </a:cubicBezTo>
                  <a:cubicBezTo>
                    <a:pt x="92" y="6505"/>
                    <a:pt x="183" y="8359"/>
                    <a:pt x="213" y="8359"/>
                  </a:cubicBezTo>
                  <a:cubicBezTo>
                    <a:pt x="305" y="8359"/>
                    <a:pt x="274" y="6505"/>
                    <a:pt x="213" y="4195"/>
                  </a:cubicBezTo>
                  <a:cubicBezTo>
                    <a:pt x="183" y="1885"/>
                    <a:pt x="92" y="0"/>
                    <a:pt x="6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9" name="Google Shape;949;p47"/>
            <p:cNvSpPr/>
            <p:nvPr/>
          </p:nvSpPr>
          <p:spPr>
            <a:xfrm>
              <a:off x="5141700" y="3988950"/>
              <a:ext cx="43350" cy="39650"/>
            </a:xfrm>
            <a:custGeom>
              <a:avLst/>
              <a:gdLst/>
              <a:ahLst/>
              <a:cxnLst/>
              <a:rect l="l" t="t" r="r" b="b"/>
              <a:pathLst>
                <a:path w="1734" h="1586" extrusionOk="0">
                  <a:moveTo>
                    <a:pt x="396" y="1"/>
                  </a:moveTo>
                  <a:cubicBezTo>
                    <a:pt x="396" y="1"/>
                    <a:pt x="122" y="153"/>
                    <a:pt x="61" y="578"/>
                  </a:cubicBezTo>
                  <a:cubicBezTo>
                    <a:pt x="0" y="852"/>
                    <a:pt x="92" y="1095"/>
                    <a:pt x="274" y="1308"/>
                  </a:cubicBezTo>
                  <a:cubicBezTo>
                    <a:pt x="432" y="1489"/>
                    <a:pt x="675" y="1585"/>
                    <a:pt x="914" y="1585"/>
                  </a:cubicBezTo>
                  <a:cubicBezTo>
                    <a:pt x="996" y="1585"/>
                    <a:pt x="1078" y="1574"/>
                    <a:pt x="1156" y="1551"/>
                  </a:cubicBezTo>
                  <a:cubicBezTo>
                    <a:pt x="1490" y="1429"/>
                    <a:pt x="1703" y="1125"/>
                    <a:pt x="1733" y="791"/>
                  </a:cubicBezTo>
                  <a:cubicBezTo>
                    <a:pt x="1733" y="372"/>
                    <a:pt x="1396" y="67"/>
                    <a:pt x="1011" y="67"/>
                  </a:cubicBezTo>
                  <a:cubicBezTo>
                    <a:pt x="949" y="67"/>
                    <a:pt x="885" y="75"/>
                    <a:pt x="821" y="92"/>
                  </a:cubicBezTo>
                  <a:cubicBezTo>
                    <a:pt x="700" y="122"/>
                    <a:pt x="669" y="183"/>
                    <a:pt x="669" y="183"/>
                  </a:cubicBezTo>
                  <a:cubicBezTo>
                    <a:pt x="722" y="175"/>
                    <a:pt x="776" y="171"/>
                    <a:pt x="828" y="171"/>
                  </a:cubicBezTo>
                  <a:cubicBezTo>
                    <a:pt x="985" y="171"/>
                    <a:pt x="1133" y="206"/>
                    <a:pt x="1247" y="274"/>
                  </a:cubicBezTo>
                  <a:cubicBezTo>
                    <a:pt x="1459" y="365"/>
                    <a:pt x="1551" y="578"/>
                    <a:pt x="1551" y="791"/>
                  </a:cubicBezTo>
                  <a:cubicBezTo>
                    <a:pt x="1520" y="1034"/>
                    <a:pt x="1338" y="1277"/>
                    <a:pt x="1095" y="1368"/>
                  </a:cubicBezTo>
                  <a:cubicBezTo>
                    <a:pt x="1034" y="1383"/>
                    <a:pt x="975" y="1391"/>
                    <a:pt x="916" y="1391"/>
                  </a:cubicBezTo>
                  <a:cubicBezTo>
                    <a:pt x="503" y="1391"/>
                    <a:pt x="156" y="1034"/>
                    <a:pt x="183" y="608"/>
                  </a:cubicBezTo>
                  <a:cubicBezTo>
                    <a:pt x="213" y="396"/>
                    <a:pt x="304" y="183"/>
                    <a:pt x="396"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0" name="Google Shape;950;p47"/>
            <p:cNvSpPr/>
            <p:nvPr/>
          </p:nvSpPr>
          <p:spPr>
            <a:xfrm>
              <a:off x="5382575" y="3932725"/>
              <a:ext cx="365550" cy="161000"/>
            </a:xfrm>
            <a:custGeom>
              <a:avLst/>
              <a:gdLst/>
              <a:ahLst/>
              <a:cxnLst/>
              <a:rect l="l" t="t" r="r" b="b"/>
              <a:pathLst>
                <a:path w="14622" h="6440" extrusionOk="0">
                  <a:moveTo>
                    <a:pt x="1" y="0"/>
                  </a:moveTo>
                  <a:cubicBezTo>
                    <a:pt x="1" y="0"/>
                    <a:pt x="1" y="61"/>
                    <a:pt x="31" y="152"/>
                  </a:cubicBezTo>
                  <a:cubicBezTo>
                    <a:pt x="92" y="274"/>
                    <a:pt x="122" y="426"/>
                    <a:pt x="244" y="639"/>
                  </a:cubicBezTo>
                  <a:cubicBezTo>
                    <a:pt x="487" y="1216"/>
                    <a:pt x="791" y="1794"/>
                    <a:pt x="1156" y="2310"/>
                  </a:cubicBezTo>
                  <a:cubicBezTo>
                    <a:pt x="3009" y="4955"/>
                    <a:pt x="6006" y="6440"/>
                    <a:pt x="9108" y="6440"/>
                  </a:cubicBezTo>
                  <a:cubicBezTo>
                    <a:pt x="10177" y="6440"/>
                    <a:pt x="11259" y="6263"/>
                    <a:pt x="12311" y="5897"/>
                  </a:cubicBezTo>
                  <a:cubicBezTo>
                    <a:pt x="12919" y="5684"/>
                    <a:pt x="13497" y="5411"/>
                    <a:pt x="14044" y="5107"/>
                  </a:cubicBezTo>
                  <a:cubicBezTo>
                    <a:pt x="14196" y="5016"/>
                    <a:pt x="14317" y="4924"/>
                    <a:pt x="14469" y="4803"/>
                  </a:cubicBezTo>
                  <a:cubicBezTo>
                    <a:pt x="14530" y="4772"/>
                    <a:pt x="14560" y="4742"/>
                    <a:pt x="14621" y="4712"/>
                  </a:cubicBezTo>
                  <a:lnTo>
                    <a:pt x="14621" y="4712"/>
                  </a:lnTo>
                  <a:cubicBezTo>
                    <a:pt x="14408" y="4803"/>
                    <a:pt x="14196" y="4894"/>
                    <a:pt x="13983" y="5016"/>
                  </a:cubicBezTo>
                  <a:cubicBezTo>
                    <a:pt x="13436" y="5319"/>
                    <a:pt x="12858" y="5563"/>
                    <a:pt x="12281" y="5775"/>
                  </a:cubicBezTo>
                  <a:cubicBezTo>
                    <a:pt x="11399" y="6049"/>
                    <a:pt x="10457" y="6201"/>
                    <a:pt x="9545" y="6262"/>
                  </a:cubicBezTo>
                  <a:cubicBezTo>
                    <a:pt x="9416" y="6267"/>
                    <a:pt x="9288" y="6269"/>
                    <a:pt x="9159" y="6269"/>
                  </a:cubicBezTo>
                  <a:cubicBezTo>
                    <a:pt x="6986" y="6269"/>
                    <a:pt x="4886" y="5544"/>
                    <a:pt x="3192" y="4195"/>
                  </a:cubicBezTo>
                  <a:cubicBezTo>
                    <a:pt x="1977" y="3253"/>
                    <a:pt x="974" y="2006"/>
                    <a:pt x="305" y="608"/>
                  </a:cubicBezTo>
                  <a:cubicBezTo>
                    <a:pt x="123" y="213"/>
                    <a:pt x="1" y="0"/>
                    <a:pt x="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1" name="Google Shape;951;p47"/>
            <p:cNvSpPr/>
            <p:nvPr/>
          </p:nvSpPr>
          <p:spPr>
            <a:xfrm>
              <a:off x="4685000" y="2915225"/>
              <a:ext cx="342750" cy="58025"/>
            </a:xfrm>
            <a:custGeom>
              <a:avLst/>
              <a:gdLst/>
              <a:ahLst/>
              <a:cxnLst/>
              <a:rect l="l" t="t" r="r" b="b"/>
              <a:pathLst>
                <a:path w="13710" h="2321" extrusionOk="0">
                  <a:moveTo>
                    <a:pt x="13709" y="1"/>
                  </a:moveTo>
                  <a:lnTo>
                    <a:pt x="13709" y="1"/>
                  </a:lnTo>
                  <a:cubicBezTo>
                    <a:pt x="13557" y="122"/>
                    <a:pt x="13375" y="244"/>
                    <a:pt x="13253" y="365"/>
                  </a:cubicBezTo>
                  <a:cubicBezTo>
                    <a:pt x="12828" y="700"/>
                    <a:pt x="12402" y="1004"/>
                    <a:pt x="11946" y="1308"/>
                  </a:cubicBezTo>
                  <a:cubicBezTo>
                    <a:pt x="11277" y="1733"/>
                    <a:pt x="10548" y="2037"/>
                    <a:pt x="9758" y="2128"/>
                  </a:cubicBezTo>
                  <a:cubicBezTo>
                    <a:pt x="9689" y="2130"/>
                    <a:pt x="9620" y="2132"/>
                    <a:pt x="9551" y="2132"/>
                  </a:cubicBezTo>
                  <a:cubicBezTo>
                    <a:pt x="8651" y="2132"/>
                    <a:pt x="7780" y="1946"/>
                    <a:pt x="6961" y="1551"/>
                  </a:cubicBezTo>
                  <a:cubicBezTo>
                    <a:pt x="6019" y="1125"/>
                    <a:pt x="5138" y="639"/>
                    <a:pt x="4286" y="335"/>
                  </a:cubicBezTo>
                  <a:cubicBezTo>
                    <a:pt x="3744" y="118"/>
                    <a:pt x="3170" y="9"/>
                    <a:pt x="2587" y="9"/>
                  </a:cubicBezTo>
                  <a:cubicBezTo>
                    <a:pt x="2354" y="9"/>
                    <a:pt x="2120" y="27"/>
                    <a:pt x="1885" y="61"/>
                  </a:cubicBezTo>
                  <a:cubicBezTo>
                    <a:pt x="1338" y="122"/>
                    <a:pt x="821" y="335"/>
                    <a:pt x="396" y="700"/>
                  </a:cubicBezTo>
                  <a:cubicBezTo>
                    <a:pt x="305" y="791"/>
                    <a:pt x="183" y="882"/>
                    <a:pt x="92" y="1004"/>
                  </a:cubicBezTo>
                  <a:cubicBezTo>
                    <a:pt x="61" y="1034"/>
                    <a:pt x="31" y="1095"/>
                    <a:pt x="1" y="1125"/>
                  </a:cubicBezTo>
                  <a:cubicBezTo>
                    <a:pt x="3" y="1127"/>
                    <a:pt x="6" y="1129"/>
                    <a:pt x="9" y="1129"/>
                  </a:cubicBezTo>
                  <a:cubicBezTo>
                    <a:pt x="50" y="1129"/>
                    <a:pt x="175" y="958"/>
                    <a:pt x="457" y="760"/>
                  </a:cubicBezTo>
                  <a:cubicBezTo>
                    <a:pt x="882" y="457"/>
                    <a:pt x="1368" y="244"/>
                    <a:pt x="1916" y="183"/>
                  </a:cubicBezTo>
                  <a:cubicBezTo>
                    <a:pt x="2068" y="171"/>
                    <a:pt x="2220" y="165"/>
                    <a:pt x="2372" y="165"/>
                  </a:cubicBezTo>
                  <a:cubicBezTo>
                    <a:pt x="3008" y="165"/>
                    <a:pt x="3637" y="272"/>
                    <a:pt x="4226" y="517"/>
                  </a:cubicBezTo>
                  <a:cubicBezTo>
                    <a:pt x="5046" y="821"/>
                    <a:pt x="5928" y="1308"/>
                    <a:pt x="6870" y="1733"/>
                  </a:cubicBezTo>
                  <a:cubicBezTo>
                    <a:pt x="7679" y="2111"/>
                    <a:pt x="8560" y="2321"/>
                    <a:pt x="9428" y="2321"/>
                  </a:cubicBezTo>
                  <a:cubicBezTo>
                    <a:pt x="9538" y="2321"/>
                    <a:pt x="9648" y="2317"/>
                    <a:pt x="9758" y="2311"/>
                  </a:cubicBezTo>
                  <a:cubicBezTo>
                    <a:pt x="10578" y="2189"/>
                    <a:pt x="11338" y="1885"/>
                    <a:pt x="12007" y="1429"/>
                  </a:cubicBezTo>
                  <a:cubicBezTo>
                    <a:pt x="12463" y="1125"/>
                    <a:pt x="12888" y="791"/>
                    <a:pt x="13284" y="426"/>
                  </a:cubicBezTo>
                  <a:cubicBezTo>
                    <a:pt x="13436" y="305"/>
                    <a:pt x="13588" y="153"/>
                    <a:pt x="13709"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2" name="Google Shape;952;p47"/>
            <p:cNvSpPr/>
            <p:nvPr/>
          </p:nvSpPr>
          <p:spPr>
            <a:xfrm>
              <a:off x="4649300" y="2690225"/>
              <a:ext cx="144400" cy="40025"/>
            </a:xfrm>
            <a:custGeom>
              <a:avLst/>
              <a:gdLst/>
              <a:ahLst/>
              <a:cxnLst/>
              <a:rect l="l" t="t" r="r" b="b"/>
              <a:pathLst>
                <a:path w="5776" h="1601" extrusionOk="0">
                  <a:moveTo>
                    <a:pt x="5767" y="1"/>
                  </a:moveTo>
                  <a:cubicBezTo>
                    <a:pt x="5713" y="1"/>
                    <a:pt x="5471" y="205"/>
                    <a:pt x="5015" y="490"/>
                  </a:cubicBezTo>
                  <a:cubicBezTo>
                    <a:pt x="3994" y="1088"/>
                    <a:pt x="2829" y="1420"/>
                    <a:pt x="1656" y="1420"/>
                  </a:cubicBezTo>
                  <a:cubicBezTo>
                    <a:pt x="1398" y="1420"/>
                    <a:pt x="1139" y="1404"/>
                    <a:pt x="882" y="1371"/>
                  </a:cubicBezTo>
                  <a:cubicBezTo>
                    <a:pt x="409" y="1319"/>
                    <a:pt x="95" y="1244"/>
                    <a:pt x="18" y="1244"/>
                  </a:cubicBezTo>
                  <a:cubicBezTo>
                    <a:pt x="6" y="1244"/>
                    <a:pt x="0" y="1246"/>
                    <a:pt x="0" y="1250"/>
                  </a:cubicBezTo>
                  <a:cubicBezTo>
                    <a:pt x="274" y="1402"/>
                    <a:pt x="547" y="1493"/>
                    <a:pt x="882" y="1523"/>
                  </a:cubicBezTo>
                  <a:cubicBezTo>
                    <a:pt x="1194" y="1575"/>
                    <a:pt x="1509" y="1601"/>
                    <a:pt x="1824" y="1601"/>
                  </a:cubicBezTo>
                  <a:cubicBezTo>
                    <a:pt x="2979" y="1601"/>
                    <a:pt x="4127" y="1256"/>
                    <a:pt x="5107" y="611"/>
                  </a:cubicBezTo>
                  <a:cubicBezTo>
                    <a:pt x="5350" y="429"/>
                    <a:pt x="5593" y="247"/>
                    <a:pt x="5775" y="3"/>
                  </a:cubicBezTo>
                  <a:cubicBezTo>
                    <a:pt x="5773" y="2"/>
                    <a:pt x="5771" y="1"/>
                    <a:pt x="5767"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3" name="Google Shape;953;p47"/>
            <p:cNvSpPr/>
            <p:nvPr/>
          </p:nvSpPr>
          <p:spPr>
            <a:xfrm>
              <a:off x="4832425" y="3227300"/>
              <a:ext cx="767525" cy="95925"/>
            </a:xfrm>
            <a:custGeom>
              <a:avLst/>
              <a:gdLst/>
              <a:ahLst/>
              <a:cxnLst/>
              <a:rect l="l" t="t" r="r" b="b"/>
              <a:pathLst>
                <a:path w="30701" h="3837" extrusionOk="0">
                  <a:moveTo>
                    <a:pt x="20400" y="0"/>
                  </a:moveTo>
                  <a:cubicBezTo>
                    <a:pt x="19690" y="0"/>
                    <a:pt x="18979" y="81"/>
                    <a:pt x="18268" y="253"/>
                  </a:cubicBezTo>
                  <a:cubicBezTo>
                    <a:pt x="17235" y="496"/>
                    <a:pt x="16201" y="831"/>
                    <a:pt x="15229" y="1256"/>
                  </a:cubicBezTo>
                  <a:cubicBezTo>
                    <a:pt x="13192" y="2107"/>
                    <a:pt x="11277" y="3050"/>
                    <a:pt x="9423" y="3414"/>
                  </a:cubicBezTo>
                  <a:cubicBezTo>
                    <a:pt x="8666" y="3583"/>
                    <a:pt x="7895" y="3667"/>
                    <a:pt x="7124" y="3667"/>
                  </a:cubicBezTo>
                  <a:cubicBezTo>
                    <a:pt x="6223" y="3667"/>
                    <a:pt x="5322" y="3552"/>
                    <a:pt x="4438" y="3323"/>
                  </a:cubicBezTo>
                  <a:cubicBezTo>
                    <a:pt x="3344" y="3080"/>
                    <a:pt x="2250" y="2746"/>
                    <a:pt x="1186" y="2351"/>
                  </a:cubicBezTo>
                  <a:lnTo>
                    <a:pt x="304" y="2047"/>
                  </a:lnTo>
                  <a:cubicBezTo>
                    <a:pt x="183" y="1986"/>
                    <a:pt x="92" y="1955"/>
                    <a:pt x="0" y="1955"/>
                  </a:cubicBezTo>
                  <a:cubicBezTo>
                    <a:pt x="92" y="1986"/>
                    <a:pt x="183" y="2047"/>
                    <a:pt x="274" y="2077"/>
                  </a:cubicBezTo>
                  <a:lnTo>
                    <a:pt x="1155" y="2411"/>
                  </a:lnTo>
                  <a:cubicBezTo>
                    <a:pt x="2219" y="2837"/>
                    <a:pt x="3283" y="3202"/>
                    <a:pt x="4408" y="3475"/>
                  </a:cubicBezTo>
                  <a:cubicBezTo>
                    <a:pt x="5323" y="3712"/>
                    <a:pt x="6266" y="3836"/>
                    <a:pt x="7211" y="3836"/>
                  </a:cubicBezTo>
                  <a:cubicBezTo>
                    <a:pt x="7962" y="3836"/>
                    <a:pt x="8714" y="3758"/>
                    <a:pt x="9453" y="3597"/>
                  </a:cubicBezTo>
                  <a:cubicBezTo>
                    <a:pt x="11368" y="3202"/>
                    <a:pt x="13283" y="2290"/>
                    <a:pt x="15289" y="1439"/>
                  </a:cubicBezTo>
                  <a:cubicBezTo>
                    <a:pt x="16262" y="1013"/>
                    <a:pt x="17296" y="679"/>
                    <a:pt x="18329" y="436"/>
                  </a:cubicBezTo>
                  <a:cubicBezTo>
                    <a:pt x="19047" y="279"/>
                    <a:pt x="19766" y="188"/>
                    <a:pt x="20497" y="188"/>
                  </a:cubicBezTo>
                  <a:cubicBezTo>
                    <a:pt x="20755" y="188"/>
                    <a:pt x="21015" y="199"/>
                    <a:pt x="21277" y="223"/>
                  </a:cubicBezTo>
                  <a:cubicBezTo>
                    <a:pt x="22159" y="345"/>
                    <a:pt x="23071" y="496"/>
                    <a:pt x="23922" y="740"/>
                  </a:cubicBezTo>
                  <a:cubicBezTo>
                    <a:pt x="24682" y="952"/>
                    <a:pt x="25472" y="1104"/>
                    <a:pt x="26262" y="1226"/>
                  </a:cubicBezTo>
                  <a:cubicBezTo>
                    <a:pt x="26630" y="1286"/>
                    <a:pt x="27005" y="1316"/>
                    <a:pt x="27380" y="1316"/>
                  </a:cubicBezTo>
                  <a:cubicBezTo>
                    <a:pt x="28150" y="1316"/>
                    <a:pt x="28921" y="1188"/>
                    <a:pt x="29636" y="922"/>
                  </a:cubicBezTo>
                  <a:cubicBezTo>
                    <a:pt x="29940" y="800"/>
                    <a:pt x="30214" y="648"/>
                    <a:pt x="30457" y="466"/>
                  </a:cubicBezTo>
                  <a:cubicBezTo>
                    <a:pt x="30548" y="405"/>
                    <a:pt x="30639" y="314"/>
                    <a:pt x="30700" y="253"/>
                  </a:cubicBezTo>
                  <a:lnTo>
                    <a:pt x="30700" y="253"/>
                  </a:lnTo>
                  <a:cubicBezTo>
                    <a:pt x="30366" y="496"/>
                    <a:pt x="29971" y="679"/>
                    <a:pt x="29575" y="831"/>
                  </a:cubicBezTo>
                  <a:cubicBezTo>
                    <a:pt x="28871" y="1066"/>
                    <a:pt x="28142" y="1187"/>
                    <a:pt x="27419" y="1187"/>
                  </a:cubicBezTo>
                  <a:cubicBezTo>
                    <a:pt x="27020" y="1187"/>
                    <a:pt x="26622" y="1150"/>
                    <a:pt x="26232" y="1074"/>
                  </a:cubicBezTo>
                  <a:cubicBezTo>
                    <a:pt x="25442" y="952"/>
                    <a:pt x="24682" y="800"/>
                    <a:pt x="23952" y="588"/>
                  </a:cubicBezTo>
                  <a:cubicBezTo>
                    <a:pt x="23071" y="345"/>
                    <a:pt x="22189" y="162"/>
                    <a:pt x="21277" y="41"/>
                  </a:cubicBezTo>
                  <a:cubicBezTo>
                    <a:pt x="20985" y="14"/>
                    <a:pt x="20693" y="0"/>
                    <a:pt x="20400"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4" name="Google Shape;954;p47"/>
            <p:cNvSpPr/>
            <p:nvPr/>
          </p:nvSpPr>
          <p:spPr>
            <a:xfrm>
              <a:off x="4893225" y="3521700"/>
              <a:ext cx="792575" cy="102100"/>
            </a:xfrm>
            <a:custGeom>
              <a:avLst/>
              <a:gdLst/>
              <a:ahLst/>
              <a:cxnLst/>
              <a:rect l="l" t="t" r="r" b="b"/>
              <a:pathLst>
                <a:path w="31703" h="4084" extrusionOk="0">
                  <a:moveTo>
                    <a:pt x="77" y="2498"/>
                  </a:moveTo>
                  <a:cubicBezTo>
                    <a:pt x="68" y="2507"/>
                    <a:pt x="60" y="2516"/>
                    <a:pt x="51" y="2525"/>
                  </a:cubicBezTo>
                  <a:lnTo>
                    <a:pt x="51" y="2525"/>
                  </a:lnTo>
                  <a:cubicBezTo>
                    <a:pt x="54" y="2523"/>
                    <a:pt x="58" y="2522"/>
                    <a:pt x="61" y="2520"/>
                  </a:cubicBezTo>
                  <a:lnTo>
                    <a:pt x="77" y="2498"/>
                  </a:lnTo>
                  <a:close/>
                  <a:moveTo>
                    <a:pt x="51" y="2525"/>
                  </a:moveTo>
                  <a:cubicBezTo>
                    <a:pt x="0" y="2554"/>
                    <a:pt x="0" y="2581"/>
                    <a:pt x="0" y="2581"/>
                  </a:cubicBezTo>
                  <a:cubicBezTo>
                    <a:pt x="17" y="2562"/>
                    <a:pt x="34" y="2544"/>
                    <a:pt x="51" y="2525"/>
                  </a:cubicBezTo>
                  <a:close/>
                  <a:moveTo>
                    <a:pt x="26193" y="0"/>
                  </a:moveTo>
                  <a:cubicBezTo>
                    <a:pt x="25771" y="0"/>
                    <a:pt x="25347" y="39"/>
                    <a:pt x="24925" y="119"/>
                  </a:cubicBezTo>
                  <a:cubicBezTo>
                    <a:pt x="23952" y="301"/>
                    <a:pt x="23040" y="666"/>
                    <a:pt x="22189" y="1183"/>
                  </a:cubicBezTo>
                  <a:cubicBezTo>
                    <a:pt x="21277" y="1669"/>
                    <a:pt x="20365" y="2277"/>
                    <a:pt x="19393" y="2824"/>
                  </a:cubicBezTo>
                  <a:cubicBezTo>
                    <a:pt x="18389" y="3402"/>
                    <a:pt x="17295" y="3766"/>
                    <a:pt x="16171" y="3888"/>
                  </a:cubicBezTo>
                  <a:cubicBezTo>
                    <a:pt x="16024" y="3896"/>
                    <a:pt x="15877" y="3899"/>
                    <a:pt x="15731" y="3899"/>
                  </a:cubicBezTo>
                  <a:cubicBezTo>
                    <a:pt x="14723" y="3899"/>
                    <a:pt x="13722" y="3720"/>
                    <a:pt x="12766" y="3402"/>
                  </a:cubicBezTo>
                  <a:cubicBezTo>
                    <a:pt x="11763" y="3067"/>
                    <a:pt x="10760" y="2672"/>
                    <a:pt x="9787" y="2216"/>
                  </a:cubicBezTo>
                  <a:cubicBezTo>
                    <a:pt x="7903" y="1395"/>
                    <a:pt x="6110" y="727"/>
                    <a:pt x="4529" y="696"/>
                  </a:cubicBezTo>
                  <a:cubicBezTo>
                    <a:pt x="4442" y="693"/>
                    <a:pt x="4354" y="691"/>
                    <a:pt x="4266" y="691"/>
                  </a:cubicBezTo>
                  <a:cubicBezTo>
                    <a:pt x="3649" y="691"/>
                    <a:pt x="3017" y="784"/>
                    <a:pt x="2432" y="970"/>
                  </a:cubicBezTo>
                  <a:cubicBezTo>
                    <a:pt x="1915" y="1122"/>
                    <a:pt x="1429" y="1335"/>
                    <a:pt x="973" y="1639"/>
                  </a:cubicBezTo>
                  <a:cubicBezTo>
                    <a:pt x="699" y="1821"/>
                    <a:pt x="456" y="2034"/>
                    <a:pt x="213" y="2307"/>
                  </a:cubicBezTo>
                  <a:lnTo>
                    <a:pt x="77" y="2498"/>
                  </a:lnTo>
                  <a:lnTo>
                    <a:pt x="77" y="2498"/>
                  </a:lnTo>
                  <a:cubicBezTo>
                    <a:pt x="360" y="2196"/>
                    <a:pt x="671" y="1922"/>
                    <a:pt x="1034" y="1699"/>
                  </a:cubicBezTo>
                  <a:cubicBezTo>
                    <a:pt x="1459" y="1426"/>
                    <a:pt x="1945" y="1213"/>
                    <a:pt x="2462" y="1061"/>
                  </a:cubicBezTo>
                  <a:cubicBezTo>
                    <a:pt x="3022" y="908"/>
                    <a:pt x="3604" y="841"/>
                    <a:pt x="4189" y="841"/>
                  </a:cubicBezTo>
                  <a:cubicBezTo>
                    <a:pt x="4302" y="841"/>
                    <a:pt x="4416" y="843"/>
                    <a:pt x="4529" y="848"/>
                  </a:cubicBezTo>
                  <a:cubicBezTo>
                    <a:pt x="6079" y="879"/>
                    <a:pt x="7842" y="1547"/>
                    <a:pt x="9696" y="2398"/>
                  </a:cubicBezTo>
                  <a:cubicBezTo>
                    <a:pt x="10699" y="2854"/>
                    <a:pt x="11702" y="3250"/>
                    <a:pt x="12705" y="3584"/>
                  </a:cubicBezTo>
                  <a:cubicBezTo>
                    <a:pt x="13671" y="3923"/>
                    <a:pt x="14681" y="4083"/>
                    <a:pt x="15679" y="4083"/>
                  </a:cubicBezTo>
                  <a:cubicBezTo>
                    <a:pt x="15843" y="4083"/>
                    <a:pt x="16007" y="4079"/>
                    <a:pt x="16171" y="4070"/>
                  </a:cubicBezTo>
                  <a:cubicBezTo>
                    <a:pt x="17356" y="3949"/>
                    <a:pt x="18481" y="3584"/>
                    <a:pt x="19484" y="2976"/>
                  </a:cubicBezTo>
                  <a:cubicBezTo>
                    <a:pt x="20487" y="2429"/>
                    <a:pt x="21368" y="1821"/>
                    <a:pt x="22280" y="1335"/>
                  </a:cubicBezTo>
                  <a:cubicBezTo>
                    <a:pt x="23101" y="848"/>
                    <a:pt x="24013" y="484"/>
                    <a:pt x="24955" y="271"/>
                  </a:cubicBezTo>
                  <a:cubicBezTo>
                    <a:pt x="25365" y="195"/>
                    <a:pt x="25783" y="157"/>
                    <a:pt x="26201" y="157"/>
                  </a:cubicBezTo>
                  <a:cubicBezTo>
                    <a:pt x="26619" y="157"/>
                    <a:pt x="27037" y="195"/>
                    <a:pt x="27447" y="271"/>
                  </a:cubicBezTo>
                  <a:cubicBezTo>
                    <a:pt x="28663" y="484"/>
                    <a:pt x="29788" y="1000"/>
                    <a:pt x="30761" y="1791"/>
                  </a:cubicBezTo>
                  <a:cubicBezTo>
                    <a:pt x="30882" y="1912"/>
                    <a:pt x="31034" y="2034"/>
                    <a:pt x="31186" y="2155"/>
                  </a:cubicBezTo>
                  <a:cubicBezTo>
                    <a:pt x="31277" y="2247"/>
                    <a:pt x="31368" y="2368"/>
                    <a:pt x="31460" y="2459"/>
                  </a:cubicBezTo>
                  <a:cubicBezTo>
                    <a:pt x="31551" y="2550"/>
                    <a:pt x="31612" y="2611"/>
                    <a:pt x="31642" y="2672"/>
                  </a:cubicBezTo>
                  <a:cubicBezTo>
                    <a:pt x="31672" y="2672"/>
                    <a:pt x="31672" y="2702"/>
                    <a:pt x="31703" y="2733"/>
                  </a:cubicBezTo>
                  <a:cubicBezTo>
                    <a:pt x="31460" y="2338"/>
                    <a:pt x="31156" y="2003"/>
                    <a:pt x="30791" y="1730"/>
                  </a:cubicBezTo>
                  <a:cubicBezTo>
                    <a:pt x="29504" y="613"/>
                    <a:pt x="27868" y="0"/>
                    <a:pt x="26193"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5" name="Google Shape;955;p47"/>
            <p:cNvSpPr/>
            <p:nvPr/>
          </p:nvSpPr>
          <p:spPr>
            <a:xfrm>
              <a:off x="4877250" y="3795075"/>
              <a:ext cx="822225" cy="121500"/>
            </a:xfrm>
            <a:custGeom>
              <a:avLst/>
              <a:gdLst/>
              <a:ahLst/>
              <a:cxnLst/>
              <a:rect l="l" t="t" r="r" b="b"/>
              <a:pathLst>
                <a:path w="32889" h="4860" extrusionOk="0">
                  <a:moveTo>
                    <a:pt x="26801" y="0"/>
                  </a:moveTo>
                  <a:cubicBezTo>
                    <a:pt x="26713" y="0"/>
                    <a:pt x="26624" y="2"/>
                    <a:pt x="26536" y="5"/>
                  </a:cubicBezTo>
                  <a:cubicBezTo>
                    <a:pt x="25503" y="35"/>
                    <a:pt x="24500" y="217"/>
                    <a:pt x="23527" y="521"/>
                  </a:cubicBezTo>
                  <a:cubicBezTo>
                    <a:pt x="22433" y="856"/>
                    <a:pt x="21399" y="1281"/>
                    <a:pt x="20366" y="1768"/>
                  </a:cubicBezTo>
                  <a:cubicBezTo>
                    <a:pt x="19302" y="2254"/>
                    <a:pt x="18238" y="2801"/>
                    <a:pt x="17114" y="3287"/>
                  </a:cubicBezTo>
                  <a:cubicBezTo>
                    <a:pt x="15989" y="3774"/>
                    <a:pt x="14864" y="4169"/>
                    <a:pt x="13679" y="4412"/>
                  </a:cubicBezTo>
                  <a:cubicBezTo>
                    <a:pt x="12843" y="4598"/>
                    <a:pt x="11989" y="4677"/>
                    <a:pt x="11145" y="4677"/>
                  </a:cubicBezTo>
                  <a:cubicBezTo>
                    <a:pt x="10884" y="4677"/>
                    <a:pt x="10624" y="4670"/>
                    <a:pt x="10366" y="4655"/>
                  </a:cubicBezTo>
                  <a:cubicBezTo>
                    <a:pt x="8481" y="4503"/>
                    <a:pt x="6597" y="4078"/>
                    <a:pt x="4834" y="3409"/>
                  </a:cubicBezTo>
                  <a:cubicBezTo>
                    <a:pt x="3314" y="2862"/>
                    <a:pt x="2128" y="2345"/>
                    <a:pt x="1277" y="1950"/>
                  </a:cubicBezTo>
                  <a:lnTo>
                    <a:pt x="335" y="1524"/>
                  </a:lnTo>
                  <a:lnTo>
                    <a:pt x="92" y="1433"/>
                  </a:lnTo>
                  <a:cubicBezTo>
                    <a:pt x="62" y="1403"/>
                    <a:pt x="31" y="1403"/>
                    <a:pt x="1" y="1403"/>
                  </a:cubicBezTo>
                  <a:lnTo>
                    <a:pt x="62" y="1433"/>
                  </a:lnTo>
                  <a:lnTo>
                    <a:pt x="305" y="1555"/>
                  </a:lnTo>
                  <a:lnTo>
                    <a:pt x="1247" y="2011"/>
                  </a:lnTo>
                  <a:cubicBezTo>
                    <a:pt x="2068" y="2406"/>
                    <a:pt x="3284" y="2953"/>
                    <a:pt x="4803" y="3531"/>
                  </a:cubicBezTo>
                  <a:cubicBezTo>
                    <a:pt x="6566" y="4230"/>
                    <a:pt x="8451" y="4686"/>
                    <a:pt x="10366" y="4838"/>
                  </a:cubicBezTo>
                  <a:cubicBezTo>
                    <a:pt x="10639" y="4852"/>
                    <a:pt x="10911" y="4860"/>
                    <a:pt x="11184" y="4860"/>
                  </a:cubicBezTo>
                  <a:cubicBezTo>
                    <a:pt x="12036" y="4860"/>
                    <a:pt x="12888" y="4786"/>
                    <a:pt x="13740" y="4625"/>
                  </a:cubicBezTo>
                  <a:cubicBezTo>
                    <a:pt x="14895" y="4351"/>
                    <a:pt x="16050" y="3956"/>
                    <a:pt x="17144" y="3470"/>
                  </a:cubicBezTo>
                  <a:cubicBezTo>
                    <a:pt x="18299" y="2953"/>
                    <a:pt x="19363" y="2406"/>
                    <a:pt x="20427" y="1920"/>
                  </a:cubicBezTo>
                  <a:cubicBezTo>
                    <a:pt x="21430" y="1433"/>
                    <a:pt x="22463" y="1008"/>
                    <a:pt x="23527" y="673"/>
                  </a:cubicBezTo>
                  <a:cubicBezTo>
                    <a:pt x="24500" y="369"/>
                    <a:pt x="25503" y="187"/>
                    <a:pt x="26506" y="126"/>
                  </a:cubicBezTo>
                  <a:cubicBezTo>
                    <a:pt x="26594" y="123"/>
                    <a:pt x="26682" y="122"/>
                    <a:pt x="26770" y="122"/>
                  </a:cubicBezTo>
                  <a:cubicBezTo>
                    <a:pt x="27563" y="122"/>
                    <a:pt x="28351" y="245"/>
                    <a:pt x="29089" y="491"/>
                  </a:cubicBezTo>
                  <a:cubicBezTo>
                    <a:pt x="30336" y="856"/>
                    <a:pt x="31400" y="1585"/>
                    <a:pt x="32190" y="2619"/>
                  </a:cubicBezTo>
                  <a:cubicBezTo>
                    <a:pt x="32463" y="2983"/>
                    <a:pt x="32676" y="3409"/>
                    <a:pt x="32859" y="3834"/>
                  </a:cubicBezTo>
                  <a:cubicBezTo>
                    <a:pt x="32859" y="3804"/>
                    <a:pt x="32889" y="3804"/>
                    <a:pt x="32889" y="3774"/>
                  </a:cubicBezTo>
                  <a:cubicBezTo>
                    <a:pt x="32859" y="3713"/>
                    <a:pt x="32828" y="3622"/>
                    <a:pt x="32798" y="3500"/>
                  </a:cubicBezTo>
                  <a:cubicBezTo>
                    <a:pt x="32676" y="3196"/>
                    <a:pt x="32494" y="2862"/>
                    <a:pt x="32311" y="2588"/>
                  </a:cubicBezTo>
                  <a:cubicBezTo>
                    <a:pt x="31521" y="1524"/>
                    <a:pt x="30427" y="765"/>
                    <a:pt x="29181" y="369"/>
                  </a:cubicBezTo>
                  <a:cubicBezTo>
                    <a:pt x="28415" y="123"/>
                    <a:pt x="27599" y="0"/>
                    <a:pt x="26801"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6" name="Google Shape;956;p47"/>
            <p:cNvSpPr/>
            <p:nvPr/>
          </p:nvSpPr>
          <p:spPr>
            <a:xfrm>
              <a:off x="4941100" y="3183475"/>
              <a:ext cx="490900" cy="796375"/>
            </a:xfrm>
            <a:custGeom>
              <a:avLst/>
              <a:gdLst/>
              <a:ahLst/>
              <a:cxnLst/>
              <a:rect l="l" t="t" r="r" b="b"/>
              <a:pathLst>
                <a:path w="19636" h="31855" extrusionOk="0">
                  <a:moveTo>
                    <a:pt x="17873" y="0"/>
                  </a:moveTo>
                  <a:cubicBezTo>
                    <a:pt x="14468" y="4742"/>
                    <a:pt x="11733" y="9909"/>
                    <a:pt x="9666" y="15380"/>
                  </a:cubicBezTo>
                  <a:cubicBezTo>
                    <a:pt x="8328" y="18967"/>
                    <a:pt x="7143" y="22888"/>
                    <a:pt x="4164" y="25289"/>
                  </a:cubicBezTo>
                  <a:cubicBezTo>
                    <a:pt x="3100" y="26140"/>
                    <a:pt x="1824" y="26779"/>
                    <a:pt x="1003" y="27873"/>
                  </a:cubicBezTo>
                  <a:cubicBezTo>
                    <a:pt x="182" y="28937"/>
                    <a:pt x="0" y="30730"/>
                    <a:pt x="1094" y="31551"/>
                  </a:cubicBezTo>
                  <a:lnTo>
                    <a:pt x="2067" y="31855"/>
                  </a:lnTo>
                  <a:lnTo>
                    <a:pt x="3131" y="31612"/>
                  </a:lnTo>
                  <a:cubicBezTo>
                    <a:pt x="6748" y="31490"/>
                    <a:pt x="10365" y="30274"/>
                    <a:pt x="13131" y="27934"/>
                  </a:cubicBezTo>
                  <a:cubicBezTo>
                    <a:pt x="16930" y="24742"/>
                    <a:pt x="18785" y="19727"/>
                    <a:pt x="19210" y="14772"/>
                  </a:cubicBezTo>
                  <a:cubicBezTo>
                    <a:pt x="19636" y="9818"/>
                    <a:pt x="18754" y="4894"/>
                    <a:pt x="17873" y="0"/>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7" name="Google Shape;957;p47"/>
            <p:cNvSpPr/>
            <p:nvPr/>
          </p:nvSpPr>
          <p:spPr>
            <a:xfrm>
              <a:off x="4279875" y="2937275"/>
              <a:ext cx="1135400" cy="1440600"/>
            </a:xfrm>
            <a:custGeom>
              <a:avLst/>
              <a:gdLst/>
              <a:ahLst/>
              <a:cxnLst/>
              <a:rect l="l" t="t" r="r" b="b"/>
              <a:pathLst>
                <a:path w="45416" h="57624" extrusionOk="0">
                  <a:moveTo>
                    <a:pt x="32042" y="0"/>
                  </a:moveTo>
                  <a:cubicBezTo>
                    <a:pt x="32042" y="0"/>
                    <a:pt x="31373" y="20304"/>
                    <a:pt x="28972" y="23374"/>
                  </a:cubicBezTo>
                  <a:cubicBezTo>
                    <a:pt x="26996" y="25927"/>
                    <a:pt x="15841" y="37235"/>
                    <a:pt x="11737" y="40821"/>
                  </a:cubicBezTo>
                  <a:cubicBezTo>
                    <a:pt x="10795" y="41612"/>
                    <a:pt x="9640" y="42159"/>
                    <a:pt x="8424" y="42371"/>
                  </a:cubicBezTo>
                  <a:cubicBezTo>
                    <a:pt x="8151" y="42402"/>
                    <a:pt x="7877" y="42432"/>
                    <a:pt x="7573" y="42493"/>
                  </a:cubicBezTo>
                  <a:cubicBezTo>
                    <a:pt x="7371" y="42513"/>
                    <a:pt x="7161" y="42523"/>
                    <a:pt x="6950" y="42523"/>
                  </a:cubicBezTo>
                  <a:cubicBezTo>
                    <a:pt x="6526" y="42523"/>
                    <a:pt x="6094" y="42483"/>
                    <a:pt x="5689" y="42402"/>
                  </a:cubicBezTo>
                  <a:cubicBezTo>
                    <a:pt x="4898" y="42250"/>
                    <a:pt x="4139" y="42007"/>
                    <a:pt x="3409" y="41672"/>
                  </a:cubicBezTo>
                  <a:cubicBezTo>
                    <a:pt x="3263" y="41582"/>
                    <a:pt x="3111" y="41543"/>
                    <a:pt x="2966" y="41543"/>
                  </a:cubicBezTo>
                  <a:cubicBezTo>
                    <a:pt x="2476" y="41543"/>
                    <a:pt x="2066" y="41994"/>
                    <a:pt x="2254" y="42463"/>
                  </a:cubicBezTo>
                  <a:cubicBezTo>
                    <a:pt x="2528" y="43071"/>
                    <a:pt x="4199" y="44195"/>
                    <a:pt x="6540" y="44469"/>
                  </a:cubicBezTo>
                  <a:cubicBezTo>
                    <a:pt x="8911" y="44773"/>
                    <a:pt x="5750" y="46748"/>
                    <a:pt x="4625" y="47478"/>
                  </a:cubicBezTo>
                  <a:cubicBezTo>
                    <a:pt x="3470" y="48207"/>
                    <a:pt x="96" y="50669"/>
                    <a:pt x="35" y="51217"/>
                  </a:cubicBezTo>
                  <a:cubicBezTo>
                    <a:pt x="0" y="51651"/>
                    <a:pt x="244" y="51917"/>
                    <a:pt x="669" y="51917"/>
                  </a:cubicBezTo>
                  <a:cubicBezTo>
                    <a:pt x="987" y="51917"/>
                    <a:pt x="1408" y="51768"/>
                    <a:pt x="1889" y="51429"/>
                  </a:cubicBezTo>
                  <a:cubicBezTo>
                    <a:pt x="2873" y="50765"/>
                    <a:pt x="5671" y="49100"/>
                    <a:pt x="6600" y="49100"/>
                  </a:cubicBezTo>
                  <a:cubicBezTo>
                    <a:pt x="6734" y="49100"/>
                    <a:pt x="6828" y="49134"/>
                    <a:pt x="6874" y="49210"/>
                  </a:cubicBezTo>
                  <a:cubicBezTo>
                    <a:pt x="7239" y="49849"/>
                    <a:pt x="1403" y="53527"/>
                    <a:pt x="1403" y="53527"/>
                  </a:cubicBezTo>
                  <a:cubicBezTo>
                    <a:pt x="1403" y="53527"/>
                    <a:pt x="66" y="54104"/>
                    <a:pt x="430" y="54834"/>
                  </a:cubicBezTo>
                  <a:cubicBezTo>
                    <a:pt x="521" y="55002"/>
                    <a:pt x="698" y="55076"/>
                    <a:pt x="940" y="55076"/>
                  </a:cubicBezTo>
                  <a:cubicBezTo>
                    <a:pt x="2570" y="55076"/>
                    <a:pt x="7127" y="51709"/>
                    <a:pt x="7604" y="51338"/>
                  </a:cubicBezTo>
                  <a:cubicBezTo>
                    <a:pt x="7669" y="51284"/>
                    <a:pt x="7736" y="51261"/>
                    <a:pt x="7802" y="51261"/>
                  </a:cubicBezTo>
                  <a:cubicBezTo>
                    <a:pt x="8102" y="51261"/>
                    <a:pt x="8343" y="51757"/>
                    <a:pt x="7968" y="52007"/>
                  </a:cubicBezTo>
                  <a:cubicBezTo>
                    <a:pt x="7543" y="52311"/>
                    <a:pt x="2072" y="55533"/>
                    <a:pt x="2801" y="56901"/>
                  </a:cubicBezTo>
                  <a:cubicBezTo>
                    <a:pt x="2856" y="57005"/>
                    <a:pt x="2951" y="57052"/>
                    <a:pt x="3077" y="57052"/>
                  </a:cubicBezTo>
                  <a:cubicBezTo>
                    <a:pt x="4198" y="57052"/>
                    <a:pt x="7845" y="53338"/>
                    <a:pt x="9184" y="53283"/>
                  </a:cubicBezTo>
                  <a:cubicBezTo>
                    <a:pt x="9191" y="53283"/>
                    <a:pt x="9198" y="53283"/>
                    <a:pt x="9205" y="53283"/>
                  </a:cubicBezTo>
                  <a:cubicBezTo>
                    <a:pt x="10655" y="53283"/>
                    <a:pt x="5540" y="56449"/>
                    <a:pt x="6114" y="57387"/>
                  </a:cubicBezTo>
                  <a:cubicBezTo>
                    <a:pt x="6188" y="57512"/>
                    <a:pt x="6257" y="57624"/>
                    <a:pt x="6427" y="57624"/>
                  </a:cubicBezTo>
                  <a:cubicBezTo>
                    <a:pt x="6752" y="57624"/>
                    <a:pt x="7441" y="57220"/>
                    <a:pt x="9215" y="55746"/>
                  </a:cubicBezTo>
                  <a:cubicBezTo>
                    <a:pt x="10522" y="54651"/>
                    <a:pt x="12619" y="52432"/>
                    <a:pt x="14503" y="50366"/>
                  </a:cubicBezTo>
                  <a:cubicBezTo>
                    <a:pt x="14534" y="50366"/>
                    <a:pt x="39793" y="35441"/>
                    <a:pt x="41890" y="28207"/>
                  </a:cubicBezTo>
                  <a:cubicBezTo>
                    <a:pt x="45173" y="16809"/>
                    <a:pt x="45416" y="2158"/>
                    <a:pt x="45416" y="2158"/>
                  </a:cubicBezTo>
                  <a:lnTo>
                    <a:pt x="32042" y="0"/>
                  </a:ln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8" name="Google Shape;958;p47"/>
            <p:cNvSpPr/>
            <p:nvPr/>
          </p:nvSpPr>
          <p:spPr>
            <a:xfrm>
              <a:off x="5022400" y="2602075"/>
              <a:ext cx="437725" cy="555575"/>
            </a:xfrm>
            <a:custGeom>
              <a:avLst/>
              <a:gdLst/>
              <a:ahLst/>
              <a:cxnLst/>
              <a:rect l="l" t="t" r="r" b="b"/>
              <a:pathLst>
                <a:path w="17509" h="22223" extrusionOk="0">
                  <a:moveTo>
                    <a:pt x="8914" y="1"/>
                  </a:moveTo>
                  <a:cubicBezTo>
                    <a:pt x="8397" y="1"/>
                    <a:pt x="7875" y="52"/>
                    <a:pt x="7356" y="156"/>
                  </a:cubicBezTo>
                  <a:cubicBezTo>
                    <a:pt x="1915" y="1311"/>
                    <a:pt x="639" y="7542"/>
                    <a:pt x="639" y="7542"/>
                  </a:cubicBezTo>
                  <a:lnTo>
                    <a:pt x="0" y="21645"/>
                  </a:lnTo>
                  <a:lnTo>
                    <a:pt x="16475" y="22223"/>
                  </a:lnTo>
                  <a:cubicBezTo>
                    <a:pt x="16475" y="22223"/>
                    <a:pt x="17113" y="19366"/>
                    <a:pt x="17387" y="10946"/>
                  </a:cubicBezTo>
                  <a:cubicBezTo>
                    <a:pt x="17508" y="6660"/>
                    <a:pt x="15958" y="3925"/>
                    <a:pt x="14408" y="2314"/>
                  </a:cubicBezTo>
                  <a:cubicBezTo>
                    <a:pt x="12951" y="808"/>
                    <a:pt x="10969" y="1"/>
                    <a:pt x="8914" y="1"/>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9" name="Google Shape;959;p47"/>
            <p:cNvSpPr/>
            <p:nvPr/>
          </p:nvSpPr>
          <p:spPr>
            <a:xfrm>
              <a:off x="5022400" y="2602075"/>
              <a:ext cx="438475" cy="555575"/>
            </a:xfrm>
            <a:custGeom>
              <a:avLst/>
              <a:gdLst/>
              <a:ahLst/>
              <a:cxnLst/>
              <a:rect l="l" t="t" r="r" b="b"/>
              <a:pathLst>
                <a:path w="17539" h="22223" extrusionOk="0">
                  <a:moveTo>
                    <a:pt x="8914" y="1"/>
                  </a:moveTo>
                  <a:cubicBezTo>
                    <a:pt x="8397" y="1"/>
                    <a:pt x="7875" y="52"/>
                    <a:pt x="7356" y="156"/>
                  </a:cubicBezTo>
                  <a:cubicBezTo>
                    <a:pt x="1915" y="1311"/>
                    <a:pt x="669" y="7754"/>
                    <a:pt x="669" y="7754"/>
                  </a:cubicBezTo>
                  <a:lnTo>
                    <a:pt x="0" y="21645"/>
                  </a:lnTo>
                  <a:lnTo>
                    <a:pt x="16475" y="22223"/>
                  </a:lnTo>
                  <a:cubicBezTo>
                    <a:pt x="16475" y="22223"/>
                    <a:pt x="17144" y="19578"/>
                    <a:pt x="17417" y="11159"/>
                  </a:cubicBezTo>
                  <a:cubicBezTo>
                    <a:pt x="17539" y="6873"/>
                    <a:pt x="15958" y="3925"/>
                    <a:pt x="14408" y="2314"/>
                  </a:cubicBezTo>
                  <a:cubicBezTo>
                    <a:pt x="12951" y="808"/>
                    <a:pt x="10969" y="1"/>
                    <a:pt x="8914" y="1"/>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0" name="Google Shape;960;p47"/>
            <p:cNvSpPr/>
            <p:nvPr/>
          </p:nvSpPr>
          <p:spPr>
            <a:xfrm>
              <a:off x="5027725" y="2996550"/>
              <a:ext cx="421750" cy="71700"/>
            </a:xfrm>
            <a:custGeom>
              <a:avLst/>
              <a:gdLst/>
              <a:ahLst/>
              <a:cxnLst/>
              <a:rect l="l" t="t" r="r" b="b"/>
              <a:pathLst>
                <a:path w="16870" h="2868" extrusionOk="0">
                  <a:moveTo>
                    <a:pt x="12879" y="0"/>
                  </a:moveTo>
                  <a:cubicBezTo>
                    <a:pt x="12505" y="0"/>
                    <a:pt x="12132" y="32"/>
                    <a:pt x="11763" y="91"/>
                  </a:cubicBezTo>
                  <a:cubicBezTo>
                    <a:pt x="10608" y="334"/>
                    <a:pt x="9514" y="729"/>
                    <a:pt x="8450" y="1246"/>
                  </a:cubicBezTo>
                  <a:cubicBezTo>
                    <a:pt x="7417" y="1763"/>
                    <a:pt x="6322" y="2158"/>
                    <a:pt x="5228" y="2492"/>
                  </a:cubicBezTo>
                  <a:cubicBezTo>
                    <a:pt x="4590" y="2641"/>
                    <a:pt x="3922" y="2716"/>
                    <a:pt x="3266" y="2716"/>
                  </a:cubicBezTo>
                  <a:cubicBezTo>
                    <a:pt x="2984" y="2716"/>
                    <a:pt x="2705" y="2702"/>
                    <a:pt x="2432" y="2675"/>
                  </a:cubicBezTo>
                  <a:cubicBezTo>
                    <a:pt x="1793" y="2584"/>
                    <a:pt x="1186" y="2401"/>
                    <a:pt x="608" y="2128"/>
                  </a:cubicBezTo>
                  <a:cubicBezTo>
                    <a:pt x="213" y="1915"/>
                    <a:pt x="0" y="1763"/>
                    <a:pt x="0" y="1763"/>
                  </a:cubicBezTo>
                  <a:lnTo>
                    <a:pt x="0" y="1763"/>
                  </a:lnTo>
                  <a:cubicBezTo>
                    <a:pt x="31" y="1824"/>
                    <a:pt x="91" y="1854"/>
                    <a:pt x="152" y="1884"/>
                  </a:cubicBezTo>
                  <a:cubicBezTo>
                    <a:pt x="274" y="2006"/>
                    <a:pt x="426" y="2097"/>
                    <a:pt x="578" y="2188"/>
                  </a:cubicBezTo>
                  <a:cubicBezTo>
                    <a:pt x="1125" y="2523"/>
                    <a:pt x="1763" y="2705"/>
                    <a:pt x="2401" y="2796"/>
                  </a:cubicBezTo>
                  <a:cubicBezTo>
                    <a:pt x="2764" y="2843"/>
                    <a:pt x="3132" y="2867"/>
                    <a:pt x="3500" y="2867"/>
                  </a:cubicBezTo>
                  <a:cubicBezTo>
                    <a:pt x="4088" y="2867"/>
                    <a:pt x="4679" y="2806"/>
                    <a:pt x="5259" y="2675"/>
                  </a:cubicBezTo>
                  <a:cubicBezTo>
                    <a:pt x="6383" y="2340"/>
                    <a:pt x="7477" y="1945"/>
                    <a:pt x="8541" y="1428"/>
                  </a:cubicBezTo>
                  <a:cubicBezTo>
                    <a:pt x="9575" y="912"/>
                    <a:pt x="10669" y="547"/>
                    <a:pt x="11794" y="273"/>
                  </a:cubicBezTo>
                  <a:cubicBezTo>
                    <a:pt x="12197" y="195"/>
                    <a:pt x="12601" y="156"/>
                    <a:pt x="13003" y="156"/>
                  </a:cubicBezTo>
                  <a:cubicBezTo>
                    <a:pt x="13538" y="156"/>
                    <a:pt x="14069" y="226"/>
                    <a:pt x="14590" y="365"/>
                  </a:cubicBezTo>
                  <a:cubicBezTo>
                    <a:pt x="15198" y="517"/>
                    <a:pt x="15775" y="760"/>
                    <a:pt x="16323" y="1125"/>
                  </a:cubicBezTo>
                  <a:cubicBezTo>
                    <a:pt x="16661" y="1378"/>
                    <a:pt x="16842" y="1553"/>
                    <a:pt x="16867" y="1553"/>
                  </a:cubicBezTo>
                  <a:cubicBezTo>
                    <a:pt x="16869" y="1553"/>
                    <a:pt x="16870" y="1552"/>
                    <a:pt x="16870" y="1550"/>
                  </a:cubicBezTo>
                  <a:cubicBezTo>
                    <a:pt x="16839" y="1489"/>
                    <a:pt x="16779" y="1459"/>
                    <a:pt x="16748" y="1428"/>
                  </a:cubicBezTo>
                  <a:cubicBezTo>
                    <a:pt x="16627" y="1307"/>
                    <a:pt x="16505" y="1185"/>
                    <a:pt x="16353" y="1064"/>
                  </a:cubicBezTo>
                  <a:cubicBezTo>
                    <a:pt x="15836" y="669"/>
                    <a:pt x="15259" y="395"/>
                    <a:pt x="14620" y="243"/>
                  </a:cubicBezTo>
                  <a:cubicBezTo>
                    <a:pt x="14047" y="77"/>
                    <a:pt x="13462" y="0"/>
                    <a:pt x="12879"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1" name="Google Shape;961;p47"/>
            <p:cNvSpPr/>
            <p:nvPr/>
          </p:nvSpPr>
          <p:spPr>
            <a:xfrm>
              <a:off x="5069500" y="2721450"/>
              <a:ext cx="363275" cy="47425"/>
            </a:xfrm>
            <a:custGeom>
              <a:avLst/>
              <a:gdLst/>
              <a:ahLst/>
              <a:cxnLst/>
              <a:rect l="l" t="t" r="r" b="b"/>
              <a:pathLst>
                <a:path w="14531" h="1897" extrusionOk="0">
                  <a:moveTo>
                    <a:pt x="1" y="1"/>
                  </a:moveTo>
                  <a:lnTo>
                    <a:pt x="1" y="1"/>
                  </a:lnTo>
                  <a:cubicBezTo>
                    <a:pt x="153" y="122"/>
                    <a:pt x="335" y="213"/>
                    <a:pt x="487" y="305"/>
                  </a:cubicBezTo>
                  <a:cubicBezTo>
                    <a:pt x="700" y="396"/>
                    <a:pt x="913" y="517"/>
                    <a:pt x="1126" y="609"/>
                  </a:cubicBezTo>
                  <a:cubicBezTo>
                    <a:pt x="1399" y="730"/>
                    <a:pt x="1673" y="852"/>
                    <a:pt x="1977" y="943"/>
                  </a:cubicBezTo>
                  <a:cubicBezTo>
                    <a:pt x="2736" y="1217"/>
                    <a:pt x="3496" y="1429"/>
                    <a:pt x="4287" y="1551"/>
                  </a:cubicBezTo>
                  <a:cubicBezTo>
                    <a:pt x="5229" y="1733"/>
                    <a:pt x="6202" y="1855"/>
                    <a:pt x="7174" y="1885"/>
                  </a:cubicBezTo>
                  <a:cubicBezTo>
                    <a:pt x="7404" y="1892"/>
                    <a:pt x="7633" y="1896"/>
                    <a:pt x="7863" y="1896"/>
                  </a:cubicBezTo>
                  <a:cubicBezTo>
                    <a:pt x="8606" y="1896"/>
                    <a:pt x="9349" y="1857"/>
                    <a:pt x="10092" y="1764"/>
                  </a:cubicBezTo>
                  <a:cubicBezTo>
                    <a:pt x="10883" y="1703"/>
                    <a:pt x="11673" y="1551"/>
                    <a:pt x="12463" y="1368"/>
                  </a:cubicBezTo>
                  <a:cubicBezTo>
                    <a:pt x="12767" y="1277"/>
                    <a:pt x="13071" y="1186"/>
                    <a:pt x="13345" y="1125"/>
                  </a:cubicBezTo>
                  <a:cubicBezTo>
                    <a:pt x="13618" y="1034"/>
                    <a:pt x="13801" y="973"/>
                    <a:pt x="13983" y="882"/>
                  </a:cubicBezTo>
                  <a:cubicBezTo>
                    <a:pt x="14165" y="821"/>
                    <a:pt x="14348" y="761"/>
                    <a:pt x="14530" y="669"/>
                  </a:cubicBezTo>
                  <a:lnTo>
                    <a:pt x="14530" y="669"/>
                  </a:lnTo>
                  <a:cubicBezTo>
                    <a:pt x="14317" y="700"/>
                    <a:pt x="14135" y="730"/>
                    <a:pt x="13953" y="821"/>
                  </a:cubicBezTo>
                  <a:cubicBezTo>
                    <a:pt x="13770" y="882"/>
                    <a:pt x="13557" y="913"/>
                    <a:pt x="13284" y="1004"/>
                  </a:cubicBezTo>
                  <a:cubicBezTo>
                    <a:pt x="13041" y="1065"/>
                    <a:pt x="12737" y="1156"/>
                    <a:pt x="12402" y="1217"/>
                  </a:cubicBezTo>
                  <a:cubicBezTo>
                    <a:pt x="11642" y="1399"/>
                    <a:pt x="10852" y="1520"/>
                    <a:pt x="10062" y="1581"/>
                  </a:cubicBezTo>
                  <a:cubicBezTo>
                    <a:pt x="9355" y="1650"/>
                    <a:pt x="8631" y="1684"/>
                    <a:pt x="7903" y="1684"/>
                  </a:cubicBezTo>
                  <a:cubicBezTo>
                    <a:pt x="7661" y="1684"/>
                    <a:pt x="7417" y="1680"/>
                    <a:pt x="7174" y="1672"/>
                  </a:cubicBezTo>
                  <a:cubicBezTo>
                    <a:pt x="6202" y="1642"/>
                    <a:pt x="5259" y="1551"/>
                    <a:pt x="4287" y="1399"/>
                  </a:cubicBezTo>
                  <a:cubicBezTo>
                    <a:pt x="3527" y="1247"/>
                    <a:pt x="2767" y="1065"/>
                    <a:pt x="2007" y="821"/>
                  </a:cubicBezTo>
                  <a:cubicBezTo>
                    <a:pt x="1733" y="730"/>
                    <a:pt x="1429" y="609"/>
                    <a:pt x="1156" y="487"/>
                  </a:cubicBezTo>
                  <a:cubicBezTo>
                    <a:pt x="943" y="426"/>
                    <a:pt x="730" y="335"/>
                    <a:pt x="548" y="213"/>
                  </a:cubicBezTo>
                  <a:cubicBezTo>
                    <a:pt x="366" y="122"/>
                    <a:pt x="183" y="61"/>
                    <a:pt x="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2" name="Google Shape;962;p47"/>
            <p:cNvSpPr/>
            <p:nvPr/>
          </p:nvSpPr>
          <p:spPr>
            <a:xfrm>
              <a:off x="4414225" y="1812650"/>
              <a:ext cx="663675" cy="367825"/>
            </a:xfrm>
            <a:custGeom>
              <a:avLst/>
              <a:gdLst/>
              <a:ahLst/>
              <a:cxnLst/>
              <a:rect l="l" t="t" r="r" b="b"/>
              <a:pathLst>
                <a:path w="26547" h="14713" extrusionOk="0">
                  <a:moveTo>
                    <a:pt x="7221" y="0"/>
                  </a:moveTo>
                  <a:cubicBezTo>
                    <a:pt x="2910" y="0"/>
                    <a:pt x="1" y="5060"/>
                    <a:pt x="2807" y="8875"/>
                  </a:cubicBezTo>
                  <a:cubicBezTo>
                    <a:pt x="3263" y="9574"/>
                    <a:pt x="3962" y="10061"/>
                    <a:pt x="4753" y="10304"/>
                  </a:cubicBezTo>
                  <a:lnTo>
                    <a:pt x="23020" y="13465"/>
                  </a:lnTo>
                  <a:cubicBezTo>
                    <a:pt x="22929" y="14175"/>
                    <a:pt x="23511" y="14713"/>
                    <a:pt x="24155" y="14713"/>
                  </a:cubicBezTo>
                  <a:cubicBezTo>
                    <a:pt x="24365" y="14713"/>
                    <a:pt x="24581" y="14656"/>
                    <a:pt x="24783" y="14529"/>
                  </a:cubicBezTo>
                  <a:cubicBezTo>
                    <a:pt x="25452" y="14042"/>
                    <a:pt x="25391" y="13009"/>
                    <a:pt x="25118" y="12249"/>
                  </a:cubicBezTo>
                  <a:cubicBezTo>
                    <a:pt x="24844" y="11489"/>
                    <a:pt x="24419" y="10638"/>
                    <a:pt x="24662" y="9848"/>
                  </a:cubicBezTo>
                  <a:cubicBezTo>
                    <a:pt x="24814" y="9209"/>
                    <a:pt x="25330" y="8784"/>
                    <a:pt x="25695" y="8267"/>
                  </a:cubicBezTo>
                  <a:cubicBezTo>
                    <a:pt x="26364" y="7325"/>
                    <a:pt x="26546" y="6170"/>
                    <a:pt x="26212" y="5106"/>
                  </a:cubicBezTo>
                  <a:cubicBezTo>
                    <a:pt x="25847" y="4012"/>
                    <a:pt x="24905" y="3252"/>
                    <a:pt x="23780" y="3070"/>
                  </a:cubicBezTo>
                  <a:cubicBezTo>
                    <a:pt x="23656" y="3056"/>
                    <a:pt x="23530" y="3050"/>
                    <a:pt x="23402" y="3050"/>
                  </a:cubicBezTo>
                  <a:cubicBezTo>
                    <a:pt x="22854" y="3050"/>
                    <a:pt x="22277" y="3153"/>
                    <a:pt x="21730" y="3153"/>
                  </a:cubicBezTo>
                  <a:cubicBezTo>
                    <a:pt x="21277" y="3153"/>
                    <a:pt x="20845" y="3083"/>
                    <a:pt x="20467" y="2826"/>
                  </a:cubicBezTo>
                  <a:cubicBezTo>
                    <a:pt x="19798" y="2340"/>
                    <a:pt x="19616" y="1428"/>
                    <a:pt x="19069" y="820"/>
                  </a:cubicBezTo>
                  <a:cubicBezTo>
                    <a:pt x="18569" y="285"/>
                    <a:pt x="17838" y="85"/>
                    <a:pt x="17074" y="85"/>
                  </a:cubicBezTo>
                  <a:cubicBezTo>
                    <a:pt x="16537" y="85"/>
                    <a:pt x="15984" y="183"/>
                    <a:pt x="15482" y="334"/>
                  </a:cubicBezTo>
                  <a:cubicBezTo>
                    <a:pt x="14353" y="673"/>
                    <a:pt x="13251" y="1195"/>
                    <a:pt x="12077" y="1195"/>
                  </a:cubicBezTo>
                  <a:cubicBezTo>
                    <a:pt x="11987" y="1195"/>
                    <a:pt x="11896" y="1192"/>
                    <a:pt x="11804" y="1185"/>
                  </a:cubicBezTo>
                  <a:cubicBezTo>
                    <a:pt x="10740" y="1094"/>
                    <a:pt x="9798" y="516"/>
                    <a:pt x="8765" y="212"/>
                  </a:cubicBezTo>
                  <a:cubicBezTo>
                    <a:pt x="8236" y="68"/>
                    <a:pt x="7719" y="0"/>
                    <a:pt x="722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3" name="Google Shape;963;p47"/>
            <p:cNvSpPr/>
            <p:nvPr/>
          </p:nvSpPr>
          <p:spPr>
            <a:xfrm>
              <a:off x="4542900" y="1931450"/>
              <a:ext cx="538025" cy="816075"/>
            </a:xfrm>
            <a:custGeom>
              <a:avLst/>
              <a:gdLst/>
              <a:ahLst/>
              <a:cxnLst/>
              <a:rect l="l" t="t" r="r" b="b"/>
              <a:pathLst>
                <a:path w="21521" h="32643" extrusionOk="0">
                  <a:moveTo>
                    <a:pt x="8752" y="1"/>
                  </a:moveTo>
                  <a:cubicBezTo>
                    <a:pt x="5685" y="1"/>
                    <a:pt x="2654" y="799"/>
                    <a:pt x="1" y="2512"/>
                  </a:cubicBezTo>
                  <a:lnTo>
                    <a:pt x="61" y="3181"/>
                  </a:lnTo>
                  <a:cubicBezTo>
                    <a:pt x="61" y="3181"/>
                    <a:pt x="1065" y="14062"/>
                    <a:pt x="1976" y="18987"/>
                  </a:cubicBezTo>
                  <a:cubicBezTo>
                    <a:pt x="2866" y="23822"/>
                    <a:pt x="7724" y="23880"/>
                    <a:pt x="7956" y="23880"/>
                  </a:cubicBezTo>
                  <a:cubicBezTo>
                    <a:pt x="7961" y="23880"/>
                    <a:pt x="7964" y="23880"/>
                    <a:pt x="7964" y="23880"/>
                  </a:cubicBezTo>
                  <a:cubicBezTo>
                    <a:pt x="7964" y="23880"/>
                    <a:pt x="8268" y="25522"/>
                    <a:pt x="8633" y="27467"/>
                  </a:cubicBezTo>
                  <a:cubicBezTo>
                    <a:pt x="9201" y="30524"/>
                    <a:pt x="11864" y="32642"/>
                    <a:pt x="14865" y="32642"/>
                  </a:cubicBezTo>
                  <a:cubicBezTo>
                    <a:pt x="15236" y="32642"/>
                    <a:pt x="15611" y="32610"/>
                    <a:pt x="15989" y="32543"/>
                  </a:cubicBezTo>
                  <a:cubicBezTo>
                    <a:pt x="19272" y="31935"/>
                    <a:pt x="21521" y="28926"/>
                    <a:pt x="21156" y="25613"/>
                  </a:cubicBezTo>
                  <a:lnTo>
                    <a:pt x="17934" y="3302"/>
                  </a:lnTo>
                  <a:lnTo>
                    <a:pt x="17752" y="2299"/>
                  </a:lnTo>
                  <a:cubicBezTo>
                    <a:pt x="14949" y="806"/>
                    <a:pt x="11833" y="1"/>
                    <a:pt x="8752"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4" name="Google Shape;964;p47"/>
            <p:cNvSpPr/>
            <p:nvPr/>
          </p:nvSpPr>
          <p:spPr>
            <a:xfrm>
              <a:off x="4724525" y="2312625"/>
              <a:ext cx="93475" cy="53875"/>
            </a:xfrm>
            <a:custGeom>
              <a:avLst/>
              <a:gdLst/>
              <a:ahLst/>
              <a:cxnLst/>
              <a:rect l="l" t="t" r="r" b="b"/>
              <a:pathLst>
                <a:path w="3739" h="2155" extrusionOk="0">
                  <a:moveTo>
                    <a:pt x="3192" y="1"/>
                  </a:moveTo>
                  <a:lnTo>
                    <a:pt x="0" y="1521"/>
                  </a:lnTo>
                  <a:cubicBezTo>
                    <a:pt x="380" y="1938"/>
                    <a:pt x="901" y="2154"/>
                    <a:pt x="1424" y="2154"/>
                  </a:cubicBezTo>
                  <a:cubicBezTo>
                    <a:pt x="1739" y="2154"/>
                    <a:pt x="2055" y="2076"/>
                    <a:pt x="2341" y="1916"/>
                  </a:cubicBezTo>
                  <a:cubicBezTo>
                    <a:pt x="3739" y="1095"/>
                    <a:pt x="3192" y="1"/>
                    <a:pt x="319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5" name="Google Shape;965;p47"/>
            <p:cNvSpPr/>
            <p:nvPr/>
          </p:nvSpPr>
          <p:spPr>
            <a:xfrm>
              <a:off x="4742000" y="2453225"/>
              <a:ext cx="153525" cy="105650"/>
            </a:xfrm>
            <a:custGeom>
              <a:avLst/>
              <a:gdLst/>
              <a:ahLst/>
              <a:cxnLst/>
              <a:rect l="l" t="t" r="r" b="b"/>
              <a:pathLst>
                <a:path w="6141" h="4226" extrusionOk="0">
                  <a:moveTo>
                    <a:pt x="6140" y="0"/>
                  </a:moveTo>
                  <a:cubicBezTo>
                    <a:pt x="4408" y="1550"/>
                    <a:pt x="2280" y="2584"/>
                    <a:pt x="0" y="2918"/>
                  </a:cubicBezTo>
                  <a:lnTo>
                    <a:pt x="183" y="4225"/>
                  </a:lnTo>
                  <a:cubicBezTo>
                    <a:pt x="5228" y="3830"/>
                    <a:pt x="6140" y="0"/>
                    <a:pt x="6140"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6" name="Google Shape;966;p47"/>
            <p:cNvSpPr/>
            <p:nvPr/>
          </p:nvSpPr>
          <p:spPr>
            <a:xfrm>
              <a:off x="4984400" y="2094875"/>
              <a:ext cx="108250" cy="165550"/>
            </a:xfrm>
            <a:custGeom>
              <a:avLst/>
              <a:gdLst/>
              <a:ahLst/>
              <a:cxnLst/>
              <a:rect l="l" t="t" r="r" b="b"/>
              <a:pathLst>
                <a:path w="4330" h="6622" extrusionOk="0">
                  <a:moveTo>
                    <a:pt x="1351" y="1"/>
                  </a:moveTo>
                  <a:cubicBezTo>
                    <a:pt x="886" y="1"/>
                    <a:pt x="545" y="91"/>
                    <a:pt x="517" y="109"/>
                  </a:cubicBezTo>
                  <a:cubicBezTo>
                    <a:pt x="517" y="109"/>
                    <a:pt x="1" y="6218"/>
                    <a:pt x="1" y="6340"/>
                  </a:cubicBezTo>
                  <a:cubicBezTo>
                    <a:pt x="13" y="6388"/>
                    <a:pt x="699" y="6621"/>
                    <a:pt x="1517" y="6621"/>
                  </a:cubicBezTo>
                  <a:cubicBezTo>
                    <a:pt x="2768" y="6621"/>
                    <a:pt x="4330" y="6075"/>
                    <a:pt x="4256" y="3483"/>
                  </a:cubicBezTo>
                  <a:cubicBezTo>
                    <a:pt x="4192" y="486"/>
                    <a:pt x="2434" y="1"/>
                    <a:pt x="1351"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7" name="Google Shape;967;p47"/>
            <p:cNvSpPr/>
            <p:nvPr/>
          </p:nvSpPr>
          <p:spPr>
            <a:xfrm>
              <a:off x="5016325" y="2130075"/>
              <a:ext cx="47125" cy="93675"/>
            </a:xfrm>
            <a:custGeom>
              <a:avLst/>
              <a:gdLst/>
              <a:ahLst/>
              <a:cxnLst/>
              <a:rect l="l" t="t" r="r" b="b"/>
              <a:pathLst>
                <a:path w="1885" h="3747" extrusionOk="0">
                  <a:moveTo>
                    <a:pt x="712" y="0"/>
                  </a:moveTo>
                  <a:cubicBezTo>
                    <a:pt x="595" y="0"/>
                    <a:pt x="495" y="54"/>
                    <a:pt x="395" y="130"/>
                  </a:cubicBezTo>
                  <a:cubicBezTo>
                    <a:pt x="304" y="190"/>
                    <a:pt x="243" y="281"/>
                    <a:pt x="243" y="403"/>
                  </a:cubicBezTo>
                  <a:cubicBezTo>
                    <a:pt x="213" y="585"/>
                    <a:pt x="274" y="646"/>
                    <a:pt x="304" y="646"/>
                  </a:cubicBezTo>
                  <a:cubicBezTo>
                    <a:pt x="304" y="646"/>
                    <a:pt x="274" y="555"/>
                    <a:pt x="335" y="433"/>
                  </a:cubicBezTo>
                  <a:cubicBezTo>
                    <a:pt x="407" y="289"/>
                    <a:pt x="536" y="202"/>
                    <a:pt x="677" y="202"/>
                  </a:cubicBezTo>
                  <a:cubicBezTo>
                    <a:pt x="714" y="202"/>
                    <a:pt x="752" y="208"/>
                    <a:pt x="790" y="221"/>
                  </a:cubicBezTo>
                  <a:cubicBezTo>
                    <a:pt x="1034" y="281"/>
                    <a:pt x="1277" y="494"/>
                    <a:pt x="1368" y="768"/>
                  </a:cubicBezTo>
                  <a:cubicBezTo>
                    <a:pt x="1520" y="1102"/>
                    <a:pt x="1581" y="1467"/>
                    <a:pt x="1581" y="1832"/>
                  </a:cubicBezTo>
                  <a:cubicBezTo>
                    <a:pt x="1581" y="2592"/>
                    <a:pt x="1216" y="3321"/>
                    <a:pt x="790" y="3503"/>
                  </a:cubicBezTo>
                  <a:cubicBezTo>
                    <a:pt x="699" y="3534"/>
                    <a:pt x="601" y="3549"/>
                    <a:pt x="502" y="3549"/>
                  </a:cubicBezTo>
                  <a:cubicBezTo>
                    <a:pt x="403" y="3549"/>
                    <a:pt x="304" y="3534"/>
                    <a:pt x="213" y="3503"/>
                  </a:cubicBezTo>
                  <a:cubicBezTo>
                    <a:pt x="91" y="3443"/>
                    <a:pt x="31" y="3412"/>
                    <a:pt x="31" y="3412"/>
                  </a:cubicBezTo>
                  <a:cubicBezTo>
                    <a:pt x="0" y="3412"/>
                    <a:pt x="31" y="3503"/>
                    <a:pt x="183" y="3625"/>
                  </a:cubicBezTo>
                  <a:cubicBezTo>
                    <a:pt x="304" y="3706"/>
                    <a:pt x="453" y="3747"/>
                    <a:pt x="610" y="3747"/>
                  </a:cubicBezTo>
                  <a:cubicBezTo>
                    <a:pt x="689" y="3747"/>
                    <a:pt x="770" y="3736"/>
                    <a:pt x="851" y="3716"/>
                  </a:cubicBezTo>
                  <a:cubicBezTo>
                    <a:pt x="1459" y="3503"/>
                    <a:pt x="1885" y="2683"/>
                    <a:pt x="1885" y="1832"/>
                  </a:cubicBezTo>
                  <a:cubicBezTo>
                    <a:pt x="1885" y="1406"/>
                    <a:pt x="1794" y="1011"/>
                    <a:pt x="1611" y="646"/>
                  </a:cubicBezTo>
                  <a:cubicBezTo>
                    <a:pt x="1459" y="312"/>
                    <a:pt x="1155" y="69"/>
                    <a:pt x="790" y="8"/>
                  </a:cubicBezTo>
                  <a:cubicBezTo>
                    <a:pt x="764" y="3"/>
                    <a:pt x="738" y="0"/>
                    <a:pt x="712"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8" name="Google Shape;968;p47"/>
            <p:cNvSpPr/>
            <p:nvPr/>
          </p:nvSpPr>
          <p:spPr>
            <a:xfrm>
              <a:off x="4507950" y="1900025"/>
              <a:ext cx="545625" cy="277350"/>
            </a:xfrm>
            <a:custGeom>
              <a:avLst/>
              <a:gdLst/>
              <a:ahLst/>
              <a:cxnLst/>
              <a:rect l="l" t="t" r="r" b="b"/>
              <a:pathLst>
                <a:path w="21825" h="11094" extrusionOk="0">
                  <a:moveTo>
                    <a:pt x="8937" y="0"/>
                  </a:moveTo>
                  <a:lnTo>
                    <a:pt x="3101" y="1459"/>
                  </a:lnTo>
                  <a:lnTo>
                    <a:pt x="0" y="3952"/>
                  </a:lnTo>
                  <a:lnTo>
                    <a:pt x="608" y="6657"/>
                  </a:lnTo>
                  <a:cubicBezTo>
                    <a:pt x="608" y="6657"/>
                    <a:pt x="1273" y="6872"/>
                    <a:pt x="2343" y="6872"/>
                  </a:cubicBezTo>
                  <a:cubicBezTo>
                    <a:pt x="3616" y="6872"/>
                    <a:pt x="5465" y="6567"/>
                    <a:pt x="7447" y="5228"/>
                  </a:cubicBezTo>
                  <a:cubicBezTo>
                    <a:pt x="9456" y="3837"/>
                    <a:pt x="11858" y="2883"/>
                    <a:pt x="12989" y="2883"/>
                  </a:cubicBezTo>
                  <a:cubicBezTo>
                    <a:pt x="13192" y="2883"/>
                    <a:pt x="13354" y="2914"/>
                    <a:pt x="13466" y="2979"/>
                  </a:cubicBezTo>
                  <a:cubicBezTo>
                    <a:pt x="14195" y="3374"/>
                    <a:pt x="14682" y="6018"/>
                    <a:pt x="17326" y="6444"/>
                  </a:cubicBezTo>
                  <a:cubicBezTo>
                    <a:pt x="17326" y="6444"/>
                    <a:pt x="17799" y="11093"/>
                    <a:pt x="19598" y="11093"/>
                  </a:cubicBezTo>
                  <a:cubicBezTo>
                    <a:pt x="19679" y="11093"/>
                    <a:pt x="19763" y="11084"/>
                    <a:pt x="19849" y="11064"/>
                  </a:cubicBezTo>
                  <a:cubicBezTo>
                    <a:pt x="21825" y="10608"/>
                    <a:pt x="19515" y="2948"/>
                    <a:pt x="19515" y="2948"/>
                  </a:cubicBezTo>
                  <a:lnTo>
                    <a:pt x="14438" y="274"/>
                  </a:lnTo>
                  <a:lnTo>
                    <a:pt x="8937"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9" name="Google Shape;969;p47"/>
            <p:cNvSpPr/>
            <p:nvPr/>
          </p:nvSpPr>
          <p:spPr>
            <a:xfrm>
              <a:off x="4941100" y="1866825"/>
              <a:ext cx="49400" cy="27900"/>
            </a:xfrm>
            <a:custGeom>
              <a:avLst/>
              <a:gdLst/>
              <a:ahLst/>
              <a:cxnLst/>
              <a:rect l="l" t="t" r="r" b="b"/>
              <a:pathLst>
                <a:path w="1976" h="1116" extrusionOk="0">
                  <a:moveTo>
                    <a:pt x="1689" y="1"/>
                  </a:moveTo>
                  <a:cubicBezTo>
                    <a:pt x="952" y="1"/>
                    <a:pt x="296" y="415"/>
                    <a:pt x="0" y="1115"/>
                  </a:cubicBezTo>
                  <a:cubicBezTo>
                    <a:pt x="517" y="538"/>
                    <a:pt x="1216" y="143"/>
                    <a:pt x="1976" y="21"/>
                  </a:cubicBezTo>
                  <a:cubicBezTo>
                    <a:pt x="1879" y="7"/>
                    <a:pt x="1784" y="1"/>
                    <a:pt x="168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0" name="Google Shape;970;p47"/>
            <p:cNvSpPr/>
            <p:nvPr/>
          </p:nvSpPr>
          <p:spPr>
            <a:xfrm>
              <a:off x="4929700" y="1824775"/>
              <a:ext cx="10650" cy="78300"/>
            </a:xfrm>
            <a:custGeom>
              <a:avLst/>
              <a:gdLst/>
              <a:ahLst/>
              <a:cxnLst/>
              <a:rect l="l" t="t" r="r" b="b"/>
              <a:pathLst>
                <a:path w="426" h="3132" extrusionOk="0">
                  <a:moveTo>
                    <a:pt x="91" y="1"/>
                  </a:moveTo>
                  <a:lnTo>
                    <a:pt x="91" y="1"/>
                  </a:lnTo>
                  <a:cubicBezTo>
                    <a:pt x="30" y="31"/>
                    <a:pt x="213" y="730"/>
                    <a:pt x="213" y="1581"/>
                  </a:cubicBezTo>
                  <a:cubicBezTo>
                    <a:pt x="182" y="2098"/>
                    <a:pt x="122" y="2615"/>
                    <a:pt x="0" y="3132"/>
                  </a:cubicBezTo>
                  <a:cubicBezTo>
                    <a:pt x="91" y="3010"/>
                    <a:pt x="182" y="2858"/>
                    <a:pt x="243" y="2706"/>
                  </a:cubicBezTo>
                  <a:cubicBezTo>
                    <a:pt x="365" y="2341"/>
                    <a:pt x="426" y="1946"/>
                    <a:pt x="426" y="1581"/>
                  </a:cubicBezTo>
                  <a:cubicBezTo>
                    <a:pt x="426" y="1034"/>
                    <a:pt x="304" y="487"/>
                    <a:pt x="9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1" name="Google Shape;971;p47"/>
            <p:cNvSpPr/>
            <p:nvPr/>
          </p:nvSpPr>
          <p:spPr>
            <a:xfrm>
              <a:off x="4582425" y="2173525"/>
              <a:ext cx="36500" cy="35025"/>
            </a:xfrm>
            <a:custGeom>
              <a:avLst/>
              <a:gdLst/>
              <a:ahLst/>
              <a:cxnLst/>
              <a:rect l="l" t="t" r="r" b="b"/>
              <a:pathLst>
                <a:path w="1460" h="1401" extrusionOk="0">
                  <a:moveTo>
                    <a:pt x="680" y="1"/>
                  </a:moveTo>
                  <a:cubicBezTo>
                    <a:pt x="307" y="1"/>
                    <a:pt x="0" y="323"/>
                    <a:pt x="0" y="702"/>
                  </a:cubicBezTo>
                  <a:cubicBezTo>
                    <a:pt x="0" y="1097"/>
                    <a:pt x="365" y="1401"/>
                    <a:pt x="760" y="1401"/>
                  </a:cubicBezTo>
                  <a:cubicBezTo>
                    <a:pt x="1155" y="1401"/>
                    <a:pt x="1459" y="1097"/>
                    <a:pt x="1459" y="702"/>
                  </a:cubicBezTo>
                  <a:cubicBezTo>
                    <a:pt x="1459" y="306"/>
                    <a:pt x="1125" y="2"/>
                    <a:pt x="730" y="2"/>
                  </a:cubicBezTo>
                  <a:cubicBezTo>
                    <a:pt x="713" y="1"/>
                    <a:pt x="696" y="1"/>
                    <a:pt x="68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2" name="Google Shape;972;p47"/>
            <p:cNvSpPr/>
            <p:nvPr/>
          </p:nvSpPr>
          <p:spPr>
            <a:xfrm>
              <a:off x="4580900" y="2155975"/>
              <a:ext cx="73725" cy="21725"/>
            </a:xfrm>
            <a:custGeom>
              <a:avLst/>
              <a:gdLst/>
              <a:ahLst/>
              <a:cxnLst/>
              <a:rect l="l" t="t" r="r" b="b"/>
              <a:pathLst>
                <a:path w="2949" h="869" extrusionOk="0">
                  <a:moveTo>
                    <a:pt x="1528" y="1"/>
                  </a:moveTo>
                  <a:cubicBezTo>
                    <a:pt x="1485" y="1"/>
                    <a:pt x="1442" y="2"/>
                    <a:pt x="1399" y="5"/>
                  </a:cubicBezTo>
                  <a:cubicBezTo>
                    <a:pt x="1004" y="36"/>
                    <a:pt x="608" y="188"/>
                    <a:pt x="304" y="431"/>
                  </a:cubicBezTo>
                  <a:cubicBezTo>
                    <a:pt x="61" y="644"/>
                    <a:pt x="0" y="796"/>
                    <a:pt x="31" y="856"/>
                  </a:cubicBezTo>
                  <a:cubicBezTo>
                    <a:pt x="39" y="865"/>
                    <a:pt x="51" y="868"/>
                    <a:pt x="67" y="868"/>
                  </a:cubicBezTo>
                  <a:cubicBezTo>
                    <a:pt x="223" y="868"/>
                    <a:pt x="738" y="489"/>
                    <a:pt x="1429" y="461"/>
                  </a:cubicBezTo>
                  <a:cubicBezTo>
                    <a:pt x="1461" y="460"/>
                    <a:pt x="1492" y="460"/>
                    <a:pt x="1523" y="460"/>
                  </a:cubicBezTo>
                  <a:cubicBezTo>
                    <a:pt x="2181" y="460"/>
                    <a:pt x="2696" y="719"/>
                    <a:pt x="2848" y="719"/>
                  </a:cubicBezTo>
                  <a:cubicBezTo>
                    <a:pt x="2868" y="719"/>
                    <a:pt x="2881" y="715"/>
                    <a:pt x="2888" y="704"/>
                  </a:cubicBezTo>
                  <a:cubicBezTo>
                    <a:pt x="2949" y="644"/>
                    <a:pt x="2827" y="492"/>
                    <a:pt x="2584" y="309"/>
                  </a:cubicBezTo>
                  <a:cubicBezTo>
                    <a:pt x="2257" y="118"/>
                    <a:pt x="1905" y="1"/>
                    <a:pt x="152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3" name="Google Shape;973;p47"/>
            <p:cNvSpPr/>
            <p:nvPr/>
          </p:nvSpPr>
          <p:spPr>
            <a:xfrm>
              <a:off x="4773900" y="2162875"/>
              <a:ext cx="37275" cy="35050"/>
            </a:xfrm>
            <a:custGeom>
              <a:avLst/>
              <a:gdLst/>
              <a:ahLst/>
              <a:cxnLst/>
              <a:rect l="l" t="t" r="r" b="b"/>
              <a:pathLst>
                <a:path w="1491" h="1402" extrusionOk="0">
                  <a:moveTo>
                    <a:pt x="781" y="1"/>
                  </a:moveTo>
                  <a:cubicBezTo>
                    <a:pt x="764" y="1"/>
                    <a:pt x="747" y="2"/>
                    <a:pt x="730" y="3"/>
                  </a:cubicBezTo>
                  <a:cubicBezTo>
                    <a:pt x="335" y="3"/>
                    <a:pt x="1" y="337"/>
                    <a:pt x="31" y="732"/>
                  </a:cubicBezTo>
                  <a:cubicBezTo>
                    <a:pt x="62" y="1128"/>
                    <a:pt x="396" y="1401"/>
                    <a:pt x="791" y="1401"/>
                  </a:cubicBezTo>
                  <a:cubicBezTo>
                    <a:pt x="1186" y="1371"/>
                    <a:pt x="1490" y="1067"/>
                    <a:pt x="1490" y="672"/>
                  </a:cubicBezTo>
                  <a:cubicBezTo>
                    <a:pt x="1432" y="295"/>
                    <a:pt x="1126" y="1"/>
                    <a:pt x="78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4" name="Google Shape;974;p47"/>
            <p:cNvSpPr/>
            <p:nvPr/>
          </p:nvSpPr>
          <p:spPr>
            <a:xfrm>
              <a:off x="4767825" y="2143750"/>
              <a:ext cx="74500" cy="23300"/>
            </a:xfrm>
            <a:custGeom>
              <a:avLst/>
              <a:gdLst/>
              <a:ahLst/>
              <a:cxnLst/>
              <a:rect l="l" t="t" r="r" b="b"/>
              <a:pathLst>
                <a:path w="2980" h="932" extrusionOk="0">
                  <a:moveTo>
                    <a:pt x="1568" y="1"/>
                  </a:moveTo>
                  <a:cubicBezTo>
                    <a:pt x="1503" y="1"/>
                    <a:pt x="1436" y="3"/>
                    <a:pt x="1369" y="8"/>
                  </a:cubicBezTo>
                  <a:cubicBezTo>
                    <a:pt x="973" y="38"/>
                    <a:pt x="578" y="221"/>
                    <a:pt x="274" y="494"/>
                  </a:cubicBezTo>
                  <a:cubicBezTo>
                    <a:pt x="92" y="707"/>
                    <a:pt x="1" y="890"/>
                    <a:pt x="62" y="920"/>
                  </a:cubicBezTo>
                  <a:cubicBezTo>
                    <a:pt x="70" y="928"/>
                    <a:pt x="81" y="932"/>
                    <a:pt x="96" y="932"/>
                  </a:cubicBezTo>
                  <a:cubicBezTo>
                    <a:pt x="248" y="932"/>
                    <a:pt x="738" y="547"/>
                    <a:pt x="1429" y="464"/>
                  </a:cubicBezTo>
                  <a:cubicBezTo>
                    <a:pt x="1496" y="459"/>
                    <a:pt x="1561" y="457"/>
                    <a:pt x="1625" y="457"/>
                  </a:cubicBezTo>
                  <a:cubicBezTo>
                    <a:pt x="2226" y="457"/>
                    <a:pt x="2693" y="662"/>
                    <a:pt x="2843" y="662"/>
                  </a:cubicBezTo>
                  <a:cubicBezTo>
                    <a:pt x="2866" y="662"/>
                    <a:pt x="2881" y="657"/>
                    <a:pt x="2888" y="646"/>
                  </a:cubicBezTo>
                  <a:cubicBezTo>
                    <a:pt x="2980" y="525"/>
                    <a:pt x="2828" y="434"/>
                    <a:pt x="2554" y="251"/>
                  </a:cubicBezTo>
                  <a:cubicBezTo>
                    <a:pt x="2247" y="72"/>
                    <a:pt x="1918" y="1"/>
                    <a:pt x="15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5" name="Google Shape;975;p47"/>
            <p:cNvSpPr/>
            <p:nvPr/>
          </p:nvSpPr>
          <p:spPr>
            <a:xfrm>
              <a:off x="4660675" y="2155325"/>
              <a:ext cx="51700" cy="165900"/>
            </a:xfrm>
            <a:custGeom>
              <a:avLst/>
              <a:gdLst/>
              <a:ahLst/>
              <a:cxnLst/>
              <a:rect l="l" t="t" r="r" b="b"/>
              <a:pathLst>
                <a:path w="2068" h="6636" extrusionOk="0">
                  <a:moveTo>
                    <a:pt x="1792" y="1"/>
                  </a:moveTo>
                  <a:cubicBezTo>
                    <a:pt x="1694" y="1"/>
                    <a:pt x="1151" y="1782"/>
                    <a:pt x="548" y="3983"/>
                  </a:cubicBezTo>
                  <a:cubicBezTo>
                    <a:pt x="396" y="4560"/>
                    <a:pt x="244" y="5077"/>
                    <a:pt x="123" y="5563"/>
                  </a:cubicBezTo>
                  <a:cubicBezTo>
                    <a:pt x="1" y="5837"/>
                    <a:pt x="1" y="6111"/>
                    <a:pt x="92" y="6354"/>
                  </a:cubicBezTo>
                  <a:cubicBezTo>
                    <a:pt x="153" y="6506"/>
                    <a:pt x="305" y="6597"/>
                    <a:pt x="457" y="6627"/>
                  </a:cubicBezTo>
                  <a:lnTo>
                    <a:pt x="791" y="6627"/>
                  </a:lnTo>
                  <a:cubicBezTo>
                    <a:pt x="867" y="6633"/>
                    <a:pt x="942" y="6635"/>
                    <a:pt x="1017" y="6635"/>
                  </a:cubicBezTo>
                  <a:cubicBezTo>
                    <a:pt x="1368" y="6635"/>
                    <a:pt x="1718" y="6581"/>
                    <a:pt x="2068" y="6506"/>
                  </a:cubicBezTo>
                  <a:cubicBezTo>
                    <a:pt x="1749" y="6437"/>
                    <a:pt x="1430" y="6403"/>
                    <a:pt x="1110" y="6403"/>
                  </a:cubicBezTo>
                  <a:cubicBezTo>
                    <a:pt x="1004" y="6403"/>
                    <a:pt x="898" y="6407"/>
                    <a:pt x="791" y="6414"/>
                  </a:cubicBezTo>
                  <a:cubicBezTo>
                    <a:pt x="579" y="6414"/>
                    <a:pt x="427" y="6384"/>
                    <a:pt x="366" y="6262"/>
                  </a:cubicBezTo>
                  <a:cubicBezTo>
                    <a:pt x="305" y="6050"/>
                    <a:pt x="335" y="5837"/>
                    <a:pt x="427" y="5655"/>
                  </a:cubicBezTo>
                  <a:cubicBezTo>
                    <a:pt x="579" y="5168"/>
                    <a:pt x="700" y="4621"/>
                    <a:pt x="882" y="4074"/>
                  </a:cubicBezTo>
                  <a:cubicBezTo>
                    <a:pt x="1490" y="1855"/>
                    <a:pt x="1886" y="1"/>
                    <a:pt x="1794" y="1"/>
                  </a:cubicBezTo>
                  <a:cubicBezTo>
                    <a:pt x="1794" y="1"/>
                    <a:pt x="1793" y="1"/>
                    <a:pt x="179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6" name="Google Shape;976;p47"/>
            <p:cNvSpPr/>
            <p:nvPr/>
          </p:nvSpPr>
          <p:spPr>
            <a:xfrm>
              <a:off x="4756425" y="2089975"/>
              <a:ext cx="91225" cy="22325"/>
            </a:xfrm>
            <a:custGeom>
              <a:avLst/>
              <a:gdLst/>
              <a:ahLst/>
              <a:cxnLst/>
              <a:rect l="l" t="t" r="r" b="b"/>
              <a:pathLst>
                <a:path w="3649" h="893" extrusionOk="0">
                  <a:moveTo>
                    <a:pt x="1786" y="1"/>
                  </a:moveTo>
                  <a:cubicBezTo>
                    <a:pt x="1335" y="1"/>
                    <a:pt x="882" y="100"/>
                    <a:pt x="457" y="305"/>
                  </a:cubicBezTo>
                  <a:cubicBezTo>
                    <a:pt x="153" y="457"/>
                    <a:pt x="1" y="639"/>
                    <a:pt x="31" y="761"/>
                  </a:cubicBezTo>
                  <a:cubicBezTo>
                    <a:pt x="65" y="829"/>
                    <a:pt x="198" y="851"/>
                    <a:pt x="398" y="851"/>
                  </a:cubicBezTo>
                  <a:cubicBezTo>
                    <a:pt x="732" y="851"/>
                    <a:pt x="1255" y="791"/>
                    <a:pt x="1825" y="791"/>
                  </a:cubicBezTo>
                  <a:cubicBezTo>
                    <a:pt x="2410" y="811"/>
                    <a:pt x="2933" y="893"/>
                    <a:pt x="3264" y="893"/>
                  </a:cubicBezTo>
                  <a:cubicBezTo>
                    <a:pt x="3449" y="893"/>
                    <a:pt x="3574" y="867"/>
                    <a:pt x="3618" y="791"/>
                  </a:cubicBezTo>
                  <a:cubicBezTo>
                    <a:pt x="3648" y="700"/>
                    <a:pt x="3527" y="518"/>
                    <a:pt x="3192" y="335"/>
                  </a:cubicBezTo>
                  <a:cubicBezTo>
                    <a:pt x="2752" y="115"/>
                    <a:pt x="2270" y="1"/>
                    <a:pt x="178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7" name="Google Shape;977;p47"/>
            <p:cNvSpPr/>
            <p:nvPr/>
          </p:nvSpPr>
          <p:spPr>
            <a:xfrm>
              <a:off x="4577100" y="2101025"/>
              <a:ext cx="69175" cy="25175"/>
            </a:xfrm>
            <a:custGeom>
              <a:avLst/>
              <a:gdLst/>
              <a:ahLst/>
              <a:cxnLst/>
              <a:rect l="l" t="t" r="r" b="b"/>
              <a:pathLst>
                <a:path w="2767" h="1007" extrusionOk="0">
                  <a:moveTo>
                    <a:pt x="1533" y="0"/>
                  </a:moveTo>
                  <a:cubicBezTo>
                    <a:pt x="1076" y="0"/>
                    <a:pt x="625" y="157"/>
                    <a:pt x="274" y="471"/>
                  </a:cubicBezTo>
                  <a:cubicBezTo>
                    <a:pt x="92" y="684"/>
                    <a:pt x="0" y="866"/>
                    <a:pt x="92" y="957"/>
                  </a:cubicBezTo>
                  <a:cubicBezTo>
                    <a:pt x="127" y="992"/>
                    <a:pt x="182" y="1006"/>
                    <a:pt x="253" y="1006"/>
                  </a:cubicBezTo>
                  <a:cubicBezTo>
                    <a:pt x="489" y="1006"/>
                    <a:pt x="908" y="852"/>
                    <a:pt x="1399" y="805"/>
                  </a:cubicBezTo>
                  <a:cubicBezTo>
                    <a:pt x="2037" y="744"/>
                    <a:pt x="2614" y="805"/>
                    <a:pt x="2706" y="623"/>
                  </a:cubicBezTo>
                  <a:cubicBezTo>
                    <a:pt x="2766" y="532"/>
                    <a:pt x="2645" y="349"/>
                    <a:pt x="2402" y="197"/>
                  </a:cubicBezTo>
                  <a:cubicBezTo>
                    <a:pt x="2127" y="66"/>
                    <a:pt x="1829" y="0"/>
                    <a:pt x="153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8" name="Google Shape;978;p47"/>
            <p:cNvSpPr/>
            <p:nvPr/>
          </p:nvSpPr>
          <p:spPr>
            <a:xfrm>
              <a:off x="1127950" y="2980575"/>
              <a:ext cx="1943825" cy="1305525"/>
            </a:xfrm>
            <a:custGeom>
              <a:avLst/>
              <a:gdLst/>
              <a:ahLst/>
              <a:cxnLst/>
              <a:rect l="l" t="t" r="r" b="b"/>
              <a:pathLst>
                <a:path w="77753" h="52221" extrusionOk="0">
                  <a:moveTo>
                    <a:pt x="58694" y="1"/>
                  </a:moveTo>
                  <a:lnTo>
                    <a:pt x="1095" y="31"/>
                  </a:lnTo>
                  <a:cubicBezTo>
                    <a:pt x="456" y="31"/>
                    <a:pt x="0" y="700"/>
                    <a:pt x="244" y="1308"/>
                  </a:cubicBezTo>
                  <a:lnTo>
                    <a:pt x="20609" y="52220"/>
                  </a:lnTo>
                  <a:lnTo>
                    <a:pt x="77753" y="52220"/>
                  </a:lnTo>
                  <a:lnTo>
                    <a:pt x="59576" y="639"/>
                  </a:lnTo>
                  <a:cubicBezTo>
                    <a:pt x="59454" y="244"/>
                    <a:pt x="59090" y="1"/>
                    <a:pt x="5869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9" name="Google Shape;979;p47"/>
            <p:cNvSpPr/>
            <p:nvPr/>
          </p:nvSpPr>
          <p:spPr>
            <a:xfrm>
              <a:off x="1208500" y="3029975"/>
              <a:ext cx="1800200" cy="1166450"/>
            </a:xfrm>
            <a:custGeom>
              <a:avLst/>
              <a:gdLst/>
              <a:ahLst/>
              <a:cxnLst/>
              <a:rect l="l" t="t" r="r" b="b"/>
              <a:pathLst>
                <a:path w="72008" h="46658" extrusionOk="0">
                  <a:moveTo>
                    <a:pt x="639" y="0"/>
                  </a:moveTo>
                  <a:cubicBezTo>
                    <a:pt x="274" y="0"/>
                    <a:pt x="0" y="365"/>
                    <a:pt x="152" y="730"/>
                  </a:cubicBezTo>
                  <a:lnTo>
                    <a:pt x="18846" y="46323"/>
                  </a:lnTo>
                  <a:cubicBezTo>
                    <a:pt x="18937" y="46506"/>
                    <a:pt x="19119" y="46658"/>
                    <a:pt x="19332" y="46658"/>
                  </a:cubicBezTo>
                  <a:lnTo>
                    <a:pt x="71400" y="46658"/>
                  </a:lnTo>
                  <a:cubicBezTo>
                    <a:pt x="71765" y="46658"/>
                    <a:pt x="72008" y="46293"/>
                    <a:pt x="71886" y="45958"/>
                  </a:cubicBezTo>
                  <a:lnTo>
                    <a:pt x="55320" y="365"/>
                  </a:lnTo>
                  <a:cubicBezTo>
                    <a:pt x="55260" y="152"/>
                    <a:pt x="55047" y="0"/>
                    <a:pt x="548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0" name="Google Shape;980;p47"/>
            <p:cNvSpPr/>
            <p:nvPr/>
          </p:nvSpPr>
          <p:spPr>
            <a:xfrm>
              <a:off x="1643150" y="4196400"/>
              <a:ext cx="1941550" cy="89700"/>
            </a:xfrm>
            <a:custGeom>
              <a:avLst/>
              <a:gdLst/>
              <a:ahLst/>
              <a:cxnLst/>
              <a:rect l="l" t="t" r="r" b="b"/>
              <a:pathLst>
                <a:path w="77662" h="3588" extrusionOk="0">
                  <a:moveTo>
                    <a:pt x="2098" y="1"/>
                  </a:moveTo>
                  <a:lnTo>
                    <a:pt x="1" y="3587"/>
                  </a:lnTo>
                  <a:lnTo>
                    <a:pt x="77662" y="3587"/>
                  </a:lnTo>
                  <a:lnTo>
                    <a:pt x="77662"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1" name="Google Shape;981;p47"/>
            <p:cNvSpPr/>
            <p:nvPr/>
          </p:nvSpPr>
          <p:spPr>
            <a:xfrm>
              <a:off x="2874950" y="2636200"/>
              <a:ext cx="1036500" cy="1161925"/>
            </a:xfrm>
            <a:custGeom>
              <a:avLst/>
              <a:gdLst/>
              <a:ahLst/>
              <a:cxnLst/>
              <a:rect l="l" t="t" r="r" b="b"/>
              <a:pathLst>
                <a:path w="41460" h="46477" extrusionOk="0">
                  <a:moveTo>
                    <a:pt x="37136" y="1"/>
                  </a:moveTo>
                  <a:cubicBezTo>
                    <a:pt x="37035" y="1"/>
                    <a:pt x="36925" y="23"/>
                    <a:pt x="36809" y="67"/>
                  </a:cubicBezTo>
                  <a:cubicBezTo>
                    <a:pt x="36293" y="280"/>
                    <a:pt x="34834" y="4596"/>
                    <a:pt x="34438" y="5994"/>
                  </a:cubicBezTo>
                  <a:cubicBezTo>
                    <a:pt x="34226" y="6754"/>
                    <a:pt x="33831" y="8274"/>
                    <a:pt x="33314" y="9125"/>
                  </a:cubicBezTo>
                  <a:cubicBezTo>
                    <a:pt x="33115" y="9478"/>
                    <a:pt x="32892" y="9706"/>
                    <a:pt x="32662" y="9706"/>
                  </a:cubicBezTo>
                  <a:cubicBezTo>
                    <a:pt x="32436" y="9706"/>
                    <a:pt x="32202" y="9485"/>
                    <a:pt x="31976" y="8943"/>
                  </a:cubicBezTo>
                  <a:cubicBezTo>
                    <a:pt x="30913" y="6572"/>
                    <a:pt x="29241" y="5143"/>
                    <a:pt x="28542" y="5052"/>
                  </a:cubicBezTo>
                  <a:cubicBezTo>
                    <a:pt x="28512" y="5048"/>
                    <a:pt x="28482" y="5046"/>
                    <a:pt x="28453" y="5046"/>
                  </a:cubicBezTo>
                  <a:cubicBezTo>
                    <a:pt x="27813" y="5046"/>
                    <a:pt x="27504" y="5987"/>
                    <a:pt x="28086" y="6511"/>
                  </a:cubicBezTo>
                  <a:cubicBezTo>
                    <a:pt x="28663" y="7149"/>
                    <a:pt x="29180" y="7879"/>
                    <a:pt x="29575" y="8669"/>
                  </a:cubicBezTo>
                  <a:cubicBezTo>
                    <a:pt x="29909" y="9277"/>
                    <a:pt x="30153" y="9946"/>
                    <a:pt x="30274" y="10645"/>
                  </a:cubicBezTo>
                  <a:cubicBezTo>
                    <a:pt x="30365" y="11253"/>
                    <a:pt x="30426" y="11769"/>
                    <a:pt x="30487" y="12256"/>
                  </a:cubicBezTo>
                  <a:cubicBezTo>
                    <a:pt x="30639" y="13441"/>
                    <a:pt x="30609" y="14657"/>
                    <a:pt x="30457" y="15842"/>
                  </a:cubicBezTo>
                  <a:lnTo>
                    <a:pt x="16110" y="32742"/>
                  </a:lnTo>
                  <a:lnTo>
                    <a:pt x="12979" y="21314"/>
                  </a:lnTo>
                  <a:lnTo>
                    <a:pt x="12705" y="20432"/>
                  </a:lnTo>
                  <a:lnTo>
                    <a:pt x="395" y="25022"/>
                  </a:lnTo>
                  <a:cubicBezTo>
                    <a:pt x="0" y="25113"/>
                    <a:pt x="3040" y="34080"/>
                    <a:pt x="4955" y="39642"/>
                  </a:cubicBezTo>
                  <a:cubicBezTo>
                    <a:pt x="5897" y="42408"/>
                    <a:pt x="7964" y="44627"/>
                    <a:pt x="10669" y="45721"/>
                  </a:cubicBezTo>
                  <a:cubicBezTo>
                    <a:pt x="11916" y="46231"/>
                    <a:pt x="13216" y="46476"/>
                    <a:pt x="14500" y="46476"/>
                  </a:cubicBezTo>
                  <a:cubicBezTo>
                    <a:pt x="17662" y="46476"/>
                    <a:pt x="20730" y="44989"/>
                    <a:pt x="22675" y="42287"/>
                  </a:cubicBezTo>
                  <a:lnTo>
                    <a:pt x="38025" y="20067"/>
                  </a:lnTo>
                  <a:lnTo>
                    <a:pt x="37691" y="19824"/>
                  </a:lnTo>
                  <a:lnTo>
                    <a:pt x="37995" y="19976"/>
                  </a:lnTo>
                  <a:lnTo>
                    <a:pt x="40062" y="16420"/>
                  </a:lnTo>
                  <a:cubicBezTo>
                    <a:pt x="40062" y="16420"/>
                    <a:pt x="41460" y="14566"/>
                    <a:pt x="40518" y="12438"/>
                  </a:cubicBezTo>
                  <a:cubicBezTo>
                    <a:pt x="39545" y="10310"/>
                    <a:pt x="36961" y="7879"/>
                    <a:pt x="36961" y="7879"/>
                  </a:cubicBezTo>
                  <a:cubicBezTo>
                    <a:pt x="36201" y="7666"/>
                    <a:pt x="37204" y="3380"/>
                    <a:pt x="37630" y="1952"/>
                  </a:cubicBezTo>
                  <a:cubicBezTo>
                    <a:pt x="38019" y="733"/>
                    <a:pt x="37722" y="1"/>
                    <a:pt x="37136" y="1"/>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2" name="Google Shape;982;p47"/>
            <p:cNvSpPr/>
            <p:nvPr/>
          </p:nvSpPr>
          <p:spPr>
            <a:xfrm>
              <a:off x="3754125" y="2833150"/>
              <a:ext cx="73750" cy="138475"/>
            </a:xfrm>
            <a:custGeom>
              <a:avLst/>
              <a:gdLst/>
              <a:ahLst/>
              <a:cxnLst/>
              <a:rect l="l" t="t" r="r" b="b"/>
              <a:pathLst>
                <a:path w="2950" h="5539" extrusionOk="0">
                  <a:moveTo>
                    <a:pt x="1551" y="1"/>
                  </a:moveTo>
                  <a:cubicBezTo>
                    <a:pt x="1460" y="122"/>
                    <a:pt x="1399" y="244"/>
                    <a:pt x="1369" y="396"/>
                  </a:cubicBezTo>
                  <a:cubicBezTo>
                    <a:pt x="1247" y="639"/>
                    <a:pt x="1065" y="1004"/>
                    <a:pt x="913" y="1490"/>
                  </a:cubicBezTo>
                  <a:cubicBezTo>
                    <a:pt x="730" y="1946"/>
                    <a:pt x="518" y="2524"/>
                    <a:pt x="335" y="3162"/>
                  </a:cubicBezTo>
                  <a:cubicBezTo>
                    <a:pt x="244" y="3466"/>
                    <a:pt x="153" y="3800"/>
                    <a:pt x="62" y="4165"/>
                  </a:cubicBezTo>
                  <a:cubicBezTo>
                    <a:pt x="31" y="4347"/>
                    <a:pt x="1" y="4530"/>
                    <a:pt x="1" y="4743"/>
                  </a:cubicBezTo>
                  <a:cubicBezTo>
                    <a:pt x="1" y="4925"/>
                    <a:pt x="92" y="5138"/>
                    <a:pt x="214" y="5320"/>
                  </a:cubicBezTo>
                  <a:cubicBezTo>
                    <a:pt x="346" y="5452"/>
                    <a:pt x="524" y="5539"/>
                    <a:pt x="729" y="5539"/>
                  </a:cubicBezTo>
                  <a:cubicBezTo>
                    <a:pt x="759" y="5539"/>
                    <a:pt x="790" y="5537"/>
                    <a:pt x="822" y="5533"/>
                  </a:cubicBezTo>
                  <a:cubicBezTo>
                    <a:pt x="1034" y="5502"/>
                    <a:pt x="1217" y="5411"/>
                    <a:pt x="1338" y="5229"/>
                  </a:cubicBezTo>
                  <a:cubicBezTo>
                    <a:pt x="1551" y="4955"/>
                    <a:pt x="1703" y="4621"/>
                    <a:pt x="1825" y="4287"/>
                  </a:cubicBezTo>
                  <a:lnTo>
                    <a:pt x="2433" y="2645"/>
                  </a:lnTo>
                  <a:lnTo>
                    <a:pt x="2828" y="1521"/>
                  </a:lnTo>
                  <a:cubicBezTo>
                    <a:pt x="2889" y="1369"/>
                    <a:pt x="2919" y="1247"/>
                    <a:pt x="2949" y="1095"/>
                  </a:cubicBezTo>
                  <a:lnTo>
                    <a:pt x="2949" y="1095"/>
                  </a:lnTo>
                  <a:cubicBezTo>
                    <a:pt x="2889" y="1217"/>
                    <a:pt x="2828" y="1369"/>
                    <a:pt x="2767" y="1521"/>
                  </a:cubicBezTo>
                  <a:lnTo>
                    <a:pt x="2311" y="2584"/>
                  </a:lnTo>
                  <a:lnTo>
                    <a:pt x="1642" y="4226"/>
                  </a:lnTo>
                  <a:cubicBezTo>
                    <a:pt x="1551" y="4530"/>
                    <a:pt x="1399" y="4834"/>
                    <a:pt x="1217" y="5107"/>
                  </a:cubicBezTo>
                  <a:cubicBezTo>
                    <a:pt x="1095" y="5229"/>
                    <a:pt x="974" y="5320"/>
                    <a:pt x="791" y="5350"/>
                  </a:cubicBezTo>
                  <a:cubicBezTo>
                    <a:pt x="771" y="5354"/>
                    <a:pt x="751" y="5356"/>
                    <a:pt x="731" y="5356"/>
                  </a:cubicBezTo>
                  <a:cubicBezTo>
                    <a:pt x="600" y="5356"/>
                    <a:pt x="475" y="5274"/>
                    <a:pt x="396" y="5168"/>
                  </a:cubicBezTo>
                  <a:cubicBezTo>
                    <a:pt x="214" y="4895"/>
                    <a:pt x="153" y="4530"/>
                    <a:pt x="274" y="4195"/>
                  </a:cubicBezTo>
                  <a:cubicBezTo>
                    <a:pt x="366" y="3861"/>
                    <a:pt x="457" y="3527"/>
                    <a:pt x="518" y="3192"/>
                  </a:cubicBezTo>
                  <a:cubicBezTo>
                    <a:pt x="700" y="2584"/>
                    <a:pt x="913" y="2007"/>
                    <a:pt x="1034" y="1521"/>
                  </a:cubicBezTo>
                  <a:cubicBezTo>
                    <a:pt x="1186" y="1065"/>
                    <a:pt x="1338" y="670"/>
                    <a:pt x="1430" y="426"/>
                  </a:cubicBezTo>
                  <a:cubicBezTo>
                    <a:pt x="1490" y="274"/>
                    <a:pt x="1521" y="153"/>
                    <a:pt x="1551"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3" name="Google Shape;983;p47"/>
            <p:cNvSpPr/>
            <p:nvPr/>
          </p:nvSpPr>
          <p:spPr>
            <a:xfrm>
              <a:off x="3789850" y="2873425"/>
              <a:ext cx="74500" cy="121625"/>
            </a:xfrm>
            <a:custGeom>
              <a:avLst/>
              <a:gdLst/>
              <a:ahLst/>
              <a:cxnLst/>
              <a:rect l="l" t="t" r="r" b="b"/>
              <a:pathLst>
                <a:path w="2980" h="4865" extrusionOk="0">
                  <a:moveTo>
                    <a:pt x="1368" y="1"/>
                  </a:moveTo>
                  <a:lnTo>
                    <a:pt x="1368" y="1"/>
                  </a:lnTo>
                  <a:cubicBezTo>
                    <a:pt x="1277" y="122"/>
                    <a:pt x="1216" y="214"/>
                    <a:pt x="1186" y="335"/>
                  </a:cubicBezTo>
                  <a:cubicBezTo>
                    <a:pt x="1064" y="548"/>
                    <a:pt x="912" y="882"/>
                    <a:pt x="730" y="1277"/>
                  </a:cubicBezTo>
                  <a:cubicBezTo>
                    <a:pt x="517" y="1764"/>
                    <a:pt x="365" y="2250"/>
                    <a:pt x="213" y="2736"/>
                  </a:cubicBezTo>
                  <a:cubicBezTo>
                    <a:pt x="122" y="3040"/>
                    <a:pt x="61" y="3344"/>
                    <a:pt x="31" y="3648"/>
                  </a:cubicBezTo>
                  <a:cubicBezTo>
                    <a:pt x="1" y="4013"/>
                    <a:pt x="92" y="4378"/>
                    <a:pt x="335" y="4621"/>
                  </a:cubicBezTo>
                  <a:cubicBezTo>
                    <a:pt x="487" y="4773"/>
                    <a:pt x="669" y="4834"/>
                    <a:pt x="852" y="4864"/>
                  </a:cubicBezTo>
                  <a:cubicBezTo>
                    <a:pt x="1034" y="4864"/>
                    <a:pt x="1216" y="4803"/>
                    <a:pt x="1368" y="4712"/>
                  </a:cubicBezTo>
                  <a:cubicBezTo>
                    <a:pt x="1611" y="4530"/>
                    <a:pt x="1824" y="4256"/>
                    <a:pt x="1946" y="3952"/>
                  </a:cubicBezTo>
                  <a:cubicBezTo>
                    <a:pt x="2159" y="3405"/>
                    <a:pt x="2311" y="2919"/>
                    <a:pt x="2493" y="2524"/>
                  </a:cubicBezTo>
                  <a:cubicBezTo>
                    <a:pt x="2675" y="2098"/>
                    <a:pt x="2797" y="1764"/>
                    <a:pt x="2888" y="1551"/>
                  </a:cubicBezTo>
                  <a:cubicBezTo>
                    <a:pt x="2919" y="1429"/>
                    <a:pt x="2949" y="1277"/>
                    <a:pt x="2979" y="1156"/>
                  </a:cubicBezTo>
                  <a:lnTo>
                    <a:pt x="2979" y="1156"/>
                  </a:lnTo>
                  <a:cubicBezTo>
                    <a:pt x="2888" y="1247"/>
                    <a:pt x="2827" y="1369"/>
                    <a:pt x="2767" y="1490"/>
                  </a:cubicBezTo>
                  <a:cubicBezTo>
                    <a:pt x="2675" y="1733"/>
                    <a:pt x="2523" y="2037"/>
                    <a:pt x="2341" y="2463"/>
                  </a:cubicBezTo>
                  <a:lnTo>
                    <a:pt x="1763" y="3861"/>
                  </a:lnTo>
                  <a:cubicBezTo>
                    <a:pt x="1642" y="4135"/>
                    <a:pt x="1460" y="4378"/>
                    <a:pt x="1247" y="4530"/>
                  </a:cubicBezTo>
                  <a:cubicBezTo>
                    <a:pt x="1135" y="4613"/>
                    <a:pt x="1011" y="4652"/>
                    <a:pt x="888" y="4652"/>
                  </a:cubicBezTo>
                  <a:cubicBezTo>
                    <a:pt x="744" y="4652"/>
                    <a:pt x="602" y="4598"/>
                    <a:pt x="487" y="4499"/>
                  </a:cubicBezTo>
                  <a:cubicBezTo>
                    <a:pt x="274" y="4256"/>
                    <a:pt x="183" y="3952"/>
                    <a:pt x="244" y="3648"/>
                  </a:cubicBezTo>
                  <a:cubicBezTo>
                    <a:pt x="274" y="3375"/>
                    <a:pt x="304" y="3071"/>
                    <a:pt x="396" y="2797"/>
                  </a:cubicBezTo>
                  <a:cubicBezTo>
                    <a:pt x="517" y="2280"/>
                    <a:pt x="669" y="1794"/>
                    <a:pt x="852" y="1338"/>
                  </a:cubicBezTo>
                  <a:cubicBezTo>
                    <a:pt x="1186" y="518"/>
                    <a:pt x="1399" y="1"/>
                    <a:pt x="1368"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4" name="Google Shape;984;p47"/>
            <p:cNvSpPr/>
            <p:nvPr/>
          </p:nvSpPr>
          <p:spPr>
            <a:xfrm>
              <a:off x="3830875" y="2918275"/>
              <a:ext cx="53225" cy="98425"/>
            </a:xfrm>
            <a:custGeom>
              <a:avLst/>
              <a:gdLst/>
              <a:ahLst/>
              <a:cxnLst/>
              <a:rect l="l" t="t" r="r" b="b"/>
              <a:pathLst>
                <a:path w="2129" h="3937" extrusionOk="0">
                  <a:moveTo>
                    <a:pt x="1217" y="0"/>
                  </a:moveTo>
                  <a:cubicBezTo>
                    <a:pt x="1186" y="0"/>
                    <a:pt x="1126" y="61"/>
                    <a:pt x="1004" y="213"/>
                  </a:cubicBezTo>
                  <a:cubicBezTo>
                    <a:pt x="822" y="426"/>
                    <a:pt x="670" y="669"/>
                    <a:pt x="548" y="912"/>
                  </a:cubicBezTo>
                  <a:cubicBezTo>
                    <a:pt x="244" y="1490"/>
                    <a:pt x="62" y="2158"/>
                    <a:pt x="62" y="2797"/>
                  </a:cubicBezTo>
                  <a:cubicBezTo>
                    <a:pt x="1" y="3070"/>
                    <a:pt x="62" y="3374"/>
                    <a:pt x="214" y="3617"/>
                  </a:cubicBezTo>
                  <a:cubicBezTo>
                    <a:pt x="274" y="3739"/>
                    <a:pt x="396" y="3830"/>
                    <a:pt x="548" y="3891"/>
                  </a:cubicBezTo>
                  <a:cubicBezTo>
                    <a:pt x="609" y="3921"/>
                    <a:pt x="685" y="3936"/>
                    <a:pt x="761" y="3936"/>
                  </a:cubicBezTo>
                  <a:cubicBezTo>
                    <a:pt x="837" y="3936"/>
                    <a:pt x="913" y="3921"/>
                    <a:pt x="974" y="3891"/>
                  </a:cubicBezTo>
                  <a:cubicBezTo>
                    <a:pt x="1217" y="3769"/>
                    <a:pt x="1399" y="3556"/>
                    <a:pt x="1460" y="3283"/>
                  </a:cubicBezTo>
                  <a:cubicBezTo>
                    <a:pt x="1642" y="2857"/>
                    <a:pt x="1733" y="2462"/>
                    <a:pt x="1855" y="2128"/>
                  </a:cubicBezTo>
                  <a:cubicBezTo>
                    <a:pt x="1977" y="1793"/>
                    <a:pt x="2068" y="1429"/>
                    <a:pt x="2129" y="1064"/>
                  </a:cubicBezTo>
                  <a:lnTo>
                    <a:pt x="2129" y="1064"/>
                  </a:lnTo>
                  <a:cubicBezTo>
                    <a:pt x="1946" y="1368"/>
                    <a:pt x="1825" y="1702"/>
                    <a:pt x="1703" y="2067"/>
                  </a:cubicBezTo>
                  <a:cubicBezTo>
                    <a:pt x="1581" y="2401"/>
                    <a:pt x="1429" y="2797"/>
                    <a:pt x="1278" y="3192"/>
                  </a:cubicBezTo>
                  <a:cubicBezTo>
                    <a:pt x="1217" y="3404"/>
                    <a:pt x="1095" y="3587"/>
                    <a:pt x="913" y="3678"/>
                  </a:cubicBezTo>
                  <a:cubicBezTo>
                    <a:pt x="856" y="3702"/>
                    <a:pt x="797" y="3714"/>
                    <a:pt x="739" y="3714"/>
                  </a:cubicBezTo>
                  <a:cubicBezTo>
                    <a:pt x="581" y="3714"/>
                    <a:pt x="432" y="3629"/>
                    <a:pt x="366" y="3496"/>
                  </a:cubicBezTo>
                  <a:cubicBezTo>
                    <a:pt x="244" y="3283"/>
                    <a:pt x="214" y="3040"/>
                    <a:pt x="244" y="2797"/>
                  </a:cubicBezTo>
                  <a:cubicBezTo>
                    <a:pt x="244" y="2584"/>
                    <a:pt x="274" y="2341"/>
                    <a:pt x="305" y="2097"/>
                  </a:cubicBezTo>
                  <a:cubicBezTo>
                    <a:pt x="396" y="1702"/>
                    <a:pt x="518" y="1338"/>
                    <a:pt x="670" y="973"/>
                  </a:cubicBezTo>
                  <a:cubicBezTo>
                    <a:pt x="943" y="335"/>
                    <a:pt x="1217" y="0"/>
                    <a:pt x="1217"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5" name="Google Shape;985;p47"/>
            <p:cNvSpPr/>
            <p:nvPr/>
          </p:nvSpPr>
          <p:spPr>
            <a:xfrm>
              <a:off x="3705500" y="2925100"/>
              <a:ext cx="60050" cy="110975"/>
            </a:xfrm>
            <a:custGeom>
              <a:avLst/>
              <a:gdLst/>
              <a:ahLst/>
              <a:cxnLst/>
              <a:rect l="l" t="t" r="r" b="b"/>
              <a:pathLst>
                <a:path w="2402" h="4439" extrusionOk="0">
                  <a:moveTo>
                    <a:pt x="1" y="1"/>
                  </a:moveTo>
                  <a:cubicBezTo>
                    <a:pt x="1" y="31"/>
                    <a:pt x="244" y="183"/>
                    <a:pt x="609" y="487"/>
                  </a:cubicBezTo>
                  <a:cubicBezTo>
                    <a:pt x="1551" y="1308"/>
                    <a:pt x="2128" y="2463"/>
                    <a:pt x="2219" y="3679"/>
                  </a:cubicBezTo>
                  <a:cubicBezTo>
                    <a:pt x="2280" y="4135"/>
                    <a:pt x="2219" y="4438"/>
                    <a:pt x="2280" y="4438"/>
                  </a:cubicBezTo>
                  <a:cubicBezTo>
                    <a:pt x="2341" y="4195"/>
                    <a:pt x="2402" y="3952"/>
                    <a:pt x="2371" y="3679"/>
                  </a:cubicBezTo>
                  <a:cubicBezTo>
                    <a:pt x="2341" y="2372"/>
                    <a:pt x="1733" y="1156"/>
                    <a:pt x="700" y="365"/>
                  </a:cubicBezTo>
                  <a:cubicBezTo>
                    <a:pt x="487" y="183"/>
                    <a:pt x="274" y="62"/>
                    <a:pt x="1"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6" name="Google Shape;986;p47"/>
            <p:cNvSpPr/>
            <p:nvPr/>
          </p:nvSpPr>
          <p:spPr>
            <a:xfrm>
              <a:off x="1767775" y="3706275"/>
              <a:ext cx="940025" cy="486350"/>
            </a:xfrm>
            <a:custGeom>
              <a:avLst/>
              <a:gdLst/>
              <a:ahLst/>
              <a:cxnLst/>
              <a:rect l="l" t="t" r="r" b="b"/>
              <a:pathLst>
                <a:path w="37601" h="19454" extrusionOk="0">
                  <a:moveTo>
                    <a:pt x="8633" y="0"/>
                  </a:moveTo>
                  <a:cubicBezTo>
                    <a:pt x="6110" y="3040"/>
                    <a:pt x="4438" y="6687"/>
                    <a:pt x="3800" y="10578"/>
                  </a:cubicBezTo>
                  <a:lnTo>
                    <a:pt x="1" y="19271"/>
                  </a:lnTo>
                  <a:lnTo>
                    <a:pt x="37144" y="19454"/>
                  </a:lnTo>
                  <a:lnTo>
                    <a:pt x="37600" y="12918"/>
                  </a:lnTo>
                  <a:lnTo>
                    <a:pt x="8633"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7" name="Google Shape;987;p47"/>
            <p:cNvSpPr/>
            <p:nvPr/>
          </p:nvSpPr>
          <p:spPr>
            <a:xfrm>
              <a:off x="1910625" y="3872650"/>
              <a:ext cx="295625" cy="91050"/>
            </a:xfrm>
            <a:custGeom>
              <a:avLst/>
              <a:gdLst/>
              <a:ahLst/>
              <a:cxnLst/>
              <a:rect l="l" t="t" r="r" b="b"/>
              <a:pathLst>
                <a:path w="11825" h="3642" extrusionOk="0">
                  <a:moveTo>
                    <a:pt x="11821" y="1"/>
                  </a:moveTo>
                  <a:cubicBezTo>
                    <a:pt x="11767" y="1"/>
                    <a:pt x="11282" y="508"/>
                    <a:pt x="10366" y="1187"/>
                  </a:cubicBezTo>
                  <a:cubicBezTo>
                    <a:pt x="10092" y="1370"/>
                    <a:pt x="9849" y="1552"/>
                    <a:pt x="9576" y="1704"/>
                  </a:cubicBezTo>
                  <a:cubicBezTo>
                    <a:pt x="9272" y="1887"/>
                    <a:pt x="8968" y="2038"/>
                    <a:pt x="8633" y="2221"/>
                  </a:cubicBezTo>
                  <a:cubicBezTo>
                    <a:pt x="7144" y="2950"/>
                    <a:pt x="5503" y="3376"/>
                    <a:pt x="3861" y="3467"/>
                  </a:cubicBezTo>
                  <a:lnTo>
                    <a:pt x="2767" y="3467"/>
                  </a:lnTo>
                  <a:cubicBezTo>
                    <a:pt x="2433" y="3467"/>
                    <a:pt x="2129" y="3406"/>
                    <a:pt x="1825" y="3376"/>
                  </a:cubicBezTo>
                  <a:cubicBezTo>
                    <a:pt x="765" y="3261"/>
                    <a:pt x="83" y="3039"/>
                    <a:pt x="8" y="3039"/>
                  </a:cubicBezTo>
                  <a:cubicBezTo>
                    <a:pt x="3" y="3039"/>
                    <a:pt x="1" y="3040"/>
                    <a:pt x="1" y="3042"/>
                  </a:cubicBezTo>
                  <a:cubicBezTo>
                    <a:pt x="153" y="3133"/>
                    <a:pt x="305" y="3194"/>
                    <a:pt x="457" y="3224"/>
                  </a:cubicBezTo>
                  <a:cubicBezTo>
                    <a:pt x="639" y="3285"/>
                    <a:pt x="852" y="3346"/>
                    <a:pt x="1034" y="3376"/>
                  </a:cubicBezTo>
                  <a:cubicBezTo>
                    <a:pt x="1278" y="3437"/>
                    <a:pt x="1551" y="3497"/>
                    <a:pt x="1794" y="3528"/>
                  </a:cubicBezTo>
                  <a:cubicBezTo>
                    <a:pt x="2129" y="3558"/>
                    <a:pt x="2433" y="3619"/>
                    <a:pt x="2767" y="3619"/>
                  </a:cubicBezTo>
                  <a:cubicBezTo>
                    <a:pt x="2949" y="3634"/>
                    <a:pt x="3132" y="3642"/>
                    <a:pt x="3314" y="3642"/>
                  </a:cubicBezTo>
                  <a:cubicBezTo>
                    <a:pt x="3496" y="3642"/>
                    <a:pt x="3679" y="3634"/>
                    <a:pt x="3861" y="3619"/>
                  </a:cubicBezTo>
                  <a:cubicBezTo>
                    <a:pt x="5533" y="3558"/>
                    <a:pt x="7205" y="3133"/>
                    <a:pt x="8694" y="2373"/>
                  </a:cubicBezTo>
                  <a:cubicBezTo>
                    <a:pt x="9028" y="2221"/>
                    <a:pt x="9332" y="2038"/>
                    <a:pt x="9667" y="1826"/>
                  </a:cubicBezTo>
                  <a:cubicBezTo>
                    <a:pt x="9910" y="1674"/>
                    <a:pt x="10184" y="1491"/>
                    <a:pt x="10427" y="1279"/>
                  </a:cubicBezTo>
                  <a:cubicBezTo>
                    <a:pt x="10639" y="1127"/>
                    <a:pt x="10852" y="975"/>
                    <a:pt x="11035" y="792"/>
                  </a:cubicBezTo>
                  <a:cubicBezTo>
                    <a:pt x="11187" y="671"/>
                    <a:pt x="11339" y="519"/>
                    <a:pt x="11491" y="367"/>
                  </a:cubicBezTo>
                  <a:cubicBezTo>
                    <a:pt x="11612" y="276"/>
                    <a:pt x="11703" y="124"/>
                    <a:pt x="11825" y="2"/>
                  </a:cubicBezTo>
                  <a:cubicBezTo>
                    <a:pt x="11824" y="1"/>
                    <a:pt x="11823" y="1"/>
                    <a:pt x="1182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8" name="Google Shape;988;p47"/>
            <p:cNvSpPr/>
            <p:nvPr/>
          </p:nvSpPr>
          <p:spPr>
            <a:xfrm>
              <a:off x="2458525" y="3960825"/>
              <a:ext cx="82075" cy="213575"/>
            </a:xfrm>
            <a:custGeom>
              <a:avLst/>
              <a:gdLst/>
              <a:ahLst/>
              <a:cxnLst/>
              <a:rect l="l" t="t" r="r" b="b"/>
              <a:pathLst>
                <a:path w="3283" h="8543" extrusionOk="0">
                  <a:moveTo>
                    <a:pt x="3283" y="1"/>
                  </a:moveTo>
                  <a:lnTo>
                    <a:pt x="3283" y="1"/>
                  </a:lnTo>
                  <a:cubicBezTo>
                    <a:pt x="3101" y="426"/>
                    <a:pt x="2918" y="822"/>
                    <a:pt x="2766" y="1247"/>
                  </a:cubicBezTo>
                  <a:cubicBezTo>
                    <a:pt x="2432" y="2068"/>
                    <a:pt x="2006" y="3101"/>
                    <a:pt x="1581" y="4256"/>
                  </a:cubicBezTo>
                  <a:cubicBezTo>
                    <a:pt x="1155" y="5411"/>
                    <a:pt x="760" y="6445"/>
                    <a:pt x="456" y="7265"/>
                  </a:cubicBezTo>
                  <a:cubicBezTo>
                    <a:pt x="274" y="7691"/>
                    <a:pt x="122" y="8117"/>
                    <a:pt x="0" y="8542"/>
                  </a:cubicBezTo>
                  <a:cubicBezTo>
                    <a:pt x="61" y="8451"/>
                    <a:pt x="122" y="8329"/>
                    <a:pt x="152" y="8238"/>
                  </a:cubicBezTo>
                  <a:cubicBezTo>
                    <a:pt x="274" y="8025"/>
                    <a:pt x="395" y="7721"/>
                    <a:pt x="578" y="7326"/>
                  </a:cubicBezTo>
                  <a:cubicBezTo>
                    <a:pt x="882" y="6566"/>
                    <a:pt x="1338" y="5533"/>
                    <a:pt x="1763" y="4347"/>
                  </a:cubicBezTo>
                  <a:cubicBezTo>
                    <a:pt x="2219" y="3162"/>
                    <a:pt x="2614" y="2068"/>
                    <a:pt x="2888" y="1308"/>
                  </a:cubicBezTo>
                  <a:cubicBezTo>
                    <a:pt x="3070" y="882"/>
                    <a:pt x="3192" y="457"/>
                    <a:pt x="3283"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9" name="Google Shape;989;p47"/>
            <p:cNvSpPr/>
            <p:nvPr/>
          </p:nvSpPr>
          <p:spPr>
            <a:xfrm>
              <a:off x="2444075" y="3952475"/>
              <a:ext cx="47150" cy="44125"/>
            </a:xfrm>
            <a:custGeom>
              <a:avLst/>
              <a:gdLst/>
              <a:ahLst/>
              <a:cxnLst/>
              <a:rect l="l" t="t" r="r" b="b"/>
              <a:pathLst>
                <a:path w="1886" h="1765" extrusionOk="0">
                  <a:moveTo>
                    <a:pt x="1065" y="1"/>
                  </a:moveTo>
                  <a:cubicBezTo>
                    <a:pt x="943" y="1"/>
                    <a:pt x="882" y="31"/>
                    <a:pt x="882" y="31"/>
                  </a:cubicBezTo>
                  <a:cubicBezTo>
                    <a:pt x="1095" y="61"/>
                    <a:pt x="1308" y="183"/>
                    <a:pt x="1490" y="335"/>
                  </a:cubicBezTo>
                  <a:cubicBezTo>
                    <a:pt x="1642" y="517"/>
                    <a:pt x="1703" y="760"/>
                    <a:pt x="1672" y="1004"/>
                  </a:cubicBezTo>
                  <a:cubicBezTo>
                    <a:pt x="1586" y="1367"/>
                    <a:pt x="1262" y="1563"/>
                    <a:pt x="944" y="1563"/>
                  </a:cubicBezTo>
                  <a:cubicBezTo>
                    <a:pt x="703" y="1563"/>
                    <a:pt x="466" y="1452"/>
                    <a:pt x="335" y="1216"/>
                  </a:cubicBezTo>
                  <a:cubicBezTo>
                    <a:pt x="183" y="1004"/>
                    <a:pt x="183" y="730"/>
                    <a:pt x="305" y="517"/>
                  </a:cubicBezTo>
                  <a:cubicBezTo>
                    <a:pt x="396" y="304"/>
                    <a:pt x="578" y="153"/>
                    <a:pt x="791" y="61"/>
                  </a:cubicBezTo>
                  <a:cubicBezTo>
                    <a:pt x="791" y="49"/>
                    <a:pt x="775" y="41"/>
                    <a:pt x="748" y="41"/>
                  </a:cubicBezTo>
                  <a:cubicBezTo>
                    <a:pt x="710" y="41"/>
                    <a:pt x="649" y="56"/>
                    <a:pt x="578" y="92"/>
                  </a:cubicBezTo>
                  <a:cubicBezTo>
                    <a:pt x="396" y="153"/>
                    <a:pt x="274" y="274"/>
                    <a:pt x="153" y="456"/>
                  </a:cubicBezTo>
                  <a:cubicBezTo>
                    <a:pt x="1" y="730"/>
                    <a:pt x="1" y="1034"/>
                    <a:pt x="153" y="1308"/>
                  </a:cubicBezTo>
                  <a:cubicBezTo>
                    <a:pt x="335" y="1619"/>
                    <a:pt x="639" y="1765"/>
                    <a:pt x="939" y="1765"/>
                  </a:cubicBezTo>
                  <a:cubicBezTo>
                    <a:pt x="1341" y="1765"/>
                    <a:pt x="1737" y="1504"/>
                    <a:pt x="1824" y="1034"/>
                  </a:cubicBezTo>
                  <a:cubicBezTo>
                    <a:pt x="1885" y="730"/>
                    <a:pt x="1794" y="426"/>
                    <a:pt x="1581" y="244"/>
                  </a:cubicBezTo>
                  <a:cubicBezTo>
                    <a:pt x="1429" y="92"/>
                    <a:pt x="1247" y="31"/>
                    <a:pt x="106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0" name="Google Shape;990;p47"/>
            <p:cNvSpPr/>
            <p:nvPr/>
          </p:nvSpPr>
          <p:spPr>
            <a:xfrm>
              <a:off x="2945600" y="2801250"/>
              <a:ext cx="281950" cy="491675"/>
            </a:xfrm>
            <a:custGeom>
              <a:avLst/>
              <a:gdLst/>
              <a:ahLst/>
              <a:cxnLst/>
              <a:rect l="l" t="t" r="r" b="b"/>
              <a:pathLst>
                <a:path w="11278" h="19667" extrusionOk="0">
                  <a:moveTo>
                    <a:pt x="5867" y="0"/>
                  </a:moveTo>
                  <a:lnTo>
                    <a:pt x="1" y="19666"/>
                  </a:lnTo>
                  <a:lnTo>
                    <a:pt x="1" y="19666"/>
                  </a:lnTo>
                  <a:lnTo>
                    <a:pt x="10974" y="16657"/>
                  </a:lnTo>
                  <a:cubicBezTo>
                    <a:pt x="11278" y="15988"/>
                    <a:pt x="5867" y="0"/>
                    <a:pt x="5867" y="0"/>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1" name="Google Shape;991;p47"/>
            <p:cNvSpPr/>
            <p:nvPr/>
          </p:nvSpPr>
          <p:spPr>
            <a:xfrm>
              <a:off x="2945600" y="2801250"/>
              <a:ext cx="281950" cy="491675"/>
            </a:xfrm>
            <a:custGeom>
              <a:avLst/>
              <a:gdLst/>
              <a:ahLst/>
              <a:cxnLst/>
              <a:rect l="l" t="t" r="r" b="b"/>
              <a:pathLst>
                <a:path w="11278" h="19667" extrusionOk="0">
                  <a:moveTo>
                    <a:pt x="5867" y="0"/>
                  </a:moveTo>
                  <a:lnTo>
                    <a:pt x="1" y="19666"/>
                  </a:lnTo>
                  <a:lnTo>
                    <a:pt x="1" y="19666"/>
                  </a:lnTo>
                  <a:lnTo>
                    <a:pt x="10974" y="16657"/>
                  </a:lnTo>
                  <a:cubicBezTo>
                    <a:pt x="11278" y="15988"/>
                    <a:pt x="5867" y="0"/>
                    <a:pt x="5867" y="0"/>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2" name="Google Shape;992;p47"/>
            <p:cNvSpPr/>
            <p:nvPr/>
          </p:nvSpPr>
          <p:spPr>
            <a:xfrm>
              <a:off x="1982825" y="2649775"/>
              <a:ext cx="1120100" cy="1387825"/>
            </a:xfrm>
            <a:custGeom>
              <a:avLst/>
              <a:gdLst/>
              <a:ahLst/>
              <a:cxnLst/>
              <a:rect l="l" t="t" r="r" b="b"/>
              <a:pathLst>
                <a:path w="44804" h="55513" extrusionOk="0">
                  <a:moveTo>
                    <a:pt x="29851" y="1"/>
                  </a:moveTo>
                  <a:cubicBezTo>
                    <a:pt x="27904" y="1"/>
                    <a:pt x="25049" y="342"/>
                    <a:pt x="21916" y="2017"/>
                  </a:cubicBezTo>
                  <a:cubicBezTo>
                    <a:pt x="14621" y="5938"/>
                    <a:pt x="9454" y="27063"/>
                    <a:pt x="9454" y="27063"/>
                  </a:cubicBezTo>
                  <a:lnTo>
                    <a:pt x="1" y="42260"/>
                  </a:lnTo>
                  <a:lnTo>
                    <a:pt x="29728" y="55513"/>
                  </a:lnTo>
                  <a:lnTo>
                    <a:pt x="31977" y="47276"/>
                  </a:lnTo>
                  <a:lnTo>
                    <a:pt x="35472" y="32564"/>
                  </a:lnTo>
                  <a:cubicBezTo>
                    <a:pt x="35472" y="32564"/>
                    <a:pt x="40488" y="23932"/>
                    <a:pt x="42494" y="19251"/>
                  </a:cubicBezTo>
                  <a:cubicBezTo>
                    <a:pt x="44014" y="15786"/>
                    <a:pt x="44469" y="11135"/>
                    <a:pt x="44621" y="8369"/>
                  </a:cubicBezTo>
                  <a:cubicBezTo>
                    <a:pt x="44804" y="4935"/>
                    <a:pt x="42494" y="1773"/>
                    <a:pt x="39120" y="1135"/>
                  </a:cubicBezTo>
                  <a:cubicBezTo>
                    <a:pt x="38998" y="1105"/>
                    <a:pt x="38846" y="1074"/>
                    <a:pt x="38725" y="1044"/>
                  </a:cubicBezTo>
                  <a:lnTo>
                    <a:pt x="32372" y="162"/>
                  </a:lnTo>
                  <a:cubicBezTo>
                    <a:pt x="32099" y="162"/>
                    <a:pt x="31190" y="1"/>
                    <a:pt x="29851" y="1"/>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3" name="Google Shape;993;p47"/>
            <p:cNvSpPr/>
            <p:nvPr/>
          </p:nvSpPr>
          <p:spPr>
            <a:xfrm>
              <a:off x="2091500" y="3470625"/>
              <a:ext cx="715075" cy="484150"/>
            </a:xfrm>
            <a:custGeom>
              <a:avLst/>
              <a:gdLst/>
              <a:ahLst/>
              <a:cxnLst/>
              <a:rect l="l" t="t" r="r" b="b"/>
              <a:pathLst>
                <a:path w="28603" h="19366" extrusionOk="0">
                  <a:moveTo>
                    <a:pt x="9976" y="176"/>
                  </a:moveTo>
                  <a:cubicBezTo>
                    <a:pt x="10464" y="176"/>
                    <a:pt x="10961" y="380"/>
                    <a:pt x="11338" y="703"/>
                  </a:cubicBezTo>
                  <a:cubicBezTo>
                    <a:pt x="11733" y="1068"/>
                    <a:pt x="11976" y="1584"/>
                    <a:pt x="12006" y="2131"/>
                  </a:cubicBezTo>
                  <a:cubicBezTo>
                    <a:pt x="12067" y="2648"/>
                    <a:pt x="12006" y="3165"/>
                    <a:pt x="11794" y="3651"/>
                  </a:cubicBezTo>
                  <a:cubicBezTo>
                    <a:pt x="11611" y="4107"/>
                    <a:pt x="11307" y="4502"/>
                    <a:pt x="10912" y="4837"/>
                  </a:cubicBezTo>
                  <a:cubicBezTo>
                    <a:pt x="10547" y="5141"/>
                    <a:pt x="10122" y="5384"/>
                    <a:pt x="9696" y="5566"/>
                  </a:cubicBezTo>
                  <a:cubicBezTo>
                    <a:pt x="8898" y="5862"/>
                    <a:pt x="8042" y="6014"/>
                    <a:pt x="7184" y="6050"/>
                  </a:cubicBezTo>
                  <a:lnTo>
                    <a:pt x="7184" y="6050"/>
                  </a:lnTo>
                  <a:cubicBezTo>
                    <a:pt x="6974" y="5427"/>
                    <a:pt x="6854" y="4771"/>
                    <a:pt x="6839" y="4107"/>
                  </a:cubicBezTo>
                  <a:cubicBezTo>
                    <a:pt x="6809" y="3499"/>
                    <a:pt x="6900" y="2861"/>
                    <a:pt x="7113" y="2253"/>
                  </a:cubicBezTo>
                  <a:cubicBezTo>
                    <a:pt x="7325" y="1675"/>
                    <a:pt x="7690" y="1159"/>
                    <a:pt x="8146" y="794"/>
                  </a:cubicBezTo>
                  <a:cubicBezTo>
                    <a:pt x="8633" y="429"/>
                    <a:pt x="9180" y="217"/>
                    <a:pt x="9788" y="186"/>
                  </a:cubicBezTo>
                  <a:cubicBezTo>
                    <a:pt x="9850" y="179"/>
                    <a:pt x="9913" y="176"/>
                    <a:pt x="9976" y="176"/>
                  </a:cubicBezTo>
                  <a:close/>
                  <a:moveTo>
                    <a:pt x="19018" y="4178"/>
                  </a:moveTo>
                  <a:cubicBezTo>
                    <a:pt x="19132" y="4178"/>
                    <a:pt x="19247" y="4185"/>
                    <a:pt x="19362" y="4198"/>
                  </a:cubicBezTo>
                  <a:cubicBezTo>
                    <a:pt x="19727" y="4229"/>
                    <a:pt x="20092" y="4350"/>
                    <a:pt x="20396" y="4563"/>
                  </a:cubicBezTo>
                  <a:cubicBezTo>
                    <a:pt x="20730" y="4806"/>
                    <a:pt x="20973" y="5110"/>
                    <a:pt x="21125" y="5445"/>
                  </a:cubicBezTo>
                  <a:cubicBezTo>
                    <a:pt x="21429" y="6174"/>
                    <a:pt x="21429" y="6964"/>
                    <a:pt x="21156" y="7694"/>
                  </a:cubicBezTo>
                  <a:cubicBezTo>
                    <a:pt x="20882" y="8393"/>
                    <a:pt x="20396" y="9001"/>
                    <a:pt x="19757" y="9457"/>
                  </a:cubicBezTo>
                  <a:cubicBezTo>
                    <a:pt x="18874" y="10078"/>
                    <a:pt x="17898" y="10524"/>
                    <a:pt x="16879" y="10787"/>
                  </a:cubicBezTo>
                  <a:lnTo>
                    <a:pt x="16879" y="10787"/>
                  </a:lnTo>
                  <a:cubicBezTo>
                    <a:pt x="16555" y="10202"/>
                    <a:pt x="16293" y="9578"/>
                    <a:pt x="16140" y="8910"/>
                  </a:cubicBezTo>
                  <a:cubicBezTo>
                    <a:pt x="15958" y="8180"/>
                    <a:pt x="15958" y="7451"/>
                    <a:pt x="16110" y="6721"/>
                  </a:cubicBezTo>
                  <a:cubicBezTo>
                    <a:pt x="16292" y="5961"/>
                    <a:pt x="16687" y="5293"/>
                    <a:pt x="17265" y="4806"/>
                  </a:cubicBezTo>
                  <a:cubicBezTo>
                    <a:pt x="17755" y="4393"/>
                    <a:pt x="18377" y="4178"/>
                    <a:pt x="19018" y="4178"/>
                  </a:cubicBezTo>
                  <a:close/>
                  <a:moveTo>
                    <a:pt x="25296" y="8867"/>
                  </a:moveTo>
                  <a:cubicBezTo>
                    <a:pt x="26879" y="8867"/>
                    <a:pt x="28217" y="10068"/>
                    <a:pt x="28390" y="11676"/>
                  </a:cubicBezTo>
                  <a:cubicBezTo>
                    <a:pt x="28420" y="12284"/>
                    <a:pt x="28329" y="12861"/>
                    <a:pt x="28055" y="13378"/>
                  </a:cubicBezTo>
                  <a:cubicBezTo>
                    <a:pt x="27539" y="14533"/>
                    <a:pt x="26536" y="15384"/>
                    <a:pt x="25289" y="15718"/>
                  </a:cubicBezTo>
                  <a:cubicBezTo>
                    <a:pt x="24839" y="15825"/>
                    <a:pt x="24377" y="15880"/>
                    <a:pt x="23915" y="15880"/>
                  </a:cubicBezTo>
                  <a:cubicBezTo>
                    <a:pt x="23600" y="15880"/>
                    <a:pt x="23285" y="15855"/>
                    <a:pt x="22973" y="15804"/>
                  </a:cubicBezTo>
                  <a:lnTo>
                    <a:pt x="22973" y="15804"/>
                  </a:lnTo>
                  <a:cubicBezTo>
                    <a:pt x="22603" y="14990"/>
                    <a:pt x="22380" y="14105"/>
                    <a:pt x="22341" y="13195"/>
                  </a:cubicBezTo>
                  <a:cubicBezTo>
                    <a:pt x="22280" y="12344"/>
                    <a:pt x="22463" y="11463"/>
                    <a:pt x="22827" y="10673"/>
                  </a:cubicBezTo>
                  <a:cubicBezTo>
                    <a:pt x="23040" y="10247"/>
                    <a:pt x="23344" y="9852"/>
                    <a:pt x="23678" y="9518"/>
                  </a:cubicBezTo>
                  <a:cubicBezTo>
                    <a:pt x="24043" y="9183"/>
                    <a:pt x="24499" y="8970"/>
                    <a:pt x="25016" y="8879"/>
                  </a:cubicBezTo>
                  <a:cubicBezTo>
                    <a:pt x="25110" y="8871"/>
                    <a:pt x="25204" y="8867"/>
                    <a:pt x="25296" y="8867"/>
                  </a:cubicBezTo>
                  <a:close/>
                  <a:moveTo>
                    <a:pt x="9872" y="1"/>
                  </a:moveTo>
                  <a:cubicBezTo>
                    <a:pt x="9834" y="1"/>
                    <a:pt x="9795" y="2"/>
                    <a:pt x="9757" y="4"/>
                  </a:cubicBezTo>
                  <a:cubicBezTo>
                    <a:pt x="9149" y="34"/>
                    <a:pt x="8541" y="247"/>
                    <a:pt x="8055" y="642"/>
                  </a:cubicBezTo>
                  <a:cubicBezTo>
                    <a:pt x="7569" y="1037"/>
                    <a:pt x="7174" y="1584"/>
                    <a:pt x="6961" y="2192"/>
                  </a:cubicBezTo>
                  <a:cubicBezTo>
                    <a:pt x="6748" y="2800"/>
                    <a:pt x="6626" y="3469"/>
                    <a:pt x="6657" y="4107"/>
                  </a:cubicBezTo>
                  <a:cubicBezTo>
                    <a:pt x="6672" y="4771"/>
                    <a:pt x="6787" y="5428"/>
                    <a:pt x="6991" y="6053"/>
                  </a:cubicBezTo>
                  <a:lnTo>
                    <a:pt x="6991" y="6053"/>
                  </a:lnTo>
                  <a:cubicBezTo>
                    <a:pt x="6987" y="6053"/>
                    <a:pt x="6983" y="6053"/>
                    <a:pt x="6979" y="6053"/>
                  </a:cubicBezTo>
                  <a:cubicBezTo>
                    <a:pt x="4715" y="6053"/>
                    <a:pt x="2488" y="5295"/>
                    <a:pt x="699" y="3864"/>
                  </a:cubicBezTo>
                  <a:cubicBezTo>
                    <a:pt x="456" y="3682"/>
                    <a:pt x="304" y="3530"/>
                    <a:pt x="182" y="3408"/>
                  </a:cubicBezTo>
                  <a:cubicBezTo>
                    <a:pt x="62" y="3317"/>
                    <a:pt x="1" y="3257"/>
                    <a:pt x="0" y="3256"/>
                  </a:cubicBezTo>
                  <a:lnTo>
                    <a:pt x="0" y="3256"/>
                  </a:lnTo>
                  <a:cubicBezTo>
                    <a:pt x="1" y="3257"/>
                    <a:pt x="61" y="3317"/>
                    <a:pt x="152" y="3438"/>
                  </a:cubicBezTo>
                  <a:cubicBezTo>
                    <a:pt x="274" y="3530"/>
                    <a:pt x="456" y="3712"/>
                    <a:pt x="669" y="3894"/>
                  </a:cubicBezTo>
                  <a:cubicBezTo>
                    <a:pt x="1368" y="4472"/>
                    <a:pt x="2128" y="4958"/>
                    <a:pt x="2949" y="5293"/>
                  </a:cubicBezTo>
                  <a:cubicBezTo>
                    <a:pt x="4196" y="5844"/>
                    <a:pt x="5554" y="6146"/>
                    <a:pt x="6917" y="6146"/>
                  </a:cubicBezTo>
                  <a:cubicBezTo>
                    <a:pt x="6952" y="6146"/>
                    <a:pt x="6987" y="6146"/>
                    <a:pt x="7022" y="6145"/>
                  </a:cubicBezTo>
                  <a:lnTo>
                    <a:pt x="7022" y="6145"/>
                  </a:lnTo>
                  <a:cubicBezTo>
                    <a:pt x="7238" y="6774"/>
                    <a:pt x="7546" y="7370"/>
                    <a:pt x="7933" y="7907"/>
                  </a:cubicBezTo>
                  <a:cubicBezTo>
                    <a:pt x="8754" y="9092"/>
                    <a:pt x="9909" y="10004"/>
                    <a:pt x="11216" y="10581"/>
                  </a:cubicBezTo>
                  <a:cubicBezTo>
                    <a:pt x="12319" y="11011"/>
                    <a:pt x="13476" y="11223"/>
                    <a:pt x="14624" y="11223"/>
                  </a:cubicBezTo>
                  <a:cubicBezTo>
                    <a:pt x="15358" y="11223"/>
                    <a:pt x="16089" y="11137"/>
                    <a:pt x="16801" y="10964"/>
                  </a:cubicBezTo>
                  <a:lnTo>
                    <a:pt x="16801" y="10964"/>
                  </a:lnTo>
                  <a:cubicBezTo>
                    <a:pt x="16804" y="10968"/>
                    <a:pt x="16806" y="10972"/>
                    <a:pt x="16809" y="10977"/>
                  </a:cubicBezTo>
                  <a:cubicBezTo>
                    <a:pt x="17174" y="11615"/>
                    <a:pt x="17599" y="12223"/>
                    <a:pt x="18055" y="12770"/>
                  </a:cubicBezTo>
                  <a:cubicBezTo>
                    <a:pt x="18937" y="13925"/>
                    <a:pt x="20061" y="14806"/>
                    <a:pt x="21368" y="15445"/>
                  </a:cubicBezTo>
                  <a:cubicBezTo>
                    <a:pt x="21877" y="15680"/>
                    <a:pt x="22411" y="15840"/>
                    <a:pt x="22956" y="15924"/>
                  </a:cubicBezTo>
                  <a:lnTo>
                    <a:pt x="22956" y="15924"/>
                  </a:lnTo>
                  <a:cubicBezTo>
                    <a:pt x="23159" y="16341"/>
                    <a:pt x="23401" y="16740"/>
                    <a:pt x="23678" y="17116"/>
                  </a:cubicBezTo>
                  <a:cubicBezTo>
                    <a:pt x="24225" y="17846"/>
                    <a:pt x="24894" y="18454"/>
                    <a:pt x="25654" y="18940"/>
                  </a:cubicBezTo>
                  <a:cubicBezTo>
                    <a:pt x="25692" y="18962"/>
                    <a:pt x="25729" y="18983"/>
                    <a:pt x="25766" y="19003"/>
                  </a:cubicBezTo>
                  <a:lnTo>
                    <a:pt x="25766" y="19003"/>
                  </a:lnTo>
                  <a:cubicBezTo>
                    <a:pt x="25738" y="18983"/>
                    <a:pt x="25711" y="18962"/>
                    <a:pt x="25684" y="18940"/>
                  </a:cubicBezTo>
                  <a:cubicBezTo>
                    <a:pt x="24925" y="18454"/>
                    <a:pt x="24286" y="17846"/>
                    <a:pt x="23739" y="17116"/>
                  </a:cubicBezTo>
                  <a:cubicBezTo>
                    <a:pt x="23469" y="16747"/>
                    <a:pt x="23233" y="16351"/>
                    <a:pt x="23034" y="15935"/>
                  </a:cubicBezTo>
                  <a:lnTo>
                    <a:pt x="23034" y="15935"/>
                  </a:lnTo>
                  <a:cubicBezTo>
                    <a:pt x="23309" y="15974"/>
                    <a:pt x="23587" y="15993"/>
                    <a:pt x="23865" y="15993"/>
                  </a:cubicBezTo>
                  <a:cubicBezTo>
                    <a:pt x="24361" y="15993"/>
                    <a:pt x="24860" y="15932"/>
                    <a:pt x="25350" y="15809"/>
                  </a:cubicBezTo>
                  <a:cubicBezTo>
                    <a:pt x="26627" y="15475"/>
                    <a:pt x="27660" y="14594"/>
                    <a:pt x="28207" y="13408"/>
                  </a:cubicBezTo>
                  <a:cubicBezTo>
                    <a:pt x="28481" y="12861"/>
                    <a:pt x="28602" y="12223"/>
                    <a:pt x="28542" y="11615"/>
                  </a:cubicBezTo>
                  <a:cubicBezTo>
                    <a:pt x="28371" y="9934"/>
                    <a:pt x="26971" y="8680"/>
                    <a:pt x="25319" y="8680"/>
                  </a:cubicBezTo>
                  <a:cubicBezTo>
                    <a:pt x="25209" y="8680"/>
                    <a:pt x="25098" y="8685"/>
                    <a:pt x="24985" y="8697"/>
                  </a:cubicBezTo>
                  <a:cubicBezTo>
                    <a:pt x="24469" y="8788"/>
                    <a:pt x="23982" y="9031"/>
                    <a:pt x="23587" y="9366"/>
                  </a:cubicBezTo>
                  <a:cubicBezTo>
                    <a:pt x="23253" y="9700"/>
                    <a:pt x="22949" y="10095"/>
                    <a:pt x="22736" y="10551"/>
                  </a:cubicBezTo>
                  <a:cubicBezTo>
                    <a:pt x="22341" y="11372"/>
                    <a:pt x="22189" y="12253"/>
                    <a:pt x="22219" y="13165"/>
                  </a:cubicBezTo>
                  <a:cubicBezTo>
                    <a:pt x="22278" y="14078"/>
                    <a:pt x="22510" y="14966"/>
                    <a:pt x="22892" y="15790"/>
                  </a:cubicBezTo>
                  <a:lnTo>
                    <a:pt x="22892" y="15790"/>
                  </a:lnTo>
                  <a:cubicBezTo>
                    <a:pt x="22391" y="15701"/>
                    <a:pt x="21899" y="15546"/>
                    <a:pt x="21429" y="15323"/>
                  </a:cubicBezTo>
                  <a:cubicBezTo>
                    <a:pt x="20183" y="14715"/>
                    <a:pt x="19058" y="13834"/>
                    <a:pt x="18207" y="12709"/>
                  </a:cubicBezTo>
                  <a:cubicBezTo>
                    <a:pt x="17762" y="12156"/>
                    <a:pt x="17324" y="11564"/>
                    <a:pt x="16957" y="10925"/>
                  </a:cubicBezTo>
                  <a:lnTo>
                    <a:pt x="16957" y="10925"/>
                  </a:lnTo>
                  <a:cubicBezTo>
                    <a:pt x="17990" y="10656"/>
                    <a:pt x="18981" y="10206"/>
                    <a:pt x="19879" y="9578"/>
                  </a:cubicBezTo>
                  <a:cubicBezTo>
                    <a:pt x="20548" y="9122"/>
                    <a:pt x="21034" y="8484"/>
                    <a:pt x="21338" y="7724"/>
                  </a:cubicBezTo>
                  <a:cubicBezTo>
                    <a:pt x="21642" y="6964"/>
                    <a:pt x="21611" y="6083"/>
                    <a:pt x="21308" y="5323"/>
                  </a:cubicBezTo>
                  <a:cubicBezTo>
                    <a:pt x="21125" y="4958"/>
                    <a:pt x="20852" y="4624"/>
                    <a:pt x="20548" y="4381"/>
                  </a:cubicBezTo>
                  <a:cubicBezTo>
                    <a:pt x="20213" y="4138"/>
                    <a:pt x="19818" y="3986"/>
                    <a:pt x="19393" y="3955"/>
                  </a:cubicBezTo>
                  <a:cubicBezTo>
                    <a:pt x="19279" y="3943"/>
                    <a:pt x="19166" y="3936"/>
                    <a:pt x="19053" y="3936"/>
                  </a:cubicBezTo>
                  <a:cubicBezTo>
                    <a:pt x="18349" y="3936"/>
                    <a:pt x="17663" y="4178"/>
                    <a:pt x="17113" y="4624"/>
                  </a:cubicBezTo>
                  <a:cubicBezTo>
                    <a:pt x="16505" y="5141"/>
                    <a:pt x="16110" y="5840"/>
                    <a:pt x="15927" y="6630"/>
                  </a:cubicBezTo>
                  <a:cubicBezTo>
                    <a:pt x="15745" y="7359"/>
                    <a:pt x="15775" y="8150"/>
                    <a:pt x="15958" y="8910"/>
                  </a:cubicBezTo>
                  <a:cubicBezTo>
                    <a:pt x="16126" y="9583"/>
                    <a:pt x="16372" y="10230"/>
                    <a:pt x="16719" y="10827"/>
                  </a:cubicBezTo>
                  <a:lnTo>
                    <a:pt x="16719" y="10827"/>
                  </a:lnTo>
                  <a:cubicBezTo>
                    <a:pt x="16037" y="10991"/>
                    <a:pt x="15338" y="11073"/>
                    <a:pt x="14636" y="11073"/>
                  </a:cubicBezTo>
                  <a:cubicBezTo>
                    <a:pt x="13511" y="11073"/>
                    <a:pt x="12380" y="10861"/>
                    <a:pt x="11307" y="10429"/>
                  </a:cubicBezTo>
                  <a:cubicBezTo>
                    <a:pt x="10000" y="9882"/>
                    <a:pt x="8906" y="8970"/>
                    <a:pt x="8085" y="7815"/>
                  </a:cubicBezTo>
                  <a:cubicBezTo>
                    <a:pt x="7721" y="7306"/>
                    <a:pt x="7427" y="6741"/>
                    <a:pt x="7216" y="6143"/>
                  </a:cubicBezTo>
                  <a:lnTo>
                    <a:pt x="7216" y="6143"/>
                  </a:lnTo>
                  <a:cubicBezTo>
                    <a:pt x="8065" y="6132"/>
                    <a:pt x="8938" y="5980"/>
                    <a:pt x="9727" y="5688"/>
                  </a:cubicBezTo>
                  <a:cubicBezTo>
                    <a:pt x="10699" y="5323"/>
                    <a:pt x="11490" y="4624"/>
                    <a:pt x="11915" y="3712"/>
                  </a:cubicBezTo>
                  <a:cubicBezTo>
                    <a:pt x="12128" y="3195"/>
                    <a:pt x="12219" y="2648"/>
                    <a:pt x="12158" y="2101"/>
                  </a:cubicBezTo>
                  <a:cubicBezTo>
                    <a:pt x="12098" y="1524"/>
                    <a:pt x="11854" y="976"/>
                    <a:pt x="11429" y="581"/>
                  </a:cubicBezTo>
                  <a:cubicBezTo>
                    <a:pt x="11002" y="211"/>
                    <a:pt x="10441" y="1"/>
                    <a:pt x="9872" y="1"/>
                  </a:cubicBezTo>
                  <a:close/>
                  <a:moveTo>
                    <a:pt x="25766" y="19003"/>
                  </a:moveTo>
                  <a:lnTo>
                    <a:pt x="25766" y="19003"/>
                  </a:lnTo>
                  <a:cubicBezTo>
                    <a:pt x="25928" y="19119"/>
                    <a:pt x="26106" y="19201"/>
                    <a:pt x="26262" y="19305"/>
                  </a:cubicBezTo>
                  <a:lnTo>
                    <a:pt x="26475" y="19366"/>
                  </a:lnTo>
                  <a:lnTo>
                    <a:pt x="26475" y="19366"/>
                  </a:lnTo>
                  <a:lnTo>
                    <a:pt x="26262" y="19275"/>
                  </a:lnTo>
                  <a:cubicBezTo>
                    <a:pt x="26087" y="19175"/>
                    <a:pt x="25933" y="19095"/>
                    <a:pt x="25766" y="19003"/>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4" name="Google Shape;994;p47"/>
            <p:cNvSpPr/>
            <p:nvPr/>
          </p:nvSpPr>
          <p:spPr>
            <a:xfrm>
              <a:off x="2792875" y="3005075"/>
              <a:ext cx="247750" cy="237700"/>
            </a:xfrm>
            <a:custGeom>
              <a:avLst/>
              <a:gdLst/>
              <a:ahLst/>
              <a:cxnLst/>
              <a:rect l="l" t="t" r="r" b="b"/>
              <a:pathLst>
                <a:path w="9910" h="9508" extrusionOk="0">
                  <a:moveTo>
                    <a:pt x="3042" y="177"/>
                  </a:moveTo>
                  <a:cubicBezTo>
                    <a:pt x="3226" y="177"/>
                    <a:pt x="3421" y="224"/>
                    <a:pt x="3587" y="328"/>
                  </a:cubicBezTo>
                  <a:cubicBezTo>
                    <a:pt x="3800" y="480"/>
                    <a:pt x="4013" y="662"/>
                    <a:pt x="4165" y="905"/>
                  </a:cubicBezTo>
                  <a:cubicBezTo>
                    <a:pt x="4317" y="1118"/>
                    <a:pt x="4408" y="1361"/>
                    <a:pt x="4499" y="1635"/>
                  </a:cubicBezTo>
                  <a:cubicBezTo>
                    <a:pt x="4560" y="1878"/>
                    <a:pt x="4590" y="2121"/>
                    <a:pt x="4621" y="2394"/>
                  </a:cubicBezTo>
                  <a:cubicBezTo>
                    <a:pt x="4621" y="2881"/>
                    <a:pt x="4529" y="3367"/>
                    <a:pt x="4377" y="3853"/>
                  </a:cubicBezTo>
                  <a:cubicBezTo>
                    <a:pt x="4073" y="4644"/>
                    <a:pt x="3617" y="5373"/>
                    <a:pt x="2979" y="5951"/>
                  </a:cubicBezTo>
                  <a:cubicBezTo>
                    <a:pt x="2789" y="6129"/>
                    <a:pt x="2594" y="6298"/>
                    <a:pt x="2394" y="6458"/>
                  </a:cubicBezTo>
                  <a:lnTo>
                    <a:pt x="2394" y="6458"/>
                  </a:lnTo>
                  <a:cubicBezTo>
                    <a:pt x="2129" y="6117"/>
                    <a:pt x="1916" y="5733"/>
                    <a:pt x="1763" y="5312"/>
                  </a:cubicBezTo>
                  <a:cubicBezTo>
                    <a:pt x="1551" y="4705"/>
                    <a:pt x="1459" y="4036"/>
                    <a:pt x="1459" y="3367"/>
                  </a:cubicBezTo>
                  <a:cubicBezTo>
                    <a:pt x="1459" y="2729"/>
                    <a:pt x="1520" y="2091"/>
                    <a:pt x="1672" y="1452"/>
                  </a:cubicBezTo>
                  <a:cubicBezTo>
                    <a:pt x="1854" y="875"/>
                    <a:pt x="2219" y="297"/>
                    <a:pt x="2797" y="206"/>
                  </a:cubicBezTo>
                  <a:cubicBezTo>
                    <a:pt x="2874" y="187"/>
                    <a:pt x="2957" y="177"/>
                    <a:pt x="3042" y="177"/>
                  </a:cubicBezTo>
                  <a:close/>
                  <a:moveTo>
                    <a:pt x="8449" y="540"/>
                  </a:moveTo>
                  <a:cubicBezTo>
                    <a:pt x="8629" y="540"/>
                    <a:pt x="8805" y="581"/>
                    <a:pt x="8967" y="662"/>
                  </a:cubicBezTo>
                  <a:cubicBezTo>
                    <a:pt x="9210" y="814"/>
                    <a:pt x="9423" y="1027"/>
                    <a:pt x="9545" y="1270"/>
                  </a:cubicBezTo>
                  <a:cubicBezTo>
                    <a:pt x="9666" y="1574"/>
                    <a:pt x="9727" y="1847"/>
                    <a:pt x="9727" y="2151"/>
                  </a:cubicBezTo>
                  <a:cubicBezTo>
                    <a:pt x="9697" y="3489"/>
                    <a:pt x="9241" y="4735"/>
                    <a:pt x="8420" y="5768"/>
                  </a:cubicBezTo>
                  <a:cubicBezTo>
                    <a:pt x="7964" y="6316"/>
                    <a:pt x="7447" y="6771"/>
                    <a:pt x="6839" y="7106"/>
                  </a:cubicBezTo>
                  <a:cubicBezTo>
                    <a:pt x="6644" y="7223"/>
                    <a:pt x="6443" y="7324"/>
                    <a:pt x="6235" y="7409"/>
                  </a:cubicBezTo>
                  <a:lnTo>
                    <a:pt x="6235" y="7409"/>
                  </a:lnTo>
                  <a:cubicBezTo>
                    <a:pt x="6126" y="7051"/>
                    <a:pt x="6042" y="6688"/>
                    <a:pt x="5988" y="6316"/>
                  </a:cubicBezTo>
                  <a:cubicBezTo>
                    <a:pt x="5867" y="5464"/>
                    <a:pt x="5897" y="4583"/>
                    <a:pt x="6110" y="3762"/>
                  </a:cubicBezTo>
                  <a:cubicBezTo>
                    <a:pt x="6323" y="2729"/>
                    <a:pt x="6809" y="1787"/>
                    <a:pt x="7478" y="1027"/>
                  </a:cubicBezTo>
                  <a:cubicBezTo>
                    <a:pt x="7690" y="814"/>
                    <a:pt x="7903" y="662"/>
                    <a:pt x="8177" y="571"/>
                  </a:cubicBezTo>
                  <a:cubicBezTo>
                    <a:pt x="8268" y="550"/>
                    <a:pt x="8359" y="540"/>
                    <a:pt x="8449" y="540"/>
                  </a:cubicBezTo>
                  <a:close/>
                  <a:moveTo>
                    <a:pt x="92" y="7926"/>
                  </a:moveTo>
                  <a:lnTo>
                    <a:pt x="0" y="7987"/>
                  </a:lnTo>
                  <a:cubicBezTo>
                    <a:pt x="31" y="7987"/>
                    <a:pt x="61" y="7957"/>
                    <a:pt x="92" y="7926"/>
                  </a:cubicBezTo>
                  <a:close/>
                  <a:moveTo>
                    <a:pt x="2981" y="1"/>
                  </a:moveTo>
                  <a:cubicBezTo>
                    <a:pt x="2901" y="1"/>
                    <a:pt x="2820" y="8"/>
                    <a:pt x="2736" y="24"/>
                  </a:cubicBezTo>
                  <a:cubicBezTo>
                    <a:pt x="2432" y="115"/>
                    <a:pt x="2128" y="297"/>
                    <a:pt x="1946" y="571"/>
                  </a:cubicBezTo>
                  <a:cubicBezTo>
                    <a:pt x="1763" y="814"/>
                    <a:pt x="1611" y="1118"/>
                    <a:pt x="1520" y="1422"/>
                  </a:cubicBezTo>
                  <a:cubicBezTo>
                    <a:pt x="1338" y="2060"/>
                    <a:pt x="1247" y="2698"/>
                    <a:pt x="1277" y="3367"/>
                  </a:cubicBezTo>
                  <a:cubicBezTo>
                    <a:pt x="1247" y="4066"/>
                    <a:pt x="1368" y="4735"/>
                    <a:pt x="1581" y="5404"/>
                  </a:cubicBezTo>
                  <a:cubicBezTo>
                    <a:pt x="1734" y="5824"/>
                    <a:pt x="1959" y="6221"/>
                    <a:pt x="2241" y="6578"/>
                  </a:cubicBezTo>
                  <a:lnTo>
                    <a:pt x="2241" y="6578"/>
                  </a:lnTo>
                  <a:cubicBezTo>
                    <a:pt x="1978" y="6780"/>
                    <a:pt x="1708" y="6966"/>
                    <a:pt x="1429" y="7136"/>
                  </a:cubicBezTo>
                  <a:cubicBezTo>
                    <a:pt x="973" y="7410"/>
                    <a:pt x="608" y="7623"/>
                    <a:pt x="365" y="7775"/>
                  </a:cubicBezTo>
                  <a:lnTo>
                    <a:pt x="92" y="7926"/>
                  </a:lnTo>
                  <a:lnTo>
                    <a:pt x="396" y="7805"/>
                  </a:lnTo>
                  <a:cubicBezTo>
                    <a:pt x="639" y="7683"/>
                    <a:pt x="1003" y="7471"/>
                    <a:pt x="1459" y="7197"/>
                  </a:cubicBezTo>
                  <a:cubicBezTo>
                    <a:pt x="1752" y="7027"/>
                    <a:pt x="2030" y="6842"/>
                    <a:pt x="2295" y="6645"/>
                  </a:cubicBezTo>
                  <a:lnTo>
                    <a:pt x="2295" y="6645"/>
                  </a:lnTo>
                  <a:cubicBezTo>
                    <a:pt x="2448" y="6831"/>
                    <a:pt x="2615" y="7005"/>
                    <a:pt x="2797" y="7167"/>
                  </a:cubicBezTo>
                  <a:cubicBezTo>
                    <a:pt x="3374" y="7653"/>
                    <a:pt x="4104" y="7926"/>
                    <a:pt x="4833" y="7926"/>
                  </a:cubicBezTo>
                  <a:cubicBezTo>
                    <a:pt x="5313" y="7907"/>
                    <a:pt x="5781" y="7815"/>
                    <a:pt x="6221" y="7651"/>
                  </a:cubicBezTo>
                  <a:lnTo>
                    <a:pt x="6221" y="7651"/>
                  </a:lnTo>
                  <a:cubicBezTo>
                    <a:pt x="6288" y="7836"/>
                    <a:pt x="6362" y="8020"/>
                    <a:pt x="6444" y="8200"/>
                  </a:cubicBezTo>
                  <a:cubicBezTo>
                    <a:pt x="6627" y="8565"/>
                    <a:pt x="6839" y="8930"/>
                    <a:pt x="7083" y="9264"/>
                  </a:cubicBezTo>
                  <a:lnTo>
                    <a:pt x="7295" y="9507"/>
                  </a:lnTo>
                  <a:lnTo>
                    <a:pt x="7113" y="9234"/>
                  </a:lnTo>
                  <a:cubicBezTo>
                    <a:pt x="6870" y="8899"/>
                    <a:pt x="6687" y="8534"/>
                    <a:pt x="6505" y="8170"/>
                  </a:cubicBezTo>
                  <a:cubicBezTo>
                    <a:pt x="6432" y="7986"/>
                    <a:pt x="6364" y="7803"/>
                    <a:pt x="6303" y="7619"/>
                  </a:cubicBezTo>
                  <a:lnTo>
                    <a:pt x="6303" y="7619"/>
                  </a:lnTo>
                  <a:cubicBezTo>
                    <a:pt x="6531" y="7529"/>
                    <a:pt x="6751" y="7418"/>
                    <a:pt x="6961" y="7288"/>
                  </a:cubicBezTo>
                  <a:cubicBezTo>
                    <a:pt x="7569" y="6923"/>
                    <a:pt x="8116" y="6468"/>
                    <a:pt x="8542" y="5890"/>
                  </a:cubicBezTo>
                  <a:cubicBezTo>
                    <a:pt x="9423" y="4857"/>
                    <a:pt x="9879" y="3519"/>
                    <a:pt x="9909" y="2182"/>
                  </a:cubicBezTo>
                  <a:cubicBezTo>
                    <a:pt x="9909" y="1847"/>
                    <a:pt x="9849" y="1513"/>
                    <a:pt x="9697" y="1209"/>
                  </a:cubicBezTo>
                  <a:cubicBezTo>
                    <a:pt x="9575" y="936"/>
                    <a:pt x="9332" y="692"/>
                    <a:pt x="9058" y="510"/>
                  </a:cubicBezTo>
                  <a:cubicBezTo>
                    <a:pt x="8887" y="415"/>
                    <a:pt x="8693" y="367"/>
                    <a:pt x="8496" y="367"/>
                  </a:cubicBezTo>
                  <a:cubicBezTo>
                    <a:pt x="8379" y="367"/>
                    <a:pt x="8260" y="385"/>
                    <a:pt x="8146" y="419"/>
                  </a:cubicBezTo>
                  <a:cubicBezTo>
                    <a:pt x="7842" y="540"/>
                    <a:pt x="7569" y="692"/>
                    <a:pt x="7387" y="905"/>
                  </a:cubicBezTo>
                  <a:cubicBezTo>
                    <a:pt x="6657" y="1695"/>
                    <a:pt x="6171" y="2668"/>
                    <a:pt x="5958" y="3732"/>
                  </a:cubicBezTo>
                  <a:cubicBezTo>
                    <a:pt x="5708" y="4958"/>
                    <a:pt x="5766" y="6245"/>
                    <a:pt x="6151" y="7442"/>
                  </a:cubicBezTo>
                  <a:lnTo>
                    <a:pt x="6151" y="7442"/>
                  </a:lnTo>
                  <a:cubicBezTo>
                    <a:pt x="5736" y="7601"/>
                    <a:pt x="5297" y="7694"/>
                    <a:pt x="4833" y="7714"/>
                  </a:cubicBezTo>
                  <a:cubicBezTo>
                    <a:pt x="4134" y="7714"/>
                    <a:pt x="3435" y="7471"/>
                    <a:pt x="2918" y="7015"/>
                  </a:cubicBezTo>
                  <a:cubicBezTo>
                    <a:pt x="2749" y="6865"/>
                    <a:pt x="2593" y="6703"/>
                    <a:pt x="2450" y="6528"/>
                  </a:cubicBezTo>
                  <a:lnTo>
                    <a:pt x="2450" y="6528"/>
                  </a:lnTo>
                  <a:cubicBezTo>
                    <a:pt x="2653" y="6372"/>
                    <a:pt x="2849" y="6209"/>
                    <a:pt x="3040" y="6042"/>
                  </a:cubicBezTo>
                  <a:cubicBezTo>
                    <a:pt x="3709" y="5434"/>
                    <a:pt x="4195" y="4705"/>
                    <a:pt x="4499" y="3884"/>
                  </a:cubicBezTo>
                  <a:cubicBezTo>
                    <a:pt x="4681" y="3398"/>
                    <a:pt x="4772" y="2911"/>
                    <a:pt x="4772" y="2394"/>
                  </a:cubicBezTo>
                  <a:cubicBezTo>
                    <a:pt x="4742" y="2121"/>
                    <a:pt x="4712" y="1847"/>
                    <a:pt x="4651" y="1574"/>
                  </a:cubicBezTo>
                  <a:cubicBezTo>
                    <a:pt x="4560" y="1300"/>
                    <a:pt x="4438" y="1057"/>
                    <a:pt x="4286" y="814"/>
                  </a:cubicBezTo>
                  <a:cubicBezTo>
                    <a:pt x="4134" y="571"/>
                    <a:pt x="3921" y="358"/>
                    <a:pt x="3648" y="206"/>
                  </a:cubicBezTo>
                  <a:cubicBezTo>
                    <a:pt x="3443" y="69"/>
                    <a:pt x="3220" y="1"/>
                    <a:pt x="298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5" name="Google Shape;995;p47"/>
            <p:cNvSpPr/>
            <p:nvPr/>
          </p:nvSpPr>
          <p:spPr>
            <a:xfrm>
              <a:off x="2422800" y="3112050"/>
              <a:ext cx="1365550" cy="730950"/>
            </a:xfrm>
            <a:custGeom>
              <a:avLst/>
              <a:gdLst/>
              <a:ahLst/>
              <a:cxnLst/>
              <a:rect l="l" t="t" r="r" b="b"/>
              <a:pathLst>
                <a:path w="54622" h="29238" extrusionOk="0">
                  <a:moveTo>
                    <a:pt x="1" y="0"/>
                  </a:moveTo>
                  <a:lnTo>
                    <a:pt x="1" y="0"/>
                  </a:lnTo>
                  <a:cubicBezTo>
                    <a:pt x="396" y="5775"/>
                    <a:pt x="61" y="9088"/>
                    <a:pt x="1916" y="18025"/>
                  </a:cubicBezTo>
                  <a:cubicBezTo>
                    <a:pt x="3799" y="27190"/>
                    <a:pt x="16142" y="29238"/>
                    <a:pt x="26793" y="29238"/>
                  </a:cubicBezTo>
                  <a:cubicBezTo>
                    <a:pt x="35392" y="29238"/>
                    <a:pt x="42889" y="27903"/>
                    <a:pt x="42889" y="27903"/>
                  </a:cubicBezTo>
                  <a:cubicBezTo>
                    <a:pt x="43451" y="27921"/>
                    <a:pt x="43980" y="27927"/>
                    <a:pt x="44480" y="27927"/>
                  </a:cubicBezTo>
                  <a:cubicBezTo>
                    <a:pt x="45737" y="27927"/>
                    <a:pt x="46816" y="27887"/>
                    <a:pt x="47806" y="27887"/>
                  </a:cubicBezTo>
                  <a:cubicBezTo>
                    <a:pt x="48467" y="27887"/>
                    <a:pt x="49089" y="27905"/>
                    <a:pt x="49698" y="27964"/>
                  </a:cubicBezTo>
                  <a:cubicBezTo>
                    <a:pt x="50503" y="28037"/>
                    <a:pt x="51150" y="28074"/>
                    <a:pt x="51652" y="28074"/>
                  </a:cubicBezTo>
                  <a:cubicBezTo>
                    <a:pt x="52610" y="28074"/>
                    <a:pt x="53041" y="27939"/>
                    <a:pt x="53041" y="27660"/>
                  </a:cubicBezTo>
                  <a:cubicBezTo>
                    <a:pt x="53041" y="27052"/>
                    <a:pt x="53072" y="27295"/>
                    <a:pt x="48847" y="26292"/>
                  </a:cubicBezTo>
                  <a:lnTo>
                    <a:pt x="48847" y="26292"/>
                  </a:lnTo>
                  <a:cubicBezTo>
                    <a:pt x="48848" y="26292"/>
                    <a:pt x="51562" y="26909"/>
                    <a:pt x="53022" y="26909"/>
                  </a:cubicBezTo>
                  <a:cubicBezTo>
                    <a:pt x="53736" y="26909"/>
                    <a:pt x="54150" y="26762"/>
                    <a:pt x="53801" y="26323"/>
                  </a:cubicBezTo>
                  <a:cubicBezTo>
                    <a:pt x="53614" y="26100"/>
                    <a:pt x="52761" y="25793"/>
                    <a:pt x="51782" y="25498"/>
                  </a:cubicBezTo>
                  <a:lnTo>
                    <a:pt x="51782" y="25498"/>
                  </a:lnTo>
                  <a:cubicBezTo>
                    <a:pt x="52246" y="25573"/>
                    <a:pt x="52635" y="25607"/>
                    <a:pt x="52954" y="25607"/>
                  </a:cubicBezTo>
                  <a:cubicBezTo>
                    <a:pt x="53673" y="25607"/>
                    <a:pt x="54038" y="25434"/>
                    <a:pt x="54105" y="25168"/>
                  </a:cubicBezTo>
                  <a:cubicBezTo>
                    <a:pt x="54295" y="24480"/>
                    <a:pt x="50640" y="23497"/>
                    <a:pt x="49021" y="23098"/>
                  </a:cubicBezTo>
                  <a:lnTo>
                    <a:pt x="49021" y="23098"/>
                  </a:lnTo>
                  <a:cubicBezTo>
                    <a:pt x="50343" y="23408"/>
                    <a:pt x="53007" y="24013"/>
                    <a:pt x="53704" y="24013"/>
                  </a:cubicBezTo>
                  <a:cubicBezTo>
                    <a:pt x="53717" y="24013"/>
                    <a:pt x="53729" y="24013"/>
                    <a:pt x="53740" y="24013"/>
                  </a:cubicBezTo>
                  <a:cubicBezTo>
                    <a:pt x="54622" y="23952"/>
                    <a:pt x="53892" y="23192"/>
                    <a:pt x="53132" y="22706"/>
                  </a:cubicBezTo>
                  <a:cubicBezTo>
                    <a:pt x="52251" y="22189"/>
                    <a:pt x="46780" y="19879"/>
                    <a:pt x="45229" y="19119"/>
                  </a:cubicBezTo>
                  <a:cubicBezTo>
                    <a:pt x="44652" y="18906"/>
                    <a:pt x="44378" y="18237"/>
                    <a:pt x="44682" y="17690"/>
                  </a:cubicBezTo>
                  <a:lnTo>
                    <a:pt x="44682" y="17690"/>
                  </a:lnTo>
                  <a:cubicBezTo>
                    <a:pt x="45262" y="17818"/>
                    <a:pt x="45838" y="17870"/>
                    <a:pt x="46378" y="17870"/>
                  </a:cubicBezTo>
                  <a:cubicBezTo>
                    <a:pt x="48018" y="17870"/>
                    <a:pt x="49325" y="17395"/>
                    <a:pt x="49394" y="17143"/>
                  </a:cubicBezTo>
                  <a:cubicBezTo>
                    <a:pt x="49485" y="16839"/>
                    <a:pt x="43406" y="15684"/>
                    <a:pt x="43406" y="15684"/>
                  </a:cubicBezTo>
                  <a:lnTo>
                    <a:pt x="42129" y="16748"/>
                  </a:lnTo>
                  <a:cubicBezTo>
                    <a:pt x="41521" y="17234"/>
                    <a:pt x="40974" y="17629"/>
                    <a:pt x="40518" y="17964"/>
                  </a:cubicBezTo>
                  <a:cubicBezTo>
                    <a:pt x="39034" y="18104"/>
                    <a:pt x="36489" y="18307"/>
                    <a:pt x="33397" y="18307"/>
                  </a:cubicBezTo>
                  <a:cubicBezTo>
                    <a:pt x="28447" y="18307"/>
                    <a:pt x="22095" y="17787"/>
                    <a:pt x="16445" y="15654"/>
                  </a:cubicBezTo>
                  <a:cubicBezTo>
                    <a:pt x="13071" y="14347"/>
                    <a:pt x="13071" y="851"/>
                    <a:pt x="13071" y="851"/>
                  </a:cubicBezTo>
                  <a:lnTo>
                    <a:pt x="1" y="0"/>
                  </a:lnTo>
                  <a:close/>
                </a:path>
              </a:pathLst>
            </a:custGeom>
            <a:solidFill>
              <a:srgbClr val="B7887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6" name="Google Shape;996;p47"/>
            <p:cNvSpPr/>
            <p:nvPr/>
          </p:nvSpPr>
          <p:spPr>
            <a:xfrm>
              <a:off x="3580125" y="3755825"/>
              <a:ext cx="145925" cy="31200"/>
            </a:xfrm>
            <a:custGeom>
              <a:avLst/>
              <a:gdLst/>
              <a:ahLst/>
              <a:cxnLst/>
              <a:rect l="l" t="t" r="r" b="b"/>
              <a:pathLst>
                <a:path w="5837" h="1248" extrusionOk="0">
                  <a:moveTo>
                    <a:pt x="159" y="1"/>
                  </a:moveTo>
                  <a:cubicBezTo>
                    <a:pt x="81" y="1"/>
                    <a:pt x="36" y="8"/>
                    <a:pt x="31" y="24"/>
                  </a:cubicBezTo>
                  <a:cubicBezTo>
                    <a:pt x="0" y="146"/>
                    <a:pt x="1277" y="480"/>
                    <a:pt x="2888" y="815"/>
                  </a:cubicBezTo>
                  <a:cubicBezTo>
                    <a:pt x="4135" y="1079"/>
                    <a:pt x="5211" y="1248"/>
                    <a:pt x="5625" y="1248"/>
                  </a:cubicBezTo>
                  <a:cubicBezTo>
                    <a:pt x="5736" y="1248"/>
                    <a:pt x="5799" y="1236"/>
                    <a:pt x="5806" y="1210"/>
                  </a:cubicBezTo>
                  <a:cubicBezTo>
                    <a:pt x="5836" y="1119"/>
                    <a:pt x="4560" y="754"/>
                    <a:pt x="2949" y="420"/>
                  </a:cubicBezTo>
                  <a:cubicBezTo>
                    <a:pt x="1645" y="169"/>
                    <a:pt x="527" y="1"/>
                    <a:pt x="159"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7" name="Google Shape;997;p47"/>
            <p:cNvSpPr/>
            <p:nvPr/>
          </p:nvSpPr>
          <p:spPr>
            <a:xfrm>
              <a:off x="3584675" y="3714725"/>
              <a:ext cx="154275" cy="42150"/>
            </a:xfrm>
            <a:custGeom>
              <a:avLst/>
              <a:gdLst/>
              <a:ahLst/>
              <a:cxnLst/>
              <a:rect l="l" t="t" r="r" b="b"/>
              <a:pathLst>
                <a:path w="6171" h="1686" extrusionOk="0">
                  <a:moveTo>
                    <a:pt x="134" y="0"/>
                  </a:moveTo>
                  <a:cubicBezTo>
                    <a:pt x="71" y="0"/>
                    <a:pt x="36" y="9"/>
                    <a:pt x="31" y="27"/>
                  </a:cubicBezTo>
                  <a:cubicBezTo>
                    <a:pt x="1" y="118"/>
                    <a:pt x="1368" y="574"/>
                    <a:pt x="3040" y="1030"/>
                  </a:cubicBezTo>
                  <a:cubicBezTo>
                    <a:pt x="4496" y="1427"/>
                    <a:pt x="5744" y="1686"/>
                    <a:pt x="6063" y="1686"/>
                  </a:cubicBezTo>
                  <a:cubicBezTo>
                    <a:pt x="6110" y="1686"/>
                    <a:pt x="6137" y="1680"/>
                    <a:pt x="6141" y="1668"/>
                  </a:cubicBezTo>
                  <a:cubicBezTo>
                    <a:pt x="6171" y="1547"/>
                    <a:pt x="4834" y="1091"/>
                    <a:pt x="3131" y="665"/>
                  </a:cubicBezTo>
                  <a:cubicBezTo>
                    <a:pt x="1711" y="278"/>
                    <a:pt x="487" y="0"/>
                    <a:pt x="134"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8" name="Google Shape;998;p47"/>
            <p:cNvSpPr/>
            <p:nvPr/>
          </p:nvSpPr>
          <p:spPr>
            <a:xfrm>
              <a:off x="3590750" y="3671650"/>
              <a:ext cx="144425" cy="41925"/>
            </a:xfrm>
            <a:custGeom>
              <a:avLst/>
              <a:gdLst/>
              <a:ahLst/>
              <a:cxnLst/>
              <a:rect l="l" t="t" r="r" b="b"/>
              <a:pathLst>
                <a:path w="5777" h="1677" extrusionOk="0">
                  <a:moveTo>
                    <a:pt x="105" y="0"/>
                  </a:moveTo>
                  <a:cubicBezTo>
                    <a:pt x="60" y="0"/>
                    <a:pt x="35" y="6"/>
                    <a:pt x="31" y="18"/>
                  </a:cubicBezTo>
                  <a:cubicBezTo>
                    <a:pt x="1" y="139"/>
                    <a:pt x="1247" y="565"/>
                    <a:pt x="2828" y="1021"/>
                  </a:cubicBezTo>
                  <a:cubicBezTo>
                    <a:pt x="4204" y="1418"/>
                    <a:pt x="5373" y="1676"/>
                    <a:pt x="5672" y="1676"/>
                  </a:cubicBezTo>
                  <a:cubicBezTo>
                    <a:pt x="5716" y="1676"/>
                    <a:pt x="5742" y="1671"/>
                    <a:pt x="5746" y="1659"/>
                  </a:cubicBezTo>
                  <a:cubicBezTo>
                    <a:pt x="5776" y="1537"/>
                    <a:pt x="4530" y="1112"/>
                    <a:pt x="2949" y="656"/>
                  </a:cubicBezTo>
                  <a:cubicBezTo>
                    <a:pt x="1573" y="259"/>
                    <a:pt x="404" y="0"/>
                    <a:pt x="105"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9" name="Google Shape;999;p47"/>
            <p:cNvSpPr/>
            <p:nvPr/>
          </p:nvSpPr>
          <p:spPr>
            <a:xfrm>
              <a:off x="2356700" y="2802125"/>
              <a:ext cx="447600" cy="574375"/>
            </a:xfrm>
            <a:custGeom>
              <a:avLst/>
              <a:gdLst/>
              <a:ahLst/>
              <a:cxnLst/>
              <a:rect l="l" t="t" r="r" b="b"/>
              <a:pathLst>
                <a:path w="17904" h="22975" extrusionOk="0">
                  <a:moveTo>
                    <a:pt x="8184" y="0"/>
                  </a:moveTo>
                  <a:cubicBezTo>
                    <a:pt x="5911" y="0"/>
                    <a:pt x="3776" y="1102"/>
                    <a:pt x="2462" y="2974"/>
                  </a:cubicBezTo>
                  <a:cubicBezTo>
                    <a:pt x="1186" y="4737"/>
                    <a:pt x="0" y="7625"/>
                    <a:pt x="578" y="11880"/>
                  </a:cubicBezTo>
                  <a:cubicBezTo>
                    <a:pt x="1733" y="20209"/>
                    <a:pt x="2645" y="22975"/>
                    <a:pt x="2645" y="22975"/>
                  </a:cubicBezTo>
                  <a:lnTo>
                    <a:pt x="17903" y="20543"/>
                  </a:lnTo>
                  <a:lnTo>
                    <a:pt x="15836" y="6591"/>
                  </a:lnTo>
                  <a:cubicBezTo>
                    <a:pt x="15836" y="6591"/>
                    <a:pt x="13982" y="543"/>
                    <a:pt x="8785" y="26"/>
                  </a:cubicBezTo>
                  <a:cubicBezTo>
                    <a:pt x="8584" y="9"/>
                    <a:pt x="8383" y="0"/>
                    <a:pt x="8184" y="0"/>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0" name="Google Shape;1000;p47"/>
            <p:cNvSpPr/>
            <p:nvPr/>
          </p:nvSpPr>
          <p:spPr>
            <a:xfrm>
              <a:off x="2356700" y="2802125"/>
              <a:ext cx="447600" cy="574375"/>
            </a:xfrm>
            <a:custGeom>
              <a:avLst/>
              <a:gdLst/>
              <a:ahLst/>
              <a:cxnLst/>
              <a:rect l="l" t="t" r="r" b="b"/>
              <a:pathLst>
                <a:path w="17904" h="22975" extrusionOk="0">
                  <a:moveTo>
                    <a:pt x="8184" y="0"/>
                  </a:moveTo>
                  <a:cubicBezTo>
                    <a:pt x="5911" y="0"/>
                    <a:pt x="3776" y="1102"/>
                    <a:pt x="2462" y="2974"/>
                  </a:cubicBezTo>
                  <a:cubicBezTo>
                    <a:pt x="1186" y="4737"/>
                    <a:pt x="0" y="7625"/>
                    <a:pt x="578" y="11880"/>
                  </a:cubicBezTo>
                  <a:cubicBezTo>
                    <a:pt x="1733" y="20209"/>
                    <a:pt x="2645" y="22975"/>
                    <a:pt x="2645" y="22975"/>
                  </a:cubicBezTo>
                  <a:lnTo>
                    <a:pt x="17903" y="20543"/>
                  </a:lnTo>
                  <a:lnTo>
                    <a:pt x="15836" y="6591"/>
                  </a:lnTo>
                  <a:cubicBezTo>
                    <a:pt x="15836" y="6591"/>
                    <a:pt x="13982" y="543"/>
                    <a:pt x="8785" y="26"/>
                  </a:cubicBezTo>
                  <a:cubicBezTo>
                    <a:pt x="8584" y="9"/>
                    <a:pt x="8383" y="0"/>
                    <a:pt x="8184" y="0"/>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1" name="Google Shape;1001;p47"/>
            <p:cNvSpPr/>
            <p:nvPr/>
          </p:nvSpPr>
          <p:spPr>
            <a:xfrm>
              <a:off x="2926600" y="3502625"/>
              <a:ext cx="611750" cy="69350"/>
            </a:xfrm>
            <a:custGeom>
              <a:avLst/>
              <a:gdLst/>
              <a:ahLst/>
              <a:cxnLst/>
              <a:rect l="l" t="t" r="r" b="b"/>
              <a:pathLst>
                <a:path w="24470" h="2774" extrusionOk="0">
                  <a:moveTo>
                    <a:pt x="23254" y="0"/>
                  </a:moveTo>
                  <a:cubicBezTo>
                    <a:pt x="23011" y="0"/>
                    <a:pt x="22798" y="92"/>
                    <a:pt x="22615" y="244"/>
                  </a:cubicBezTo>
                  <a:cubicBezTo>
                    <a:pt x="22372" y="365"/>
                    <a:pt x="22159" y="547"/>
                    <a:pt x="21947" y="730"/>
                  </a:cubicBezTo>
                  <a:cubicBezTo>
                    <a:pt x="21470" y="1147"/>
                    <a:pt x="20993" y="1593"/>
                    <a:pt x="20574" y="2069"/>
                  </a:cubicBezTo>
                  <a:lnTo>
                    <a:pt x="20574" y="2069"/>
                  </a:lnTo>
                  <a:cubicBezTo>
                    <a:pt x="19390" y="2402"/>
                    <a:pt x="18206" y="2584"/>
                    <a:pt x="16992" y="2584"/>
                  </a:cubicBezTo>
                  <a:cubicBezTo>
                    <a:pt x="16812" y="2588"/>
                    <a:pt x="16631" y="2590"/>
                    <a:pt x="16448" y="2590"/>
                  </a:cubicBezTo>
                  <a:cubicBezTo>
                    <a:pt x="15240" y="2590"/>
                    <a:pt x="13966" y="2507"/>
                    <a:pt x="12646" y="2402"/>
                  </a:cubicBezTo>
                  <a:cubicBezTo>
                    <a:pt x="9150" y="2158"/>
                    <a:pt x="5959" y="1976"/>
                    <a:pt x="3679" y="1703"/>
                  </a:cubicBezTo>
                  <a:cubicBezTo>
                    <a:pt x="2524" y="1551"/>
                    <a:pt x="1612" y="1429"/>
                    <a:pt x="974" y="1307"/>
                  </a:cubicBezTo>
                  <a:lnTo>
                    <a:pt x="244" y="1186"/>
                  </a:lnTo>
                  <a:cubicBezTo>
                    <a:pt x="153" y="1155"/>
                    <a:pt x="62" y="1155"/>
                    <a:pt x="1" y="1155"/>
                  </a:cubicBezTo>
                  <a:cubicBezTo>
                    <a:pt x="62" y="1186"/>
                    <a:pt x="153" y="1216"/>
                    <a:pt x="244" y="1216"/>
                  </a:cubicBezTo>
                  <a:cubicBezTo>
                    <a:pt x="396" y="1277"/>
                    <a:pt x="639" y="1338"/>
                    <a:pt x="974" y="1399"/>
                  </a:cubicBezTo>
                  <a:cubicBezTo>
                    <a:pt x="1612" y="1520"/>
                    <a:pt x="2524" y="1672"/>
                    <a:pt x="3648" y="1824"/>
                  </a:cubicBezTo>
                  <a:cubicBezTo>
                    <a:pt x="5959" y="2158"/>
                    <a:pt x="9120" y="2341"/>
                    <a:pt x="12646" y="2584"/>
                  </a:cubicBezTo>
                  <a:cubicBezTo>
                    <a:pt x="13836" y="2711"/>
                    <a:pt x="15048" y="2774"/>
                    <a:pt x="16263" y="2774"/>
                  </a:cubicBezTo>
                  <a:cubicBezTo>
                    <a:pt x="16506" y="2774"/>
                    <a:pt x="16749" y="2771"/>
                    <a:pt x="16992" y="2766"/>
                  </a:cubicBezTo>
                  <a:cubicBezTo>
                    <a:pt x="18208" y="2766"/>
                    <a:pt x="19424" y="2554"/>
                    <a:pt x="20609" y="2219"/>
                  </a:cubicBezTo>
                  <a:cubicBezTo>
                    <a:pt x="21065" y="1733"/>
                    <a:pt x="21521" y="1277"/>
                    <a:pt x="22007" y="821"/>
                  </a:cubicBezTo>
                  <a:cubicBezTo>
                    <a:pt x="22190" y="669"/>
                    <a:pt x="22403" y="487"/>
                    <a:pt x="22615" y="335"/>
                  </a:cubicBezTo>
                  <a:cubicBezTo>
                    <a:pt x="22798" y="213"/>
                    <a:pt x="22980" y="122"/>
                    <a:pt x="23223" y="92"/>
                  </a:cubicBezTo>
                  <a:cubicBezTo>
                    <a:pt x="23618" y="152"/>
                    <a:pt x="23922" y="244"/>
                    <a:pt x="24135" y="274"/>
                  </a:cubicBezTo>
                  <a:cubicBezTo>
                    <a:pt x="24257" y="274"/>
                    <a:pt x="24348" y="304"/>
                    <a:pt x="24470" y="304"/>
                  </a:cubicBezTo>
                  <a:cubicBezTo>
                    <a:pt x="24378" y="274"/>
                    <a:pt x="24287" y="213"/>
                    <a:pt x="24196" y="183"/>
                  </a:cubicBezTo>
                  <a:cubicBezTo>
                    <a:pt x="23983" y="152"/>
                    <a:pt x="23679" y="61"/>
                    <a:pt x="23254"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2" name="Google Shape;1002;p47"/>
            <p:cNvSpPr/>
            <p:nvPr/>
          </p:nvSpPr>
          <p:spPr>
            <a:xfrm>
              <a:off x="2389375" y="2966900"/>
              <a:ext cx="389075" cy="203825"/>
            </a:xfrm>
            <a:custGeom>
              <a:avLst/>
              <a:gdLst/>
              <a:ahLst/>
              <a:cxnLst/>
              <a:rect l="l" t="t" r="r" b="b"/>
              <a:pathLst>
                <a:path w="15563" h="8153" extrusionOk="0">
                  <a:moveTo>
                    <a:pt x="9940" y="183"/>
                  </a:moveTo>
                  <a:cubicBezTo>
                    <a:pt x="10244" y="183"/>
                    <a:pt x="10578" y="244"/>
                    <a:pt x="10852" y="396"/>
                  </a:cubicBezTo>
                  <a:cubicBezTo>
                    <a:pt x="11125" y="578"/>
                    <a:pt x="11399" y="760"/>
                    <a:pt x="11642" y="1004"/>
                  </a:cubicBezTo>
                  <a:cubicBezTo>
                    <a:pt x="11855" y="1247"/>
                    <a:pt x="12067" y="1551"/>
                    <a:pt x="12219" y="1855"/>
                  </a:cubicBezTo>
                  <a:cubicBezTo>
                    <a:pt x="12851" y="3088"/>
                    <a:pt x="12750" y="4566"/>
                    <a:pt x="11996" y="5750"/>
                  </a:cubicBezTo>
                  <a:lnTo>
                    <a:pt x="11996" y="5750"/>
                  </a:lnTo>
                  <a:cubicBezTo>
                    <a:pt x="11886" y="5701"/>
                    <a:pt x="11778" y="5649"/>
                    <a:pt x="11672" y="5593"/>
                  </a:cubicBezTo>
                  <a:cubicBezTo>
                    <a:pt x="11277" y="5380"/>
                    <a:pt x="10912" y="5137"/>
                    <a:pt x="10548" y="4833"/>
                  </a:cubicBezTo>
                  <a:cubicBezTo>
                    <a:pt x="10183" y="4499"/>
                    <a:pt x="9848" y="4104"/>
                    <a:pt x="9575" y="3678"/>
                  </a:cubicBezTo>
                  <a:cubicBezTo>
                    <a:pt x="9241" y="3222"/>
                    <a:pt x="9028" y="2736"/>
                    <a:pt x="8876" y="2189"/>
                  </a:cubicBezTo>
                  <a:cubicBezTo>
                    <a:pt x="8815" y="1915"/>
                    <a:pt x="8815" y="1611"/>
                    <a:pt x="8815" y="1338"/>
                  </a:cubicBezTo>
                  <a:cubicBezTo>
                    <a:pt x="8845" y="1034"/>
                    <a:pt x="8967" y="760"/>
                    <a:pt x="9149" y="517"/>
                  </a:cubicBezTo>
                  <a:cubicBezTo>
                    <a:pt x="9362" y="304"/>
                    <a:pt x="9636" y="183"/>
                    <a:pt x="9940" y="183"/>
                  </a:cubicBezTo>
                  <a:close/>
                  <a:moveTo>
                    <a:pt x="4815" y="871"/>
                  </a:moveTo>
                  <a:cubicBezTo>
                    <a:pt x="5072" y="871"/>
                    <a:pt x="5320" y="916"/>
                    <a:pt x="5532" y="1034"/>
                  </a:cubicBezTo>
                  <a:cubicBezTo>
                    <a:pt x="6079" y="1338"/>
                    <a:pt x="6505" y="1885"/>
                    <a:pt x="6627" y="2493"/>
                  </a:cubicBezTo>
                  <a:cubicBezTo>
                    <a:pt x="6778" y="3070"/>
                    <a:pt x="6778" y="3678"/>
                    <a:pt x="6627" y="4256"/>
                  </a:cubicBezTo>
                  <a:cubicBezTo>
                    <a:pt x="6505" y="4803"/>
                    <a:pt x="6292" y="5320"/>
                    <a:pt x="6019" y="5776"/>
                  </a:cubicBezTo>
                  <a:cubicBezTo>
                    <a:pt x="5803" y="6118"/>
                    <a:pt x="5551" y="6428"/>
                    <a:pt x="5268" y="6705"/>
                  </a:cubicBezTo>
                  <a:lnTo>
                    <a:pt x="5268" y="6705"/>
                  </a:lnTo>
                  <a:cubicBezTo>
                    <a:pt x="4720" y="6319"/>
                    <a:pt x="4240" y="5834"/>
                    <a:pt x="3860" y="5259"/>
                  </a:cubicBezTo>
                  <a:cubicBezTo>
                    <a:pt x="3405" y="4681"/>
                    <a:pt x="3131" y="3982"/>
                    <a:pt x="3040" y="3222"/>
                  </a:cubicBezTo>
                  <a:cubicBezTo>
                    <a:pt x="3009" y="2888"/>
                    <a:pt x="3040" y="2523"/>
                    <a:pt x="3161" y="2189"/>
                  </a:cubicBezTo>
                  <a:cubicBezTo>
                    <a:pt x="3283" y="1855"/>
                    <a:pt x="3465" y="1581"/>
                    <a:pt x="3709" y="1338"/>
                  </a:cubicBezTo>
                  <a:cubicBezTo>
                    <a:pt x="3952" y="1095"/>
                    <a:pt x="4256" y="943"/>
                    <a:pt x="4590" y="882"/>
                  </a:cubicBezTo>
                  <a:cubicBezTo>
                    <a:pt x="4665" y="875"/>
                    <a:pt x="4740" y="871"/>
                    <a:pt x="4815" y="871"/>
                  </a:cubicBezTo>
                  <a:close/>
                  <a:moveTo>
                    <a:pt x="9940" y="0"/>
                  </a:moveTo>
                  <a:cubicBezTo>
                    <a:pt x="9575" y="0"/>
                    <a:pt x="9271" y="152"/>
                    <a:pt x="9028" y="396"/>
                  </a:cubicBezTo>
                  <a:cubicBezTo>
                    <a:pt x="8815" y="669"/>
                    <a:pt x="8693" y="973"/>
                    <a:pt x="8663" y="1307"/>
                  </a:cubicBezTo>
                  <a:cubicBezTo>
                    <a:pt x="8633" y="1611"/>
                    <a:pt x="8663" y="1915"/>
                    <a:pt x="8754" y="2219"/>
                  </a:cubicBezTo>
                  <a:cubicBezTo>
                    <a:pt x="8876" y="2766"/>
                    <a:pt x="9119" y="3283"/>
                    <a:pt x="9453" y="3770"/>
                  </a:cubicBezTo>
                  <a:cubicBezTo>
                    <a:pt x="9727" y="4195"/>
                    <a:pt x="10092" y="4560"/>
                    <a:pt x="10487" y="4894"/>
                  </a:cubicBezTo>
                  <a:cubicBezTo>
                    <a:pt x="10930" y="5278"/>
                    <a:pt x="11422" y="5590"/>
                    <a:pt x="11948" y="5823"/>
                  </a:cubicBezTo>
                  <a:lnTo>
                    <a:pt x="11948" y="5823"/>
                  </a:lnTo>
                  <a:cubicBezTo>
                    <a:pt x="11918" y="5869"/>
                    <a:pt x="11887" y="5914"/>
                    <a:pt x="11855" y="5958"/>
                  </a:cubicBezTo>
                  <a:cubicBezTo>
                    <a:pt x="10946" y="7059"/>
                    <a:pt x="9588" y="7712"/>
                    <a:pt x="8166" y="7712"/>
                  </a:cubicBezTo>
                  <a:cubicBezTo>
                    <a:pt x="8018" y="7712"/>
                    <a:pt x="7869" y="7705"/>
                    <a:pt x="7721" y="7691"/>
                  </a:cubicBezTo>
                  <a:cubicBezTo>
                    <a:pt x="6887" y="7560"/>
                    <a:pt x="6088" y="7253"/>
                    <a:pt x="5391" y="6789"/>
                  </a:cubicBezTo>
                  <a:lnTo>
                    <a:pt x="5391" y="6789"/>
                  </a:lnTo>
                  <a:cubicBezTo>
                    <a:pt x="5672" y="6516"/>
                    <a:pt x="5925" y="6208"/>
                    <a:pt x="6140" y="5867"/>
                  </a:cubicBezTo>
                  <a:cubicBezTo>
                    <a:pt x="6444" y="5380"/>
                    <a:pt x="6657" y="4864"/>
                    <a:pt x="6778" y="4286"/>
                  </a:cubicBezTo>
                  <a:cubicBezTo>
                    <a:pt x="6930" y="3678"/>
                    <a:pt x="6930" y="3070"/>
                    <a:pt x="6778" y="2463"/>
                  </a:cubicBezTo>
                  <a:cubicBezTo>
                    <a:pt x="6627" y="1794"/>
                    <a:pt x="6201" y="1216"/>
                    <a:pt x="5593" y="882"/>
                  </a:cubicBezTo>
                  <a:cubicBezTo>
                    <a:pt x="5368" y="769"/>
                    <a:pt x="5109" y="707"/>
                    <a:pt x="4841" y="707"/>
                  </a:cubicBezTo>
                  <a:cubicBezTo>
                    <a:pt x="4748" y="707"/>
                    <a:pt x="4654" y="714"/>
                    <a:pt x="4560" y="730"/>
                  </a:cubicBezTo>
                  <a:cubicBezTo>
                    <a:pt x="4195" y="791"/>
                    <a:pt x="3860" y="943"/>
                    <a:pt x="3587" y="1216"/>
                  </a:cubicBezTo>
                  <a:cubicBezTo>
                    <a:pt x="3313" y="1459"/>
                    <a:pt x="3101" y="1763"/>
                    <a:pt x="2979" y="2128"/>
                  </a:cubicBezTo>
                  <a:cubicBezTo>
                    <a:pt x="2857" y="2493"/>
                    <a:pt x="2797" y="2888"/>
                    <a:pt x="2857" y="3253"/>
                  </a:cubicBezTo>
                  <a:cubicBezTo>
                    <a:pt x="2918" y="4043"/>
                    <a:pt x="3222" y="4773"/>
                    <a:pt x="3678" y="5411"/>
                  </a:cubicBezTo>
                  <a:cubicBezTo>
                    <a:pt x="4074" y="5972"/>
                    <a:pt x="4560" y="6459"/>
                    <a:pt x="5113" y="6850"/>
                  </a:cubicBezTo>
                  <a:lnTo>
                    <a:pt x="5113" y="6850"/>
                  </a:lnTo>
                  <a:cubicBezTo>
                    <a:pt x="4755" y="7172"/>
                    <a:pt x="4354" y="7444"/>
                    <a:pt x="3921" y="7660"/>
                  </a:cubicBezTo>
                  <a:cubicBezTo>
                    <a:pt x="3309" y="7911"/>
                    <a:pt x="2646" y="8059"/>
                    <a:pt x="1979" y="8059"/>
                  </a:cubicBezTo>
                  <a:cubicBezTo>
                    <a:pt x="1917" y="8059"/>
                    <a:pt x="1855" y="8058"/>
                    <a:pt x="1794" y="8055"/>
                  </a:cubicBezTo>
                  <a:cubicBezTo>
                    <a:pt x="1338" y="8055"/>
                    <a:pt x="882" y="7995"/>
                    <a:pt x="456" y="7873"/>
                  </a:cubicBezTo>
                  <a:cubicBezTo>
                    <a:pt x="154" y="7782"/>
                    <a:pt x="2" y="7722"/>
                    <a:pt x="0" y="7721"/>
                  </a:cubicBezTo>
                  <a:lnTo>
                    <a:pt x="0" y="7721"/>
                  </a:lnTo>
                  <a:cubicBezTo>
                    <a:pt x="152" y="7782"/>
                    <a:pt x="274" y="7843"/>
                    <a:pt x="456" y="7903"/>
                  </a:cubicBezTo>
                  <a:cubicBezTo>
                    <a:pt x="882" y="8055"/>
                    <a:pt x="1338" y="8146"/>
                    <a:pt x="1794" y="8146"/>
                  </a:cubicBezTo>
                  <a:cubicBezTo>
                    <a:pt x="1877" y="8151"/>
                    <a:pt x="1960" y="8153"/>
                    <a:pt x="2043" y="8153"/>
                  </a:cubicBezTo>
                  <a:cubicBezTo>
                    <a:pt x="3237" y="8153"/>
                    <a:pt x="4363" y="7708"/>
                    <a:pt x="5235" y="6934"/>
                  </a:cubicBezTo>
                  <a:lnTo>
                    <a:pt x="5235" y="6934"/>
                  </a:lnTo>
                  <a:cubicBezTo>
                    <a:pt x="5971" y="7428"/>
                    <a:pt x="6818" y="7756"/>
                    <a:pt x="7721" y="7873"/>
                  </a:cubicBezTo>
                  <a:cubicBezTo>
                    <a:pt x="7893" y="7892"/>
                    <a:pt x="8066" y="7902"/>
                    <a:pt x="8237" y="7902"/>
                  </a:cubicBezTo>
                  <a:cubicBezTo>
                    <a:pt x="9695" y="7902"/>
                    <a:pt x="11082" y="7219"/>
                    <a:pt x="12007" y="6049"/>
                  </a:cubicBezTo>
                  <a:cubicBezTo>
                    <a:pt x="12046" y="5999"/>
                    <a:pt x="12085" y="5949"/>
                    <a:pt x="12122" y="5897"/>
                  </a:cubicBezTo>
                  <a:lnTo>
                    <a:pt x="12122" y="5897"/>
                  </a:lnTo>
                  <a:cubicBezTo>
                    <a:pt x="12628" y="6103"/>
                    <a:pt x="13162" y="6236"/>
                    <a:pt x="13709" y="6292"/>
                  </a:cubicBezTo>
                  <a:cubicBezTo>
                    <a:pt x="13982" y="6323"/>
                    <a:pt x="14225" y="6353"/>
                    <a:pt x="14499" y="6353"/>
                  </a:cubicBezTo>
                  <a:lnTo>
                    <a:pt x="15077" y="6292"/>
                  </a:lnTo>
                  <a:lnTo>
                    <a:pt x="15441" y="6201"/>
                  </a:lnTo>
                  <a:cubicBezTo>
                    <a:pt x="15472" y="6201"/>
                    <a:pt x="15532" y="6201"/>
                    <a:pt x="15563" y="6171"/>
                  </a:cubicBezTo>
                  <a:lnTo>
                    <a:pt x="15563" y="6171"/>
                  </a:lnTo>
                  <a:cubicBezTo>
                    <a:pt x="15158" y="6252"/>
                    <a:pt x="14739" y="6292"/>
                    <a:pt x="14324" y="6292"/>
                  </a:cubicBezTo>
                  <a:cubicBezTo>
                    <a:pt x="14117" y="6292"/>
                    <a:pt x="13911" y="6282"/>
                    <a:pt x="13709" y="6262"/>
                  </a:cubicBezTo>
                  <a:cubicBezTo>
                    <a:pt x="13188" y="6171"/>
                    <a:pt x="12667" y="6030"/>
                    <a:pt x="12171" y="5826"/>
                  </a:cubicBezTo>
                  <a:lnTo>
                    <a:pt x="12171" y="5826"/>
                  </a:lnTo>
                  <a:cubicBezTo>
                    <a:pt x="12555" y="5260"/>
                    <a:pt x="12770" y="4591"/>
                    <a:pt x="12797" y="3921"/>
                  </a:cubicBezTo>
                  <a:cubicBezTo>
                    <a:pt x="12858" y="3162"/>
                    <a:pt x="12706" y="2432"/>
                    <a:pt x="12371" y="1763"/>
                  </a:cubicBezTo>
                  <a:cubicBezTo>
                    <a:pt x="12067" y="1125"/>
                    <a:pt x="11551" y="578"/>
                    <a:pt x="10943" y="244"/>
                  </a:cubicBezTo>
                  <a:cubicBezTo>
                    <a:pt x="10608" y="92"/>
                    <a:pt x="10274" y="0"/>
                    <a:pt x="9940"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3" name="Google Shape;1003;p47"/>
            <p:cNvSpPr/>
            <p:nvPr/>
          </p:nvSpPr>
          <p:spPr>
            <a:xfrm>
              <a:off x="2188750" y="1993425"/>
              <a:ext cx="401250" cy="464525"/>
            </a:xfrm>
            <a:custGeom>
              <a:avLst/>
              <a:gdLst/>
              <a:ahLst/>
              <a:cxnLst/>
              <a:rect l="l" t="t" r="r" b="b"/>
              <a:pathLst>
                <a:path w="16050" h="18581" extrusionOk="0">
                  <a:moveTo>
                    <a:pt x="11347" y="0"/>
                  </a:moveTo>
                  <a:cubicBezTo>
                    <a:pt x="9944" y="0"/>
                    <a:pt x="8531" y="650"/>
                    <a:pt x="7630" y="2009"/>
                  </a:cubicBezTo>
                  <a:cubicBezTo>
                    <a:pt x="7053" y="2890"/>
                    <a:pt x="6809" y="3893"/>
                    <a:pt x="6445" y="4896"/>
                  </a:cubicBezTo>
                  <a:cubicBezTo>
                    <a:pt x="6080" y="5930"/>
                    <a:pt x="5533" y="6903"/>
                    <a:pt x="4621" y="7389"/>
                  </a:cubicBezTo>
                  <a:cubicBezTo>
                    <a:pt x="3527" y="7966"/>
                    <a:pt x="2128" y="7784"/>
                    <a:pt x="1156" y="8544"/>
                  </a:cubicBezTo>
                  <a:cubicBezTo>
                    <a:pt x="62" y="9334"/>
                    <a:pt x="1" y="11158"/>
                    <a:pt x="943" y="12161"/>
                  </a:cubicBezTo>
                  <a:cubicBezTo>
                    <a:pt x="1565" y="12823"/>
                    <a:pt x="2452" y="13154"/>
                    <a:pt x="3358" y="13154"/>
                  </a:cubicBezTo>
                  <a:cubicBezTo>
                    <a:pt x="3826" y="13154"/>
                    <a:pt x="4298" y="13066"/>
                    <a:pt x="4743" y="12890"/>
                  </a:cubicBezTo>
                  <a:lnTo>
                    <a:pt x="4743" y="12890"/>
                  </a:lnTo>
                  <a:cubicBezTo>
                    <a:pt x="4439" y="13681"/>
                    <a:pt x="4256" y="14532"/>
                    <a:pt x="4226" y="15383"/>
                  </a:cubicBezTo>
                  <a:cubicBezTo>
                    <a:pt x="4195" y="16264"/>
                    <a:pt x="4591" y="17085"/>
                    <a:pt x="5320" y="17602"/>
                  </a:cubicBezTo>
                  <a:cubicBezTo>
                    <a:pt x="5686" y="17792"/>
                    <a:pt x="6095" y="17891"/>
                    <a:pt x="6505" y="17891"/>
                  </a:cubicBezTo>
                  <a:cubicBezTo>
                    <a:pt x="6946" y="17891"/>
                    <a:pt x="7389" y="17777"/>
                    <a:pt x="7782" y="17541"/>
                  </a:cubicBezTo>
                  <a:cubicBezTo>
                    <a:pt x="8542" y="17115"/>
                    <a:pt x="9180" y="16508"/>
                    <a:pt x="9667" y="15778"/>
                  </a:cubicBezTo>
                  <a:cubicBezTo>
                    <a:pt x="9788" y="16386"/>
                    <a:pt x="10001" y="16963"/>
                    <a:pt x="10305" y="17511"/>
                  </a:cubicBezTo>
                  <a:cubicBezTo>
                    <a:pt x="10609" y="18058"/>
                    <a:pt x="11126" y="18453"/>
                    <a:pt x="11734" y="18574"/>
                  </a:cubicBezTo>
                  <a:cubicBezTo>
                    <a:pt x="11789" y="18579"/>
                    <a:pt x="11843" y="18581"/>
                    <a:pt x="11898" y="18581"/>
                  </a:cubicBezTo>
                  <a:cubicBezTo>
                    <a:pt x="12601" y="18581"/>
                    <a:pt x="13282" y="18224"/>
                    <a:pt x="13648" y="17632"/>
                  </a:cubicBezTo>
                  <a:cubicBezTo>
                    <a:pt x="14044" y="16994"/>
                    <a:pt x="14287" y="16264"/>
                    <a:pt x="14348" y="15504"/>
                  </a:cubicBezTo>
                  <a:cubicBezTo>
                    <a:pt x="14560" y="13650"/>
                    <a:pt x="14439" y="11766"/>
                    <a:pt x="13983" y="9942"/>
                  </a:cubicBezTo>
                  <a:cubicBezTo>
                    <a:pt x="13709" y="8787"/>
                    <a:pt x="13314" y="7602"/>
                    <a:pt x="13527" y="6416"/>
                  </a:cubicBezTo>
                  <a:cubicBezTo>
                    <a:pt x="13738" y="5412"/>
                    <a:pt x="14638" y="4431"/>
                    <a:pt x="15609" y="4431"/>
                  </a:cubicBezTo>
                  <a:cubicBezTo>
                    <a:pt x="15755" y="4431"/>
                    <a:pt x="15903" y="4454"/>
                    <a:pt x="16050" y="4501"/>
                  </a:cubicBezTo>
                  <a:lnTo>
                    <a:pt x="15563" y="2982"/>
                  </a:lnTo>
                  <a:cubicBezTo>
                    <a:pt x="14869" y="1033"/>
                    <a:pt x="13116" y="0"/>
                    <a:pt x="1134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4" name="Google Shape;1004;p47"/>
            <p:cNvSpPr/>
            <p:nvPr/>
          </p:nvSpPr>
          <p:spPr>
            <a:xfrm>
              <a:off x="2203200" y="2037200"/>
              <a:ext cx="377675" cy="240600"/>
            </a:xfrm>
            <a:custGeom>
              <a:avLst/>
              <a:gdLst/>
              <a:ahLst/>
              <a:cxnLst/>
              <a:rect l="l" t="t" r="r" b="b"/>
              <a:pathLst>
                <a:path w="15107" h="9624" extrusionOk="0">
                  <a:moveTo>
                    <a:pt x="11640" y="1"/>
                  </a:moveTo>
                  <a:cubicBezTo>
                    <a:pt x="10847" y="1"/>
                    <a:pt x="10053" y="245"/>
                    <a:pt x="9393" y="714"/>
                  </a:cubicBezTo>
                  <a:cubicBezTo>
                    <a:pt x="8845" y="1109"/>
                    <a:pt x="8390" y="1656"/>
                    <a:pt x="8146" y="2294"/>
                  </a:cubicBezTo>
                  <a:cubicBezTo>
                    <a:pt x="7873" y="2933"/>
                    <a:pt x="7690" y="3632"/>
                    <a:pt x="7569" y="4331"/>
                  </a:cubicBezTo>
                  <a:cubicBezTo>
                    <a:pt x="7447" y="5000"/>
                    <a:pt x="7234" y="5668"/>
                    <a:pt x="6931" y="6276"/>
                  </a:cubicBezTo>
                  <a:cubicBezTo>
                    <a:pt x="6140" y="7826"/>
                    <a:pt x="4681" y="8951"/>
                    <a:pt x="2979" y="9316"/>
                  </a:cubicBezTo>
                  <a:cubicBezTo>
                    <a:pt x="2572" y="9404"/>
                    <a:pt x="2144" y="9452"/>
                    <a:pt x="1713" y="9452"/>
                  </a:cubicBezTo>
                  <a:cubicBezTo>
                    <a:pt x="1405" y="9452"/>
                    <a:pt x="1095" y="9427"/>
                    <a:pt x="791" y="9377"/>
                  </a:cubicBezTo>
                  <a:cubicBezTo>
                    <a:pt x="343" y="9298"/>
                    <a:pt x="78" y="9219"/>
                    <a:pt x="15" y="9219"/>
                  </a:cubicBezTo>
                  <a:cubicBezTo>
                    <a:pt x="5" y="9219"/>
                    <a:pt x="0" y="9220"/>
                    <a:pt x="0" y="9225"/>
                  </a:cubicBezTo>
                  <a:cubicBezTo>
                    <a:pt x="61" y="9255"/>
                    <a:pt x="122" y="9285"/>
                    <a:pt x="183" y="9316"/>
                  </a:cubicBezTo>
                  <a:cubicBezTo>
                    <a:pt x="365" y="9377"/>
                    <a:pt x="578" y="9437"/>
                    <a:pt x="791" y="9498"/>
                  </a:cubicBezTo>
                  <a:cubicBezTo>
                    <a:pt x="1186" y="9582"/>
                    <a:pt x="1587" y="9624"/>
                    <a:pt x="1987" y="9624"/>
                  </a:cubicBezTo>
                  <a:cubicBezTo>
                    <a:pt x="3460" y="9624"/>
                    <a:pt x="4912" y="9061"/>
                    <a:pt x="5988" y="8009"/>
                  </a:cubicBezTo>
                  <a:cubicBezTo>
                    <a:pt x="6475" y="7553"/>
                    <a:pt x="6900" y="7006"/>
                    <a:pt x="7204" y="6398"/>
                  </a:cubicBezTo>
                  <a:cubicBezTo>
                    <a:pt x="7508" y="5759"/>
                    <a:pt x="7721" y="5091"/>
                    <a:pt x="7873" y="4392"/>
                  </a:cubicBezTo>
                  <a:cubicBezTo>
                    <a:pt x="7994" y="3693"/>
                    <a:pt x="8177" y="3024"/>
                    <a:pt x="8420" y="2386"/>
                  </a:cubicBezTo>
                  <a:cubicBezTo>
                    <a:pt x="8663" y="1808"/>
                    <a:pt x="9058" y="1291"/>
                    <a:pt x="9545" y="927"/>
                  </a:cubicBezTo>
                  <a:cubicBezTo>
                    <a:pt x="10174" y="471"/>
                    <a:pt x="10926" y="232"/>
                    <a:pt x="11682" y="232"/>
                  </a:cubicBezTo>
                  <a:cubicBezTo>
                    <a:pt x="11985" y="232"/>
                    <a:pt x="12288" y="271"/>
                    <a:pt x="12584" y="349"/>
                  </a:cubicBezTo>
                  <a:cubicBezTo>
                    <a:pt x="13314" y="531"/>
                    <a:pt x="13952" y="866"/>
                    <a:pt x="14499" y="1382"/>
                  </a:cubicBezTo>
                  <a:cubicBezTo>
                    <a:pt x="14843" y="1698"/>
                    <a:pt x="15025" y="1932"/>
                    <a:pt x="15070" y="1932"/>
                  </a:cubicBezTo>
                  <a:cubicBezTo>
                    <a:pt x="15073" y="1932"/>
                    <a:pt x="15075" y="1931"/>
                    <a:pt x="15077" y="1930"/>
                  </a:cubicBezTo>
                  <a:cubicBezTo>
                    <a:pt x="15107" y="1930"/>
                    <a:pt x="15046" y="1869"/>
                    <a:pt x="14955" y="1747"/>
                  </a:cubicBezTo>
                  <a:cubicBezTo>
                    <a:pt x="14864" y="1595"/>
                    <a:pt x="14742" y="1413"/>
                    <a:pt x="14590" y="1291"/>
                  </a:cubicBezTo>
                  <a:cubicBezTo>
                    <a:pt x="14043" y="744"/>
                    <a:pt x="13405" y="349"/>
                    <a:pt x="12645" y="136"/>
                  </a:cubicBezTo>
                  <a:cubicBezTo>
                    <a:pt x="12317" y="45"/>
                    <a:pt x="11979" y="1"/>
                    <a:pt x="1164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5" name="Google Shape;1005;p47"/>
            <p:cNvSpPr/>
            <p:nvPr/>
          </p:nvSpPr>
          <p:spPr>
            <a:xfrm>
              <a:off x="2441050" y="2091500"/>
              <a:ext cx="139075" cy="351850"/>
            </a:xfrm>
            <a:custGeom>
              <a:avLst/>
              <a:gdLst/>
              <a:ahLst/>
              <a:cxnLst/>
              <a:rect l="l" t="t" r="r" b="b"/>
              <a:pathLst>
                <a:path w="5563" h="14074" extrusionOk="0">
                  <a:moveTo>
                    <a:pt x="4863" y="1"/>
                  </a:moveTo>
                  <a:cubicBezTo>
                    <a:pt x="4225" y="31"/>
                    <a:pt x="3587" y="153"/>
                    <a:pt x="3009" y="426"/>
                  </a:cubicBezTo>
                  <a:cubicBezTo>
                    <a:pt x="2097" y="821"/>
                    <a:pt x="1368" y="1490"/>
                    <a:pt x="851" y="2311"/>
                  </a:cubicBezTo>
                  <a:cubicBezTo>
                    <a:pt x="243" y="3344"/>
                    <a:pt x="0" y="4530"/>
                    <a:pt x="183" y="5715"/>
                  </a:cubicBezTo>
                  <a:cubicBezTo>
                    <a:pt x="334" y="6961"/>
                    <a:pt x="821" y="8056"/>
                    <a:pt x="1094" y="9059"/>
                  </a:cubicBezTo>
                  <a:cubicBezTo>
                    <a:pt x="1398" y="9940"/>
                    <a:pt x="1550" y="10852"/>
                    <a:pt x="1490" y="11794"/>
                  </a:cubicBezTo>
                  <a:cubicBezTo>
                    <a:pt x="1459" y="12402"/>
                    <a:pt x="1277" y="13010"/>
                    <a:pt x="942" y="13527"/>
                  </a:cubicBezTo>
                  <a:cubicBezTo>
                    <a:pt x="669" y="13892"/>
                    <a:pt x="486" y="14044"/>
                    <a:pt x="486" y="14074"/>
                  </a:cubicBezTo>
                  <a:cubicBezTo>
                    <a:pt x="486" y="14074"/>
                    <a:pt x="547" y="14044"/>
                    <a:pt x="638" y="13983"/>
                  </a:cubicBezTo>
                  <a:cubicBezTo>
                    <a:pt x="790" y="13861"/>
                    <a:pt x="912" y="13740"/>
                    <a:pt x="1034" y="13588"/>
                  </a:cubicBezTo>
                  <a:cubicBezTo>
                    <a:pt x="1429" y="13071"/>
                    <a:pt x="1642" y="12433"/>
                    <a:pt x="1702" y="11794"/>
                  </a:cubicBezTo>
                  <a:cubicBezTo>
                    <a:pt x="1793" y="10852"/>
                    <a:pt x="1672" y="9879"/>
                    <a:pt x="1398" y="8967"/>
                  </a:cubicBezTo>
                  <a:cubicBezTo>
                    <a:pt x="1094" y="7934"/>
                    <a:pt x="638" y="6870"/>
                    <a:pt x="486" y="5685"/>
                  </a:cubicBezTo>
                  <a:cubicBezTo>
                    <a:pt x="304" y="4560"/>
                    <a:pt x="517" y="3435"/>
                    <a:pt x="1094" y="2463"/>
                  </a:cubicBezTo>
                  <a:cubicBezTo>
                    <a:pt x="1581" y="1673"/>
                    <a:pt x="2249" y="1034"/>
                    <a:pt x="3101" y="639"/>
                  </a:cubicBezTo>
                  <a:cubicBezTo>
                    <a:pt x="3648" y="366"/>
                    <a:pt x="4256" y="183"/>
                    <a:pt x="4863" y="122"/>
                  </a:cubicBezTo>
                  <a:cubicBezTo>
                    <a:pt x="5107" y="122"/>
                    <a:pt x="5319" y="122"/>
                    <a:pt x="5563" y="92"/>
                  </a:cubicBezTo>
                  <a:cubicBezTo>
                    <a:pt x="5350" y="1"/>
                    <a:pt x="5107" y="1"/>
                    <a:pt x="4863"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6" name="Google Shape;1006;p47"/>
            <p:cNvSpPr/>
            <p:nvPr/>
          </p:nvSpPr>
          <p:spPr>
            <a:xfrm>
              <a:off x="2545150" y="1919900"/>
              <a:ext cx="617050" cy="600525"/>
            </a:xfrm>
            <a:custGeom>
              <a:avLst/>
              <a:gdLst/>
              <a:ahLst/>
              <a:cxnLst/>
              <a:rect l="l" t="t" r="r" b="b"/>
              <a:pathLst>
                <a:path w="24682" h="24021" extrusionOk="0">
                  <a:moveTo>
                    <a:pt x="11648" y="0"/>
                  </a:moveTo>
                  <a:cubicBezTo>
                    <a:pt x="10188" y="0"/>
                    <a:pt x="8732" y="165"/>
                    <a:pt x="7295" y="512"/>
                  </a:cubicBezTo>
                  <a:cubicBezTo>
                    <a:pt x="5532" y="907"/>
                    <a:pt x="3921" y="1819"/>
                    <a:pt x="2675" y="3126"/>
                  </a:cubicBezTo>
                  <a:cubicBezTo>
                    <a:pt x="487" y="5436"/>
                    <a:pt x="0" y="8901"/>
                    <a:pt x="183" y="12093"/>
                  </a:cubicBezTo>
                  <a:cubicBezTo>
                    <a:pt x="426" y="15831"/>
                    <a:pt x="1520" y="19509"/>
                    <a:pt x="3374" y="22792"/>
                  </a:cubicBezTo>
                  <a:cubicBezTo>
                    <a:pt x="3587" y="23248"/>
                    <a:pt x="3891" y="23613"/>
                    <a:pt x="4286" y="23886"/>
                  </a:cubicBezTo>
                  <a:cubicBezTo>
                    <a:pt x="4444" y="23976"/>
                    <a:pt x="4622" y="24020"/>
                    <a:pt x="4799" y="24020"/>
                  </a:cubicBezTo>
                  <a:cubicBezTo>
                    <a:pt x="5101" y="24020"/>
                    <a:pt x="5402" y="23892"/>
                    <a:pt x="5593" y="23643"/>
                  </a:cubicBezTo>
                  <a:lnTo>
                    <a:pt x="21703" y="13734"/>
                  </a:lnTo>
                  <a:cubicBezTo>
                    <a:pt x="24682" y="6865"/>
                    <a:pt x="20609" y="2670"/>
                    <a:pt x="17934" y="1150"/>
                  </a:cubicBezTo>
                  <a:cubicBezTo>
                    <a:pt x="16353" y="239"/>
                    <a:pt x="14469" y="56"/>
                    <a:pt x="12645" y="26"/>
                  </a:cubicBezTo>
                  <a:cubicBezTo>
                    <a:pt x="12313" y="9"/>
                    <a:pt x="11980" y="0"/>
                    <a:pt x="1164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7" name="Google Shape;1007;p47"/>
            <p:cNvSpPr/>
            <p:nvPr/>
          </p:nvSpPr>
          <p:spPr>
            <a:xfrm>
              <a:off x="2641650" y="2036650"/>
              <a:ext cx="454450" cy="804125"/>
            </a:xfrm>
            <a:custGeom>
              <a:avLst/>
              <a:gdLst/>
              <a:ahLst/>
              <a:cxnLst/>
              <a:rect l="l" t="t" r="r" b="b"/>
              <a:pathLst>
                <a:path w="18178" h="32165" extrusionOk="0">
                  <a:moveTo>
                    <a:pt x="11989" y="1"/>
                  </a:moveTo>
                  <a:cubicBezTo>
                    <a:pt x="11774" y="1"/>
                    <a:pt x="11557" y="13"/>
                    <a:pt x="11338" y="37"/>
                  </a:cubicBezTo>
                  <a:lnTo>
                    <a:pt x="1764" y="1040"/>
                  </a:lnTo>
                  <a:cubicBezTo>
                    <a:pt x="761" y="1161"/>
                    <a:pt x="1" y="2012"/>
                    <a:pt x="31" y="3015"/>
                  </a:cubicBezTo>
                  <a:lnTo>
                    <a:pt x="1308" y="26754"/>
                  </a:lnTo>
                  <a:cubicBezTo>
                    <a:pt x="1460" y="29764"/>
                    <a:pt x="3952" y="32165"/>
                    <a:pt x="6992" y="32165"/>
                  </a:cubicBezTo>
                  <a:cubicBezTo>
                    <a:pt x="10244" y="32165"/>
                    <a:pt x="12828" y="29490"/>
                    <a:pt x="12736" y="26268"/>
                  </a:cubicBezTo>
                  <a:lnTo>
                    <a:pt x="12615" y="22651"/>
                  </a:lnTo>
                  <a:cubicBezTo>
                    <a:pt x="12615" y="22651"/>
                    <a:pt x="16870" y="21952"/>
                    <a:pt x="17752" y="16420"/>
                  </a:cubicBezTo>
                  <a:cubicBezTo>
                    <a:pt x="18177" y="13654"/>
                    <a:pt x="18056" y="9155"/>
                    <a:pt x="17812" y="5477"/>
                  </a:cubicBezTo>
                  <a:cubicBezTo>
                    <a:pt x="17614" y="2355"/>
                    <a:pt x="15029" y="1"/>
                    <a:pt x="11989" y="1"/>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8" name="Google Shape;1008;p47"/>
            <p:cNvSpPr/>
            <p:nvPr/>
          </p:nvSpPr>
          <p:spPr>
            <a:xfrm>
              <a:off x="3027675" y="2235700"/>
              <a:ext cx="34975" cy="33700"/>
            </a:xfrm>
            <a:custGeom>
              <a:avLst/>
              <a:gdLst/>
              <a:ahLst/>
              <a:cxnLst/>
              <a:rect l="l" t="t" r="r" b="b"/>
              <a:pathLst>
                <a:path w="1399" h="1348" extrusionOk="0">
                  <a:moveTo>
                    <a:pt x="770" y="0"/>
                  </a:moveTo>
                  <a:cubicBezTo>
                    <a:pt x="737" y="0"/>
                    <a:pt x="703" y="3"/>
                    <a:pt x="669" y="8"/>
                  </a:cubicBezTo>
                  <a:cubicBezTo>
                    <a:pt x="305" y="8"/>
                    <a:pt x="1" y="312"/>
                    <a:pt x="1" y="707"/>
                  </a:cubicBezTo>
                  <a:cubicBezTo>
                    <a:pt x="1" y="1082"/>
                    <a:pt x="302" y="1348"/>
                    <a:pt x="670" y="1348"/>
                  </a:cubicBezTo>
                  <a:cubicBezTo>
                    <a:pt x="690" y="1348"/>
                    <a:pt x="710" y="1347"/>
                    <a:pt x="730" y="1345"/>
                  </a:cubicBezTo>
                  <a:cubicBezTo>
                    <a:pt x="1125" y="1345"/>
                    <a:pt x="1399" y="1011"/>
                    <a:pt x="1399" y="646"/>
                  </a:cubicBezTo>
                  <a:cubicBezTo>
                    <a:pt x="1399" y="285"/>
                    <a:pt x="1120" y="0"/>
                    <a:pt x="77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9" name="Google Shape;1009;p47"/>
            <p:cNvSpPr/>
            <p:nvPr/>
          </p:nvSpPr>
          <p:spPr>
            <a:xfrm>
              <a:off x="2990450" y="2213100"/>
              <a:ext cx="72975" cy="18600"/>
            </a:xfrm>
            <a:custGeom>
              <a:avLst/>
              <a:gdLst/>
              <a:ahLst/>
              <a:cxnLst/>
              <a:rect l="l" t="t" r="r" b="b"/>
              <a:pathLst>
                <a:path w="2919" h="744" extrusionOk="0">
                  <a:moveTo>
                    <a:pt x="1520" y="0"/>
                  </a:moveTo>
                  <a:cubicBezTo>
                    <a:pt x="1125" y="0"/>
                    <a:pt x="699" y="122"/>
                    <a:pt x="365" y="334"/>
                  </a:cubicBezTo>
                  <a:cubicBezTo>
                    <a:pt x="122" y="517"/>
                    <a:pt x="0" y="638"/>
                    <a:pt x="91" y="730"/>
                  </a:cubicBezTo>
                  <a:cubicBezTo>
                    <a:pt x="98" y="739"/>
                    <a:pt x="110" y="743"/>
                    <a:pt x="127" y="743"/>
                  </a:cubicBezTo>
                  <a:cubicBezTo>
                    <a:pt x="274" y="743"/>
                    <a:pt x="808" y="426"/>
                    <a:pt x="1490" y="426"/>
                  </a:cubicBezTo>
                  <a:cubicBezTo>
                    <a:pt x="2171" y="426"/>
                    <a:pt x="2681" y="743"/>
                    <a:pt x="2845" y="743"/>
                  </a:cubicBezTo>
                  <a:cubicBezTo>
                    <a:pt x="2864" y="743"/>
                    <a:pt x="2878" y="739"/>
                    <a:pt x="2888" y="730"/>
                  </a:cubicBezTo>
                  <a:cubicBezTo>
                    <a:pt x="2918" y="699"/>
                    <a:pt x="2857" y="547"/>
                    <a:pt x="2614" y="365"/>
                  </a:cubicBezTo>
                  <a:cubicBezTo>
                    <a:pt x="2310" y="122"/>
                    <a:pt x="1915" y="0"/>
                    <a:pt x="152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0" name="Google Shape;1010;p47"/>
            <p:cNvSpPr/>
            <p:nvPr/>
          </p:nvSpPr>
          <p:spPr>
            <a:xfrm>
              <a:off x="2836175" y="2240400"/>
              <a:ext cx="35750" cy="34325"/>
            </a:xfrm>
            <a:custGeom>
              <a:avLst/>
              <a:gdLst/>
              <a:ahLst/>
              <a:cxnLst/>
              <a:rect l="l" t="t" r="r" b="b"/>
              <a:pathLst>
                <a:path w="1430" h="1373" extrusionOk="0">
                  <a:moveTo>
                    <a:pt x="750" y="0"/>
                  </a:moveTo>
                  <a:cubicBezTo>
                    <a:pt x="734" y="0"/>
                    <a:pt x="717" y="1"/>
                    <a:pt x="700" y="2"/>
                  </a:cubicBezTo>
                  <a:cubicBezTo>
                    <a:pt x="305" y="2"/>
                    <a:pt x="1" y="337"/>
                    <a:pt x="1" y="732"/>
                  </a:cubicBezTo>
                  <a:cubicBezTo>
                    <a:pt x="30" y="1080"/>
                    <a:pt x="335" y="1372"/>
                    <a:pt x="680" y="1372"/>
                  </a:cubicBezTo>
                  <a:cubicBezTo>
                    <a:pt x="697" y="1372"/>
                    <a:pt x="714" y="1372"/>
                    <a:pt x="730" y="1370"/>
                  </a:cubicBezTo>
                  <a:cubicBezTo>
                    <a:pt x="1126" y="1340"/>
                    <a:pt x="1430" y="1036"/>
                    <a:pt x="1430" y="641"/>
                  </a:cubicBezTo>
                  <a:cubicBezTo>
                    <a:pt x="1401" y="293"/>
                    <a:pt x="1095" y="0"/>
                    <a:pt x="75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1" name="Google Shape;1011;p47"/>
            <p:cNvSpPr/>
            <p:nvPr/>
          </p:nvSpPr>
          <p:spPr>
            <a:xfrm>
              <a:off x="2802750" y="2216900"/>
              <a:ext cx="72975" cy="18600"/>
            </a:xfrm>
            <a:custGeom>
              <a:avLst/>
              <a:gdLst/>
              <a:ahLst/>
              <a:cxnLst/>
              <a:rect l="l" t="t" r="r" b="b"/>
              <a:pathLst>
                <a:path w="2919" h="744" extrusionOk="0">
                  <a:moveTo>
                    <a:pt x="1520" y="0"/>
                  </a:moveTo>
                  <a:cubicBezTo>
                    <a:pt x="1125" y="0"/>
                    <a:pt x="730" y="122"/>
                    <a:pt x="396" y="334"/>
                  </a:cubicBezTo>
                  <a:cubicBezTo>
                    <a:pt x="152" y="517"/>
                    <a:pt x="1" y="638"/>
                    <a:pt x="92" y="730"/>
                  </a:cubicBezTo>
                  <a:cubicBezTo>
                    <a:pt x="99" y="734"/>
                    <a:pt x="108" y="736"/>
                    <a:pt x="121" y="736"/>
                  </a:cubicBezTo>
                  <a:cubicBezTo>
                    <a:pt x="268" y="736"/>
                    <a:pt x="788" y="426"/>
                    <a:pt x="1490" y="426"/>
                  </a:cubicBezTo>
                  <a:cubicBezTo>
                    <a:pt x="2171" y="426"/>
                    <a:pt x="2681" y="743"/>
                    <a:pt x="2845" y="743"/>
                  </a:cubicBezTo>
                  <a:cubicBezTo>
                    <a:pt x="2864" y="743"/>
                    <a:pt x="2879" y="739"/>
                    <a:pt x="2888" y="730"/>
                  </a:cubicBezTo>
                  <a:cubicBezTo>
                    <a:pt x="2918" y="699"/>
                    <a:pt x="2858" y="517"/>
                    <a:pt x="2645" y="365"/>
                  </a:cubicBezTo>
                  <a:cubicBezTo>
                    <a:pt x="2311" y="122"/>
                    <a:pt x="1915" y="0"/>
                    <a:pt x="152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2" name="Google Shape;1012;p47"/>
            <p:cNvSpPr/>
            <p:nvPr/>
          </p:nvSpPr>
          <p:spPr>
            <a:xfrm>
              <a:off x="2933450" y="2217650"/>
              <a:ext cx="60050" cy="159975"/>
            </a:xfrm>
            <a:custGeom>
              <a:avLst/>
              <a:gdLst/>
              <a:ahLst/>
              <a:cxnLst/>
              <a:rect l="l" t="t" r="r" b="b"/>
              <a:pathLst>
                <a:path w="2402" h="6399" extrusionOk="0">
                  <a:moveTo>
                    <a:pt x="94" y="0"/>
                  </a:moveTo>
                  <a:cubicBezTo>
                    <a:pt x="93" y="0"/>
                    <a:pt x="93" y="0"/>
                    <a:pt x="92" y="0"/>
                  </a:cubicBezTo>
                  <a:cubicBezTo>
                    <a:pt x="1" y="31"/>
                    <a:pt x="578" y="1763"/>
                    <a:pt x="1368" y="3891"/>
                  </a:cubicBezTo>
                  <a:lnTo>
                    <a:pt x="1946" y="5380"/>
                  </a:lnTo>
                  <a:cubicBezTo>
                    <a:pt x="2037" y="5532"/>
                    <a:pt x="2098" y="5745"/>
                    <a:pt x="2067" y="5958"/>
                  </a:cubicBezTo>
                  <a:cubicBezTo>
                    <a:pt x="2037" y="6080"/>
                    <a:pt x="1855" y="6110"/>
                    <a:pt x="1672" y="6140"/>
                  </a:cubicBezTo>
                  <a:cubicBezTo>
                    <a:pt x="1247" y="6140"/>
                    <a:pt x="821" y="6232"/>
                    <a:pt x="426" y="6353"/>
                  </a:cubicBezTo>
                  <a:cubicBezTo>
                    <a:pt x="639" y="6384"/>
                    <a:pt x="852" y="6399"/>
                    <a:pt x="1061" y="6399"/>
                  </a:cubicBezTo>
                  <a:cubicBezTo>
                    <a:pt x="1270" y="6399"/>
                    <a:pt x="1475" y="6384"/>
                    <a:pt x="1672" y="6353"/>
                  </a:cubicBezTo>
                  <a:cubicBezTo>
                    <a:pt x="1794" y="6353"/>
                    <a:pt x="1915" y="6323"/>
                    <a:pt x="2007" y="6292"/>
                  </a:cubicBezTo>
                  <a:cubicBezTo>
                    <a:pt x="2159" y="6262"/>
                    <a:pt x="2280" y="6171"/>
                    <a:pt x="2341" y="6019"/>
                  </a:cubicBezTo>
                  <a:cubicBezTo>
                    <a:pt x="2402" y="5776"/>
                    <a:pt x="2341" y="5502"/>
                    <a:pt x="2250" y="5259"/>
                  </a:cubicBezTo>
                  <a:cubicBezTo>
                    <a:pt x="2067" y="4773"/>
                    <a:pt x="1885" y="4286"/>
                    <a:pt x="1672" y="3769"/>
                  </a:cubicBezTo>
                  <a:cubicBezTo>
                    <a:pt x="889" y="1691"/>
                    <a:pt x="195" y="0"/>
                    <a:pt x="9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3" name="Google Shape;1013;p47"/>
            <p:cNvSpPr/>
            <p:nvPr/>
          </p:nvSpPr>
          <p:spPr>
            <a:xfrm>
              <a:off x="2772350" y="2552750"/>
              <a:ext cx="184675" cy="83300"/>
            </a:xfrm>
            <a:custGeom>
              <a:avLst/>
              <a:gdLst/>
              <a:ahLst/>
              <a:cxnLst/>
              <a:rect l="l" t="t" r="r" b="b"/>
              <a:pathLst>
                <a:path w="7387" h="3332" extrusionOk="0">
                  <a:moveTo>
                    <a:pt x="1" y="1"/>
                  </a:moveTo>
                  <a:cubicBezTo>
                    <a:pt x="1" y="1"/>
                    <a:pt x="1573" y="3332"/>
                    <a:pt x="6314" y="3332"/>
                  </a:cubicBezTo>
                  <a:cubicBezTo>
                    <a:pt x="6637" y="3332"/>
                    <a:pt x="6974" y="3317"/>
                    <a:pt x="7326" y="3284"/>
                  </a:cubicBezTo>
                  <a:lnTo>
                    <a:pt x="7387" y="1977"/>
                  </a:lnTo>
                  <a:lnTo>
                    <a:pt x="7387" y="1977"/>
                  </a:lnTo>
                  <a:cubicBezTo>
                    <a:pt x="7331" y="1977"/>
                    <a:pt x="7274" y="1978"/>
                    <a:pt x="7218" y="1978"/>
                  </a:cubicBezTo>
                  <a:cubicBezTo>
                    <a:pt x="4691" y="1978"/>
                    <a:pt x="2171" y="1309"/>
                    <a:pt x="1" y="1"/>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4" name="Google Shape;1014;p47"/>
            <p:cNvSpPr/>
            <p:nvPr/>
          </p:nvSpPr>
          <p:spPr>
            <a:xfrm>
              <a:off x="2877225" y="2409625"/>
              <a:ext cx="60800" cy="42225"/>
            </a:xfrm>
            <a:custGeom>
              <a:avLst/>
              <a:gdLst/>
              <a:ahLst/>
              <a:cxnLst/>
              <a:rect l="l" t="t" r="r" b="b"/>
              <a:pathLst>
                <a:path w="2432" h="1689" extrusionOk="0">
                  <a:moveTo>
                    <a:pt x="1277" y="0"/>
                  </a:moveTo>
                  <a:cubicBezTo>
                    <a:pt x="1217" y="0"/>
                    <a:pt x="1156" y="4"/>
                    <a:pt x="1095" y="12"/>
                  </a:cubicBezTo>
                  <a:cubicBezTo>
                    <a:pt x="760" y="42"/>
                    <a:pt x="456" y="194"/>
                    <a:pt x="243" y="467"/>
                  </a:cubicBezTo>
                  <a:cubicBezTo>
                    <a:pt x="31" y="741"/>
                    <a:pt x="0" y="1106"/>
                    <a:pt x="183" y="1379"/>
                  </a:cubicBezTo>
                  <a:cubicBezTo>
                    <a:pt x="353" y="1572"/>
                    <a:pt x="599" y="1689"/>
                    <a:pt x="857" y="1689"/>
                  </a:cubicBezTo>
                  <a:cubicBezTo>
                    <a:pt x="966" y="1689"/>
                    <a:pt x="1077" y="1668"/>
                    <a:pt x="1186" y="1622"/>
                  </a:cubicBezTo>
                  <a:cubicBezTo>
                    <a:pt x="1550" y="1501"/>
                    <a:pt x="1885" y="1319"/>
                    <a:pt x="2158" y="1045"/>
                  </a:cubicBezTo>
                  <a:cubicBezTo>
                    <a:pt x="2250" y="984"/>
                    <a:pt x="2310" y="923"/>
                    <a:pt x="2371" y="832"/>
                  </a:cubicBezTo>
                  <a:cubicBezTo>
                    <a:pt x="2432" y="741"/>
                    <a:pt x="2432" y="619"/>
                    <a:pt x="2371" y="528"/>
                  </a:cubicBezTo>
                  <a:lnTo>
                    <a:pt x="2341" y="528"/>
                  </a:lnTo>
                  <a:cubicBezTo>
                    <a:pt x="2075" y="183"/>
                    <a:pt x="1693" y="0"/>
                    <a:pt x="1277"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5" name="Google Shape;1015;p47"/>
            <p:cNvSpPr/>
            <p:nvPr/>
          </p:nvSpPr>
          <p:spPr>
            <a:xfrm>
              <a:off x="2884050" y="2389375"/>
              <a:ext cx="64625" cy="54750"/>
            </a:xfrm>
            <a:custGeom>
              <a:avLst/>
              <a:gdLst/>
              <a:ahLst/>
              <a:cxnLst/>
              <a:rect l="l" t="t" r="r" b="b"/>
              <a:pathLst>
                <a:path w="2585" h="2190" extrusionOk="0">
                  <a:moveTo>
                    <a:pt x="183" y="1"/>
                  </a:moveTo>
                  <a:cubicBezTo>
                    <a:pt x="92" y="1"/>
                    <a:pt x="1" y="214"/>
                    <a:pt x="62" y="548"/>
                  </a:cubicBezTo>
                  <a:cubicBezTo>
                    <a:pt x="92" y="1004"/>
                    <a:pt x="335" y="1429"/>
                    <a:pt x="700" y="1733"/>
                  </a:cubicBezTo>
                  <a:cubicBezTo>
                    <a:pt x="1065" y="2037"/>
                    <a:pt x="1551" y="2189"/>
                    <a:pt x="2037" y="2189"/>
                  </a:cubicBezTo>
                  <a:cubicBezTo>
                    <a:pt x="2402" y="2189"/>
                    <a:pt x="2584" y="2068"/>
                    <a:pt x="2584" y="2037"/>
                  </a:cubicBezTo>
                  <a:cubicBezTo>
                    <a:pt x="2584" y="1916"/>
                    <a:pt x="1703" y="1977"/>
                    <a:pt x="1004" y="1399"/>
                  </a:cubicBezTo>
                  <a:cubicBezTo>
                    <a:pt x="305" y="822"/>
                    <a:pt x="305" y="1"/>
                    <a:pt x="18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6" name="Google Shape;1016;p47"/>
            <p:cNvSpPr/>
            <p:nvPr/>
          </p:nvSpPr>
          <p:spPr>
            <a:xfrm>
              <a:off x="2795150" y="2187425"/>
              <a:ext cx="88925" cy="25800"/>
            </a:xfrm>
            <a:custGeom>
              <a:avLst/>
              <a:gdLst/>
              <a:ahLst/>
              <a:cxnLst/>
              <a:rect l="l" t="t" r="r" b="b"/>
              <a:pathLst>
                <a:path w="3557" h="1032" extrusionOk="0">
                  <a:moveTo>
                    <a:pt x="2086" y="1"/>
                  </a:moveTo>
                  <a:cubicBezTo>
                    <a:pt x="1969" y="1"/>
                    <a:pt x="1851" y="8"/>
                    <a:pt x="1733" y="24"/>
                  </a:cubicBezTo>
                  <a:cubicBezTo>
                    <a:pt x="1277" y="54"/>
                    <a:pt x="821" y="206"/>
                    <a:pt x="456" y="480"/>
                  </a:cubicBezTo>
                  <a:cubicBezTo>
                    <a:pt x="153" y="662"/>
                    <a:pt x="1" y="875"/>
                    <a:pt x="61" y="966"/>
                  </a:cubicBezTo>
                  <a:cubicBezTo>
                    <a:pt x="93" y="1013"/>
                    <a:pt x="164" y="1032"/>
                    <a:pt x="267" y="1032"/>
                  </a:cubicBezTo>
                  <a:cubicBezTo>
                    <a:pt x="567" y="1032"/>
                    <a:pt x="1139" y="874"/>
                    <a:pt x="1794" y="784"/>
                  </a:cubicBezTo>
                  <a:cubicBezTo>
                    <a:pt x="2706" y="693"/>
                    <a:pt x="3466" y="784"/>
                    <a:pt x="3526" y="571"/>
                  </a:cubicBezTo>
                  <a:cubicBezTo>
                    <a:pt x="3557" y="480"/>
                    <a:pt x="3405" y="328"/>
                    <a:pt x="3101" y="176"/>
                  </a:cubicBezTo>
                  <a:cubicBezTo>
                    <a:pt x="2763" y="63"/>
                    <a:pt x="2425" y="1"/>
                    <a:pt x="208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7" name="Google Shape;1017;p47"/>
            <p:cNvSpPr/>
            <p:nvPr/>
          </p:nvSpPr>
          <p:spPr>
            <a:xfrm>
              <a:off x="2989675" y="2156850"/>
              <a:ext cx="66900" cy="21475"/>
            </a:xfrm>
            <a:custGeom>
              <a:avLst/>
              <a:gdLst/>
              <a:ahLst/>
              <a:cxnLst/>
              <a:rect l="l" t="t" r="r" b="b"/>
              <a:pathLst>
                <a:path w="2676" h="859" extrusionOk="0">
                  <a:moveTo>
                    <a:pt x="1369" y="1"/>
                  </a:moveTo>
                  <a:cubicBezTo>
                    <a:pt x="1004" y="1"/>
                    <a:pt x="609" y="92"/>
                    <a:pt x="305" y="274"/>
                  </a:cubicBezTo>
                  <a:cubicBezTo>
                    <a:pt x="92" y="457"/>
                    <a:pt x="1" y="639"/>
                    <a:pt x="62" y="700"/>
                  </a:cubicBezTo>
                  <a:cubicBezTo>
                    <a:pt x="122" y="791"/>
                    <a:pt x="282" y="814"/>
                    <a:pt x="506" y="814"/>
                  </a:cubicBezTo>
                  <a:cubicBezTo>
                    <a:pt x="730" y="814"/>
                    <a:pt x="1019" y="791"/>
                    <a:pt x="1338" y="791"/>
                  </a:cubicBezTo>
                  <a:cubicBezTo>
                    <a:pt x="1764" y="791"/>
                    <a:pt x="2135" y="859"/>
                    <a:pt x="2381" y="859"/>
                  </a:cubicBezTo>
                  <a:cubicBezTo>
                    <a:pt x="2503" y="859"/>
                    <a:pt x="2595" y="842"/>
                    <a:pt x="2645" y="791"/>
                  </a:cubicBezTo>
                  <a:cubicBezTo>
                    <a:pt x="2676" y="700"/>
                    <a:pt x="2615" y="518"/>
                    <a:pt x="2402" y="335"/>
                  </a:cubicBezTo>
                  <a:cubicBezTo>
                    <a:pt x="2098" y="122"/>
                    <a:pt x="1733" y="1"/>
                    <a:pt x="136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8" name="Google Shape;1018;p47"/>
            <p:cNvSpPr/>
            <p:nvPr/>
          </p:nvSpPr>
          <p:spPr>
            <a:xfrm>
              <a:off x="2586175" y="1979900"/>
              <a:ext cx="527400" cy="469550"/>
            </a:xfrm>
            <a:custGeom>
              <a:avLst/>
              <a:gdLst/>
              <a:ahLst/>
              <a:cxnLst/>
              <a:rect l="l" t="t" r="r" b="b"/>
              <a:pathLst>
                <a:path w="21096" h="18782" extrusionOk="0">
                  <a:moveTo>
                    <a:pt x="10770" y="1"/>
                  </a:moveTo>
                  <a:cubicBezTo>
                    <a:pt x="9348" y="1"/>
                    <a:pt x="7910" y="169"/>
                    <a:pt x="6505" y="422"/>
                  </a:cubicBezTo>
                  <a:cubicBezTo>
                    <a:pt x="5290" y="635"/>
                    <a:pt x="4043" y="969"/>
                    <a:pt x="3071" y="1729"/>
                  </a:cubicBezTo>
                  <a:cubicBezTo>
                    <a:pt x="1703" y="2793"/>
                    <a:pt x="1125" y="4586"/>
                    <a:pt x="791" y="6288"/>
                  </a:cubicBezTo>
                  <a:cubicBezTo>
                    <a:pt x="1" y="10483"/>
                    <a:pt x="183" y="14951"/>
                    <a:pt x="2007" y="18781"/>
                  </a:cubicBezTo>
                  <a:cubicBezTo>
                    <a:pt x="3192" y="17656"/>
                    <a:pt x="4013" y="16197"/>
                    <a:pt x="4347" y="14556"/>
                  </a:cubicBezTo>
                  <a:cubicBezTo>
                    <a:pt x="4682" y="12976"/>
                    <a:pt x="4803" y="11334"/>
                    <a:pt x="4742" y="9693"/>
                  </a:cubicBezTo>
                  <a:cubicBezTo>
                    <a:pt x="4742" y="9115"/>
                    <a:pt x="4803" y="8447"/>
                    <a:pt x="5259" y="8082"/>
                  </a:cubicBezTo>
                  <a:cubicBezTo>
                    <a:pt x="5533" y="7930"/>
                    <a:pt x="5837" y="7839"/>
                    <a:pt x="6141" y="7808"/>
                  </a:cubicBezTo>
                  <a:cubicBezTo>
                    <a:pt x="9150" y="7322"/>
                    <a:pt x="14104" y="4799"/>
                    <a:pt x="16262" y="2641"/>
                  </a:cubicBezTo>
                  <a:cubicBezTo>
                    <a:pt x="17752" y="4890"/>
                    <a:pt x="19059" y="3006"/>
                    <a:pt x="20031" y="7717"/>
                  </a:cubicBezTo>
                  <a:lnTo>
                    <a:pt x="21095" y="6258"/>
                  </a:lnTo>
                  <a:cubicBezTo>
                    <a:pt x="20700" y="3219"/>
                    <a:pt x="18481" y="1881"/>
                    <a:pt x="15594" y="817"/>
                  </a:cubicBezTo>
                  <a:cubicBezTo>
                    <a:pt x="14057" y="229"/>
                    <a:pt x="12424" y="1"/>
                    <a:pt x="1077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9" name="Google Shape;1019;p47"/>
            <p:cNvSpPr/>
            <p:nvPr/>
          </p:nvSpPr>
          <p:spPr>
            <a:xfrm>
              <a:off x="2564900" y="2019225"/>
              <a:ext cx="414925" cy="104550"/>
            </a:xfrm>
            <a:custGeom>
              <a:avLst/>
              <a:gdLst/>
              <a:ahLst/>
              <a:cxnLst/>
              <a:rect l="l" t="t" r="r" b="b"/>
              <a:pathLst>
                <a:path w="16597" h="4182" extrusionOk="0">
                  <a:moveTo>
                    <a:pt x="16591" y="1"/>
                  </a:moveTo>
                  <a:cubicBezTo>
                    <a:pt x="16515" y="1"/>
                    <a:pt x="15846" y="734"/>
                    <a:pt x="14530" y="1524"/>
                  </a:cubicBezTo>
                  <a:lnTo>
                    <a:pt x="13983" y="1858"/>
                  </a:lnTo>
                  <a:lnTo>
                    <a:pt x="13375" y="2162"/>
                  </a:lnTo>
                  <a:cubicBezTo>
                    <a:pt x="12949" y="2405"/>
                    <a:pt x="12493" y="2557"/>
                    <a:pt x="12007" y="2770"/>
                  </a:cubicBezTo>
                  <a:cubicBezTo>
                    <a:pt x="10913" y="3165"/>
                    <a:pt x="9818" y="3439"/>
                    <a:pt x="8694" y="3652"/>
                  </a:cubicBezTo>
                  <a:cubicBezTo>
                    <a:pt x="7685" y="3811"/>
                    <a:pt x="6700" y="3901"/>
                    <a:pt x="5698" y="3901"/>
                  </a:cubicBezTo>
                  <a:cubicBezTo>
                    <a:pt x="5552" y="3901"/>
                    <a:pt x="5406" y="3899"/>
                    <a:pt x="5259" y="3895"/>
                  </a:cubicBezTo>
                  <a:cubicBezTo>
                    <a:pt x="4317" y="3864"/>
                    <a:pt x="3375" y="3773"/>
                    <a:pt x="2463" y="3591"/>
                  </a:cubicBezTo>
                  <a:cubicBezTo>
                    <a:pt x="1002" y="3276"/>
                    <a:pt x="135" y="2826"/>
                    <a:pt x="14" y="2826"/>
                  </a:cubicBezTo>
                  <a:cubicBezTo>
                    <a:pt x="7" y="2826"/>
                    <a:pt x="2" y="2827"/>
                    <a:pt x="1" y="2831"/>
                  </a:cubicBezTo>
                  <a:cubicBezTo>
                    <a:pt x="183" y="2983"/>
                    <a:pt x="396" y="3074"/>
                    <a:pt x="609" y="3165"/>
                  </a:cubicBezTo>
                  <a:cubicBezTo>
                    <a:pt x="852" y="3287"/>
                    <a:pt x="1095" y="3408"/>
                    <a:pt x="1368" y="3500"/>
                  </a:cubicBezTo>
                  <a:lnTo>
                    <a:pt x="1855" y="3652"/>
                  </a:lnTo>
                  <a:lnTo>
                    <a:pt x="2432" y="3804"/>
                  </a:lnTo>
                  <a:cubicBezTo>
                    <a:pt x="3344" y="4016"/>
                    <a:pt x="4286" y="4138"/>
                    <a:pt x="5259" y="4168"/>
                  </a:cubicBezTo>
                  <a:cubicBezTo>
                    <a:pt x="5477" y="4177"/>
                    <a:pt x="5695" y="4181"/>
                    <a:pt x="5913" y="4181"/>
                  </a:cubicBezTo>
                  <a:cubicBezTo>
                    <a:pt x="8009" y="4181"/>
                    <a:pt x="10116" y="3787"/>
                    <a:pt x="12098" y="3044"/>
                  </a:cubicBezTo>
                  <a:cubicBezTo>
                    <a:pt x="12584" y="2801"/>
                    <a:pt x="13071" y="2649"/>
                    <a:pt x="13496" y="2405"/>
                  </a:cubicBezTo>
                  <a:lnTo>
                    <a:pt x="14104" y="2071"/>
                  </a:lnTo>
                  <a:lnTo>
                    <a:pt x="14651" y="1737"/>
                  </a:lnTo>
                  <a:cubicBezTo>
                    <a:pt x="14955" y="1524"/>
                    <a:pt x="15229" y="1311"/>
                    <a:pt x="15533" y="1068"/>
                  </a:cubicBezTo>
                  <a:lnTo>
                    <a:pt x="15867" y="794"/>
                  </a:lnTo>
                  <a:lnTo>
                    <a:pt x="16141" y="521"/>
                  </a:lnTo>
                  <a:cubicBezTo>
                    <a:pt x="16323" y="369"/>
                    <a:pt x="16475" y="187"/>
                    <a:pt x="16597" y="4"/>
                  </a:cubicBezTo>
                  <a:cubicBezTo>
                    <a:pt x="16596" y="2"/>
                    <a:pt x="16594" y="1"/>
                    <a:pt x="1659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0" name="Google Shape;1020;p47"/>
            <p:cNvSpPr/>
            <p:nvPr/>
          </p:nvSpPr>
          <p:spPr>
            <a:xfrm>
              <a:off x="2603650" y="1997275"/>
              <a:ext cx="376950" cy="53275"/>
            </a:xfrm>
            <a:custGeom>
              <a:avLst/>
              <a:gdLst/>
              <a:ahLst/>
              <a:cxnLst/>
              <a:rect l="l" t="t" r="r" b="b"/>
              <a:pathLst>
                <a:path w="15078" h="2131" extrusionOk="0">
                  <a:moveTo>
                    <a:pt x="1" y="1"/>
                  </a:moveTo>
                  <a:cubicBezTo>
                    <a:pt x="153" y="153"/>
                    <a:pt x="305" y="274"/>
                    <a:pt x="487" y="365"/>
                  </a:cubicBezTo>
                  <a:cubicBezTo>
                    <a:pt x="670" y="517"/>
                    <a:pt x="882" y="639"/>
                    <a:pt x="1095" y="761"/>
                  </a:cubicBezTo>
                  <a:lnTo>
                    <a:pt x="1490" y="973"/>
                  </a:lnTo>
                  <a:lnTo>
                    <a:pt x="1977" y="1156"/>
                  </a:lnTo>
                  <a:cubicBezTo>
                    <a:pt x="3608" y="1797"/>
                    <a:pt x="5378" y="2130"/>
                    <a:pt x="7155" y="2130"/>
                  </a:cubicBezTo>
                  <a:cubicBezTo>
                    <a:pt x="7232" y="2130"/>
                    <a:pt x="7310" y="2130"/>
                    <a:pt x="7387" y="2128"/>
                  </a:cubicBezTo>
                  <a:cubicBezTo>
                    <a:pt x="9241" y="2128"/>
                    <a:pt x="11065" y="1946"/>
                    <a:pt x="12889" y="1520"/>
                  </a:cubicBezTo>
                  <a:cubicBezTo>
                    <a:pt x="13557" y="1369"/>
                    <a:pt x="14104" y="1217"/>
                    <a:pt x="14500" y="1095"/>
                  </a:cubicBezTo>
                  <a:cubicBezTo>
                    <a:pt x="14682" y="1034"/>
                    <a:pt x="14895" y="973"/>
                    <a:pt x="15077" y="852"/>
                  </a:cubicBezTo>
                  <a:cubicBezTo>
                    <a:pt x="15077" y="850"/>
                    <a:pt x="15073" y="849"/>
                    <a:pt x="15066" y="849"/>
                  </a:cubicBezTo>
                  <a:cubicBezTo>
                    <a:pt x="14962" y="849"/>
                    <a:pt x="14108" y="1052"/>
                    <a:pt x="12828" y="1308"/>
                  </a:cubicBezTo>
                  <a:cubicBezTo>
                    <a:pt x="11034" y="1642"/>
                    <a:pt x="9211" y="1824"/>
                    <a:pt x="7387" y="1824"/>
                  </a:cubicBezTo>
                  <a:cubicBezTo>
                    <a:pt x="7304" y="1826"/>
                    <a:pt x="7221" y="1827"/>
                    <a:pt x="7137" y="1827"/>
                  </a:cubicBezTo>
                  <a:cubicBezTo>
                    <a:pt x="5400" y="1827"/>
                    <a:pt x="3691" y="1525"/>
                    <a:pt x="2037" y="973"/>
                  </a:cubicBezTo>
                  <a:cubicBezTo>
                    <a:pt x="1338" y="669"/>
                    <a:pt x="670" y="365"/>
                    <a:pt x="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1" name="Google Shape;1021;p47"/>
            <p:cNvSpPr/>
            <p:nvPr/>
          </p:nvSpPr>
          <p:spPr>
            <a:xfrm>
              <a:off x="2979800" y="1966000"/>
              <a:ext cx="49425" cy="56375"/>
            </a:xfrm>
            <a:custGeom>
              <a:avLst/>
              <a:gdLst/>
              <a:ahLst/>
              <a:cxnLst/>
              <a:rect l="l" t="t" r="r" b="b"/>
              <a:pathLst>
                <a:path w="1977" h="2255" extrusionOk="0">
                  <a:moveTo>
                    <a:pt x="1775" y="1"/>
                  </a:moveTo>
                  <a:cubicBezTo>
                    <a:pt x="1695" y="1"/>
                    <a:pt x="1588" y="10"/>
                    <a:pt x="1460" y="36"/>
                  </a:cubicBezTo>
                  <a:cubicBezTo>
                    <a:pt x="669" y="279"/>
                    <a:pt x="92" y="948"/>
                    <a:pt x="31" y="1768"/>
                  </a:cubicBezTo>
                  <a:cubicBezTo>
                    <a:pt x="1" y="2072"/>
                    <a:pt x="92" y="2255"/>
                    <a:pt x="122" y="2255"/>
                  </a:cubicBezTo>
                  <a:cubicBezTo>
                    <a:pt x="153" y="2255"/>
                    <a:pt x="183" y="1525"/>
                    <a:pt x="730" y="887"/>
                  </a:cubicBezTo>
                  <a:cubicBezTo>
                    <a:pt x="1277" y="249"/>
                    <a:pt x="1976" y="127"/>
                    <a:pt x="1946" y="36"/>
                  </a:cubicBezTo>
                  <a:cubicBezTo>
                    <a:pt x="1946" y="18"/>
                    <a:pt x="1885" y="1"/>
                    <a:pt x="177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2" name="Google Shape;1022;p47"/>
            <p:cNvSpPr/>
            <p:nvPr/>
          </p:nvSpPr>
          <p:spPr>
            <a:xfrm>
              <a:off x="2246500" y="1964600"/>
              <a:ext cx="330575" cy="224650"/>
            </a:xfrm>
            <a:custGeom>
              <a:avLst/>
              <a:gdLst/>
              <a:ahLst/>
              <a:cxnLst/>
              <a:rect l="l" t="t" r="r" b="b"/>
              <a:pathLst>
                <a:path w="13223" h="8986" extrusionOk="0">
                  <a:moveTo>
                    <a:pt x="8726" y="1"/>
                  </a:moveTo>
                  <a:cubicBezTo>
                    <a:pt x="8241" y="1"/>
                    <a:pt x="7762" y="82"/>
                    <a:pt x="7296" y="244"/>
                  </a:cubicBezTo>
                  <a:cubicBezTo>
                    <a:pt x="5685" y="821"/>
                    <a:pt x="4469" y="2189"/>
                    <a:pt x="4135" y="3861"/>
                  </a:cubicBezTo>
                  <a:cubicBezTo>
                    <a:pt x="3983" y="4773"/>
                    <a:pt x="4135" y="5624"/>
                    <a:pt x="4074" y="6414"/>
                  </a:cubicBezTo>
                  <a:cubicBezTo>
                    <a:pt x="4043" y="6779"/>
                    <a:pt x="3983" y="7144"/>
                    <a:pt x="3800" y="7508"/>
                  </a:cubicBezTo>
                  <a:cubicBezTo>
                    <a:pt x="3648" y="7843"/>
                    <a:pt x="3405" y="8116"/>
                    <a:pt x="3132" y="8329"/>
                  </a:cubicBezTo>
                  <a:cubicBezTo>
                    <a:pt x="2796" y="8571"/>
                    <a:pt x="2404" y="8699"/>
                    <a:pt x="2004" y="8699"/>
                  </a:cubicBezTo>
                  <a:cubicBezTo>
                    <a:pt x="1751" y="8699"/>
                    <a:pt x="1494" y="8648"/>
                    <a:pt x="1247" y="8542"/>
                  </a:cubicBezTo>
                  <a:cubicBezTo>
                    <a:pt x="730" y="8268"/>
                    <a:pt x="366" y="7782"/>
                    <a:pt x="305" y="7174"/>
                  </a:cubicBezTo>
                  <a:cubicBezTo>
                    <a:pt x="244" y="6718"/>
                    <a:pt x="457" y="6232"/>
                    <a:pt x="852" y="5958"/>
                  </a:cubicBezTo>
                  <a:cubicBezTo>
                    <a:pt x="1118" y="5772"/>
                    <a:pt x="1430" y="5679"/>
                    <a:pt x="1749" y="5679"/>
                  </a:cubicBezTo>
                  <a:cubicBezTo>
                    <a:pt x="1794" y="5679"/>
                    <a:pt x="1840" y="5681"/>
                    <a:pt x="1885" y="5685"/>
                  </a:cubicBezTo>
                  <a:cubicBezTo>
                    <a:pt x="2189" y="5715"/>
                    <a:pt x="2493" y="5837"/>
                    <a:pt x="2736" y="6049"/>
                  </a:cubicBezTo>
                  <a:cubicBezTo>
                    <a:pt x="2676" y="5989"/>
                    <a:pt x="2615" y="5897"/>
                    <a:pt x="2554" y="5867"/>
                  </a:cubicBezTo>
                  <a:cubicBezTo>
                    <a:pt x="2372" y="5685"/>
                    <a:pt x="2129" y="5593"/>
                    <a:pt x="1885" y="5563"/>
                  </a:cubicBezTo>
                  <a:cubicBezTo>
                    <a:pt x="1805" y="5551"/>
                    <a:pt x="1723" y="5545"/>
                    <a:pt x="1641" y="5545"/>
                  </a:cubicBezTo>
                  <a:cubicBezTo>
                    <a:pt x="1320" y="5545"/>
                    <a:pt x="996" y="5637"/>
                    <a:pt x="730" y="5806"/>
                  </a:cubicBezTo>
                  <a:cubicBezTo>
                    <a:pt x="274" y="6110"/>
                    <a:pt x="1" y="6657"/>
                    <a:pt x="62" y="7204"/>
                  </a:cubicBezTo>
                  <a:cubicBezTo>
                    <a:pt x="122" y="7873"/>
                    <a:pt x="518" y="8481"/>
                    <a:pt x="1125" y="8785"/>
                  </a:cubicBezTo>
                  <a:cubicBezTo>
                    <a:pt x="1408" y="8920"/>
                    <a:pt x="1711" y="8986"/>
                    <a:pt x="2014" y="8986"/>
                  </a:cubicBezTo>
                  <a:cubicBezTo>
                    <a:pt x="2459" y="8986"/>
                    <a:pt x="2903" y="8844"/>
                    <a:pt x="3284" y="8572"/>
                  </a:cubicBezTo>
                  <a:cubicBezTo>
                    <a:pt x="3618" y="8329"/>
                    <a:pt x="3891" y="8025"/>
                    <a:pt x="4074" y="7660"/>
                  </a:cubicBezTo>
                  <a:cubicBezTo>
                    <a:pt x="4256" y="7265"/>
                    <a:pt x="4347" y="6840"/>
                    <a:pt x="4347" y="6445"/>
                  </a:cubicBezTo>
                  <a:cubicBezTo>
                    <a:pt x="4408" y="5593"/>
                    <a:pt x="4256" y="4742"/>
                    <a:pt x="4408" y="3922"/>
                  </a:cubicBezTo>
                  <a:cubicBezTo>
                    <a:pt x="4743" y="2341"/>
                    <a:pt x="5867" y="1065"/>
                    <a:pt x="7387" y="517"/>
                  </a:cubicBezTo>
                  <a:cubicBezTo>
                    <a:pt x="7835" y="361"/>
                    <a:pt x="8304" y="282"/>
                    <a:pt x="8771" y="282"/>
                  </a:cubicBezTo>
                  <a:cubicBezTo>
                    <a:pt x="9574" y="282"/>
                    <a:pt x="10374" y="513"/>
                    <a:pt x="11065" y="973"/>
                  </a:cubicBezTo>
                  <a:cubicBezTo>
                    <a:pt x="11825" y="1429"/>
                    <a:pt x="12433" y="2098"/>
                    <a:pt x="12828" y="2888"/>
                  </a:cubicBezTo>
                  <a:cubicBezTo>
                    <a:pt x="13101" y="3466"/>
                    <a:pt x="13162" y="3800"/>
                    <a:pt x="13193" y="3800"/>
                  </a:cubicBezTo>
                  <a:cubicBezTo>
                    <a:pt x="13223" y="3709"/>
                    <a:pt x="13193" y="3618"/>
                    <a:pt x="13162" y="3557"/>
                  </a:cubicBezTo>
                  <a:cubicBezTo>
                    <a:pt x="13132" y="3314"/>
                    <a:pt x="13041" y="3071"/>
                    <a:pt x="12949" y="2827"/>
                  </a:cubicBezTo>
                  <a:cubicBezTo>
                    <a:pt x="12585" y="2007"/>
                    <a:pt x="11977" y="1277"/>
                    <a:pt x="11217" y="791"/>
                  </a:cubicBezTo>
                  <a:cubicBezTo>
                    <a:pt x="10670" y="426"/>
                    <a:pt x="10092" y="183"/>
                    <a:pt x="9454" y="61"/>
                  </a:cubicBezTo>
                  <a:cubicBezTo>
                    <a:pt x="9211" y="21"/>
                    <a:pt x="8968" y="1"/>
                    <a:pt x="872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3" name="Google Shape;1023;p47"/>
            <p:cNvSpPr/>
            <p:nvPr/>
          </p:nvSpPr>
          <p:spPr>
            <a:xfrm>
              <a:off x="2677375" y="2032225"/>
              <a:ext cx="308525" cy="147450"/>
            </a:xfrm>
            <a:custGeom>
              <a:avLst/>
              <a:gdLst/>
              <a:ahLst/>
              <a:cxnLst/>
              <a:rect l="l" t="t" r="r" b="b"/>
              <a:pathLst>
                <a:path w="12341" h="5898" extrusionOk="0">
                  <a:moveTo>
                    <a:pt x="12341" y="1"/>
                  </a:moveTo>
                  <a:lnTo>
                    <a:pt x="12341" y="1"/>
                  </a:lnTo>
                  <a:cubicBezTo>
                    <a:pt x="12037" y="639"/>
                    <a:pt x="11672" y="1247"/>
                    <a:pt x="11277" y="1825"/>
                  </a:cubicBezTo>
                  <a:cubicBezTo>
                    <a:pt x="10183" y="3132"/>
                    <a:pt x="8785" y="4135"/>
                    <a:pt x="7143" y="4712"/>
                  </a:cubicBezTo>
                  <a:cubicBezTo>
                    <a:pt x="5532" y="5259"/>
                    <a:pt x="3860" y="5563"/>
                    <a:pt x="2128" y="5685"/>
                  </a:cubicBezTo>
                  <a:cubicBezTo>
                    <a:pt x="1429" y="5685"/>
                    <a:pt x="699" y="5746"/>
                    <a:pt x="0" y="5837"/>
                  </a:cubicBezTo>
                  <a:cubicBezTo>
                    <a:pt x="183" y="5898"/>
                    <a:pt x="395" y="5898"/>
                    <a:pt x="578" y="5898"/>
                  </a:cubicBezTo>
                  <a:lnTo>
                    <a:pt x="2158" y="5898"/>
                  </a:lnTo>
                  <a:cubicBezTo>
                    <a:pt x="3891" y="5867"/>
                    <a:pt x="5623" y="5563"/>
                    <a:pt x="7265" y="5016"/>
                  </a:cubicBezTo>
                  <a:cubicBezTo>
                    <a:pt x="8937" y="4439"/>
                    <a:pt x="10396" y="3375"/>
                    <a:pt x="11429" y="1946"/>
                  </a:cubicBezTo>
                  <a:cubicBezTo>
                    <a:pt x="11763" y="1521"/>
                    <a:pt x="12007" y="1034"/>
                    <a:pt x="12189" y="548"/>
                  </a:cubicBezTo>
                  <a:cubicBezTo>
                    <a:pt x="12250" y="366"/>
                    <a:pt x="12310" y="183"/>
                    <a:pt x="1234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4" name="Google Shape;1024;p47"/>
            <p:cNvSpPr/>
            <p:nvPr/>
          </p:nvSpPr>
          <p:spPr>
            <a:xfrm>
              <a:off x="2481325" y="2439525"/>
              <a:ext cx="150475" cy="107175"/>
            </a:xfrm>
            <a:custGeom>
              <a:avLst/>
              <a:gdLst/>
              <a:ahLst/>
              <a:cxnLst/>
              <a:rect l="l" t="t" r="r" b="b"/>
              <a:pathLst>
                <a:path w="6019" h="4287" extrusionOk="0">
                  <a:moveTo>
                    <a:pt x="3390" y="988"/>
                  </a:moveTo>
                  <a:cubicBezTo>
                    <a:pt x="3506" y="988"/>
                    <a:pt x="3625" y="1012"/>
                    <a:pt x="3739" y="1065"/>
                  </a:cubicBezTo>
                  <a:cubicBezTo>
                    <a:pt x="4104" y="1278"/>
                    <a:pt x="4316" y="1703"/>
                    <a:pt x="4286" y="2129"/>
                  </a:cubicBezTo>
                  <a:cubicBezTo>
                    <a:pt x="4273" y="2221"/>
                    <a:pt x="4254" y="2312"/>
                    <a:pt x="4229" y="2401"/>
                  </a:cubicBezTo>
                  <a:lnTo>
                    <a:pt x="4229" y="2401"/>
                  </a:lnTo>
                  <a:cubicBezTo>
                    <a:pt x="4228" y="2401"/>
                    <a:pt x="4226" y="2402"/>
                    <a:pt x="4225" y="2402"/>
                  </a:cubicBezTo>
                  <a:cubicBezTo>
                    <a:pt x="4065" y="2455"/>
                    <a:pt x="3899" y="2480"/>
                    <a:pt x="3736" y="2480"/>
                  </a:cubicBezTo>
                  <a:cubicBezTo>
                    <a:pt x="3526" y="2480"/>
                    <a:pt x="3319" y="2440"/>
                    <a:pt x="3131" y="2372"/>
                  </a:cubicBezTo>
                  <a:cubicBezTo>
                    <a:pt x="2766" y="2189"/>
                    <a:pt x="2584" y="1794"/>
                    <a:pt x="2675" y="1399"/>
                  </a:cubicBezTo>
                  <a:cubicBezTo>
                    <a:pt x="2826" y="1139"/>
                    <a:pt x="3101" y="988"/>
                    <a:pt x="3390" y="988"/>
                  </a:cubicBezTo>
                  <a:close/>
                  <a:moveTo>
                    <a:pt x="5927" y="1"/>
                  </a:moveTo>
                  <a:cubicBezTo>
                    <a:pt x="5897" y="1"/>
                    <a:pt x="5927" y="214"/>
                    <a:pt x="5836" y="578"/>
                  </a:cubicBezTo>
                  <a:cubicBezTo>
                    <a:pt x="5745" y="1065"/>
                    <a:pt x="5471" y="1521"/>
                    <a:pt x="5107" y="1885"/>
                  </a:cubicBezTo>
                  <a:cubicBezTo>
                    <a:pt x="4952" y="2021"/>
                    <a:pt x="4773" y="2144"/>
                    <a:pt x="4577" y="2247"/>
                  </a:cubicBezTo>
                  <a:lnTo>
                    <a:pt x="4577" y="2247"/>
                  </a:lnTo>
                  <a:cubicBezTo>
                    <a:pt x="4582" y="2218"/>
                    <a:pt x="4586" y="2188"/>
                    <a:pt x="4590" y="2159"/>
                  </a:cubicBezTo>
                  <a:cubicBezTo>
                    <a:pt x="4651" y="1582"/>
                    <a:pt x="4377" y="1034"/>
                    <a:pt x="3860" y="761"/>
                  </a:cubicBezTo>
                  <a:cubicBezTo>
                    <a:pt x="3715" y="696"/>
                    <a:pt x="3564" y="666"/>
                    <a:pt x="3414" y="666"/>
                  </a:cubicBezTo>
                  <a:cubicBezTo>
                    <a:pt x="3000" y="666"/>
                    <a:pt x="2602" y="898"/>
                    <a:pt x="2401" y="1278"/>
                  </a:cubicBezTo>
                  <a:cubicBezTo>
                    <a:pt x="2310" y="1551"/>
                    <a:pt x="2310" y="1855"/>
                    <a:pt x="2462" y="2098"/>
                  </a:cubicBezTo>
                  <a:cubicBezTo>
                    <a:pt x="2584" y="2311"/>
                    <a:pt x="2766" y="2493"/>
                    <a:pt x="3009" y="2615"/>
                  </a:cubicBezTo>
                  <a:cubicBezTo>
                    <a:pt x="3232" y="2710"/>
                    <a:pt x="3463" y="2756"/>
                    <a:pt x="3693" y="2756"/>
                  </a:cubicBezTo>
                  <a:cubicBezTo>
                    <a:pt x="3834" y="2756"/>
                    <a:pt x="3975" y="2739"/>
                    <a:pt x="4113" y="2706"/>
                  </a:cubicBezTo>
                  <a:lnTo>
                    <a:pt x="4113" y="2706"/>
                  </a:lnTo>
                  <a:cubicBezTo>
                    <a:pt x="4017" y="2903"/>
                    <a:pt x="3884" y="3080"/>
                    <a:pt x="3708" y="3223"/>
                  </a:cubicBezTo>
                  <a:cubicBezTo>
                    <a:pt x="3161" y="3740"/>
                    <a:pt x="2462" y="4044"/>
                    <a:pt x="1702" y="4044"/>
                  </a:cubicBezTo>
                  <a:cubicBezTo>
                    <a:pt x="1186" y="4044"/>
                    <a:pt x="699" y="3861"/>
                    <a:pt x="365" y="3496"/>
                  </a:cubicBezTo>
                  <a:cubicBezTo>
                    <a:pt x="91" y="3253"/>
                    <a:pt x="31" y="3040"/>
                    <a:pt x="0" y="3040"/>
                  </a:cubicBezTo>
                  <a:cubicBezTo>
                    <a:pt x="0" y="3040"/>
                    <a:pt x="31" y="3284"/>
                    <a:pt x="274" y="3588"/>
                  </a:cubicBezTo>
                  <a:cubicBezTo>
                    <a:pt x="638" y="3983"/>
                    <a:pt x="1155" y="4256"/>
                    <a:pt x="1702" y="4287"/>
                  </a:cubicBezTo>
                  <a:cubicBezTo>
                    <a:pt x="2523" y="4287"/>
                    <a:pt x="3313" y="3983"/>
                    <a:pt x="3921" y="3436"/>
                  </a:cubicBezTo>
                  <a:cubicBezTo>
                    <a:pt x="4178" y="3200"/>
                    <a:pt x="4375" y="2904"/>
                    <a:pt x="4490" y="2580"/>
                  </a:cubicBezTo>
                  <a:lnTo>
                    <a:pt x="4490" y="2580"/>
                  </a:lnTo>
                  <a:cubicBezTo>
                    <a:pt x="4786" y="2454"/>
                    <a:pt x="5055" y="2267"/>
                    <a:pt x="5259" y="2037"/>
                  </a:cubicBezTo>
                  <a:cubicBezTo>
                    <a:pt x="5654" y="1642"/>
                    <a:pt x="5897" y="1126"/>
                    <a:pt x="5958" y="609"/>
                  </a:cubicBezTo>
                  <a:cubicBezTo>
                    <a:pt x="6018" y="396"/>
                    <a:pt x="5988" y="214"/>
                    <a:pt x="592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5" name="Google Shape;1025;p47"/>
            <p:cNvSpPr/>
            <p:nvPr/>
          </p:nvSpPr>
          <p:spPr>
            <a:xfrm>
              <a:off x="1733575" y="4194125"/>
              <a:ext cx="1540325" cy="4575"/>
            </a:xfrm>
            <a:custGeom>
              <a:avLst/>
              <a:gdLst/>
              <a:ahLst/>
              <a:cxnLst/>
              <a:rect l="l" t="t" r="r" b="b"/>
              <a:pathLst>
                <a:path w="61613" h="183" extrusionOk="0">
                  <a:moveTo>
                    <a:pt x="30822" y="0"/>
                  </a:moveTo>
                  <a:cubicBezTo>
                    <a:pt x="13800" y="0"/>
                    <a:pt x="1" y="31"/>
                    <a:pt x="1" y="92"/>
                  </a:cubicBezTo>
                  <a:cubicBezTo>
                    <a:pt x="1" y="152"/>
                    <a:pt x="13800" y="183"/>
                    <a:pt x="30822" y="183"/>
                  </a:cubicBezTo>
                  <a:cubicBezTo>
                    <a:pt x="47813" y="183"/>
                    <a:pt x="61613" y="152"/>
                    <a:pt x="61613" y="92"/>
                  </a:cubicBezTo>
                  <a:cubicBezTo>
                    <a:pt x="61613" y="31"/>
                    <a:pt x="47813" y="0"/>
                    <a:pt x="3082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6" name="Google Shape;1026;p47"/>
            <p:cNvSpPr/>
            <p:nvPr/>
          </p:nvSpPr>
          <p:spPr>
            <a:xfrm>
              <a:off x="1200125" y="3645475"/>
              <a:ext cx="185450" cy="340450"/>
            </a:xfrm>
            <a:custGeom>
              <a:avLst/>
              <a:gdLst/>
              <a:ahLst/>
              <a:cxnLst/>
              <a:rect l="l" t="t" r="r" b="b"/>
              <a:pathLst>
                <a:path w="7418" h="13618" extrusionOk="0">
                  <a:moveTo>
                    <a:pt x="2250" y="1"/>
                  </a:moveTo>
                  <a:cubicBezTo>
                    <a:pt x="1" y="213"/>
                    <a:pt x="214" y="5320"/>
                    <a:pt x="1186" y="7812"/>
                  </a:cubicBezTo>
                  <a:cubicBezTo>
                    <a:pt x="1794" y="9423"/>
                    <a:pt x="3193" y="12402"/>
                    <a:pt x="5807" y="13618"/>
                  </a:cubicBezTo>
                  <a:cubicBezTo>
                    <a:pt x="6718" y="11217"/>
                    <a:pt x="7418" y="8329"/>
                    <a:pt x="6992" y="5776"/>
                  </a:cubicBezTo>
                  <a:cubicBezTo>
                    <a:pt x="6779" y="4438"/>
                    <a:pt x="6293" y="3192"/>
                    <a:pt x="5563" y="2068"/>
                  </a:cubicBezTo>
                  <a:cubicBezTo>
                    <a:pt x="4773" y="943"/>
                    <a:pt x="3588" y="213"/>
                    <a:pt x="2250" y="1"/>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7" name="Google Shape;1027;p47"/>
            <p:cNvSpPr/>
            <p:nvPr/>
          </p:nvSpPr>
          <p:spPr>
            <a:xfrm>
              <a:off x="1417475" y="3901900"/>
              <a:ext cx="180100" cy="169150"/>
            </a:xfrm>
            <a:custGeom>
              <a:avLst/>
              <a:gdLst/>
              <a:ahLst/>
              <a:cxnLst/>
              <a:rect l="l" t="t" r="r" b="b"/>
              <a:pathLst>
                <a:path w="7204" h="6766" extrusionOk="0">
                  <a:moveTo>
                    <a:pt x="5293" y="1"/>
                  </a:moveTo>
                  <a:cubicBezTo>
                    <a:pt x="5036" y="1"/>
                    <a:pt x="4777" y="33"/>
                    <a:pt x="4529" y="78"/>
                  </a:cubicBezTo>
                  <a:cubicBezTo>
                    <a:pt x="3040" y="382"/>
                    <a:pt x="1733" y="1233"/>
                    <a:pt x="882" y="2510"/>
                  </a:cubicBezTo>
                  <a:cubicBezTo>
                    <a:pt x="61" y="3786"/>
                    <a:pt x="0" y="5397"/>
                    <a:pt x="699" y="6765"/>
                  </a:cubicBezTo>
                  <a:cubicBezTo>
                    <a:pt x="2918" y="6765"/>
                    <a:pt x="4620" y="5428"/>
                    <a:pt x="6110" y="3786"/>
                  </a:cubicBezTo>
                  <a:cubicBezTo>
                    <a:pt x="6566" y="3331"/>
                    <a:pt x="6870" y="2753"/>
                    <a:pt x="7052" y="2145"/>
                  </a:cubicBezTo>
                  <a:cubicBezTo>
                    <a:pt x="7204" y="1476"/>
                    <a:pt x="6991" y="808"/>
                    <a:pt x="6505" y="382"/>
                  </a:cubicBezTo>
                  <a:cubicBezTo>
                    <a:pt x="6160" y="95"/>
                    <a:pt x="5731" y="1"/>
                    <a:pt x="5293" y="1"/>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8" name="Google Shape;1028;p47"/>
            <p:cNvSpPr/>
            <p:nvPr/>
          </p:nvSpPr>
          <p:spPr>
            <a:xfrm>
              <a:off x="1412150" y="3973750"/>
              <a:ext cx="102600" cy="304750"/>
            </a:xfrm>
            <a:custGeom>
              <a:avLst/>
              <a:gdLst/>
              <a:ahLst/>
              <a:cxnLst/>
              <a:rect l="l" t="t" r="r" b="b"/>
              <a:pathLst>
                <a:path w="4104" h="12190" extrusionOk="0">
                  <a:moveTo>
                    <a:pt x="4104" y="1"/>
                  </a:moveTo>
                  <a:cubicBezTo>
                    <a:pt x="4073" y="1"/>
                    <a:pt x="4043" y="31"/>
                    <a:pt x="3982" y="61"/>
                  </a:cubicBezTo>
                  <a:cubicBezTo>
                    <a:pt x="3861" y="122"/>
                    <a:pt x="3769" y="183"/>
                    <a:pt x="3648" y="244"/>
                  </a:cubicBezTo>
                  <a:cubicBezTo>
                    <a:pt x="3253" y="517"/>
                    <a:pt x="2858" y="821"/>
                    <a:pt x="2523" y="1186"/>
                  </a:cubicBezTo>
                  <a:cubicBezTo>
                    <a:pt x="1459" y="2402"/>
                    <a:pt x="699" y="3861"/>
                    <a:pt x="365" y="5441"/>
                  </a:cubicBezTo>
                  <a:cubicBezTo>
                    <a:pt x="61" y="7022"/>
                    <a:pt x="0" y="8633"/>
                    <a:pt x="213" y="10214"/>
                  </a:cubicBezTo>
                  <a:cubicBezTo>
                    <a:pt x="274" y="10791"/>
                    <a:pt x="335" y="11277"/>
                    <a:pt x="365" y="11673"/>
                  </a:cubicBezTo>
                  <a:cubicBezTo>
                    <a:pt x="365" y="11824"/>
                    <a:pt x="396" y="12007"/>
                    <a:pt x="426" y="12189"/>
                  </a:cubicBezTo>
                  <a:cubicBezTo>
                    <a:pt x="456" y="12007"/>
                    <a:pt x="456" y="11824"/>
                    <a:pt x="426" y="11642"/>
                  </a:cubicBezTo>
                  <a:cubicBezTo>
                    <a:pt x="426" y="11308"/>
                    <a:pt x="396" y="10791"/>
                    <a:pt x="335" y="10183"/>
                  </a:cubicBezTo>
                  <a:cubicBezTo>
                    <a:pt x="274" y="8967"/>
                    <a:pt x="122" y="7265"/>
                    <a:pt x="547" y="5472"/>
                  </a:cubicBezTo>
                  <a:cubicBezTo>
                    <a:pt x="882" y="3922"/>
                    <a:pt x="1581" y="2463"/>
                    <a:pt x="2645" y="1277"/>
                  </a:cubicBezTo>
                  <a:cubicBezTo>
                    <a:pt x="3070" y="791"/>
                    <a:pt x="3587" y="365"/>
                    <a:pt x="410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9" name="Google Shape;1029;p47"/>
            <p:cNvSpPr/>
            <p:nvPr/>
          </p:nvSpPr>
          <p:spPr>
            <a:xfrm>
              <a:off x="1269275" y="3741975"/>
              <a:ext cx="155825" cy="546400"/>
            </a:xfrm>
            <a:custGeom>
              <a:avLst/>
              <a:gdLst/>
              <a:ahLst/>
              <a:cxnLst/>
              <a:rect l="l" t="t" r="r" b="b"/>
              <a:pathLst>
                <a:path w="6233" h="21856" extrusionOk="0">
                  <a:moveTo>
                    <a:pt x="1" y="1"/>
                  </a:moveTo>
                  <a:cubicBezTo>
                    <a:pt x="31" y="62"/>
                    <a:pt x="31" y="123"/>
                    <a:pt x="62" y="214"/>
                  </a:cubicBezTo>
                  <a:cubicBezTo>
                    <a:pt x="123" y="366"/>
                    <a:pt x="183" y="578"/>
                    <a:pt x="244" y="852"/>
                  </a:cubicBezTo>
                  <a:cubicBezTo>
                    <a:pt x="427" y="1430"/>
                    <a:pt x="670" y="2220"/>
                    <a:pt x="974" y="3162"/>
                  </a:cubicBezTo>
                  <a:cubicBezTo>
                    <a:pt x="1551" y="5138"/>
                    <a:pt x="2372" y="7843"/>
                    <a:pt x="3253" y="10883"/>
                  </a:cubicBezTo>
                  <a:cubicBezTo>
                    <a:pt x="4104" y="13892"/>
                    <a:pt x="4834" y="16627"/>
                    <a:pt x="5351" y="18633"/>
                  </a:cubicBezTo>
                  <a:cubicBezTo>
                    <a:pt x="5594" y="19606"/>
                    <a:pt x="5837" y="20396"/>
                    <a:pt x="5989" y="20974"/>
                  </a:cubicBezTo>
                  <a:lnTo>
                    <a:pt x="6171" y="21612"/>
                  </a:lnTo>
                  <a:cubicBezTo>
                    <a:pt x="6171" y="21703"/>
                    <a:pt x="6202" y="21764"/>
                    <a:pt x="6232" y="21855"/>
                  </a:cubicBezTo>
                  <a:cubicBezTo>
                    <a:pt x="6232" y="21764"/>
                    <a:pt x="6202" y="21673"/>
                    <a:pt x="6202" y="21612"/>
                  </a:cubicBezTo>
                  <a:cubicBezTo>
                    <a:pt x="6171" y="21430"/>
                    <a:pt x="6111" y="21217"/>
                    <a:pt x="6050" y="20974"/>
                  </a:cubicBezTo>
                  <a:cubicBezTo>
                    <a:pt x="5928" y="20396"/>
                    <a:pt x="5746" y="19606"/>
                    <a:pt x="5503" y="18603"/>
                  </a:cubicBezTo>
                  <a:cubicBezTo>
                    <a:pt x="4986" y="16597"/>
                    <a:pt x="4287" y="13861"/>
                    <a:pt x="3436" y="10822"/>
                  </a:cubicBezTo>
                  <a:cubicBezTo>
                    <a:pt x="2554" y="7813"/>
                    <a:pt x="1734" y="5077"/>
                    <a:pt x="1095" y="3132"/>
                  </a:cubicBezTo>
                  <a:cubicBezTo>
                    <a:pt x="791" y="2159"/>
                    <a:pt x="518" y="1369"/>
                    <a:pt x="335" y="822"/>
                  </a:cubicBezTo>
                  <a:cubicBezTo>
                    <a:pt x="244" y="578"/>
                    <a:pt x="153" y="366"/>
                    <a:pt x="92" y="214"/>
                  </a:cubicBezTo>
                  <a:cubicBezTo>
                    <a:pt x="62" y="123"/>
                    <a:pt x="62" y="62"/>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0" name="Google Shape;1030;p47"/>
            <p:cNvSpPr/>
            <p:nvPr/>
          </p:nvSpPr>
          <p:spPr>
            <a:xfrm>
              <a:off x="1110475" y="3995175"/>
              <a:ext cx="246225" cy="152050"/>
            </a:xfrm>
            <a:custGeom>
              <a:avLst/>
              <a:gdLst/>
              <a:ahLst/>
              <a:cxnLst/>
              <a:rect l="l" t="t" r="r" b="b"/>
              <a:pathLst>
                <a:path w="9849" h="6082" extrusionOk="0">
                  <a:moveTo>
                    <a:pt x="1916" y="0"/>
                  </a:moveTo>
                  <a:cubicBezTo>
                    <a:pt x="1317" y="0"/>
                    <a:pt x="735" y="155"/>
                    <a:pt x="426" y="663"/>
                  </a:cubicBezTo>
                  <a:cubicBezTo>
                    <a:pt x="0" y="1332"/>
                    <a:pt x="395" y="2244"/>
                    <a:pt x="882" y="2882"/>
                  </a:cubicBezTo>
                  <a:cubicBezTo>
                    <a:pt x="2520" y="4941"/>
                    <a:pt x="4986" y="6082"/>
                    <a:pt x="7546" y="6082"/>
                  </a:cubicBezTo>
                  <a:cubicBezTo>
                    <a:pt x="8312" y="6082"/>
                    <a:pt x="9086" y="5980"/>
                    <a:pt x="9848" y="5770"/>
                  </a:cubicBezTo>
                  <a:lnTo>
                    <a:pt x="9818" y="5557"/>
                  </a:lnTo>
                  <a:cubicBezTo>
                    <a:pt x="8420" y="2669"/>
                    <a:pt x="5745" y="633"/>
                    <a:pt x="2584" y="55"/>
                  </a:cubicBezTo>
                  <a:cubicBezTo>
                    <a:pt x="2368" y="22"/>
                    <a:pt x="2141" y="0"/>
                    <a:pt x="1916" y="0"/>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1" name="Google Shape;1031;p47"/>
            <p:cNvSpPr/>
            <p:nvPr/>
          </p:nvSpPr>
          <p:spPr>
            <a:xfrm>
              <a:off x="1200125" y="4052775"/>
              <a:ext cx="218125" cy="204450"/>
            </a:xfrm>
            <a:custGeom>
              <a:avLst/>
              <a:gdLst/>
              <a:ahLst/>
              <a:cxnLst/>
              <a:rect l="l" t="t" r="r" b="b"/>
              <a:pathLst>
                <a:path w="8725" h="8178" extrusionOk="0">
                  <a:moveTo>
                    <a:pt x="31" y="1"/>
                  </a:moveTo>
                  <a:cubicBezTo>
                    <a:pt x="1" y="31"/>
                    <a:pt x="730" y="153"/>
                    <a:pt x="1794" y="517"/>
                  </a:cubicBezTo>
                  <a:cubicBezTo>
                    <a:pt x="2068" y="609"/>
                    <a:pt x="2372" y="730"/>
                    <a:pt x="2645" y="882"/>
                  </a:cubicBezTo>
                  <a:cubicBezTo>
                    <a:pt x="2980" y="1034"/>
                    <a:pt x="3314" y="1186"/>
                    <a:pt x="3618" y="1369"/>
                  </a:cubicBezTo>
                  <a:cubicBezTo>
                    <a:pt x="5047" y="2159"/>
                    <a:pt x="6262" y="3314"/>
                    <a:pt x="7174" y="4651"/>
                  </a:cubicBezTo>
                  <a:cubicBezTo>
                    <a:pt x="7357" y="4955"/>
                    <a:pt x="7539" y="5259"/>
                    <a:pt x="7691" y="5594"/>
                  </a:cubicBezTo>
                  <a:cubicBezTo>
                    <a:pt x="7843" y="5867"/>
                    <a:pt x="7995" y="6141"/>
                    <a:pt x="8117" y="6445"/>
                  </a:cubicBezTo>
                  <a:cubicBezTo>
                    <a:pt x="8542" y="7478"/>
                    <a:pt x="8664" y="8177"/>
                    <a:pt x="8725" y="8177"/>
                  </a:cubicBezTo>
                  <a:cubicBezTo>
                    <a:pt x="8694" y="8025"/>
                    <a:pt x="8664" y="7843"/>
                    <a:pt x="8633" y="7691"/>
                  </a:cubicBezTo>
                  <a:cubicBezTo>
                    <a:pt x="8603" y="7478"/>
                    <a:pt x="8542" y="7296"/>
                    <a:pt x="8481" y="7113"/>
                  </a:cubicBezTo>
                  <a:cubicBezTo>
                    <a:pt x="8421" y="6870"/>
                    <a:pt x="8329" y="6627"/>
                    <a:pt x="8238" y="6384"/>
                  </a:cubicBezTo>
                  <a:cubicBezTo>
                    <a:pt x="8117" y="6080"/>
                    <a:pt x="7995" y="5806"/>
                    <a:pt x="7843" y="5533"/>
                  </a:cubicBezTo>
                  <a:cubicBezTo>
                    <a:pt x="7691" y="5198"/>
                    <a:pt x="7509" y="4864"/>
                    <a:pt x="7326" y="4560"/>
                  </a:cubicBezTo>
                  <a:cubicBezTo>
                    <a:pt x="6840" y="3891"/>
                    <a:pt x="6323" y="3253"/>
                    <a:pt x="5715" y="2676"/>
                  </a:cubicBezTo>
                  <a:cubicBezTo>
                    <a:pt x="5107" y="2098"/>
                    <a:pt x="4439" y="1612"/>
                    <a:pt x="3709" y="1217"/>
                  </a:cubicBezTo>
                  <a:cubicBezTo>
                    <a:pt x="3375" y="1034"/>
                    <a:pt x="3071" y="882"/>
                    <a:pt x="2737" y="730"/>
                  </a:cubicBezTo>
                  <a:cubicBezTo>
                    <a:pt x="2433" y="609"/>
                    <a:pt x="2159" y="487"/>
                    <a:pt x="1855" y="396"/>
                  </a:cubicBezTo>
                  <a:cubicBezTo>
                    <a:pt x="1551" y="305"/>
                    <a:pt x="1308" y="244"/>
                    <a:pt x="1095" y="183"/>
                  </a:cubicBezTo>
                  <a:cubicBezTo>
                    <a:pt x="882" y="122"/>
                    <a:pt x="700" y="92"/>
                    <a:pt x="518" y="62"/>
                  </a:cubicBezTo>
                  <a:cubicBezTo>
                    <a:pt x="335" y="31"/>
                    <a:pt x="183" y="1"/>
                    <a:pt x="3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 name="组合 13">
            <a:extLst>
              <a:ext uri="{FF2B5EF4-FFF2-40B4-BE49-F238E27FC236}">
                <a16:creationId xmlns:a16="http://schemas.microsoft.com/office/drawing/2014/main" id="{96391201-B7CB-E58E-8FD4-FD7F21EB642C}"/>
              </a:ext>
            </a:extLst>
          </p:cNvPr>
          <p:cNvGrpSpPr/>
          <p:nvPr/>
        </p:nvGrpSpPr>
        <p:grpSpPr>
          <a:xfrm>
            <a:off x="7051092" y="149345"/>
            <a:ext cx="1894943" cy="382377"/>
            <a:chOff x="6288138" y="1157813"/>
            <a:chExt cx="1894943" cy="382377"/>
          </a:xfrm>
        </p:grpSpPr>
        <p:sp>
          <p:nvSpPr>
            <p:cNvPr id="15" name="Google Shape;2755;p75">
              <a:extLst>
                <a:ext uri="{FF2B5EF4-FFF2-40B4-BE49-F238E27FC236}">
                  <a16:creationId xmlns:a16="http://schemas.microsoft.com/office/drawing/2014/main" id="{16E3C81D-2CF5-1460-D934-2A4E0A49351C}"/>
                </a:ext>
              </a:extLst>
            </p:cNvPr>
            <p:cNvSpPr/>
            <p:nvPr/>
          </p:nvSpPr>
          <p:spPr>
            <a:xfrm>
              <a:off x="7804797" y="1157813"/>
              <a:ext cx="378284" cy="382377"/>
            </a:xfrm>
            <a:custGeom>
              <a:avLst/>
              <a:gdLst/>
              <a:ahLst/>
              <a:cxnLst/>
              <a:rect l="l" t="t" r="r" b="b"/>
              <a:pathLst>
                <a:path w="28555" h="28588" extrusionOk="0">
                  <a:moveTo>
                    <a:pt x="14278" y="0"/>
                  </a:moveTo>
                  <a:cubicBezTo>
                    <a:pt x="6372" y="0"/>
                    <a:pt x="1" y="6405"/>
                    <a:pt x="1" y="14277"/>
                  </a:cubicBezTo>
                  <a:cubicBezTo>
                    <a:pt x="1" y="22183"/>
                    <a:pt x="6372" y="28587"/>
                    <a:pt x="14278" y="28587"/>
                  </a:cubicBezTo>
                  <a:cubicBezTo>
                    <a:pt x="22150" y="28587"/>
                    <a:pt x="28554" y="22183"/>
                    <a:pt x="28554" y="14277"/>
                  </a:cubicBezTo>
                  <a:cubicBezTo>
                    <a:pt x="28554" y="6405"/>
                    <a:pt x="22150" y="0"/>
                    <a:pt x="142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756;p75">
              <a:extLst>
                <a:ext uri="{FF2B5EF4-FFF2-40B4-BE49-F238E27FC236}">
                  <a16:creationId xmlns:a16="http://schemas.microsoft.com/office/drawing/2014/main" id="{A52F28AB-3571-4E3F-E3E6-7AEF24963BDC}"/>
                </a:ext>
              </a:extLst>
            </p:cNvPr>
            <p:cNvSpPr/>
            <p:nvPr/>
          </p:nvSpPr>
          <p:spPr>
            <a:xfrm>
              <a:off x="7908207" y="1306387"/>
              <a:ext cx="38895" cy="127615"/>
            </a:xfrm>
            <a:custGeom>
              <a:avLst/>
              <a:gdLst/>
              <a:ahLst/>
              <a:cxnLst/>
              <a:rect l="l" t="t" r="r" b="b"/>
              <a:pathLst>
                <a:path w="2936" h="9541" extrusionOk="0">
                  <a:moveTo>
                    <a:pt x="0" y="0"/>
                  </a:moveTo>
                  <a:lnTo>
                    <a:pt x="0" y="9540"/>
                  </a:lnTo>
                  <a:lnTo>
                    <a:pt x="2936" y="9540"/>
                  </a:lnTo>
                  <a:lnTo>
                    <a:pt x="293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757;p75">
              <a:extLst>
                <a:ext uri="{FF2B5EF4-FFF2-40B4-BE49-F238E27FC236}">
                  <a16:creationId xmlns:a16="http://schemas.microsoft.com/office/drawing/2014/main" id="{9B536AD0-C758-8136-8AC0-2E4A7D102F15}"/>
                </a:ext>
              </a:extLst>
            </p:cNvPr>
            <p:cNvSpPr/>
            <p:nvPr/>
          </p:nvSpPr>
          <p:spPr>
            <a:xfrm>
              <a:off x="7904233" y="1242359"/>
              <a:ext cx="54805" cy="47523"/>
            </a:xfrm>
            <a:custGeom>
              <a:avLst/>
              <a:gdLst/>
              <a:ahLst/>
              <a:cxnLst/>
              <a:rect l="l" t="t" r="r" b="b"/>
              <a:pathLst>
                <a:path w="4137" h="3553" extrusionOk="0">
                  <a:moveTo>
                    <a:pt x="1784" y="1"/>
                  </a:moveTo>
                  <a:cubicBezTo>
                    <a:pt x="870" y="1"/>
                    <a:pt x="0" y="702"/>
                    <a:pt x="0" y="1785"/>
                  </a:cubicBezTo>
                  <a:cubicBezTo>
                    <a:pt x="0" y="2752"/>
                    <a:pt x="767" y="3520"/>
                    <a:pt x="1768" y="3553"/>
                  </a:cubicBezTo>
                  <a:cubicBezTo>
                    <a:pt x="3336" y="3553"/>
                    <a:pt x="4136" y="1652"/>
                    <a:pt x="3036" y="517"/>
                  </a:cubicBezTo>
                  <a:cubicBezTo>
                    <a:pt x="2669" y="161"/>
                    <a:pt x="2221" y="1"/>
                    <a:pt x="178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758;p75">
              <a:extLst>
                <a:ext uri="{FF2B5EF4-FFF2-40B4-BE49-F238E27FC236}">
                  <a16:creationId xmlns:a16="http://schemas.microsoft.com/office/drawing/2014/main" id="{80796E81-A14E-8AC2-6137-9C477AF4CB34}"/>
                </a:ext>
              </a:extLst>
            </p:cNvPr>
            <p:cNvSpPr/>
            <p:nvPr/>
          </p:nvSpPr>
          <p:spPr>
            <a:xfrm>
              <a:off x="7972286" y="1302375"/>
              <a:ext cx="121533" cy="131628"/>
            </a:xfrm>
            <a:custGeom>
              <a:avLst/>
              <a:gdLst/>
              <a:ahLst/>
              <a:cxnLst/>
              <a:rect l="l" t="t" r="r" b="b"/>
              <a:pathLst>
                <a:path w="9174" h="9841" extrusionOk="0">
                  <a:moveTo>
                    <a:pt x="5704" y="0"/>
                  </a:moveTo>
                  <a:cubicBezTo>
                    <a:pt x="4537" y="0"/>
                    <a:pt x="3436" y="600"/>
                    <a:pt x="2835" y="1601"/>
                  </a:cubicBezTo>
                  <a:lnTo>
                    <a:pt x="2835" y="300"/>
                  </a:lnTo>
                  <a:lnTo>
                    <a:pt x="0" y="300"/>
                  </a:lnTo>
                  <a:lnTo>
                    <a:pt x="0" y="9840"/>
                  </a:lnTo>
                  <a:lnTo>
                    <a:pt x="2835" y="9840"/>
                  </a:lnTo>
                  <a:lnTo>
                    <a:pt x="2835" y="4837"/>
                  </a:lnTo>
                  <a:cubicBezTo>
                    <a:pt x="2835" y="3503"/>
                    <a:pt x="3436" y="2702"/>
                    <a:pt x="4637" y="2702"/>
                  </a:cubicBezTo>
                  <a:cubicBezTo>
                    <a:pt x="5704" y="2702"/>
                    <a:pt x="6238" y="3469"/>
                    <a:pt x="6238" y="4837"/>
                  </a:cubicBezTo>
                  <a:lnTo>
                    <a:pt x="6238" y="9840"/>
                  </a:lnTo>
                  <a:lnTo>
                    <a:pt x="9173" y="9840"/>
                  </a:lnTo>
                  <a:lnTo>
                    <a:pt x="9173" y="3803"/>
                  </a:lnTo>
                  <a:cubicBezTo>
                    <a:pt x="9173" y="1234"/>
                    <a:pt x="7739" y="0"/>
                    <a:pt x="570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文本框 18">
              <a:extLst>
                <a:ext uri="{FF2B5EF4-FFF2-40B4-BE49-F238E27FC236}">
                  <a16:creationId xmlns:a16="http://schemas.microsoft.com/office/drawing/2014/main" id="{005B45B6-7CAA-92E6-2ECD-D82559FC5D89}"/>
                </a:ext>
              </a:extLst>
            </p:cNvPr>
            <p:cNvSpPr txBox="1"/>
            <p:nvPr/>
          </p:nvSpPr>
          <p:spPr>
            <a:xfrm>
              <a:off x="6288138" y="1164252"/>
              <a:ext cx="12960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EEEEEE">
                      <a:lumMod val="25000"/>
                    </a:srgbClr>
                  </a:solidFill>
                  <a:effectLst/>
                  <a:uLnTx/>
                  <a:uFillTx/>
                  <a:latin typeface="Eras Bold ITC" panose="020B0907030504020204" pitchFamily="34" charset="0"/>
                  <a:cs typeface="Arial"/>
                  <a:sym typeface="Arial"/>
                </a:rPr>
                <a:t>Microsoft</a:t>
              </a:r>
              <a:endParaRPr kumimoji="0" lang="zh-CN" altLang="en-US" sz="1800" b="0" i="0" u="none" strike="noStrike" kern="0" cap="none" spc="0" normalizeH="0" baseline="0" noProof="0" dirty="0">
                <a:ln>
                  <a:noFill/>
                </a:ln>
                <a:solidFill>
                  <a:srgbClr val="EEEEEE">
                    <a:lumMod val="25000"/>
                  </a:srgbClr>
                </a:solidFill>
                <a:effectLst/>
                <a:uLnTx/>
                <a:uFillTx/>
                <a:latin typeface="Eras Bold ITC" panose="020B0907030504020204" pitchFamily="34" charset="0"/>
                <a:cs typeface="Arial"/>
                <a:sym typeface="Arial"/>
              </a:endParaRPr>
            </a:p>
          </p:txBody>
        </p:sp>
        <p:sp>
          <p:nvSpPr>
            <p:cNvPr id="20" name="十字形 19">
              <a:extLst>
                <a:ext uri="{FF2B5EF4-FFF2-40B4-BE49-F238E27FC236}">
                  <a16:creationId xmlns:a16="http://schemas.microsoft.com/office/drawing/2014/main" id="{B7C71A95-D69D-5A5F-E00F-A5A0D2C19C8D}"/>
                </a:ext>
              </a:extLst>
            </p:cNvPr>
            <p:cNvSpPr/>
            <p:nvPr/>
          </p:nvSpPr>
          <p:spPr>
            <a:xfrm rot="2737154">
              <a:off x="7533667" y="1255402"/>
              <a:ext cx="185596" cy="189676"/>
            </a:xfrm>
            <a:prstGeom prst="plus">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dirty="0">
                <a:ln>
                  <a:noFill/>
                </a:ln>
                <a:solidFill>
                  <a:srgbClr val="263238"/>
                </a:solidFill>
                <a:effectLst/>
                <a:uLnTx/>
                <a:uFillTx/>
                <a:latin typeface="Arial"/>
                <a:ea typeface="宋体" panose="02010600030101010101" pitchFamily="2" charset="-122"/>
                <a:cs typeface="+mn-cs"/>
                <a:sym typeface="Arial"/>
              </a:endParaRPr>
            </a:p>
          </p:txBody>
        </p:sp>
      </p:grpSp>
      <p:sp>
        <p:nvSpPr>
          <p:cNvPr id="3" name="Google Shape;992;p38">
            <a:extLst>
              <a:ext uri="{FF2B5EF4-FFF2-40B4-BE49-F238E27FC236}">
                <a16:creationId xmlns:a16="http://schemas.microsoft.com/office/drawing/2014/main" id="{91C99CFF-A142-EDF4-998F-EC0811216109}"/>
              </a:ext>
            </a:extLst>
          </p:cNvPr>
          <p:cNvSpPr txBox="1">
            <a:spLocks/>
          </p:cNvSpPr>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marL="0" marR="0" lvl="0" indent="0" algn="ctr" defTabSz="914400" rtl="0" eaLnBrk="1" fontAlgn="auto" latinLnBrk="0" hangingPunct="1">
              <a:lnSpc>
                <a:spcPct val="100000"/>
              </a:lnSpc>
              <a:spcBef>
                <a:spcPts val="0"/>
              </a:spcBef>
              <a:spcAft>
                <a:spcPts val="0"/>
              </a:spcAft>
              <a:buClr>
                <a:srgbClr val="000000"/>
              </a:buClr>
              <a:buSzPts val="2800"/>
              <a:buFont typeface="Fira Sans Extra Condensed"/>
              <a:buNone/>
              <a:tabLst/>
              <a:defRPr/>
            </a:pPr>
            <a:r>
              <a:rPr kumimoji="0" lang="en-US" sz="2800" b="1" i="0" u="none" strike="noStrike" kern="0" cap="none" spc="0" normalizeH="0" baseline="0" noProof="0" dirty="0">
                <a:ln>
                  <a:noFill/>
                </a:ln>
                <a:solidFill>
                  <a:srgbClr val="1642C5">
                    <a:lumMod val="75000"/>
                  </a:srgbClr>
                </a:solidFill>
                <a:effectLst/>
                <a:uLnTx/>
                <a:uFillTx/>
                <a:latin typeface="Fira Sans Extra Condensed"/>
                <a:sym typeface="Fira Sans Extra Condensed"/>
              </a:rPr>
              <a:t>DCF-Step2: Estimate WACC</a:t>
            </a:r>
          </a:p>
        </p:txBody>
      </p:sp>
      <p:sp>
        <p:nvSpPr>
          <p:cNvPr id="4" name="Google Shape;912;p35">
            <a:extLst>
              <a:ext uri="{FF2B5EF4-FFF2-40B4-BE49-F238E27FC236}">
                <a16:creationId xmlns:a16="http://schemas.microsoft.com/office/drawing/2014/main" id="{369E07EC-1F30-2FEE-96F3-292AE6CE67E8}"/>
              </a:ext>
            </a:extLst>
          </p:cNvPr>
          <p:cNvSpPr txBox="1"/>
          <p:nvPr/>
        </p:nvSpPr>
        <p:spPr>
          <a:xfrm>
            <a:off x="457200" y="925288"/>
            <a:ext cx="8010470" cy="489275"/>
          </a:xfrm>
          <a:prstGeom prst="rect">
            <a:avLst/>
          </a:prstGeom>
          <a:solidFill>
            <a:schemeClr val="accent2">
              <a:lumMod val="60000"/>
              <a:lumOff val="4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Estimate Cost of Debt-Solution</a:t>
            </a:r>
            <a:endParaRPr kumimoji="0"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3CDD7F8-3531-FA14-8869-39A5503F36C1}"/>
              </a:ext>
            </a:extLst>
          </p:cNvPr>
          <p:cNvGrpSpPr/>
          <p:nvPr/>
        </p:nvGrpSpPr>
        <p:grpSpPr>
          <a:xfrm>
            <a:off x="7051092" y="149345"/>
            <a:ext cx="1894943" cy="382377"/>
            <a:chOff x="6288138" y="1157813"/>
            <a:chExt cx="1894943" cy="382377"/>
          </a:xfrm>
        </p:grpSpPr>
        <p:sp>
          <p:nvSpPr>
            <p:cNvPr id="3" name="Google Shape;2755;p75">
              <a:extLst>
                <a:ext uri="{FF2B5EF4-FFF2-40B4-BE49-F238E27FC236}">
                  <a16:creationId xmlns:a16="http://schemas.microsoft.com/office/drawing/2014/main" id="{95643379-DEE6-6EBB-C7A9-F7566AAEEE07}"/>
                </a:ext>
              </a:extLst>
            </p:cNvPr>
            <p:cNvSpPr/>
            <p:nvPr/>
          </p:nvSpPr>
          <p:spPr>
            <a:xfrm>
              <a:off x="7804797" y="1157813"/>
              <a:ext cx="378284" cy="382377"/>
            </a:xfrm>
            <a:custGeom>
              <a:avLst/>
              <a:gdLst/>
              <a:ahLst/>
              <a:cxnLst/>
              <a:rect l="l" t="t" r="r" b="b"/>
              <a:pathLst>
                <a:path w="28555" h="28588" extrusionOk="0">
                  <a:moveTo>
                    <a:pt x="14278" y="0"/>
                  </a:moveTo>
                  <a:cubicBezTo>
                    <a:pt x="6372" y="0"/>
                    <a:pt x="1" y="6405"/>
                    <a:pt x="1" y="14277"/>
                  </a:cubicBezTo>
                  <a:cubicBezTo>
                    <a:pt x="1" y="22183"/>
                    <a:pt x="6372" y="28587"/>
                    <a:pt x="14278" y="28587"/>
                  </a:cubicBezTo>
                  <a:cubicBezTo>
                    <a:pt x="22150" y="28587"/>
                    <a:pt x="28554" y="22183"/>
                    <a:pt x="28554" y="14277"/>
                  </a:cubicBezTo>
                  <a:cubicBezTo>
                    <a:pt x="28554" y="6405"/>
                    <a:pt x="22150" y="0"/>
                    <a:pt x="142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2756;p75">
              <a:extLst>
                <a:ext uri="{FF2B5EF4-FFF2-40B4-BE49-F238E27FC236}">
                  <a16:creationId xmlns:a16="http://schemas.microsoft.com/office/drawing/2014/main" id="{8F3DB269-BB00-BF20-AC68-0E288BA06202}"/>
                </a:ext>
              </a:extLst>
            </p:cNvPr>
            <p:cNvSpPr/>
            <p:nvPr/>
          </p:nvSpPr>
          <p:spPr>
            <a:xfrm>
              <a:off x="7908207" y="1306387"/>
              <a:ext cx="38895" cy="127615"/>
            </a:xfrm>
            <a:custGeom>
              <a:avLst/>
              <a:gdLst/>
              <a:ahLst/>
              <a:cxnLst/>
              <a:rect l="l" t="t" r="r" b="b"/>
              <a:pathLst>
                <a:path w="2936" h="9541" extrusionOk="0">
                  <a:moveTo>
                    <a:pt x="0" y="0"/>
                  </a:moveTo>
                  <a:lnTo>
                    <a:pt x="0" y="9540"/>
                  </a:lnTo>
                  <a:lnTo>
                    <a:pt x="2936" y="9540"/>
                  </a:lnTo>
                  <a:lnTo>
                    <a:pt x="293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2757;p75">
              <a:extLst>
                <a:ext uri="{FF2B5EF4-FFF2-40B4-BE49-F238E27FC236}">
                  <a16:creationId xmlns:a16="http://schemas.microsoft.com/office/drawing/2014/main" id="{E976B9C4-96DD-C7B8-BDDA-8CD940684E21}"/>
                </a:ext>
              </a:extLst>
            </p:cNvPr>
            <p:cNvSpPr/>
            <p:nvPr/>
          </p:nvSpPr>
          <p:spPr>
            <a:xfrm>
              <a:off x="7904233" y="1242359"/>
              <a:ext cx="54805" cy="47523"/>
            </a:xfrm>
            <a:custGeom>
              <a:avLst/>
              <a:gdLst/>
              <a:ahLst/>
              <a:cxnLst/>
              <a:rect l="l" t="t" r="r" b="b"/>
              <a:pathLst>
                <a:path w="4137" h="3553" extrusionOk="0">
                  <a:moveTo>
                    <a:pt x="1784" y="1"/>
                  </a:moveTo>
                  <a:cubicBezTo>
                    <a:pt x="870" y="1"/>
                    <a:pt x="0" y="702"/>
                    <a:pt x="0" y="1785"/>
                  </a:cubicBezTo>
                  <a:cubicBezTo>
                    <a:pt x="0" y="2752"/>
                    <a:pt x="767" y="3520"/>
                    <a:pt x="1768" y="3553"/>
                  </a:cubicBezTo>
                  <a:cubicBezTo>
                    <a:pt x="3336" y="3553"/>
                    <a:pt x="4136" y="1652"/>
                    <a:pt x="3036" y="517"/>
                  </a:cubicBezTo>
                  <a:cubicBezTo>
                    <a:pt x="2669" y="161"/>
                    <a:pt x="2221" y="1"/>
                    <a:pt x="178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2758;p75">
              <a:extLst>
                <a:ext uri="{FF2B5EF4-FFF2-40B4-BE49-F238E27FC236}">
                  <a16:creationId xmlns:a16="http://schemas.microsoft.com/office/drawing/2014/main" id="{06D05D32-AE9E-E88B-B2CC-825C84048330}"/>
                </a:ext>
              </a:extLst>
            </p:cNvPr>
            <p:cNvSpPr/>
            <p:nvPr/>
          </p:nvSpPr>
          <p:spPr>
            <a:xfrm>
              <a:off x="7972286" y="1302375"/>
              <a:ext cx="121533" cy="131628"/>
            </a:xfrm>
            <a:custGeom>
              <a:avLst/>
              <a:gdLst/>
              <a:ahLst/>
              <a:cxnLst/>
              <a:rect l="l" t="t" r="r" b="b"/>
              <a:pathLst>
                <a:path w="9174" h="9841" extrusionOk="0">
                  <a:moveTo>
                    <a:pt x="5704" y="0"/>
                  </a:moveTo>
                  <a:cubicBezTo>
                    <a:pt x="4537" y="0"/>
                    <a:pt x="3436" y="600"/>
                    <a:pt x="2835" y="1601"/>
                  </a:cubicBezTo>
                  <a:lnTo>
                    <a:pt x="2835" y="300"/>
                  </a:lnTo>
                  <a:lnTo>
                    <a:pt x="0" y="300"/>
                  </a:lnTo>
                  <a:lnTo>
                    <a:pt x="0" y="9840"/>
                  </a:lnTo>
                  <a:lnTo>
                    <a:pt x="2835" y="9840"/>
                  </a:lnTo>
                  <a:lnTo>
                    <a:pt x="2835" y="4837"/>
                  </a:lnTo>
                  <a:cubicBezTo>
                    <a:pt x="2835" y="3503"/>
                    <a:pt x="3436" y="2702"/>
                    <a:pt x="4637" y="2702"/>
                  </a:cubicBezTo>
                  <a:cubicBezTo>
                    <a:pt x="5704" y="2702"/>
                    <a:pt x="6238" y="3469"/>
                    <a:pt x="6238" y="4837"/>
                  </a:cubicBezTo>
                  <a:lnTo>
                    <a:pt x="6238" y="9840"/>
                  </a:lnTo>
                  <a:lnTo>
                    <a:pt x="9173" y="9840"/>
                  </a:lnTo>
                  <a:lnTo>
                    <a:pt x="9173" y="3803"/>
                  </a:lnTo>
                  <a:cubicBezTo>
                    <a:pt x="9173" y="1234"/>
                    <a:pt x="7739" y="0"/>
                    <a:pt x="570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文本框 6">
              <a:extLst>
                <a:ext uri="{FF2B5EF4-FFF2-40B4-BE49-F238E27FC236}">
                  <a16:creationId xmlns:a16="http://schemas.microsoft.com/office/drawing/2014/main" id="{601C2108-3EAE-235C-0F26-ADC34052D22D}"/>
                </a:ext>
              </a:extLst>
            </p:cNvPr>
            <p:cNvSpPr txBox="1"/>
            <p:nvPr/>
          </p:nvSpPr>
          <p:spPr>
            <a:xfrm>
              <a:off x="6288138" y="1164252"/>
              <a:ext cx="12960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EEEEEE">
                      <a:lumMod val="25000"/>
                    </a:srgbClr>
                  </a:solidFill>
                  <a:effectLst/>
                  <a:uLnTx/>
                  <a:uFillTx/>
                  <a:latin typeface="Eras Bold ITC" panose="020B0907030504020204" pitchFamily="34" charset="0"/>
                  <a:cs typeface="Arial"/>
                  <a:sym typeface="Arial"/>
                </a:rPr>
                <a:t>Microsoft</a:t>
              </a:r>
              <a:endParaRPr kumimoji="0" lang="zh-CN" altLang="en-US" sz="1800" b="0" i="0" u="none" strike="noStrike" kern="0" cap="none" spc="0" normalizeH="0" baseline="0" noProof="0" dirty="0">
                <a:ln>
                  <a:noFill/>
                </a:ln>
                <a:solidFill>
                  <a:srgbClr val="EEEEEE">
                    <a:lumMod val="25000"/>
                  </a:srgbClr>
                </a:solidFill>
                <a:effectLst/>
                <a:uLnTx/>
                <a:uFillTx/>
                <a:latin typeface="Eras Bold ITC" panose="020B0907030504020204" pitchFamily="34" charset="0"/>
                <a:cs typeface="Arial"/>
                <a:sym typeface="Arial"/>
              </a:endParaRPr>
            </a:p>
          </p:txBody>
        </p:sp>
        <p:sp>
          <p:nvSpPr>
            <p:cNvPr id="8" name="十字形 7">
              <a:extLst>
                <a:ext uri="{FF2B5EF4-FFF2-40B4-BE49-F238E27FC236}">
                  <a16:creationId xmlns:a16="http://schemas.microsoft.com/office/drawing/2014/main" id="{69E1F679-CB1E-BBD0-619B-2D9DEB4E3B7D}"/>
                </a:ext>
              </a:extLst>
            </p:cNvPr>
            <p:cNvSpPr/>
            <p:nvPr/>
          </p:nvSpPr>
          <p:spPr>
            <a:xfrm rot="2737154">
              <a:off x="7533667" y="1255402"/>
              <a:ext cx="185596" cy="189676"/>
            </a:xfrm>
            <a:prstGeom prst="plus">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dirty="0">
                <a:ln>
                  <a:noFill/>
                </a:ln>
                <a:solidFill>
                  <a:srgbClr val="263238"/>
                </a:solidFill>
                <a:effectLst/>
                <a:uLnTx/>
                <a:uFillTx/>
                <a:latin typeface="Arial"/>
                <a:ea typeface="宋体" panose="02010600030101010101" pitchFamily="2" charset="-122"/>
                <a:cs typeface="+mn-cs"/>
                <a:sym typeface="Arial"/>
              </a:endParaRPr>
            </a:p>
          </p:txBody>
        </p:sp>
      </p:grpSp>
      <p:sp>
        <p:nvSpPr>
          <p:cNvPr id="9" name="Google Shape;992;p38">
            <a:extLst>
              <a:ext uri="{FF2B5EF4-FFF2-40B4-BE49-F238E27FC236}">
                <a16:creationId xmlns:a16="http://schemas.microsoft.com/office/drawing/2014/main" id="{5D711733-9C5A-F61A-DA48-63AAD8B8F092}"/>
              </a:ext>
            </a:extLst>
          </p:cNvPr>
          <p:cNvSpPr txBox="1">
            <a:spLocks/>
          </p:cNvSpPr>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marL="0" marR="0" lvl="0" indent="0" algn="ctr" defTabSz="914400" rtl="0" eaLnBrk="1" fontAlgn="auto" latinLnBrk="0" hangingPunct="1">
              <a:lnSpc>
                <a:spcPct val="100000"/>
              </a:lnSpc>
              <a:spcBef>
                <a:spcPts val="0"/>
              </a:spcBef>
              <a:spcAft>
                <a:spcPts val="0"/>
              </a:spcAft>
              <a:buClr>
                <a:srgbClr val="000000"/>
              </a:buClr>
              <a:buSzPts val="2800"/>
              <a:buFont typeface="Fira Sans Extra Condensed"/>
              <a:buNone/>
              <a:tabLst/>
              <a:defRPr/>
            </a:pPr>
            <a:r>
              <a:rPr kumimoji="0" lang="en-US" sz="2800" b="1" i="0" u="none" strike="noStrike" kern="0" cap="none" spc="0" normalizeH="0" baseline="0" noProof="0" dirty="0">
                <a:ln>
                  <a:noFill/>
                </a:ln>
                <a:solidFill>
                  <a:srgbClr val="1642C5">
                    <a:lumMod val="75000"/>
                  </a:srgbClr>
                </a:solidFill>
                <a:effectLst/>
                <a:uLnTx/>
                <a:uFillTx/>
                <a:latin typeface="Fira Sans Extra Condensed"/>
                <a:sym typeface="Fira Sans Extra Condensed"/>
              </a:rPr>
              <a:t>DCF-Step2: Estimate WACC</a:t>
            </a:r>
          </a:p>
        </p:txBody>
      </p:sp>
      <p:sp>
        <p:nvSpPr>
          <p:cNvPr id="10" name="Google Shape;912;p35">
            <a:extLst>
              <a:ext uri="{FF2B5EF4-FFF2-40B4-BE49-F238E27FC236}">
                <a16:creationId xmlns:a16="http://schemas.microsoft.com/office/drawing/2014/main" id="{B939507F-7DA8-A8D8-FF48-A05157649235}"/>
              </a:ext>
            </a:extLst>
          </p:cNvPr>
          <p:cNvSpPr txBox="1"/>
          <p:nvPr/>
        </p:nvSpPr>
        <p:spPr>
          <a:xfrm>
            <a:off x="457200" y="925288"/>
            <a:ext cx="8010470" cy="489275"/>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Estimate Cost of Equity</a:t>
            </a:r>
            <a:endParaRPr kumimoji="0"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1" name="Google Shape;493;p26">
            <a:extLst>
              <a:ext uri="{FF2B5EF4-FFF2-40B4-BE49-F238E27FC236}">
                <a16:creationId xmlns:a16="http://schemas.microsoft.com/office/drawing/2014/main" id="{C7B1909A-79B0-02B6-22DF-09C4EBF9FA66}"/>
              </a:ext>
            </a:extLst>
          </p:cNvPr>
          <p:cNvSpPr/>
          <p:nvPr/>
        </p:nvSpPr>
        <p:spPr>
          <a:xfrm>
            <a:off x="356133" y="1494149"/>
            <a:ext cx="3709793" cy="1671600"/>
          </a:xfrm>
          <a:prstGeom prst="roundRect">
            <a:avLst>
              <a:gd name="adj" fmla="val 0"/>
            </a:avLst>
          </a:prstGeom>
          <a:solidFill>
            <a:srgbClr val="1642C5">
              <a:alpha val="2509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494;p26">
            <a:extLst>
              <a:ext uri="{FF2B5EF4-FFF2-40B4-BE49-F238E27FC236}">
                <a16:creationId xmlns:a16="http://schemas.microsoft.com/office/drawing/2014/main" id="{BF2480DE-F953-33B7-0112-8D919CA18CC7}"/>
              </a:ext>
            </a:extLst>
          </p:cNvPr>
          <p:cNvSpPr/>
          <p:nvPr/>
        </p:nvSpPr>
        <p:spPr>
          <a:xfrm>
            <a:off x="323557" y="3245335"/>
            <a:ext cx="3742369" cy="1671600"/>
          </a:xfrm>
          <a:prstGeom prst="roundRect">
            <a:avLst>
              <a:gd name="adj" fmla="val 0"/>
            </a:avLst>
          </a:prstGeom>
          <a:solidFill>
            <a:srgbClr val="434343">
              <a:alpha val="2509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520;p26">
            <a:extLst>
              <a:ext uri="{FF2B5EF4-FFF2-40B4-BE49-F238E27FC236}">
                <a16:creationId xmlns:a16="http://schemas.microsoft.com/office/drawing/2014/main" id="{E678A428-AEFF-8E72-850F-0544CE2364D9}"/>
              </a:ext>
            </a:extLst>
          </p:cNvPr>
          <p:cNvSpPr txBox="1"/>
          <p:nvPr/>
        </p:nvSpPr>
        <p:spPr>
          <a:xfrm>
            <a:off x="1145291" y="1512095"/>
            <a:ext cx="2061000" cy="2739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305DBF">
                    <a:lumMod val="75000"/>
                  </a:srgbClr>
                </a:solidFill>
                <a:effectLst/>
                <a:uLnTx/>
                <a:uFillTx/>
                <a:latin typeface="Fira Sans Extra Condensed"/>
                <a:ea typeface="Fira Sans Extra Condensed"/>
                <a:cs typeface="Fira Sans Extra Condensed"/>
                <a:sym typeface="Fira Sans Extra Condensed"/>
              </a:rPr>
              <a:t>CAPM model:</a:t>
            </a:r>
            <a:endParaRPr kumimoji="0" sz="1800" b="1" i="0" u="none" strike="noStrike" kern="0" cap="none" spc="0" normalizeH="0" baseline="0" noProof="0" dirty="0">
              <a:ln>
                <a:noFill/>
              </a:ln>
              <a:solidFill>
                <a:srgbClr val="305DBF">
                  <a:lumMod val="75000"/>
                </a:srgbClr>
              </a:solidFill>
              <a:effectLst/>
              <a:uLnTx/>
              <a:uFillTx/>
              <a:latin typeface="Fira Sans Extra Condensed"/>
              <a:ea typeface="Fira Sans Extra Condensed"/>
              <a:cs typeface="Fira Sans Extra Condensed"/>
              <a:sym typeface="Fira Sans Extra Condensed"/>
            </a:endParaRPr>
          </a:p>
        </p:txBody>
      </p:sp>
      <mc:AlternateContent xmlns:mc="http://schemas.openxmlformats.org/markup-compatibility/2006" xmlns:a14="http://schemas.microsoft.com/office/drawing/2010/main">
        <mc:Choice Requires="a14">
          <p:sp>
            <p:nvSpPr>
              <p:cNvPr id="14" name="Google Shape;602;p28">
                <a:extLst>
                  <a:ext uri="{FF2B5EF4-FFF2-40B4-BE49-F238E27FC236}">
                    <a16:creationId xmlns:a16="http://schemas.microsoft.com/office/drawing/2014/main" id="{2802293C-34DC-637C-8F23-1534D773FE30}"/>
                  </a:ext>
                </a:extLst>
              </p:cNvPr>
              <p:cNvSpPr/>
              <p:nvPr/>
            </p:nvSpPr>
            <p:spPr>
              <a:xfrm>
                <a:off x="579454" y="1903738"/>
                <a:ext cx="3192674" cy="1036391"/>
              </a:xfrm>
              <a:prstGeom prst="roundRect">
                <a:avLst>
                  <a:gd name="adj" fmla="val 0"/>
                </a:avLst>
              </a:prstGeom>
              <a:noFill/>
              <a:ln>
                <a:noFill/>
              </a:ln>
            </p:spPr>
            <p:txBody>
              <a:bodyPr spcFirstLastPara="1" wrap="square" lIns="180000" tIns="0" rIns="0" bIns="0" anchor="ctr" anchorCtr="0">
                <a:noAutofit/>
              </a:bodyPr>
              <a:lstStyle/>
              <a:p>
                <a:pPr marL="285750" marR="0" lvl="0" indent="-28575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l"/>
                  <a:tabLst/>
                  <a:defRPr/>
                </a:pPr>
                <a14:m>
                  <m:oMath xmlns:m="http://schemas.openxmlformats.org/officeDocument/2006/math">
                    <m:sSub>
                      <m:sSubPr>
                        <m:ctrlP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ctrlPr>
                      </m:sSubPr>
                      <m:e>
                        <m: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𝒓</m:t>
                        </m:r>
                      </m:e>
                      <m:sub>
                        <m: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𝒕</m:t>
                        </m:r>
                      </m:sub>
                    </m:sSub>
                    <m: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m:t>
                    </m:r>
                    <m:sSub>
                      <m:sSubPr>
                        <m:ctrlP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ctrlPr>
                      </m:sSubPr>
                      <m:e>
                        <m: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𝒓</m:t>
                        </m:r>
                      </m:e>
                      <m:sub>
                        <m: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𝒇</m:t>
                        </m:r>
                        <m: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m:t>
                        </m:r>
                        <m: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𝒕</m:t>
                        </m:r>
                      </m:sub>
                    </m:sSub>
                    <m: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m:t>
                    </m:r>
                    <m:r>
                      <a:rPr kumimoji="0" lang="zh-CN" altLang="en-US" sz="14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𝜶</m:t>
                    </m:r>
                    <m: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m:t>
                    </m:r>
                    <m:sSub>
                      <m:sSubPr>
                        <m:ctrlP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ctrlPr>
                      </m:sSubPr>
                      <m:e>
                        <m:r>
                          <a:rPr kumimoji="0" lang="zh-CN" altLang="en-US" sz="14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𝜷</m:t>
                        </m:r>
                      </m:e>
                      <m:sub>
                        <m: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𝒎𝒌𝒕</m:t>
                        </m:r>
                      </m:sub>
                    </m:sSub>
                    <m: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m:t>
                    </m:r>
                    <m:sSub>
                      <m:sSubPr>
                        <m:ctrlP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ctrlPr>
                      </m:sSubPr>
                      <m:e>
                        <m: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𝒓</m:t>
                        </m:r>
                      </m:e>
                      <m:sub>
                        <m: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𝒎</m:t>
                        </m:r>
                        <m: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m:t>
                        </m:r>
                        <m: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𝒕</m:t>
                        </m:r>
                      </m:sub>
                    </m:sSub>
                    <m: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m:t>
                    </m:r>
                    <m:sSub>
                      <m:sSubPr>
                        <m:ctrlP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ctrlPr>
                      </m:sSubPr>
                      <m:e>
                        <m: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𝒓</m:t>
                        </m:r>
                      </m:e>
                      <m:sub>
                        <m: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𝒇</m:t>
                        </m:r>
                        <m: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m:t>
                        </m:r>
                        <m: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𝒕</m:t>
                        </m:r>
                      </m:sub>
                    </m:sSub>
                    <m:r>
                      <a:rPr kumimoji="0" lang="en-US" altLang="zh-CN" sz="14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m:t>
                    </m:r>
                  </m:oMath>
                </a14:m>
                <a:endParaRPr kumimoji="0" lang="en-US" sz="1400" b="1" i="0" u="none" strike="noStrike" kern="0" cap="none" spc="0" normalizeH="0" baseline="0" noProof="0" dirty="0">
                  <a:ln>
                    <a:noFill/>
                  </a:ln>
                  <a:solidFill>
                    <a:srgbClr val="000000"/>
                  </a:solidFill>
                  <a:effectLst/>
                  <a:uLnTx/>
                  <a:uFillTx/>
                  <a:latin typeface="Century Gothic"/>
                  <a:ea typeface="Century Gothic"/>
                  <a:cs typeface="Century Gothic"/>
                  <a:sym typeface="Century Gothic"/>
                </a:endParaRPr>
              </a:p>
              <a:p>
                <a:pPr marL="285750" marR="0" lvl="0" indent="-28575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l"/>
                  <a:tabLst/>
                  <a:defRPr/>
                </a:pPr>
                <a14:m>
                  <m:oMath xmlns:m="http://schemas.openxmlformats.org/officeDocument/2006/math">
                    <m:sSub>
                      <m:sSubPr>
                        <m:ctrlPr>
                          <a:rPr kumimoji="0" lang="en-US" altLang="zh-CN" sz="1400" b="0"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ctrlPr>
                      </m:sSubPr>
                      <m:e>
                        <m:r>
                          <a:rPr kumimoji="0" lang="en-US" altLang="zh-CN" sz="1400" b="0"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𝑟</m:t>
                        </m:r>
                      </m:e>
                      <m:sub>
                        <m:r>
                          <a:rPr kumimoji="0" lang="en-US" altLang="zh-CN" sz="1400" b="0"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𝑡</m:t>
                        </m:r>
                      </m:sub>
                    </m:sSub>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𝑅𝑒𝑡𝑢𝑟𝑛</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 </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𝑜𝑓</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 </m:t>
                    </m:r>
                    <m:r>
                      <a:rPr kumimoji="0" lang="en-US" altLang="zh-CN" sz="1400" b="0"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𝐿𝑖𝑛𝑘𝑒𝑑𝐼𝑛</m:t>
                    </m:r>
                    <m:r>
                      <a:rPr kumimoji="0" lang="en-US" altLang="zh-CN" sz="1400" b="0"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 </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𝑜𝑛</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 </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𝑡𝑖𝑚𝑒</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 </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𝑡</m:t>
                    </m:r>
                  </m:oMath>
                </a14:m>
                <a:endParaRPr kumimoji="0" lang="en-US" altLang="zh-CN" sz="1400" b="0" i="0" u="none" strike="noStrike" kern="0" cap="none" spc="0" normalizeH="0" baseline="0" noProof="0" dirty="0">
                  <a:ln>
                    <a:noFill/>
                  </a:ln>
                  <a:solidFill>
                    <a:srgbClr val="000000"/>
                  </a:solidFill>
                  <a:effectLst/>
                  <a:uLnTx/>
                  <a:uFillTx/>
                  <a:latin typeface="Arial"/>
                  <a:cs typeface="Arial"/>
                  <a:sym typeface="Century Gothic"/>
                </a:endParaRPr>
              </a:p>
              <a:p>
                <a:pPr marL="285750" marR="0" lvl="0" indent="-28575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l"/>
                  <a:tabLst/>
                  <a:defRPr/>
                </a:pPr>
                <a14:m>
                  <m:oMath xmlns:m="http://schemas.openxmlformats.org/officeDocument/2006/math">
                    <m:sSub>
                      <m:sSubPr>
                        <m:ctrlPr>
                          <a:rPr kumimoji="0" lang="en-US" altLang="zh-CN" sz="1400" b="0"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ctrlPr>
                      </m:sSubPr>
                      <m:e>
                        <m:r>
                          <a:rPr kumimoji="0" lang="en-US" altLang="zh-CN" sz="1400" b="0"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𝑟</m:t>
                        </m:r>
                      </m:e>
                      <m:sub>
                        <m:r>
                          <a:rPr kumimoji="0" lang="en-US" altLang="zh-CN" sz="1400" b="0"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𝑓</m:t>
                        </m:r>
                        <m:r>
                          <a:rPr kumimoji="0" lang="en-US" altLang="zh-CN" sz="1400" b="0"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m:t>
                        </m:r>
                        <m:r>
                          <a:rPr kumimoji="0" lang="en-US" altLang="zh-CN" sz="1400" b="0"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𝑡</m:t>
                        </m:r>
                      </m:sub>
                    </m:sSub>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𝑅𝑖𝑠𝑘</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𝑓𝑟𝑒𝑒</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 </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𝑟𝑎𝑡𝑒</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 </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𝑜𝑛</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 </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𝑡𝑖𝑚𝑒</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 </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𝑡</m:t>
                    </m:r>
                  </m:oMath>
                </a14:m>
                <a:endParaRPr kumimoji="0" lang="en-US" altLang="zh-CN" sz="1400" b="0" i="0" u="none" strike="noStrike" kern="0" cap="none" spc="0" normalizeH="0" baseline="0" noProof="0" dirty="0">
                  <a:ln>
                    <a:noFill/>
                  </a:ln>
                  <a:solidFill>
                    <a:srgbClr val="000000"/>
                  </a:solidFill>
                  <a:effectLst/>
                  <a:uLnTx/>
                  <a:uFillTx/>
                  <a:latin typeface="Arial"/>
                  <a:cs typeface="Arial"/>
                  <a:sym typeface="Century Gothic"/>
                </a:endParaRPr>
              </a:p>
              <a:p>
                <a:pPr marL="285750" marR="0" lvl="0" indent="-28575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l"/>
                  <a:tabLst/>
                  <a:defRPr/>
                </a:pPr>
                <a14:m>
                  <m:oMath xmlns:m="http://schemas.openxmlformats.org/officeDocument/2006/math">
                    <m:sSub>
                      <m:sSubPr>
                        <m:ctrlPr>
                          <a:rPr kumimoji="0" lang="en-US" altLang="zh-CN" sz="1400" b="0"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ctrlPr>
                      </m:sSubPr>
                      <m:e>
                        <m:r>
                          <a:rPr kumimoji="0" lang="en-US" altLang="zh-CN" sz="1400" b="0"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𝑟</m:t>
                        </m:r>
                      </m:e>
                      <m:sub>
                        <m:r>
                          <a:rPr kumimoji="0" lang="en-US" altLang="zh-CN" sz="1400" b="0"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𝑚</m:t>
                        </m:r>
                        <m:r>
                          <a:rPr kumimoji="0" lang="en-US" altLang="zh-CN" sz="1400" b="0"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m:t>
                        </m:r>
                        <m:r>
                          <a:rPr kumimoji="0" lang="en-US" altLang="zh-CN" sz="1400" b="0"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𝑡</m:t>
                        </m:r>
                      </m:sub>
                    </m:sSub>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m:t>
                    </m:r>
                    <m:r>
                      <a:rPr kumimoji="0" lang="en-US" altLang="zh-CN" sz="1400" b="0"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𝑀𝑎𝑟𝑘𝑒𝑡</m:t>
                    </m:r>
                    <m:r>
                      <a:rPr kumimoji="0" lang="en-US" altLang="zh-CN" sz="1400" b="0"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 </m:t>
                    </m:r>
                    <m:r>
                      <a:rPr kumimoji="0" lang="en-US" altLang="zh-CN" sz="1400" b="0"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𝑟𝑒𝑡𝑢𝑟𝑛</m:t>
                    </m:r>
                    <m:r>
                      <a:rPr kumimoji="0" lang="en-US" altLang="zh-CN" sz="1400" b="0"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 </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𝑜𝑛</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 </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𝑡𝑖𝑚𝑒</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 </m:t>
                    </m:r>
                    <m:r>
                      <a:rPr kumimoji="0" lang="en-US" altLang="zh-CN" sz="1400" b="0" i="1" u="none" strike="noStrike" kern="0" cap="none" spc="0" normalizeH="0" baseline="0" noProof="0">
                        <a:ln>
                          <a:noFill/>
                        </a:ln>
                        <a:solidFill>
                          <a:srgbClr val="000000"/>
                        </a:solidFill>
                        <a:effectLst/>
                        <a:uLnTx/>
                        <a:uFillTx/>
                        <a:latin typeface="Cambria Math" panose="02040503050406030204" pitchFamily="18" charset="0"/>
                        <a:sym typeface="Century Gothic"/>
                      </a:rPr>
                      <m:t>𝑡</m:t>
                    </m:r>
                  </m:oMath>
                </a14:m>
                <a:endParaRPr kumimoji="0" lang="en-US" altLang="zh-CN" sz="1400" b="0" i="0" u="none" strike="noStrike" kern="0" cap="none" spc="0" normalizeH="0" baseline="0" noProof="0" dirty="0">
                  <a:ln>
                    <a:noFill/>
                  </a:ln>
                  <a:solidFill>
                    <a:srgbClr val="000000"/>
                  </a:solidFill>
                  <a:effectLst/>
                  <a:uLnTx/>
                  <a:uFillTx/>
                  <a:latin typeface="Arial"/>
                  <a:cs typeface="Arial"/>
                  <a:sym typeface="Century Gothic"/>
                </a:endParaRPr>
              </a:p>
            </p:txBody>
          </p:sp>
        </mc:Choice>
        <mc:Fallback xmlns="">
          <p:sp>
            <p:nvSpPr>
              <p:cNvPr id="14" name="Google Shape;602;p28">
                <a:extLst>
                  <a:ext uri="{FF2B5EF4-FFF2-40B4-BE49-F238E27FC236}">
                    <a16:creationId xmlns:a16="http://schemas.microsoft.com/office/drawing/2014/main" id="{2802293C-34DC-637C-8F23-1534D773FE30}"/>
                  </a:ext>
                </a:extLst>
              </p:cNvPr>
              <p:cNvSpPr>
                <a:spLocks noRot="1" noChangeAspect="1" noMove="1" noResize="1" noEditPoints="1" noAdjustHandles="1" noChangeArrowheads="1" noChangeShapeType="1" noTextEdit="1"/>
              </p:cNvSpPr>
              <p:nvPr/>
            </p:nvSpPr>
            <p:spPr>
              <a:xfrm>
                <a:off x="579454" y="1903738"/>
                <a:ext cx="3192674" cy="1036391"/>
              </a:xfrm>
              <a:prstGeom prst="roundRect">
                <a:avLst>
                  <a:gd name="adj" fmla="val 0"/>
                </a:avLst>
              </a:prstGeom>
              <a:blipFill>
                <a:blip r:embed="rId2"/>
                <a:stretch>
                  <a:fillRect t="-10588" r="-1527" b="-20588"/>
                </a:stretch>
              </a:blipFill>
              <a:ln>
                <a:noFill/>
              </a:ln>
            </p:spPr>
            <p:txBody>
              <a:bodyPr/>
              <a:lstStyle/>
              <a:p>
                <a:r>
                  <a:rPr lang="zh-CN" altLang="en-US">
                    <a:noFill/>
                  </a:rPr>
                  <a:t> </a:t>
                </a:r>
              </a:p>
            </p:txBody>
          </p:sp>
        </mc:Fallback>
      </mc:AlternateContent>
      <p:sp>
        <p:nvSpPr>
          <p:cNvPr id="18" name="Google Shape;520;p26">
            <a:extLst>
              <a:ext uri="{FF2B5EF4-FFF2-40B4-BE49-F238E27FC236}">
                <a16:creationId xmlns:a16="http://schemas.microsoft.com/office/drawing/2014/main" id="{F179FE6A-023D-E18B-0D5D-533ED2B2275A}"/>
              </a:ext>
            </a:extLst>
          </p:cNvPr>
          <p:cNvSpPr txBox="1"/>
          <p:nvPr/>
        </p:nvSpPr>
        <p:spPr>
          <a:xfrm>
            <a:off x="799941" y="3349718"/>
            <a:ext cx="2885083" cy="2739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err="1">
                <a:ln>
                  <a:noFill/>
                </a:ln>
                <a:solidFill>
                  <a:srgbClr val="EEEEEE">
                    <a:lumMod val="25000"/>
                  </a:srgbClr>
                </a:solidFill>
                <a:effectLst/>
                <a:uLnTx/>
                <a:uFillTx/>
                <a:latin typeface="Fira Sans Extra Condensed"/>
                <a:ea typeface="Fira Sans Extra Condensed"/>
                <a:cs typeface="Fira Sans Extra Condensed"/>
                <a:sym typeface="Fira Sans Extra Condensed"/>
              </a:rPr>
              <a:t>Fama</a:t>
            </a:r>
            <a:r>
              <a:rPr kumimoji="0" lang="en-US" sz="1800" b="1" i="0" u="none" strike="noStrike" kern="0" cap="none" spc="0" normalizeH="0" baseline="0" noProof="0" dirty="0">
                <a:ln>
                  <a:noFill/>
                </a:ln>
                <a:solidFill>
                  <a:srgbClr val="EEEEEE">
                    <a:lumMod val="25000"/>
                  </a:srgbClr>
                </a:solidFill>
                <a:effectLst/>
                <a:uLnTx/>
                <a:uFillTx/>
                <a:latin typeface="Fira Sans Extra Condensed"/>
                <a:ea typeface="Fira Sans Extra Condensed"/>
                <a:cs typeface="Fira Sans Extra Condensed"/>
                <a:sym typeface="Fira Sans Extra Condensed"/>
              </a:rPr>
              <a:t>-French 3-factor model:</a:t>
            </a:r>
          </a:p>
        </p:txBody>
      </p:sp>
      <mc:AlternateContent xmlns:mc="http://schemas.openxmlformats.org/markup-compatibility/2006" xmlns:a14="http://schemas.microsoft.com/office/drawing/2010/main">
        <mc:Choice Requires="a14">
          <p:sp>
            <p:nvSpPr>
              <p:cNvPr id="19" name="Google Shape;602;p28">
                <a:extLst>
                  <a:ext uri="{FF2B5EF4-FFF2-40B4-BE49-F238E27FC236}">
                    <a16:creationId xmlns:a16="http://schemas.microsoft.com/office/drawing/2014/main" id="{A9001962-D245-636D-93D6-C2D1F20012DF}"/>
                  </a:ext>
                </a:extLst>
              </p:cNvPr>
              <p:cNvSpPr/>
              <p:nvPr/>
            </p:nvSpPr>
            <p:spPr>
              <a:xfrm>
                <a:off x="358211" y="3703204"/>
                <a:ext cx="3768542" cy="934010"/>
              </a:xfrm>
              <a:prstGeom prst="roundRect">
                <a:avLst>
                  <a:gd name="adj" fmla="val 0"/>
                </a:avLst>
              </a:prstGeom>
              <a:noFill/>
              <a:ln>
                <a:noFill/>
              </a:ln>
            </p:spPr>
            <p:txBody>
              <a:bodyPr spcFirstLastPara="1" wrap="square" lIns="180000" tIns="0" rIns="0" bIns="0" anchor="ctr" anchorCtr="0">
                <a:noAutofit/>
              </a:bodyPr>
              <a:lstStyle/>
              <a:p>
                <a:pPr marL="171450" marR="0" lvl="0" indent="-17145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l"/>
                  <a:tabLst/>
                  <a:defRPr/>
                </a:pPr>
                <a14:m>
                  <m:oMath xmlns:m="http://schemas.openxmlformats.org/officeDocument/2006/math">
                    <m:sSub>
                      <m:sSubPr>
                        <m:ctrlP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ctrlPr>
                      </m:sSubPr>
                      <m:e>
                        <m: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𝒓</m:t>
                        </m:r>
                      </m:e>
                      <m:sub>
                        <m: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𝒕</m:t>
                        </m:r>
                      </m:sub>
                    </m:sSub>
                    <m: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m:t>
                    </m:r>
                    <m:sSub>
                      <m:sSubPr>
                        <m:ctrlP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ctrlPr>
                      </m:sSubPr>
                      <m:e>
                        <m: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𝒓</m:t>
                        </m:r>
                      </m:e>
                      <m:sub>
                        <m: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𝒇</m:t>
                        </m:r>
                        <m: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m:t>
                        </m:r>
                        <m: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𝒕</m:t>
                        </m:r>
                      </m:sub>
                    </m:sSub>
                    <m: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m:t>
                    </m:r>
                    <m:r>
                      <a:rPr kumimoji="0" lang="zh-CN" altLang="en-US" sz="12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𝜶</m:t>
                    </m:r>
                    <m: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m:t>
                    </m:r>
                    <m:sSub>
                      <m:sSubPr>
                        <m:ctrlP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ctrlPr>
                      </m:sSubPr>
                      <m:e>
                        <m:r>
                          <a:rPr kumimoji="0" lang="zh-CN" altLang="en-US" sz="12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𝜷</m:t>
                        </m:r>
                      </m:e>
                      <m:sub>
                        <m: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sym typeface="Century Gothic"/>
                          </a:rPr>
                          <m:t>𝒎𝒌𝒕</m:t>
                        </m:r>
                      </m:sub>
                    </m:sSub>
                    <m: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m:t>
                    </m:r>
                    <m:sSub>
                      <m:sSubPr>
                        <m:ctrlP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ctrlPr>
                      </m:sSubPr>
                      <m:e>
                        <m: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𝒓</m:t>
                        </m:r>
                      </m:e>
                      <m:sub>
                        <m: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𝒎</m:t>
                        </m:r>
                        <m: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m:t>
                        </m:r>
                        <m: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𝒕</m:t>
                        </m:r>
                      </m:sub>
                    </m:sSub>
                    <m: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m:t>
                    </m:r>
                    <m:sSub>
                      <m:sSubPr>
                        <m:ctrlP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ctrlPr>
                      </m:sSubPr>
                      <m:e>
                        <m: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𝒓</m:t>
                        </m:r>
                      </m:e>
                      <m:sub>
                        <m: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𝒇</m:t>
                        </m:r>
                        <m: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m:t>
                        </m:r>
                        <m: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𝒕</m:t>
                        </m:r>
                      </m:sub>
                    </m:sSub>
                    <m:r>
                      <a:rPr kumimoji="0" lang="en-US" altLang="zh-CN" sz="12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m:t>
                    </m:r>
                  </m:oMath>
                </a14:m>
                <a:r>
                  <a:rPr kumimoji="0" lang="en-US" sz="1200" b="1" i="0" u="none" strike="noStrike" kern="0" cap="none" spc="0" normalizeH="0" baseline="0" noProof="0" dirty="0">
                    <a:ln>
                      <a:noFill/>
                    </a:ln>
                    <a:solidFill>
                      <a:srgbClr val="000000"/>
                    </a:solidFill>
                    <a:effectLst/>
                    <a:uLnTx/>
                    <a:uFillTx/>
                    <a:latin typeface="Century Gothic"/>
                    <a:ea typeface="Century Gothic"/>
                    <a:cs typeface="Century Gothic"/>
                    <a:sym typeface="Century Gothic"/>
                  </a:rPr>
                  <a:t>+</a:t>
                </a:r>
                <a14:m>
                  <m:oMath xmlns:m="http://schemas.openxmlformats.org/officeDocument/2006/math">
                    <m:sSub>
                      <m:sSubPr>
                        <m:ctrlPr>
                          <a:rPr kumimoji="0" lang="en-US" altLang="zh-CN" sz="1200" b="1" i="1" u="none" strike="noStrike" kern="0" cap="none" spc="0" normalizeH="0" baseline="0" noProof="0" dirty="0" smtClean="0">
                            <a:ln>
                              <a:noFill/>
                            </a:ln>
                            <a:solidFill>
                              <a:srgbClr val="000000"/>
                            </a:solidFill>
                            <a:effectLst/>
                            <a:uLnTx/>
                            <a:uFillTx/>
                            <a:latin typeface="Cambria Math" panose="02040503050406030204" pitchFamily="18" charset="0"/>
                            <a:sym typeface="Century Gothic"/>
                          </a:rPr>
                        </m:ctrlPr>
                      </m:sSubPr>
                      <m:e>
                        <m:r>
                          <a:rPr kumimoji="0" lang="zh-CN" altLang="en-US" sz="1200" b="1" i="1" u="none" strike="noStrike" kern="0" cap="none" spc="0" normalizeH="0" baseline="0" noProof="0" dirty="0" smtClean="0">
                            <a:ln>
                              <a:noFill/>
                            </a:ln>
                            <a:solidFill>
                              <a:srgbClr val="000000"/>
                            </a:solidFill>
                            <a:effectLst/>
                            <a:uLnTx/>
                            <a:uFillTx/>
                            <a:latin typeface="Cambria Math" panose="02040503050406030204" pitchFamily="18" charset="0"/>
                            <a:sym typeface="Century Gothic"/>
                          </a:rPr>
                          <m:t>𝜷</m:t>
                        </m:r>
                      </m:e>
                      <m:sub>
                        <m:r>
                          <a:rPr kumimoji="0" lang="en-US" altLang="zh-CN" sz="1200" b="1" i="1" u="none" strike="noStrike" kern="0" cap="none" spc="0" normalizeH="0" baseline="0" noProof="0" dirty="0" smtClean="0">
                            <a:ln>
                              <a:noFill/>
                            </a:ln>
                            <a:solidFill>
                              <a:srgbClr val="000000"/>
                            </a:solidFill>
                            <a:effectLst/>
                            <a:uLnTx/>
                            <a:uFillTx/>
                            <a:latin typeface="Cambria Math" panose="02040503050406030204" pitchFamily="18" charset="0"/>
                            <a:sym typeface="Century Gothic"/>
                          </a:rPr>
                          <m:t>𝑺𝑴𝑩</m:t>
                        </m:r>
                      </m:sub>
                    </m:sSub>
                    <m:r>
                      <a:rPr kumimoji="0" lang="en-US" altLang="zh-CN" sz="1200" b="1"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m:t>
                    </m:r>
                    <m:sSub>
                      <m:sSubPr>
                        <m:ctrlPr>
                          <a:rPr kumimoji="0" lang="en-US" altLang="zh-CN" sz="1200" b="1"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ctrlPr>
                      </m:sSubPr>
                      <m:e>
                        <m:r>
                          <a:rPr kumimoji="0" lang="en-US" altLang="zh-CN" sz="1200" b="1"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𝑺𝑴𝑩</m:t>
                        </m:r>
                      </m:e>
                      <m:sub>
                        <m:r>
                          <a:rPr kumimoji="0" lang="en-US" altLang="zh-CN" sz="1200" b="1"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𝒕</m:t>
                        </m:r>
                      </m:sub>
                    </m:sSub>
                    <m:r>
                      <a:rPr kumimoji="0" lang="en-US" altLang="zh-CN" sz="1200" b="1"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m:t>
                    </m:r>
                    <m:sSub>
                      <m:sSubPr>
                        <m:ctrlPr>
                          <a:rPr kumimoji="0" lang="en-US" altLang="zh-CN" sz="1200" b="1"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ctrlPr>
                      </m:sSubPr>
                      <m:e>
                        <m:r>
                          <a:rPr kumimoji="0" lang="zh-CN" altLang="en-US" sz="1200" b="1"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𝜷</m:t>
                        </m:r>
                      </m:e>
                      <m:sub>
                        <m:r>
                          <a:rPr kumimoji="0" lang="en-US" altLang="zh-CN" sz="1200" b="1"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𝑯𝑴𝑳</m:t>
                        </m:r>
                      </m:sub>
                    </m:sSub>
                    <m:r>
                      <a:rPr kumimoji="0" lang="en-US" altLang="zh-CN" sz="1200" b="1"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m:t>
                    </m:r>
                    <m:sSub>
                      <m:sSubPr>
                        <m:ctrlPr>
                          <a:rPr kumimoji="0" lang="en-US" altLang="zh-CN" sz="1200" b="1"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ctrlPr>
                      </m:sSubPr>
                      <m:e>
                        <m:r>
                          <a:rPr kumimoji="0" lang="en-US" altLang="zh-CN" sz="1200" b="1"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𝑯𝑴𝑳</m:t>
                        </m:r>
                      </m:e>
                      <m:sub>
                        <m:r>
                          <a:rPr kumimoji="0" lang="en-US" altLang="zh-CN" sz="1200" b="1"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𝒕</m:t>
                        </m:r>
                      </m:sub>
                    </m:sSub>
                  </m:oMath>
                </a14:m>
                <a:endParaRPr kumimoji="0" lang="en-US" sz="1200" b="1" i="0" u="none" strike="noStrike" kern="0" cap="none" spc="0" normalizeH="0" baseline="0" noProof="0" dirty="0">
                  <a:ln>
                    <a:noFill/>
                  </a:ln>
                  <a:solidFill>
                    <a:srgbClr val="000000"/>
                  </a:solidFill>
                  <a:effectLst/>
                  <a:uLnTx/>
                  <a:uFillTx/>
                  <a:latin typeface="Century Gothic"/>
                  <a:ea typeface="Century Gothic"/>
                  <a:cs typeface="Century Gothic"/>
                  <a:sym typeface="Century Gothic"/>
                </a:endParaRPr>
              </a:p>
              <a:p>
                <a:pPr marL="171450" marR="0" lvl="0" indent="-17145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l"/>
                  <a:tabLst/>
                  <a:defRPr/>
                </a:pPr>
                <a14:m>
                  <m:oMath xmlns:m="http://schemas.openxmlformats.org/officeDocument/2006/math">
                    <m:sSub>
                      <m:sSubPr>
                        <m:ctrlPr>
                          <a:rPr kumimoji="0" lang="en-US" altLang="zh-CN" sz="12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ctrlPr>
                      </m:sSubPr>
                      <m:e>
                        <m:r>
                          <a:rPr kumimoji="0" lang="en-US" altLang="zh-CN" sz="12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𝑆𝑀𝐵</m:t>
                        </m:r>
                      </m:e>
                      <m:sub>
                        <m:r>
                          <a:rPr kumimoji="0" lang="en-US" altLang="zh-CN" sz="12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𝑡</m:t>
                        </m:r>
                      </m:sub>
                    </m:sSub>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𝑇h𝑒</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 </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𝑠𝑚𝑎𝑙𝑙</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𝑚𝑖𝑛𝑢𝑠</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𝑏𝑖𝑔</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 </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𝑓𝑎𝑐𝑡𝑜𝑟</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 </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𝑜𝑛</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 </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𝑡𝑖𝑚𝑒</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 </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𝑡</m:t>
                    </m:r>
                  </m:oMath>
                </a14:m>
                <a:endParaRPr kumimoji="0" lang="en-US" altLang="zh-CN" sz="1200" b="0" i="0" u="none" strike="noStrike" kern="0" cap="none" spc="0" normalizeH="0" baseline="0" noProof="0" dirty="0">
                  <a:ln>
                    <a:noFill/>
                  </a:ln>
                  <a:solidFill>
                    <a:srgbClr val="000000"/>
                  </a:solidFill>
                  <a:effectLst/>
                  <a:uLnTx/>
                  <a:uFillTx/>
                  <a:latin typeface="Arial"/>
                  <a:ea typeface="Cambria Math" panose="02040503050406030204" pitchFamily="18" charset="0"/>
                  <a:cs typeface="Arial"/>
                  <a:sym typeface="Century Gothic"/>
                </a:endParaRPr>
              </a:p>
              <a:p>
                <a:pPr marL="171450" marR="0" lvl="0" indent="-17145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l"/>
                  <a:tabLst/>
                  <a:defRPr/>
                </a:pPr>
                <a14:m>
                  <m:oMath xmlns:m="http://schemas.openxmlformats.org/officeDocument/2006/math">
                    <m:sSub>
                      <m:sSubPr>
                        <m:ctrlPr>
                          <a:rPr kumimoji="0" lang="en-US" altLang="zh-CN" sz="12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ctrlPr>
                      </m:sSubPr>
                      <m:e>
                        <m:r>
                          <a:rPr kumimoji="0" lang="en-US" altLang="zh-CN" sz="12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𝐻𝑀𝐿</m:t>
                        </m:r>
                      </m:e>
                      <m:sub>
                        <m:r>
                          <a:rPr kumimoji="0" lang="en-US" altLang="zh-CN" sz="12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𝑡</m:t>
                        </m:r>
                      </m:sub>
                    </m:sSub>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𝑇h𝑒</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 </m:t>
                    </m:r>
                    <m:r>
                      <a:rPr kumimoji="0" lang="en-US" altLang="zh-CN" sz="12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h𝑖𝑔h</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𝑚𝑖𝑛𝑢𝑠</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m:t>
                    </m:r>
                    <m:r>
                      <a:rPr kumimoji="0" lang="en-US" altLang="zh-CN" sz="12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Century Gothic"/>
                      </a:rPr>
                      <m:t>𝑙𝑜𝑤</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 </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𝑓𝑎𝑐𝑡𝑜𝑟</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 </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𝑜𝑛</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 </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𝑡𝑖𝑚𝑒</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 </m:t>
                    </m:r>
                    <m:r>
                      <a:rPr kumimoji="0" lang="en-US" altLang="zh-CN" sz="12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Century Gothic"/>
                      </a:rPr>
                      <m:t>𝑡</m:t>
                    </m:r>
                  </m:oMath>
                </a14:m>
                <a:endParaRPr kumimoji="0" lang="en-US" altLang="zh-CN" sz="1200" b="0" i="0" u="none" strike="noStrike" kern="0" cap="none" spc="0" normalizeH="0" baseline="0" noProof="0" dirty="0">
                  <a:ln>
                    <a:noFill/>
                  </a:ln>
                  <a:solidFill>
                    <a:srgbClr val="000000"/>
                  </a:solidFill>
                  <a:effectLst/>
                  <a:uLnTx/>
                  <a:uFillTx/>
                  <a:latin typeface="Arial"/>
                  <a:ea typeface="Cambria Math" panose="02040503050406030204" pitchFamily="18" charset="0"/>
                  <a:cs typeface="Arial"/>
                  <a:sym typeface="Century Gothic"/>
                </a:endParaRPr>
              </a:p>
            </p:txBody>
          </p:sp>
        </mc:Choice>
        <mc:Fallback xmlns="">
          <p:sp>
            <p:nvSpPr>
              <p:cNvPr id="19" name="Google Shape;602;p28">
                <a:extLst>
                  <a:ext uri="{FF2B5EF4-FFF2-40B4-BE49-F238E27FC236}">
                    <a16:creationId xmlns:a16="http://schemas.microsoft.com/office/drawing/2014/main" id="{A9001962-D245-636D-93D6-C2D1F20012DF}"/>
                  </a:ext>
                </a:extLst>
              </p:cNvPr>
              <p:cNvSpPr>
                <a:spLocks noRot="1" noChangeAspect="1" noMove="1" noResize="1" noEditPoints="1" noAdjustHandles="1" noChangeArrowheads="1" noChangeShapeType="1" noTextEdit="1"/>
              </p:cNvSpPr>
              <p:nvPr/>
            </p:nvSpPr>
            <p:spPr>
              <a:xfrm>
                <a:off x="358211" y="3703204"/>
                <a:ext cx="3768542" cy="934010"/>
              </a:xfrm>
              <a:prstGeom prst="roundRect">
                <a:avLst>
                  <a:gd name="adj" fmla="val 0"/>
                </a:avLst>
              </a:prstGeom>
              <a:blipFill>
                <a:blip r:embed="rId3"/>
                <a:stretch>
                  <a:fillRect t="-7143" b="-14935"/>
                </a:stretch>
              </a:blipFill>
              <a:ln>
                <a:noFill/>
              </a:ln>
            </p:spPr>
            <p:txBody>
              <a:bodyPr/>
              <a:lstStyle/>
              <a:p>
                <a:r>
                  <a:rPr lang="zh-CN" altLang="en-US">
                    <a:noFill/>
                  </a:rPr>
                  <a:t> </a:t>
                </a:r>
              </a:p>
            </p:txBody>
          </p:sp>
        </mc:Fallback>
      </mc:AlternateContent>
      <p:grpSp>
        <p:nvGrpSpPr>
          <p:cNvPr id="42" name="组合 41">
            <a:extLst>
              <a:ext uri="{FF2B5EF4-FFF2-40B4-BE49-F238E27FC236}">
                <a16:creationId xmlns:a16="http://schemas.microsoft.com/office/drawing/2014/main" id="{71B2E8B4-B532-E09D-B35C-3CC1D0A45328}"/>
              </a:ext>
            </a:extLst>
          </p:cNvPr>
          <p:cNvGrpSpPr/>
          <p:nvPr/>
        </p:nvGrpSpPr>
        <p:grpSpPr>
          <a:xfrm>
            <a:off x="4211461" y="1494149"/>
            <a:ext cx="4608982" cy="2724063"/>
            <a:chOff x="4211461" y="1494149"/>
            <a:chExt cx="4608982" cy="2724063"/>
          </a:xfrm>
        </p:grpSpPr>
        <p:sp>
          <p:nvSpPr>
            <p:cNvPr id="22" name="Google Shape;505;p26">
              <a:extLst>
                <a:ext uri="{FF2B5EF4-FFF2-40B4-BE49-F238E27FC236}">
                  <a16:creationId xmlns:a16="http://schemas.microsoft.com/office/drawing/2014/main" id="{48AD47A2-0A35-4561-8DDA-4B1F424A4FB5}"/>
                </a:ext>
              </a:extLst>
            </p:cNvPr>
            <p:cNvSpPr/>
            <p:nvPr/>
          </p:nvSpPr>
          <p:spPr>
            <a:xfrm>
              <a:off x="4211461" y="1494149"/>
              <a:ext cx="4353085" cy="2724063"/>
            </a:xfrm>
            <a:prstGeom prst="roundRect">
              <a:avLst>
                <a:gd name="adj" fmla="val 0"/>
              </a:avLst>
            </a:prstGeom>
            <a:solidFill>
              <a:srgbClr val="2A8BFD">
                <a:alpha val="2509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518;p26">
              <a:extLst>
                <a:ext uri="{FF2B5EF4-FFF2-40B4-BE49-F238E27FC236}">
                  <a16:creationId xmlns:a16="http://schemas.microsoft.com/office/drawing/2014/main" id="{1BD8C42D-0777-A226-3776-8A8B15FE7735}"/>
                </a:ext>
              </a:extLst>
            </p:cNvPr>
            <p:cNvSpPr txBox="1"/>
            <p:nvPr/>
          </p:nvSpPr>
          <p:spPr>
            <a:xfrm>
              <a:off x="4629719" y="1569624"/>
              <a:ext cx="3502874" cy="561598"/>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Roboto"/>
                  <a:ea typeface="Roboto"/>
                  <a:cs typeface="Roboto"/>
                  <a:sym typeface="Roboto"/>
                </a:rPr>
                <a:t>• Time Series: 2011.6.1-2016.6.1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Roboto"/>
                  <a:ea typeface="Roboto"/>
                  <a:cs typeface="Roboto"/>
                  <a:sym typeface="Roboto"/>
                </a:rPr>
                <a:t>• Use the regression method to get 𝛽</a:t>
              </a:r>
            </a:p>
          </p:txBody>
        </p:sp>
        <p:sp>
          <p:nvSpPr>
            <p:cNvPr id="36" name="Google Shape;520;p26">
              <a:extLst>
                <a:ext uri="{FF2B5EF4-FFF2-40B4-BE49-F238E27FC236}">
                  <a16:creationId xmlns:a16="http://schemas.microsoft.com/office/drawing/2014/main" id="{8CE3DC6A-D535-ABA2-26C4-C32F7F87F68E}"/>
                </a:ext>
              </a:extLst>
            </p:cNvPr>
            <p:cNvSpPr txBox="1"/>
            <p:nvPr/>
          </p:nvSpPr>
          <p:spPr>
            <a:xfrm>
              <a:off x="4291741" y="2721156"/>
              <a:ext cx="4122372" cy="2739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Fira Sans Extra Condensed"/>
                  <a:ea typeface="Fira Sans Extra Condensed"/>
                  <a:cs typeface="Fira Sans Extra Condensed"/>
                  <a:sym typeface="Fira Sans Extra Condensed"/>
                </a:rPr>
                <a:t>Take CAPM model as an example:</a:t>
              </a:r>
            </a:p>
          </p:txBody>
        </p:sp>
        <mc:AlternateContent xmlns:mc="http://schemas.openxmlformats.org/markup-compatibility/2006" xmlns:a14="http://schemas.microsoft.com/office/drawing/2010/main">
          <mc:Choice Requires="a14">
            <p:sp>
              <p:nvSpPr>
                <p:cNvPr id="37" name="Google Shape;521;p26">
                  <a:extLst>
                    <a:ext uri="{FF2B5EF4-FFF2-40B4-BE49-F238E27FC236}">
                      <a16:creationId xmlns:a16="http://schemas.microsoft.com/office/drawing/2014/main" id="{0CF389EC-A2A7-3101-AAEB-0943C579AAD9}"/>
                    </a:ext>
                  </a:extLst>
                </p:cNvPr>
                <p:cNvSpPr txBox="1"/>
                <p:nvPr/>
              </p:nvSpPr>
              <p:spPr>
                <a:xfrm>
                  <a:off x="4286746" y="3002110"/>
                  <a:ext cx="4533697" cy="783375"/>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Estimate the model using historical data and obtain</a:t>
                  </a:r>
                  <a14:m>
                    <m:oMath xmlns:m="http://schemas.openxmlformats.org/officeDocument/2006/math">
                      <m:sSub>
                        <m:sSubPr>
                          <m:ctrlPr>
                            <a:rPr kumimoji="0" lang="en-US" altLang="zh-CN" sz="1200" b="0" i="1" u="none" strike="noStrike" kern="0" cap="none" spc="0" normalizeH="0" baseline="0" noProof="0" dirty="0" smtClean="0">
                              <a:ln>
                                <a:noFill/>
                              </a:ln>
                              <a:solidFill>
                                <a:srgbClr val="000000"/>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ctrlPr>
                        </m:sSubPr>
                        <m:e>
                          <m:r>
                            <a:rPr kumimoji="0" lang="en-US" altLang="zh-CN" sz="1200" b="0" i="1" u="none" strike="noStrike" kern="0" cap="none" spc="0" normalizeH="0" baseline="0" noProof="0" dirty="0" smtClean="0">
                              <a:ln>
                                <a:noFill/>
                              </a:ln>
                              <a:solidFill>
                                <a:srgbClr val="000000"/>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t> </m:t>
                          </m:r>
                          <m:r>
                            <a:rPr kumimoji="0" lang="zh-CN" altLang="en-US" sz="1200" b="0" i="1" u="none" strike="noStrike" kern="0" cap="none" spc="0" normalizeH="0" baseline="0" noProof="0" dirty="0" smtClean="0">
                              <a:ln>
                                <a:noFill/>
                              </a:ln>
                              <a:solidFill>
                                <a:srgbClr val="000000"/>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t>𝛽</m:t>
                          </m:r>
                        </m:e>
                        <m:sub>
                          <m:r>
                            <a:rPr kumimoji="0" lang="en-US" altLang="zh-CN" sz="1200" b="0" i="1" u="none" strike="noStrike" kern="0" cap="none" spc="0" normalizeH="0" baseline="0" noProof="0" dirty="0" smtClean="0">
                              <a:ln>
                                <a:noFill/>
                              </a:ln>
                              <a:solidFill>
                                <a:srgbClr val="000000"/>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t>𝑚𝑘𝑡</m:t>
                          </m:r>
                        </m:sub>
                      </m:sSub>
                      <m:r>
                        <a:rPr kumimoji="0" lang="en-US" sz="1200" b="0" i="1" u="none" strike="noStrike" kern="0" cap="none" spc="0" normalizeH="0" baseline="0" noProof="0" dirty="0" smtClean="0">
                          <a:ln>
                            <a:noFill/>
                          </a:ln>
                          <a:solidFill>
                            <a:srgbClr val="000000"/>
                          </a:solidFill>
                          <a:effectLst/>
                          <a:uLnTx/>
                          <a:uFillTx/>
                          <a:latin typeface="Cambria Math" panose="02040503050406030204" pitchFamily="18" charset="0"/>
                          <a:ea typeface="Calibri" panose="020F0502020204030204" pitchFamily="34" charset="0"/>
                          <a:cs typeface="Calibri" panose="020F0502020204030204" pitchFamily="34" charset="0"/>
                          <a:sym typeface="Roboto"/>
                        </a:rPr>
                        <m:t> </m:t>
                      </m:r>
                    </m:oMath>
                  </a14:m>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Choose expected values for the market factor and risk-free rate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Estimate required rate of return on equity:</a:t>
                  </a:r>
                </a:p>
              </p:txBody>
            </p:sp>
          </mc:Choice>
          <mc:Fallback xmlns="">
            <p:sp>
              <p:nvSpPr>
                <p:cNvPr id="37" name="Google Shape;521;p26">
                  <a:extLst>
                    <a:ext uri="{FF2B5EF4-FFF2-40B4-BE49-F238E27FC236}">
                      <a16:creationId xmlns:a16="http://schemas.microsoft.com/office/drawing/2014/main" id="{0CF389EC-A2A7-3101-AAEB-0943C579AAD9}"/>
                    </a:ext>
                  </a:extLst>
                </p:cNvPr>
                <p:cNvSpPr txBox="1">
                  <a:spLocks noRot="1" noChangeAspect="1" noMove="1" noResize="1" noEditPoints="1" noAdjustHandles="1" noChangeArrowheads="1" noChangeShapeType="1" noTextEdit="1"/>
                </p:cNvSpPr>
                <p:nvPr/>
              </p:nvSpPr>
              <p:spPr>
                <a:xfrm>
                  <a:off x="4286746" y="3002110"/>
                  <a:ext cx="4533697" cy="783375"/>
                </a:xfrm>
                <a:prstGeom prst="rect">
                  <a:avLst/>
                </a:prstGeom>
                <a:blipFill>
                  <a:blip r:embed="rId4"/>
                  <a:stretch>
                    <a:fillRect/>
                  </a:stretch>
                </a:blipFill>
                <a:ln>
                  <a:noFill/>
                </a:ln>
              </p:spPr>
              <p:txBody>
                <a:bodyPr/>
                <a:lstStyle/>
                <a:p>
                  <a:r>
                    <a:rPr lang="zh-CN" altLang="en-US">
                      <a:noFill/>
                    </a:rPr>
                    <a:t> </a:t>
                  </a:r>
                </a:p>
              </p:txBody>
            </p:sp>
          </mc:Fallback>
        </mc:AlternateContent>
        <p:sp>
          <p:nvSpPr>
            <p:cNvPr id="39" name="箭头: 下 38">
              <a:extLst>
                <a:ext uri="{FF2B5EF4-FFF2-40B4-BE49-F238E27FC236}">
                  <a16:creationId xmlns:a16="http://schemas.microsoft.com/office/drawing/2014/main" id="{09D90F1F-DB6C-CB58-50EE-B6540CF7FD79}"/>
                </a:ext>
              </a:extLst>
            </p:cNvPr>
            <p:cNvSpPr/>
            <p:nvPr/>
          </p:nvSpPr>
          <p:spPr>
            <a:xfrm>
              <a:off x="6145219" y="2182895"/>
              <a:ext cx="415416" cy="478076"/>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FFFFFF"/>
                </a:solidFill>
                <a:effectLst/>
                <a:uLnTx/>
                <a:uFillTx/>
                <a:latin typeface="Arial"/>
                <a:ea typeface="宋体" panose="02010600030101010101" pitchFamily="2" charset="-122"/>
                <a:cs typeface="+mn-cs"/>
                <a:sym typeface="Arial"/>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0116E94C-3D55-6348-2250-500D01210B56}"/>
                    </a:ext>
                  </a:extLst>
                </p:cNvPr>
                <p:cNvSpPr txBox="1"/>
                <p:nvPr/>
              </p:nvSpPr>
              <p:spPr>
                <a:xfrm>
                  <a:off x="4599760" y="3749379"/>
                  <a:ext cx="3747347" cy="3795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600" b="1" i="0" u="none" strike="noStrike" kern="0" cap="none" spc="0" normalizeH="0" baseline="0" noProof="0" dirty="0">
                      <a:ln>
                        <a:noFill/>
                      </a:ln>
                      <a:solidFill>
                        <a:srgbClr val="455A64">
                          <a:lumMod val="75000"/>
                        </a:srgbClr>
                      </a:solidFill>
                      <a:effectLst/>
                      <a:uLnTx/>
                      <a:uFillTx/>
                      <a:latin typeface="Arial"/>
                      <a:cs typeface="Arial"/>
                      <a:sym typeface="Arial"/>
                    </a:rPr>
                    <a:t>E(</a:t>
                  </a:r>
                  <a14:m>
                    <m:oMath xmlns:m="http://schemas.openxmlformats.org/officeDocument/2006/math">
                      <m:sSub>
                        <m:sSubPr>
                          <m:ctrlPr>
                            <a:rPr kumimoji="0" lang="en-US" altLang="zh-CN" sz="1600" b="1" i="1" u="none" strike="noStrike" kern="0" cap="none" spc="0" normalizeH="0" baseline="0" noProof="0" smtClean="0">
                              <a:ln>
                                <a:noFill/>
                              </a:ln>
                              <a:solidFill>
                                <a:srgbClr val="455A64">
                                  <a:lumMod val="75000"/>
                                </a:srgbClr>
                              </a:solidFill>
                              <a:effectLst/>
                              <a:uLnTx/>
                              <a:uFillTx/>
                              <a:latin typeface="Cambria Math" panose="02040503050406030204" pitchFamily="18" charset="0"/>
                              <a:sym typeface="Century Gothic"/>
                            </a:rPr>
                          </m:ctrlPr>
                        </m:sSubPr>
                        <m:e>
                          <m:r>
                            <a:rPr kumimoji="0" lang="en-US" altLang="zh-CN" sz="1600" b="1" i="1" u="none" strike="noStrike" kern="0" cap="none" spc="0" normalizeH="0" baseline="0" noProof="0" smtClean="0">
                              <a:ln>
                                <a:noFill/>
                              </a:ln>
                              <a:solidFill>
                                <a:srgbClr val="455A64">
                                  <a:lumMod val="75000"/>
                                </a:srgbClr>
                              </a:solidFill>
                              <a:effectLst/>
                              <a:uLnTx/>
                              <a:uFillTx/>
                              <a:latin typeface="Cambria Math" panose="02040503050406030204" pitchFamily="18" charset="0"/>
                              <a:sym typeface="Century Gothic"/>
                            </a:rPr>
                            <m:t>𝒓</m:t>
                          </m:r>
                        </m:e>
                        <m:sub>
                          <m:r>
                            <a:rPr kumimoji="0" lang="en-US" altLang="zh-CN" sz="1600" b="1" i="1" u="none" strike="noStrike" kern="0" cap="none" spc="0" normalizeH="0" baseline="0" noProof="0" smtClean="0">
                              <a:ln>
                                <a:noFill/>
                              </a:ln>
                              <a:solidFill>
                                <a:srgbClr val="455A64">
                                  <a:lumMod val="75000"/>
                                </a:srgbClr>
                              </a:solidFill>
                              <a:effectLst/>
                              <a:uLnTx/>
                              <a:uFillTx/>
                              <a:latin typeface="Cambria Math" panose="02040503050406030204" pitchFamily="18" charset="0"/>
                              <a:sym typeface="Century Gothic"/>
                            </a:rPr>
                            <m:t>𝒕</m:t>
                          </m:r>
                        </m:sub>
                      </m:sSub>
                    </m:oMath>
                  </a14:m>
                  <a:r>
                    <a:rPr kumimoji="0" lang="en-US" altLang="zh-CN" sz="1600" b="1" i="0" u="none" strike="noStrike" kern="0" cap="none" spc="0" normalizeH="0" baseline="0" noProof="0" dirty="0">
                      <a:ln>
                        <a:noFill/>
                      </a:ln>
                      <a:solidFill>
                        <a:srgbClr val="455A64">
                          <a:lumMod val="75000"/>
                        </a:srgbClr>
                      </a:solidFill>
                      <a:effectLst/>
                      <a:uLnTx/>
                      <a:uFillTx/>
                      <a:latin typeface="Arial"/>
                      <a:cs typeface="Arial"/>
                      <a:sym typeface="Arial"/>
                    </a:rPr>
                    <a:t>)=</a:t>
                  </a:r>
                  <a:r>
                    <a:rPr kumimoji="0" lang="en-US" altLang="zh-CN" sz="1600" b="1" i="0" u="none" strike="noStrike" kern="0" cap="none" spc="0" normalizeH="0" baseline="0" noProof="0" dirty="0">
                      <a:ln>
                        <a:noFill/>
                      </a:ln>
                      <a:solidFill>
                        <a:srgbClr val="455A64">
                          <a:lumMod val="75000"/>
                        </a:srgbClr>
                      </a:solidFill>
                      <a:effectLst/>
                      <a:uLnTx/>
                      <a:uFillTx/>
                      <a:latin typeface="Arial"/>
                      <a:cs typeface="Arial"/>
                      <a:sym typeface="Century Gothic"/>
                    </a:rPr>
                    <a:t> </a:t>
                  </a:r>
                  <a14:m>
                    <m:oMath xmlns:m="http://schemas.openxmlformats.org/officeDocument/2006/math">
                      <m:sSub>
                        <m:sSubPr>
                          <m:ctrlPr>
                            <a:rPr kumimoji="0" lang="en-US" altLang="zh-CN" sz="1600" b="1" i="1" u="none" strike="noStrike" kern="0" cap="none" spc="0" normalizeH="0" baseline="0" noProof="0">
                              <a:ln>
                                <a:noFill/>
                              </a:ln>
                              <a:solidFill>
                                <a:srgbClr val="455A64">
                                  <a:lumMod val="75000"/>
                                </a:srgbClr>
                              </a:solidFill>
                              <a:effectLst/>
                              <a:uLnTx/>
                              <a:uFillTx/>
                              <a:latin typeface="Cambria Math" panose="02040503050406030204" pitchFamily="18" charset="0"/>
                              <a:sym typeface="Century Gothic"/>
                            </a:rPr>
                          </m:ctrlPr>
                        </m:sSubPr>
                        <m:e>
                          <m:r>
                            <a:rPr kumimoji="0" lang="zh-CN" altLang="en-US" sz="1600" b="1" i="1" u="none" strike="noStrike" kern="0" cap="none" spc="0" normalizeH="0" baseline="0" noProof="0">
                              <a:ln>
                                <a:noFill/>
                              </a:ln>
                              <a:solidFill>
                                <a:srgbClr val="455A64">
                                  <a:lumMod val="75000"/>
                                </a:srgbClr>
                              </a:solidFill>
                              <a:effectLst/>
                              <a:uLnTx/>
                              <a:uFillTx/>
                              <a:latin typeface="Cambria Math" panose="02040503050406030204" pitchFamily="18" charset="0"/>
                              <a:sym typeface="Century Gothic"/>
                            </a:rPr>
                            <m:t>𝜷</m:t>
                          </m:r>
                        </m:e>
                        <m:sub>
                          <m:r>
                            <a:rPr kumimoji="0" lang="en-US" altLang="zh-CN" sz="1600" b="1" i="1" u="none" strike="noStrike" kern="0" cap="none" spc="0" normalizeH="0" baseline="0" noProof="0">
                              <a:ln>
                                <a:noFill/>
                              </a:ln>
                              <a:solidFill>
                                <a:srgbClr val="455A64">
                                  <a:lumMod val="75000"/>
                                </a:srgbClr>
                              </a:solidFill>
                              <a:effectLst/>
                              <a:uLnTx/>
                              <a:uFillTx/>
                              <a:latin typeface="Cambria Math" panose="02040503050406030204" pitchFamily="18" charset="0"/>
                              <a:sym typeface="Century Gothic"/>
                            </a:rPr>
                            <m:t>𝒎𝒌𝒕</m:t>
                          </m:r>
                        </m:sub>
                      </m:sSub>
                      <m:r>
                        <a:rPr kumimoji="0" lang="en-US" altLang="zh-CN" sz="1600" b="1" i="1" u="none" strike="noStrike" kern="0" cap="none" spc="0" normalizeH="0" baseline="0" noProof="0">
                          <a:ln>
                            <a:noFill/>
                          </a:ln>
                          <a:solidFill>
                            <a:srgbClr val="455A64">
                              <a:lumMod val="75000"/>
                            </a:srgbClr>
                          </a:solidFill>
                          <a:effectLst/>
                          <a:uLnTx/>
                          <a:uFillTx/>
                          <a:latin typeface="Cambria Math" panose="02040503050406030204" pitchFamily="18" charset="0"/>
                          <a:ea typeface="Cambria Math" panose="02040503050406030204" pitchFamily="18" charset="0"/>
                          <a:sym typeface="Century Gothic"/>
                        </a:rPr>
                        <m:t>×</m:t>
                      </m:r>
                      <m:r>
                        <a:rPr kumimoji="0" lang="en-US" altLang="zh-CN" sz="1600" b="1" i="1" u="none" strike="noStrike" kern="0" cap="none" spc="0" normalizeH="0" baseline="0" noProof="0" smtClean="0">
                          <a:ln>
                            <a:noFill/>
                          </a:ln>
                          <a:solidFill>
                            <a:srgbClr val="455A64">
                              <a:lumMod val="75000"/>
                            </a:srgbClr>
                          </a:solidFill>
                          <a:effectLst/>
                          <a:uLnTx/>
                          <a:uFillTx/>
                          <a:latin typeface="Cambria Math" panose="02040503050406030204" pitchFamily="18" charset="0"/>
                          <a:ea typeface="Cambria Math" panose="02040503050406030204" pitchFamily="18" charset="0"/>
                          <a:sym typeface="Century Gothic"/>
                        </a:rPr>
                        <m:t>[</m:t>
                      </m:r>
                      <m:r>
                        <a:rPr kumimoji="0" lang="en-US" altLang="zh-CN" sz="1600" b="1" i="1" u="none" strike="noStrike" kern="0" cap="none" spc="0" normalizeH="0" baseline="0" noProof="0" smtClean="0">
                          <a:ln>
                            <a:noFill/>
                          </a:ln>
                          <a:solidFill>
                            <a:srgbClr val="455A64">
                              <a:lumMod val="75000"/>
                            </a:srgbClr>
                          </a:solidFill>
                          <a:effectLst/>
                          <a:uLnTx/>
                          <a:uFillTx/>
                          <a:latin typeface="Cambria Math" panose="02040503050406030204" pitchFamily="18" charset="0"/>
                          <a:ea typeface="Cambria Math" panose="02040503050406030204" pitchFamily="18" charset="0"/>
                          <a:sym typeface="Century Gothic"/>
                        </a:rPr>
                        <m:t>𝑬</m:t>
                      </m:r>
                      <m:d>
                        <m:dPr>
                          <m:ctrlPr>
                            <a:rPr kumimoji="0" lang="en-US" altLang="zh-CN" sz="1600" b="1" i="1" u="none" strike="noStrike" kern="0" cap="none" spc="0" normalizeH="0" baseline="0" noProof="0" smtClean="0">
                              <a:ln>
                                <a:noFill/>
                              </a:ln>
                              <a:solidFill>
                                <a:srgbClr val="455A64">
                                  <a:lumMod val="75000"/>
                                </a:srgbClr>
                              </a:solidFill>
                              <a:effectLst/>
                              <a:uLnTx/>
                              <a:uFillTx/>
                              <a:latin typeface="Cambria Math" panose="02040503050406030204" pitchFamily="18" charset="0"/>
                              <a:ea typeface="Cambria Math" panose="02040503050406030204" pitchFamily="18" charset="0"/>
                              <a:sym typeface="Century Gothic"/>
                            </a:rPr>
                          </m:ctrlPr>
                        </m:dPr>
                        <m:e>
                          <m:sSub>
                            <m:sSubPr>
                              <m:ctrlPr>
                                <a:rPr kumimoji="0" lang="en-US" altLang="zh-CN" sz="1600" b="1" i="1" u="none" strike="noStrike" kern="0" cap="none" spc="0" normalizeH="0" baseline="0" noProof="0">
                                  <a:ln>
                                    <a:noFill/>
                                  </a:ln>
                                  <a:solidFill>
                                    <a:srgbClr val="455A64">
                                      <a:lumMod val="75000"/>
                                    </a:srgbClr>
                                  </a:solidFill>
                                  <a:effectLst/>
                                  <a:uLnTx/>
                                  <a:uFillTx/>
                                  <a:latin typeface="Cambria Math" panose="02040503050406030204" pitchFamily="18" charset="0"/>
                                  <a:ea typeface="Cambria Math" panose="02040503050406030204" pitchFamily="18" charset="0"/>
                                  <a:sym typeface="Century Gothic"/>
                                </a:rPr>
                              </m:ctrlPr>
                            </m:sSubPr>
                            <m:e>
                              <m:r>
                                <a:rPr kumimoji="0" lang="en-US" altLang="zh-CN" sz="1600" b="1" i="1" u="none" strike="noStrike" kern="0" cap="none" spc="0" normalizeH="0" baseline="0" noProof="0">
                                  <a:ln>
                                    <a:noFill/>
                                  </a:ln>
                                  <a:solidFill>
                                    <a:srgbClr val="455A64">
                                      <a:lumMod val="75000"/>
                                    </a:srgbClr>
                                  </a:solidFill>
                                  <a:effectLst/>
                                  <a:uLnTx/>
                                  <a:uFillTx/>
                                  <a:latin typeface="Cambria Math" panose="02040503050406030204" pitchFamily="18" charset="0"/>
                                  <a:ea typeface="Cambria Math" panose="02040503050406030204" pitchFamily="18" charset="0"/>
                                  <a:sym typeface="Century Gothic"/>
                                </a:rPr>
                                <m:t>𝒓</m:t>
                              </m:r>
                            </m:e>
                            <m:sub>
                              <m:r>
                                <a:rPr kumimoji="0" lang="en-US" altLang="zh-CN" sz="1600" b="1" i="1" u="none" strike="noStrike" kern="0" cap="none" spc="0" normalizeH="0" baseline="0" noProof="0">
                                  <a:ln>
                                    <a:noFill/>
                                  </a:ln>
                                  <a:solidFill>
                                    <a:srgbClr val="455A64">
                                      <a:lumMod val="75000"/>
                                    </a:srgbClr>
                                  </a:solidFill>
                                  <a:effectLst/>
                                  <a:uLnTx/>
                                  <a:uFillTx/>
                                  <a:latin typeface="Cambria Math" panose="02040503050406030204" pitchFamily="18" charset="0"/>
                                  <a:ea typeface="Cambria Math" panose="02040503050406030204" pitchFamily="18" charset="0"/>
                                  <a:sym typeface="Century Gothic"/>
                                </a:rPr>
                                <m:t>𝒎</m:t>
                              </m:r>
                              <m:r>
                                <a:rPr kumimoji="0" lang="en-US" altLang="zh-CN" sz="1600" b="1" i="1" u="none" strike="noStrike" kern="0" cap="none" spc="0" normalizeH="0" baseline="0" noProof="0">
                                  <a:ln>
                                    <a:noFill/>
                                  </a:ln>
                                  <a:solidFill>
                                    <a:srgbClr val="455A64">
                                      <a:lumMod val="75000"/>
                                    </a:srgbClr>
                                  </a:solidFill>
                                  <a:effectLst/>
                                  <a:uLnTx/>
                                  <a:uFillTx/>
                                  <a:latin typeface="Cambria Math" panose="02040503050406030204" pitchFamily="18" charset="0"/>
                                  <a:ea typeface="Cambria Math" panose="02040503050406030204" pitchFamily="18" charset="0"/>
                                  <a:sym typeface="Century Gothic"/>
                                </a:rPr>
                                <m:t>,</m:t>
                              </m:r>
                              <m:r>
                                <a:rPr kumimoji="0" lang="en-US" altLang="zh-CN" sz="1600" b="1" i="1" u="none" strike="noStrike" kern="0" cap="none" spc="0" normalizeH="0" baseline="0" noProof="0">
                                  <a:ln>
                                    <a:noFill/>
                                  </a:ln>
                                  <a:solidFill>
                                    <a:srgbClr val="455A64">
                                      <a:lumMod val="75000"/>
                                    </a:srgbClr>
                                  </a:solidFill>
                                  <a:effectLst/>
                                  <a:uLnTx/>
                                  <a:uFillTx/>
                                  <a:latin typeface="Cambria Math" panose="02040503050406030204" pitchFamily="18" charset="0"/>
                                  <a:ea typeface="Cambria Math" panose="02040503050406030204" pitchFamily="18" charset="0"/>
                                  <a:sym typeface="Century Gothic"/>
                                </a:rPr>
                                <m:t>𝒕</m:t>
                              </m:r>
                            </m:sub>
                          </m:sSub>
                          <m:r>
                            <a:rPr kumimoji="0" lang="en-US" altLang="zh-CN" sz="1600" b="1" i="1" u="none" strike="noStrike" kern="0" cap="none" spc="0" normalizeH="0" baseline="0" noProof="0">
                              <a:ln>
                                <a:noFill/>
                              </a:ln>
                              <a:solidFill>
                                <a:srgbClr val="455A64">
                                  <a:lumMod val="75000"/>
                                </a:srgbClr>
                              </a:solidFill>
                              <a:effectLst/>
                              <a:uLnTx/>
                              <a:uFillTx/>
                              <a:latin typeface="Cambria Math" panose="02040503050406030204" pitchFamily="18" charset="0"/>
                              <a:ea typeface="Cambria Math" panose="02040503050406030204" pitchFamily="18" charset="0"/>
                              <a:sym typeface="Century Gothic"/>
                            </a:rPr>
                            <m:t>−</m:t>
                          </m:r>
                          <m:sSub>
                            <m:sSubPr>
                              <m:ctrlPr>
                                <a:rPr kumimoji="0" lang="en-US" altLang="zh-CN" sz="1600" b="1" i="1" u="none" strike="noStrike" kern="0" cap="none" spc="0" normalizeH="0" baseline="0" noProof="0">
                                  <a:ln>
                                    <a:noFill/>
                                  </a:ln>
                                  <a:solidFill>
                                    <a:srgbClr val="455A64">
                                      <a:lumMod val="75000"/>
                                    </a:srgbClr>
                                  </a:solidFill>
                                  <a:effectLst/>
                                  <a:uLnTx/>
                                  <a:uFillTx/>
                                  <a:latin typeface="Cambria Math" panose="02040503050406030204" pitchFamily="18" charset="0"/>
                                  <a:ea typeface="Cambria Math" panose="02040503050406030204" pitchFamily="18" charset="0"/>
                                  <a:sym typeface="Century Gothic"/>
                                </a:rPr>
                              </m:ctrlPr>
                            </m:sSubPr>
                            <m:e>
                              <m:r>
                                <a:rPr kumimoji="0" lang="en-US" altLang="zh-CN" sz="1600" b="1" i="1" u="none" strike="noStrike" kern="0" cap="none" spc="0" normalizeH="0" baseline="0" noProof="0">
                                  <a:ln>
                                    <a:noFill/>
                                  </a:ln>
                                  <a:solidFill>
                                    <a:srgbClr val="455A64">
                                      <a:lumMod val="75000"/>
                                    </a:srgbClr>
                                  </a:solidFill>
                                  <a:effectLst/>
                                  <a:uLnTx/>
                                  <a:uFillTx/>
                                  <a:latin typeface="Cambria Math" panose="02040503050406030204" pitchFamily="18" charset="0"/>
                                  <a:ea typeface="Cambria Math" panose="02040503050406030204" pitchFamily="18" charset="0"/>
                                  <a:sym typeface="Century Gothic"/>
                                </a:rPr>
                                <m:t>𝒓</m:t>
                              </m:r>
                            </m:e>
                            <m:sub>
                              <m:r>
                                <a:rPr kumimoji="0" lang="en-US" altLang="zh-CN" sz="1600" b="1" i="1" u="none" strike="noStrike" kern="0" cap="none" spc="0" normalizeH="0" baseline="0" noProof="0">
                                  <a:ln>
                                    <a:noFill/>
                                  </a:ln>
                                  <a:solidFill>
                                    <a:srgbClr val="455A64">
                                      <a:lumMod val="75000"/>
                                    </a:srgbClr>
                                  </a:solidFill>
                                  <a:effectLst/>
                                  <a:uLnTx/>
                                  <a:uFillTx/>
                                  <a:latin typeface="Cambria Math" panose="02040503050406030204" pitchFamily="18" charset="0"/>
                                  <a:ea typeface="Cambria Math" panose="02040503050406030204" pitchFamily="18" charset="0"/>
                                  <a:sym typeface="Century Gothic"/>
                                </a:rPr>
                                <m:t>𝒇</m:t>
                              </m:r>
                              <m:r>
                                <a:rPr kumimoji="0" lang="en-US" altLang="zh-CN" sz="1600" b="1" i="1" u="none" strike="noStrike" kern="0" cap="none" spc="0" normalizeH="0" baseline="0" noProof="0">
                                  <a:ln>
                                    <a:noFill/>
                                  </a:ln>
                                  <a:solidFill>
                                    <a:srgbClr val="455A64">
                                      <a:lumMod val="75000"/>
                                    </a:srgbClr>
                                  </a:solidFill>
                                  <a:effectLst/>
                                  <a:uLnTx/>
                                  <a:uFillTx/>
                                  <a:latin typeface="Cambria Math" panose="02040503050406030204" pitchFamily="18" charset="0"/>
                                  <a:ea typeface="Cambria Math" panose="02040503050406030204" pitchFamily="18" charset="0"/>
                                  <a:sym typeface="Century Gothic"/>
                                </a:rPr>
                                <m:t>,</m:t>
                              </m:r>
                              <m:r>
                                <a:rPr kumimoji="0" lang="en-US" altLang="zh-CN" sz="1600" b="1" i="1" u="none" strike="noStrike" kern="0" cap="none" spc="0" normalizeH="0" baseline="0" noProof="0">
                                  <a:ln>
                                    <a:noFill/>
                                  </a:ln>
                                  <a:solidFill>
                                    <a:srgbClr val="455A64">
                                      <a:lumMod val="75000"/>
                                    </a:srgbClr>
                                  </a:solidFill>
                                  <a:effectLst/>
                                  <a:uLnTx/>
                                  <a:uFillTx/>
                                  <a:latin typeface="Cambria Math" panose="02040503050406030204" pitchFamily="18" charset="0"/>
                                  <a:ea typeface="Cambria Math" panose="02040503050406030204" pitchFamily="18" charset="0"/>
                                  <a:sym typeface="Century Gothic"/>
                                </a:rPr>
                                <m:t>𝒕</m:t>
                              </m:r>
                            </m:sub>
                          </m:sSub>
                        </m:e>
                      </m:d>
                      <m:r>
                        <a:rPr kumimoji="0" lang="en-US" altLang="zh-CN" sz="1600" b="1" i="1" u="none" strike="noStrike" kern="0" cap="none" spc="0" normalizeH="0" baseline="0" noProof="0" smtClean="0">
                          <a:ln>
                            <a:noFill/>
                          </a:ln>
                          <a:solidFill>
                            <a:srgbClr val="455A64">
                              <a:lumMod val="75000"/>
                            </a:srgbClr>
                          </a:solidFill>
                          <a:effectLst/>
                          <a:uLnTx/>
                          <a:uFillTx/>
                          <a:latin typeface="Cambria Math" panose="02040503050406030204" pitchFamily="18" charset="0"/>
                          <a:ea typeface="Cambria Math" panose="02040503050406030204" pitchFamily="18" charset="0"/>
                          <a:sym typeface="Century Gothic"/>
                        </a:rPr>
                        <m:t>]</m:t>
                      </m:r>
                    </m:oMath>
                  </a14:m>
                  <a:r>
                    <a:rPr kumimoji="0" lang="en-US" altLang="zh-CN" sz="1600" b="1" i="0" u="none" strike="noStrike" kern="0" cap="none" spc="0" normalizeH="0" baseline="0" noProof="0" dirty="0">
                      <a:ln>
                        <a:noFill/>
                      </a:ln>
                      <a:solidFill>
                        <a:srgbClr val="455A64">
                          <a:lumMod val="75000"/>
                        </a:srgbClr>
                      </a:solidFill>
                      <a:effectLst/>
                      <a:uLnTx/>
                      <a:uFillTx/>
                      <a:latin typeface="Arial"/>
                      <a:cs typeface="Arial"/>
                      <a:sym typeface="Arial"/>
                    </a:rPr>
                    <a:t>+E(</a:t>
                  </a:r>
                  <a14:m>
                    <m:oMath xmlns:m="http://schemas.openxmlformats.org/officeDocument/2006/math">
                      <m:sSub>
                        <m:sSubPr>
                          <m:ctrlPr>
                            <a:rPr kumimoji="0" lang="en-US" altLang="zh-CN" sz="1600" b="1" i="1" u="none" strike="noStrike" kern="0" cap="none" spc="0" normalizeH="0" baseline="0" noProof="0">
                              <a:ln>
                                <a:noFill/>
                              </a:ln>
                              <a:solidFill>
                                <a:srgbClr val="455A64">
                                  <a:lumMod val="75000"/>
                                </a:srgbClr>
                              </a:solidFill>
                              <a:effectLst/>
                              <a:uLnTx/>
                              <a:uFillTx/>
                              <a:latin typeface="Cambria Math" panose="02040503050406030204" pitchFamily="18" charset="0"/>
                              <a:sym typeface="Century Gothic"/>
                            </a:rPr>
                          </m:ctrlPr>
                        </m:sSubPr>
                        <m:e>
                          <m:r>
                            <a:rPr kumimoji="0" lang="en-US" altLang="zh-CN" sz="1600" b="1" i="1" u="none" strike="noStrike" kern="0" cap="none" spc="0" normalizeH="0" baseline="0" noProof="0">
                              <a:ln>
                                <a:noFill/>
                              </a:ln>
                              <a:solidFill>
                                <a:srgbClr val="455A64">
                                  <a:lumMod val="75000"/>
                                </a:srgbClr>
                              </a:solidFill>
                              <a:effectLst/>
                              <a:uLnTx/>
                              <a:uFillTx/>
                              <a:latin typeface="Cambria Math" panose="02040503050406030204" pitchFamily="18" charset="0"/>
                              <a:sym typeface="Century Gothic"/>
                            </a:rPr>
                            <m:t>𝒓</m:t>
                          </m:r>
                        </m:e>
                        <m:sub>
                          <m:r>
                            <a:rPr kumimoji="0" lang="en-US" altLang="zh-CN" sz="1600" b="1" i="1" u="none" strike="noStrike" kern="0" cap="none" spc="0" normalizeH="0" baseline="0" noProof="0">
                              <a:ln>
                                <a:noFill/>
                              </a:ln>
                              <a:solidFill>
                                <a:srgbClr val="455A64">
                                  <a:lumMod val="75000"/>
                                </a:srgbClr>
                              </a:solidFill>
                              <a:effectLst/>
                              <a:uLnTx/>
                              <a:uFillTx/>
                              <a:latin typeface="Cambria Math" panose="02040503050406030204" pitchFamily="18" charset="0"/>
                              <a:sym typeface="Century Gothic"/>
                            </a:rPr>
                            <m:t>𝒇</m:t>
                          </m:r>
                          <m:r>
                            <a:rPr kumimoji="0" lang="en-US" altLang="zh-CN" sz="1600" b="1" i="1" u="none" strike="noStrike" kern="0" cap="none" spc="0" normalizeH="0" baseline="0" noProof="0">
                              <a:ln>
                                <a:noFill/>
                              </a:ln>
                              <a:solidFill>
                                <a:srgbClr val="455A64">
                                  <a:lumMod val="75000"/>
                                </a:srgbClr>
                              </a:solidFill>
                              <a:effectLst/>
                              <a:uLnTx/>
                              <a:uFillTx/>
                              <a:latin typeface="Cambria Math" panose="02040503050406030204" pitchFamily="18" charset="0"/>
                              <a:sym typeface="Century Gothic"/>
                            </a:rPr>
                            <m:t>,</m:t>
                          </m:r>
                          <m:r>
                            <a:rPr kumimoji="0" lang="en-US" altLang="zh-CN" sz="1600" b="1" i="1" u="none" strike="noStrike" kern="0" cap="none" spc="0" normalizeH="0" baseline="0" noProof="0">
                              <a:ln>
                                <a:noFill/>
                              </a:ln>
                              <a:solidFill>
                                <a:srgbClr val="455A64">
                                  <a:lumMod val="75000"/>
                                </a:srgbClr>
                              </a:solidFill>
                              <a:effectLst/>
                              <a:uLnTx/>
                              <a:uFillTx/>
                              <a:latin typeface="Cambria Math" panose="02040503050406030204" pitchFamily="18" charset="0"/>
                              <a:sym typeface="Century Gothic"/>
                            </a:rPr>
                            <m:t>𝒕</m:t>
                          </m:r>
                        </m:sub>
                      </m:sSub>
                    </m:oMath>
                  </a14:m>
                  <a:r>
                    <a:rPr kumimoji="0" lang="en-US" altLang="zh-CN" sz="1600" b="1" i="0" u="none" strike="noStrike" kern="0" cap="none" spc="0" normalizeH="0" baseline="0" noProof="0" dirty="0">
                      <a:ln>
                        <a:noFill/>
                      </a:ln>
                      <a:solidFill>
                        <a:srgbClr val="455A64">
                          <a:lumMod val="75000"/>
                        </a:srgbClr>
                      </a:solidFill>
                      <a:effectLst/>
                      <a:uLnTx/>
                      <a:uFillTx/>
                      <a:latin typeface="Arial"/>
                      <a:cs typeface="Arial"/>
                      <a:sym typeface="Arial"/>
                    </a:rPr>
                    <a:t>)</a:t>
                  </a:r>
                  <a:endParaRPr kumimoji="0" lang="zh-CN" altLang="en-US" sz="1600" b="1" i="0" u="none" strike="noStrike" kern="0" cap="none" spc="0" normalizeH="0" baseline="0" noProof="0" dirty="0">
                    <a:ln>
                      <a:noFill/>
                    </a:ln>
                    <a:solidFill>
                      <a:srgbClr val="455A64">
                        <a:lumMod val="75000"/>
                      </a:srgbClr>
                    </a:solidFill>
                    <a:effectLst/>
                    <a:uLnTx/>
                    <a:uFillTx/>
                    <a:latin typeface="Arial"/>
                    <a:cs typeface="Arial"/>
                    <a:sym typeface="Arial"/>
                  </a:endParaRPr>
                </a:p>
              </p:txBody>
            </p:sp>
          </mc:Choice>
          <mc:Fallback xmlns="">
            <p:sp>
              <p:nvSpPr>
                <p:cNvPr id="40" name="文本框 39">
                  <a:extLst>
                    <a:ext uri="{FF2B5EF4-FFF2-40B4-BE49-F238E27FC236}">
                      <a16:creationId xmlns:a16="http://schemas.microsoft.com/office/drawing/2014/main" id="{0116E94C-3D55-6348-2250-500D01210B56}"/>
                    </a:ext>
                  </a:extLst>
                </p:cNvPr>
                <p:cNvSpPr txBox="1">
                  <a:spLocks noRot="1" noChangeAspect="1" noMove="1" noResize="1" noEditPoints="1" noAdjustHandles="1" noChangeArrowheads="1" noChangeShapeType="1" noTextEdit="1"/>
                </p:cNvSpPr>
                <p:nvPr/>
              </p:nvSpPr>
              <p:spPr>
                <a:xfrm>
                  <a:off x="4599760" y="3749379"/>
                  <a:ext cx="3747347" cy="379527"/>
                </a:xfrm>
                <a:prstGeom prst="rect">
                  <a:avLst/>
                </a:prstGeom>
                <a:blipFill>
                  <a:blip r:embed="rId5"/>
                  <a:stretch>
                    <a:fillRect l="-977" b="-14516"/>
                  </a:stretch>
                </a:blipFill>
              </p:spPr>
              <p:txBody>
                <a:bodyPr/>
                <a:lstStyle/>
                <a:p>
                  <a:r>
                    <a:rPr lang="zh-CN" altLang="en-US">
                      <a:noFill/>
                    </a:rPr>
                    <a:t> </a:t>
                  </a:r>
                </a:p>
              </p:txBody>
            </p:sp>
          </mc:Fallback>
        </mc:AlternateContent>
      </p:grpSp>
      <p:sp>
        <p:nvSpPr>
          <p:cNvPr id="41" name="Google Shape;913;p35">
            <a:extLst>
              <a:ext uri="{FF2B5EF4-FFF2-40B4-BE49-F238E27FC236}">
                <a16:creationId xmlns:a16="http://schemas.microsoft.com/office/drawing/2014/main" id="{036C3F32-93EC-27A7-92CF-6E1A601443B5}"/>
              </a:ext>
            </a:extLst>
          </p:cNvPr>
          <p:cNvSpPr txBox="1"/>
          <p:nvPr/>
        </p:nvSpPr>
        <p:spPr>
          <a:xfrm>
            <a:off x="4368345" y="4470456"/>
            <a:ext cx="4039315" cy="446479"/>
          </a:xfrm>
          <a:prstGeom prst="round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Source: </a:t>
            </a:r>
            <a:r>
              <a:rPr kumimoji="0" lang="en-US" sz="105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hlinkClick r:id="rId6"/>
              </a:rPr>
              <a:t>LinkedIn return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05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FF factors and risk-free rate from  </a:t>
            </a:r>
            <a:r>
              <a:rPr kumimoji="0" lang="en-US" altLang="zh-CN" sz="105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7"/>
              </a:rPr>
              <a:t>Kenneth French’s data library</a:t>
            </a:r>
            <a:endParaRPr kumimoji="0" lang="zh-CN" altLang="en-US" sz="1050" b="0" i="0" u="none" strike="noStrike" kern="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Calibri" panose="020F0502020204030204" pitchFamily="34" charset="0"/>
              <a:sym typeface="Arial"/>
            </a:endParaRPr>
          </a:p>
        </p:txBody>
      </p:sp>
    </p:spTree>
    <p:extLst>
      <p:ext uri="{BB962C8B-B14F-4D97-AF65-F5344CB8AC3E}">
        <p14:creationId xmlns:p14="http://schemas.microsoft.com/office/powerpoint/2010/main" val="3872814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6400C8A-D7CB-D2AE-75BE-4ADA6A578D3B}"/>
              </a:ext>
            </a:extLst>
          </p:cNvPr>
          <p:cNvGrpSpPr/>
          <p:nvPr/>
        </p:nvGrpSpPr>
        <p:grpSpPr>
          <a:xfrm>
            <a:off x="7051092" y="149345"/>
            <a:ext cx="1894943" cy="382377"/>
            <a:chOff x="6288138" y="1157813"/>
            <a:chExt cx="1894943" cy="382377"/>
          </a:xfrm>
        </p:grpSpPr>
        <p:sp>
          <p:nvSpPr>
            <p:cNvPr id="3" name="Google Shape;2755;p75">
              <a:extLst>
                <a:ext uri="{FF2B5EF4-FFF2-40B4-BE49-F238E27FC236}">
                  <a16:creationId xmlns:a16="http://schemas.microsoft.com/office/drawing/2014/main" id="{9AD3D50D-60F3-4B4D-C085-C1CCB7CEF30F}"/>
                </a:ext>
              </a:extLst>
            </p:cNvPr>
            <p:cNvSpPr/>
            <p:nvPr/>
          </p:nvSpPr>
          <p:spPr>
            <a:xfrm>
              <a:off x="7804797" y="1157813"/>
              <a:ext cx="378284" cy="382377"/>
            </a:xfrm>
            <a:custGeom>
              <a:avLst/>
              <a:gdLst/>
              <a:ahLst/>
              <a:cxnLst/>
              <a:rect l="l" t="t" r="r" b="b"/>
              <a:pathLst>
                <a:path w="28555" h="28588" extrusionOk="0">
                  <a:moveTo>
                    <a:pt x="14278" y="0"/>
                  </a:moveTo>
                  <a:cubicBezTo>
                    <a:pt x="6372" y="0"/>
                    <a:pt x="1" y="6405"/>
                    <a:pt x="1" y="14277"/>
                  </a:cubicBezTo>
                  <a:cubicBezTo>
                    <a:pt x="1" y="22183"/>
                    <a:pt x="6372" y="28587"/>
                    <a:pt x="14278" y="28587"/>
                  </a:cubicBezTo>
                  <a:cubicBezTo>
                    <a:pt x="22150" y="28587"/>
                    <a:pt x="28554" y="22183"/>
                    <a:pt x="28554" y="14277"/>
                  </a:cubicBezTo>
                  <a:cubicBezTo>
                    <a:pt x="28554" y="6405"/>
                    <a:pt x="22150" y="0"/>
                    <a:pt x="142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2756;p75">
              <a:extLst>
                <a:ext uri="{FF2B5EF4-FFF2-40B4-BE49-F238E27FC236}">
                  <a16:creationId xmlns:a16="http://schemas.microsoft.com/office/drawing/2014/main" id="{30F17C04-410F-F95F-D7DC-8E2DE4BB7334}"/>
                </a:ext>
              </a:extLst>
            </p:cNvPr>
            <p:cNvSpPr/>
            <p:nvPr/>
          </p:nvSpPr>
          <p:spPr>
            <a:xfrm>
              <a:off x="7908207" y="1306387"/>
              <a:ext cx="38895" cy="127615"/>
            </a:xfrm>
            <a:custGeom>
              <a:avLst/>
              <a:gdLst/>
              <a:ahLst/>
              <a:cxnLst/>
              <a:rect l="l" t="t" r="r" b="b"/>
              <a:pathLst>
                <a:path w="2936" h="9541" extrusionOk="0">
                  <a:moveTo>
                    <a:pt x="0" y="0"/>
                  </a:moveTo>
                  <a:lnTo>
                    <a:pt x="0" y="9540"/>
                  </a:lnTo>
                  <a:lnTo>
                    <a:pt x="2936" y="9540"/>
                  </a:lnTo>
                  <a:lnTo>
                    <a:pt x="293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2757;p75">
              <a:extLst>
                <a:ext uri="{FF2B5EF4-FFF2-40B4-BE49-F238E27FC236}">
                  <a16:creationId xmlns:a16="http://schemas.microsoft.com/office/drawing/2014/main" id="{996FCED5-FC0F-C80D-1206-0C553A7606CC}"/>
                </a:ext>
              </a:extLst>
            </p:cNvPr>
            <p:cNvSpPr/>
            <p:nvPr/>
          </p:nvSpPr>
          <p:spPr>
            <a:xfrm>
              <a:off x="7904233" y="1242359"/>
              <a:ext cx="54805" cy="47523"/>
            </a:xfrm>
            <a:custGeom>
              <a:avLst/>
              <a:gdLst/>
              <a:ahLst/>
              <a:cxnLst/>
              <a:rect l="l" t="t" r="r" b="b"/>
              <a:pathLst>
                <a:path w="4137" h="3553" extrusionOk="0">
                  <a:moveTo>
                    <a:pt x="1784" y="1"/>
                  </a:moveTo>
                  <a:cubicBezTo>
                    <a:pt x="870" y="1"/>
                    <a:pt x="0" y="702"/>
                    <a:pt x="0" y="1785"/>
                  </a:cubicBezTo>
                  <a:cubicBezTo>
                    <a:pt x="0" y="2752"/>
                    <a:pt x="767" y="3520"/>
                    <a:pt x="1768" y="3553"/>
                  </a:cubicBezTo>
                  <a:cubicBezTo>
                    <a:pt x="3336" y="3553"/>
                    <a:pt x="4136" y="1652"/>
                    <a:pt x="3036" y="517"/>
                  </a:cubicBezTo>
                  <a:cubicBezTo>
                    <a:pt x="2669" y="161"/>
                    <a:pt x="2221" y="1"/>
                    <a:pt x="178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2758;p75">
              <a:extLst>
                <a:ext uri="{FF2B5EF4-FFF2-40B4-BE49-F238E27FC236}">
                  <a16:creationId xmlns:a16="http://schemas.microsoft.com/office/drawing/2014/main" id="{05AE3394-6D80-814C-31EF-90FFD8C76A73}"/>
                </a:ext>
              </a:extLst>
            </p:cNvPr>
            <p:cNvSpPr/>
            <p:nvPr/>
          </p:nvSpPr>
          <p:spPr>
            <a:xfrm>
              <a:off x="7972286" y="1302375"/>
              <a:ext cx="121533" cy="131628"/>
            </a:xfrm>
            <a:custGeom>
              <a:avLst/>
              <a:gdLst/>
              <a:ahLst/>
              <a:cxnLst/>
              <a:rect l="l" t="t" r="r" b="b"/>
              <a:pathLst>
                <a:path w="9174" h="9841" extrusionOk="0">
                  <a:moveTo>
                    <a:pt x="5704" y="0"/>
                  </a:moveTo>
                  <a:cubicBezTo>
                    <a:pt x="4537" y="0"/>
                    <a:pt x="3436" y="600"/>
                    <a:pt x="2835" y="1601"/>
                  </a:cubicBezTo>
                  <a:lnTo>
                    <a:pt x="2835" y="300"/>
                  </a:lnTo>
                  <a:lnTo>
                    <a:pt x="0" y="300"/>
                  </a:lnTo>
                  <a:lnTo>
                    <a:pt x="0" y="9840"/>
                  </a:lnTo>
                  <a:lnTo>
                    <a:pt x="2835" y="9840"/>
                  </a:lnTo>
                  <a:lnTo>
                    <a:pt x="2835" y="4837"/>
                  </a:lnTo>
                  <a:cubicBezTo>
                    <a:pt x="2835" y="3503"/>
                    <a:pt x="3436" y="2702"/>
                    <a:pt x="4637" y="2702"/>
                  </a:cubicBezTo>
                  <a:cubicBezTo>
                    <a:pt x="5704" y="2702"/>
                    <a:pt x="6238" y="3469"/>
                    <a:pt x="6238" y="4837"/>
                  </a:cubicBezTo>
                  <a:lnTo>
                    <a:pt x="6238" y="9840"/>
                  </a:lnTo>
                  <a:lnTo>
                    <a:pt x="9173" y="9840"/>
                  </a:lnTo>
                  <a:lnTo>
                    <a:pt x="9173" y="3803"/>
                  </a:lnTo>
                  <a:cubicBezTo>
                    <a:pt x="9173" y="1234"/>
                    <a:pt x="7739" y="0"/>
                    <a:pt x="570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文本框 6">
              <a:extLst>
                <a:ext uri="{FF2B5EF4-FFF2-40B4-BE49-F238E27FC236}">
                  <a16:creationId xmlns:a16="http://schemas.microsoft.com/office/drawing/2014/main" id="{3A9ABE4D-D572-6675-B026-26AD5D65E9DC}"/>
                </a:ext>
              </a:extLst>
            </p:cNvPr>
            <p:cNvSpPr txBox="1"/>
            <p:nvPr/>
          </p:nvSpPr>
          <p:spPr>
            <a:xfrm>
              <a:off x="6288138" y="1164252"/>
              <a:ext cx="12960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EEEEEE">
                      <a:lumMod val="25000"/>
                    </a:srgbClr>
                  </a:solidFill>
                  <a:effectLst/>
                  <a:uLnTx/>
                  <a:uFillTx/>
                  <a:latin typeface="Eras Bold ITC" panose="020B0907030504020204" pitchFamily="34" charset="0"/>
                  <a:cs typeface="Arial"/>
                  <a:sym typeface="Arial"/>
                </a:rPr>
                <a:t>Microsoft</a:t>
              </a:r>
              <a:endParaRPr kumimoji="0" lang="zh-CN" altLang="en-US" sz="1800" b="0" i="0" u="none" strike="noStrike" kern="0" cap="none" spc="0" normalizeH="0" baseline="0" noProof="0" dirty="0">
                <a:ln>
                  <a:noFill/>
                </a:ln>
                <a:solidFill>
                  <a:srgbClr val="EEEEEE">
                    <a:lumMod val="25000"/>
                  </a:srgbClr>
                </a:solidFill>
                <a:effectLst/>
                <a:uLnTx/>
                <a:uFillTx/>
                <a:latin typeface="Eras Bold ITC" panose="020B0907030504020204" pitchFamily="34" charset="0"/>
                <a:cs typeface="Arial"/>
                <a:sym typeface="Arial"/>
              </a:endParaRPr>
            </a:p>
          </p:txBody>
        </p:sp>
        <p:sp>
          <p:nvSpPr>
            <p:cNvPr id="8" name="十字形 7">
              <a:extLst>
                <a:ext uri="{FF2B5EF4-FFF2-40B4-BE49-F238E27FC236}">
                  <a16:creationId xmlns:a16="http://schemas.microsoft.com/office/drawing/2014/main" id="{4FCCB7A1-701E-6146-282B-F4B1C7688780}"/>
                </a:ext>
              </a:extLst>
            </p:cNvPr>
            <p:cNvSpPr/>
            <p:nvPr/>
          </p:nvSpPr>
          <p:spPr>
            <a:xfrm rot="2737154">
              <a:off x="7533667" y="1255402"/>
              <a:ext cx="185596" cy="189676"/>
            </a:xfrm>
            <a:prstGeom prst="plus">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dirty="0">
                <a:ln>
                  <a:noFill/>
                </a:ln>
                <a:solidFill>
                  <a:srgbClr val="263238"/>
                </a:solidFill>
                <a:effectLst/>
                <a:uLnTx/>
                <a:uFillTx/>
                <a:latin typeface="Arial"/>
                <a:ea typeface="宋体" panose="02010600030101010101" pitchFamily="2" charset="-122"/>
                <a:cs typeface="+mn-cs"/>
                <a:sym typeface="Arial"/>
              </a:endParaRPr>
            </a:p>
          </p:txBody>
        </p:sp>
      </p:grpSp>
      <p:sp>
        <p:nvSpPr>
          <p:cNvPr id="9" name="Google Shape;992;p38">
            <a:extLst>
              <a:ext uri="{FF2B5EF4-FFF2-40B4-BE49-F238E27FC236}">
                <a16:creationId xmlns:a16="http://schemas.microsoft.com/office/drawing/2014/main" id="{3CFCD89D-CC47-6E98-1990-C60E1251F6C1}"/>
              </a:ext>
            </a:extLst>
          </p:cNvPr>
          <p:cNvSpPr txBox="1">
            <a:spLocks/>
          </p:cNvSpPr>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marL="0" marR="0" lvl="0" indent="0" algn="ctr" defTabSz="914400" rtl="0" eaLnBrk="1" fontAlgn="auto" latinLnBrk="0" hangingPunct="1">
              <a:lnSpc>
                <a:spcPct val="100000"/>
              </a:lnSpc>
              <a:spcBef>
                <a:spcPts val="0"/>
              </a:spcBef>
              <a:spcAft>
                <a:spcPts val="0"/>
              </a:spcAft>
              <a:buClr>
                <a:srgbClr val="000000"/>
              </a:buClr>
              <a:buSzPts val="2800"/>
              <a:buFont typeface="Fira Sans Extra Condensed"/>
              <a:buNone/>
              <a:tabLst/>
              <a:defRPr/>
            </a:pPr>
            <a:r>
              <a:rPr kumimoji="0" lang="en-US" sz="2800" b="1" i="0" u="none" strike="noStrike" kern="0" cap="none" spc="0" normalizeH="0" baseline="0" noProof="0" dirty="0">
                <a:ln>
                  <a:noFill/>
                </a:ln>
                <a:solidFill>
                  <a:srgbClr val="1642C5">
                    <a:lumMod val="75000"/>
                  </a:srgbClr>
                </a:solidFill>
                <a:effectLst/>
                <a:uLnTx/>
                <a:uFillTx/>
                <a:latin typeface="Fira Sans Extra Condensed"/>
                <a:sym typeface="Fira Sans Extra Condensed"/>
              </a:rPr>
              <a:t>DCF-Step2: Estimate WACC</a:t>
            </a:r>
          </a:p>
        </p:txBody>
      </p:sp>
      <p:sp>
        <p:nvSpPr>
          <p:cNvPr id="10" name="Google Shape;912;p35">
            <a:extLst>
              <a:ext uri="{FF2B5EF4-FFF2-40B4-BE49-F238E27FC236}">
                <a16:creationId xmlns:a16="http://schemas.microsoft.com/office/drawing/2014/main" id="{298B95BD-464F-7497-9682-B549F658E93D}"/>
              </a:ext>
            </a:extLst>
          </p:cNvPr>
          <p:cNvSpPr txBox="1"/>
          <p:nvPr/>
        </p:nvSpPr>
        <p:spPr>
          <a:xfrm>
            <a:off x="457200" y="925288"/>
            <a:ext cx="8010470" cy="489275"/>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Estimate Cost of Equity</a:t>
            </a:r>
            <a:endParaRPr kumimoji="0"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mc:AlternateContent xmlns:mc="http://schemas.openxmlformats.org/markup-compatibility/2006" xmlns:a14="http://schemas.microsoft.com/office/drawing/2010/main">
        <mc:Choice Requires="a14">
          <p:graphicFrame>
            <p:nvGraphicFramePr>
              <p:cNvPr id="11" name="表格 11">
                <a:extLst>
                  <a:ext uri="{FF2B5EF4-FFF2-40B4-BE49-F238E27FC236}">
                    <a16:creationId xmlns:a16="http://schemas.microsoft.com/office/drawing/2014/main" id="{D579902B-514C-C69D-9561-B11066260262}"/>
                  </a:ext>
                </a:extLst>
              </p:cNvPr>
              <p:cNvGraphicFramePr>
                <a:graphicFrameLocks noGrp="1"/>
              </p:cNvGraphicFramePr>
              <p:nvPr/>
            </p:nvGraphicFramePr>
            <p:xfrm>
              <a:off x="1158619" y="1551940"/>
              <a:ext cx="6940352" cy="1854200"/>
            </p:xfrm>
            <a:graphic>
              <a:graphicData uri="http://schemas.openxmlformats.org/drawingml/2006/table">
                <a:tbl>
                  <a:tblPr firstRow="1" bandRow="1">
                    <a:tableStyleId>{C083E6E3-FA7D-4D7B-A595-EF9225AFEA82}</a:tableStyleId>
                  </a:tblPr>
                  <a:tblGrid>
                    <a:gridCol w="1735088">
                      <a:extLst>
                        <a:ext uri="{9D8B030D-6E8A-4147-A177-3AD203B41FA5}">
                          <a16:colId xmlns:a16="http://schemas.microsoft.com/office/drawing/2014/main" val="2554334340"/>
                        </a:ext>
                      </a:extLst>
                    </a:gridCol>
                    <a:gridCol w="1735088">
                      <a:extLst>
                        <a:ext uri="{9D8B030D-6E8A-4147-A177-3AD203B41FA5}">
                          <a16:colId xmlns:a16="http://schemas.microsoft.com/office/drawing/2014/main" val="3967487587"/>
                        </a:ext>
                      </a:extLst>
                    </a:gridCol>
                    <a:gridCol w="1735088">
                      <a:extLst>
                        <a:ext uri="{9D8B030D-6E8A-4147-A177-3AD203B41FA5}">
                          <a16:colId xmlns:a16="http://schemas.microsoft.com/office/drawing/2014/main" val="1485690125"/>
                        </a:ext>
                      </a:extLst>
                    </a:gridCol>
                    <a:gridCol w="1735088">
                      <a:extLst>
                        <a:ext uri="{9D8B030D-6E8A-4147-A177-3AD203B41FA5}">
                          <a16:colId xmlns:a16="http://schemas.microsoft.com/office/drawing/2014/main" val="3258718088"/>
                        </a:ext>
                      </a:extLst>
                    </a:gridCol>
                  </a:tblGrid>
                  <a:tr h="370840">
                    <a:tc gridSpan="2">
                      <a:txBody>
                        <a:bodyPr/>
                        <a:lstStyle/>
                        <a:p>
                          <a:pPr algn="ctr"/>
                          <a:r>
                            <a:rPr lang="en-US" altLang="zh-CN" sz="1600" dirty="0">
                              <a:latin typeface="Calibri" panose="020F0502020204030204" pitchFamily="34" charset="0"/>
                              <a:ea typeface="Calibri" panose="020F0502020204030204" pitchFamily="34" charset="0"/>
                              <a:cs typeface="Calibri" panose="020F0502020204030204" pitchFamily="34" charset="0"/>
                            </a:rPr>
                            <a:t>Annualized average</a:t>
                          </a:r>
                        </a:p>
                      </a:txBody>
                      <a:tcPr anchor="ctr">
                        <a:lnR w="12700" cap="flat" cmpd="sng" algn="ctr">
                          <a:solidFill>
                            <a:schemeClr val="tx1"/>
                          </a:solidFill>
                          <a:prstDash val="solid"/>
                          <a:round/>
                          <a:headEnd type="none" w="med" len="med"/>
                          <a:tailEnd type="none" w="med" len="med"/>
                        </a:lnR>
                      </a:tcPr>
                    </a:tc>
                    <a:tc hMerge="1">
                      <a:txBody>
                        <a:bodyPr/>
                        <a:lstStyle/>
                        <a:p>
                          <a:endParaRPr lang="zh-CN" altLang="en-US" dirty="0"/>
                        </a:p>
                      </a:txBody>
                      <a:tcPr/>
                    </a:tc>
                    <a:tc gridSpan="2">
                      <a:txBody>
                        <a:bodyPr/>
                        <a:lstStyle/>
                        <a:p>
                          <a:pPr algn="ctr"/>
                          <a:r>
                            <a:rPr lang="en-US" altLang="zh-CN" sz="1600" dirty="0">
                              <a:latin typeface="Calibri" panose="020F0502020204030204" pitchFamily="34" charset="0"/>
                              <a:ea typeface="Calibri" panose="020F0502020204030204" pitchFamily="34" charset="0"/>
                              <a:cs typeface="Calibri" panose="020F0502020204030204" pitchFamily="34" charset="0"/>
                            </a:rPr>
                            <a:t>Beta</a:t>
                          </a:r>
                        </a:p>
                      </a:txBody>
                      <a:tcPr anchor="ct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extLst>
                      <a:ext uri="{0D108BD9-81ED-4DB2-BD59-A6C34878D82A}">
                        <a16:rowId xmlns:a16="http://schemas.microsoft.com/office/drawing/2014/main" val="1241808509"/>
                      </a:ext>
                    </a:extLst>
                  </a:tr>
                  <a:tr h="370840">
                    <a:tc>
                      <a:txBody>
                        <a:bodyPr/>
                        <a:lstStyle/>
                        <a:p>
                          <a:pPr algn="ctr" fontAlgn="ctr"/>
                          <a14:m>
                            <m:oMathPara xmlns:m="http://schemas.openxmlformats.org/officeDocument/2006/math">
                              <m:oMathParaPr>
                                <m:jc m:val="centerGroup"/>
                              </m:oMathParaPr>
                              <m:oMath xmlns:m="http://schemas.openxmlformats.org/officeDocument/2006/math">
                                <m:sSub>
                                  <m:sSubPr>
                                    <m:ctrlPr>
                                      <a:rPr lang="en-US" altLang="zh-CN" sz="1800" b="0" i="1" u="none" strike="noStrike" smtClean="0">
                                        <a:solidFill>
                                          <a:srgbClr val="000000"/>
                                        </a:solidFill>
                                        <a:effectLst/>
                                        <a:latin typeface="Cambria Math" panose="02040503050406030204" pitchFamily="18" charset="0"/>
                                        <a:ea typeface="宋体" panose="02010600030101010101" pitchFamily="2" charset="-122"/>
                                      </a:rPr>
                                    </m:ctrlPr>
                                  </m:sSubPr>
                                  <m:e>
                                    <m:r>
                                      <a:rPr lang="en-US" altLang="zh-CN" sz="1800" b="0" i="1" u="none" strike="noStrike" smtClean="0">
                                        <a:solidFill>
                                          <a:srgbClr val="000000"/>
                                        </a:solidFill>
                                        <a:effectLst/>
                                        <a:latin typeface="Cambria Math" panose="02040503050406030204" pitchFamily="18" charset="0"/>
                                        <a:ea typeface="宋体" panose="02010600030101010101" pitchFamily="2" charset="-122"/>
                                      </a:rPr>
                                      <m:t>𝑟</m:t>
                                    </m:r>
                                  </m:e>
                                  <m:sub>
                                    <m:r>
                                      <a:rPr lang="en-US" altLang="zh-CN" sz="1800" b="0" i="1" u="none" strike="noStrike" smtClean="0">
                                        <a:solidFill>
                                          <a:srgbClr val="000000"/>
                                        </a:solidFill>
                                        <a:effectLst/>
                                        <a:latin typeface="Cambria Math" panose="02040503050406030204" pitchFamily="18" charset="0"/>
                                        <a:ea typeface="宋体" panose="02010600030101010101" pitchFamily="2" charset="-122"/>
                                      </a:rPr>
                                      <m:t>𝑓</m:t>
                                    </m:r>
                                  </m:sub>
                                </m:sSub>
                              </m:oMath>
                            </m:oMathPara>
                          </a14:m>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ctr"/>
                          <a:r>
                            <a:rPr lang="en-US" altLang="zh-CN" sz="1600" u="none" strike="noStrike" dirty="0">
                              <a:effectLst/>
                              <a:latin typeface="Calibri" panose="020F0502020204030204" pitchFamily="34" charset="0"/>
                              <a:ea typeface="Calibri" panose="020F0502020204030204" pitchFamily="34" charset="0"/>
                              <a:cs typeface="Calibri" panose="020F0502020204030204" pitchFamily="34" charset="0"/>
                            </a:rPr>
                            <a:t>0.05%</a:t>
                          </a:r>
                          <a:endParaRPr lang="en-US" altLang="zh-C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MKT (CAPM)</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600" u="none" strike="noStrike" dirty="0">
                              <a:effectLst/>
                              <a:latin typeface="Calibri" panose="020F0502020204030204" pitchFamily="34" charset="0"/>
                              <a:ea typeface="Calibri" panose="020F0502020204030204" pitchFamily="34" charset="0"/>
                              <a:cs typeface="Calibri" panose="020F0502020204030204" pitchFamily="34" charset="0"/>
                            </a:rPr>
                            <a:t>1.715</a:t>
                          </a:r>
                          <a:endParaRPr lang="en-US" altLang="zh-C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1002614467"/>
                      </a:ext>
                    </a:extLst>
                  </a:tr>
                  <a:tr h="370840">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MKT-</a:t>
                          </a:r>
                          <a14:m>
                            <m:oMath xmlns:m="http://schemas.openxmlformats.org/officeDocument/2006/math">
                              <m:sSub>
                                <m:sSubPr>
                                  <m:ctrlPr>
                                    <a:rPr lang="en-US" altLang="zh-CN" sz="1800" b="0" i="1" u="none" strike="noStrike" smtClean="0">
                                      <a:solidFill>
                                        <a:srgbClr val="000000"/>
                                      </a:solidFill>
                                      <a:effectLst/>
                                      <a:latin typeface="Cambria Math" panose="02040503050406030204" pitchFamily="18" charset="0"/>
                                      <a:ea typeface="+mn-ea"/>
                                    </a:rPr>
                                  </m:ctrlPr>
                                </m:sSubPr>
                                <m:e>
                                  <m:r>
                                    <a:rPr lang="en-US" altLang="zh-CN" sz="1800" b="0" i="1" u="none" strike="noStrike" smtClean="0">
                                      <a:solidFill>
                                        <a:srgbClr val="000000"/>
                                      </a:solidFill>
                                      <a:effectLst/>
                                      <a:latin typeface="Cambria Math" panose="02040503050406030204" pitchFamily="18" charset="0"/>
                                      <a:ea typeface="+mn-ea"/>
                                    </a:rPr>
                                    <m:t>𝑟</m:t>
                                  </m:r>
                                </m:e>
                                <m:sub>
                                  <m:r>
                                    <a:rPr lang="en-US" altLang="zh-CN" sz="1800" b="0" i="1" u="none" strike="noStrike" smtClean="0">
                                      <a:solidFill>
                                        <a:srgbClr val="000000"/>
                                      </a:solidFill>
                                      <a:effectLst/>
                                      <a:latin typeface="Cambria Math" panose="02040503050406030204" pitchFamily="18" charset="0"/>
                                      <a:ea typeface="+mn-ea"/>
                                    </a:rPr>
                                    <m:t>𝑓</m:t>
                                  </m:r>
                                </m:sub>
                              </m:sSub>
                            </m:oMath>
                          </a14:m>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ctr"/>
                          <a:r>
                            <a:rPr lang="en-US" altLang="zh-CN" sz="1600" u="none" strike="noStrike" dirty="0">
                              <a:effectLst/>
                              <a:latin typeface="Calibri" panose="020F0502020204030204" pitchFamily="34" charset="0"/>
                              <a:ea typeface="Calibri" panose="020F0502020204030204" pitchFamily="34" charset="0"/>
                              <a:cs typeface="Calibri" panose="020F0502020204030204" pitchFamily="34" charset="0"/>
                            </a:rPr>
                            <a:t>10.09%</a:t>
                          </a:r>
                          <a:endParaRPr lang="en-US" altLang="zh-C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MKT (FF 3-factor)</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600" u="none" strike="noStrike" dirty="0">
                              <a:effectLst/>
                              <a:latin typeface="Calibri" panose="020F0502020204030204" pitchFamily="34" charset="0"/>
                              <a:ea typeface="Calibri" panose="020F0502020204030204" pitchFamily="34" charset="0"/>
                              <a:cs typeface="Calibri" panose="020F0502020204030204" pitchFamily="34" charset="0"/>
                            </a:rPr>
                            <a:t>1.838</a:t>
                          </a:r>
                          <a:endParaRPr lang="en-US" altLang="zh-C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1201617583"/>
                      </a:ext>
                    </a:extLst>
                  </a:tr>
                  <a:tr h="370840">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SMB</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ctr"/>
                          <a:r>
                            <a:rPr lang="en-US" altLang="zh-CN" sz="1600" u="none" strike="noStrike" dirty="0">
                              <a:effectLst/>
                              <a:latin typeface="Calibri" panose="020F0502020204030204" pitchFamily="34" charset="0"/>
                              <a:ea typeface="Calibri" panose="020F0502020204030204" pitchFamily="34" charset="0"/>
                              <a:cs typeface="Calibri" panose="020F0502020204030204" pitchFamily="34" charset="0"/>
                            </a:rPr>
                            <a:t>-0.67%</a:t>
                          </a:r>
                          <a:endParaRPr lang="en-US" altLang="zh-C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SMB</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600" u="none" strike="noStrike" dirty="0">
                              <a:effectLst/>
                              <a:latin typeface="Calibri" panose="020F0502020204030204" pitchFamily="34" charset="0"/>
                              <a:ea typeface="Calibri" panose="020F0502020204030204" pitchFamily="34" charset="0"/>
                              <a:cs typeface="Calibri" panose="020F0502020204030204" pitchFamily="34" charset="0"/>
                            </a:rPr>
                            <a:t>-0.591</a:t>
                          </a:r>
                          <a:endParaRPr lang="en-US" altLang="zh-C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984100154"/>
                      </a:ext>
                    </a:extLst>
                  </a:tr>
                  <a:tr h="370840">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HML</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ctr"/>
                          <a:r>
                            <a:rPr lang="en-US" altLang="zh-CN" sz="1600" u="none" strike="noStrike" dirty="0">
                              <a:effectLst/>
                              <a:latin typeface="Calibri" panose="020F0502020204030204" pitchFamily="34" charset="0"/>
                              <a:ea typeface="Calibri" panose="020F0502020204030204" pitchFamily="34" charset="0"/>
                              <a:cs typeface="Calibri" panose="020F0502020204030204" pitchFamily="34" charset="0"/>
                            </a:rPr>
                            <a:t>-0.69%</a:t>
                          </a:r>
                          <a:endParaRPr lang="en-US" altLang="zh-C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HML</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600" u="none" strike="noStrike" dirty="0">
                              <a:effectLst/>
                              <a:latin typeface="Calibri" panose="020F0502020204030204" pitchFamily="34" charset="0"/>
                              <a:ea typeface="Calibri" panose="020F0502020204030204" pitchFamily="34" charset="0"/>
                              <a:cs typeface="Calibri" panose="020F0502020204030204" pitchFamily="34" charset="0"/>
                            </a:rPr>
                            <a:t>-0.234</a:t>
                          </a:r>
                          <a:endParaRPr lang="en-US" altLang="zh-C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822311433"/>
                      </a:ext>
                    </a:extLst>
                  </a:tr>
                </a:tbl>
              </a:graphicData>
            </a:graphic>
          </p:graphicFrame>
        </mc:Choice>
        <mc:Fallback xmlns="">
          <p:graphicFrame>
            <p:nvGraphicFramePr>
              <p:cNvPr id="11" name="表格 11">
                <a:extLst>
                  <a:ext uri="{FF2B5EF4-FFF2-40B4-BE49-F238E27FC236}">
                    <a16:creationId xmlns:a16="http://schemas.microsoft.com/office/drawing/2014/main" id="{D579902B-514C-C69D-9561-B11066260262}"/>
                  </a:ext>
                </a:extLst>
              </p:cNvPr>
              <p:cNvGraphicFramePr>
                <a:graphicFrameLocks noGrp="1"/>
              </p:cNvGraphicFramePr>
              <p:nvPr>
                <p:extLst>
                  <p:ext uri="{D42A27DB-BD31-4B8C-83A1-F6EECF244321}">
                    <p14:modId xmlns:p14="http://schemas.microsoft.com/office/powerpoint/2010/main" val="1345118482"/>
                  </p:ext>
                </p:extLst>
              </p:nvPr>
            </p:nvGraphicFramePr>
            <p:xfrm>
              <a:off x="1158619" y="1551940"/>
              <a:ext cx="6940352" cy="1854200"/>
            </p:xfrm>
            <a:graphic>
              <a:graphicData uri="http://schemas.openxmlformats.org/drawingml/2006/table">
                <a:tbl>
                  <a:tblPr firstRow="1" bandRow="1">
                    <a:tableStyleId>{C083E6E3-FA7D-4D7B-A595-EF9225AFEA82}</a:tableStyleId>
                  </a:tblPr>
                  <a:tblGrid>
                    <a:gridCol w="1735088">
                      <a:extLst>
                        <a:ext uri="{9D8B030D-6E8A-4147-A177-3AD203B41FA5}">
                          <a16:colId xmlns:a16="http://schemas.microsoft.com/office/drawing/2014/main" val="2554334340"/>
                        </a:ext>
                      </a:extLst>
                    </a:gridCol>
                    <a:gridCol w="1735088">
                      <a:extLst>
                        <a:ext uri="{9D8B030D-6E8A-4147-A177-3AD203B41FA5}">
                          <a16:colId xmlns:a16="http://schemas.microsoft.com/office/drawing/2014/main" val="3967487587"/>
                        </a:ext>
                      </a:extLst>
                    </a:gridCol>
                    <a:gridCol w="1735088">
                      <a:extLst>
                        <a:ext uri="{9D8B030D-6E8A-4147-A177-3AD203B41FA5}">
                          <a16:colId xmlns:a16="http://schemas.microsoft.com/office/drawing/2014/main" val="1485690125"/>
                        </a:ext>
                      </a:extLst>
                    </a:gridCol>
                    <a:gridCol w="1735088">
                      <a:extLst>
                        <a:ext uri="{9D8B030D-6E8A-4147-A177-3AD203B41FA5}">
                          <a16:colId xmlns:a16="http://schemas.microsoft.com/office/drawing/2014/main" val="3258718088"/>
                        </a:ext>
                      </a:extLst>
                    </a:gridCol>
                  </a:tblGrid>
                  <a:tr h="370840">
                    <a:tc gridSpan="2">
                      <a:txBody>
                        <a:bodyPr/>
                        <a:lstStyle/>
                        <a:p>
                          <a:pPr algn="ctr"/>
                          <a:r>
                            <a:rPr lang="en-US" altLang="zh-CN" sz="1600" dirty="0">
                              <a:latin typeface="Calibri" panose="020F0502020204030204" pitchFamily="34" charset="0"/>
                              <a:ea typeface="Calibri" panose="020F0502020204030204" pitchFamily="34" charset="0"/>
                              <a:cs typeface="Calibri" panose="020F0502020204030204" pitchFamily="34" charset="0"/>
                            </a:rPr>
                            <a:t>Annualized average</a:t>
                          </a:r>
                        </a:p>
                      </a:txBody>
                      <a:tcPr anchor="ctr">
                        <a:lnR w="12700" cap="flat" cmpd="sng" algn="ctr">
                          <a:solidFill>
                            <a:schemeClr val="tx1"/>
                          </a:solidFill>
                          <a:prstDash val="solid"/>
                          <a:round/>
                          <a:headEnd type="none" w="med" len="med"/>
                          <a:tailEnd type="none" w="med" len="med"/>
                        </a:lnR>
                      </a:tcPr>
                    </a:tc>
                    <a:tc hMerge="1">
                      <a:txBody>
                        <a:bodyPr/>
                        <a:lstStyle/>
                        <a:p>
                          <a:endParaRPr lang="zh-CN" altLang="en-US" dirty="0"/>
                        </a:p>
                      </a:txBody>
                      <a:tcPr/>
                    </a:tc>
                    <a:tc gridSpan="2">
                      <a:txBody>
                        <a:bodyPr/>
                        <a:lstStyle/>
                        <a:p>
                          <a:pPr algn="ctr"/>
                          <a:r>
                            <a:rPr lang="en-US" altLang="zh-CN" sz="1600" dirty="0">
                              <a:latin typeface="Calibri" panose="020F0502020204030204" pitchFamily="34" charset="0"/>
                              <a:ea typeface="Calibri" panose="020F0502020204030204" pitchFamily="34" charset="0"/>
                              <a:cs typeface="Calibri" panose="020F0502020204030204" pitchFamily="34" charset="0"/>
                            </a:rPr>
                            <a:t>Beta</a:t>
                          </a:r>
                        </a:p>
                      </a:txBody>
                      <a:tcPr anchor="ct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extLst>
                      <a:ext uri="{0D108BD9-81ED-4DB2-BD59-A6C34878D82A}">
                        <a16:rowId xmlns:a16="http://schemas.microsoft.com/office/drawing/2014/main" val="1241808509"/>
                      </a:ext>
                    </a:extLst>
                  </a:tr>
                  <a:tr h="370840">
                    <a:tc>
                      <a:txBody>
                        <a:bodyPr/>
                        <a:lstStyle/>
                        <a:p>
                          <a:endParaRPr lang="zh-CN"/>
                        </a:p>
                      </a:txBody>
                      <a:tcPr marL="7620" marR="7620" marT="7620" marB="0" anchor="ctr">
                        <a:blipFill>
                          <a:blip r:embed="rId2"/>
                          <a:stretch>
                            <a:fillRect t="-101639" r="-300000" b="-327869"/>
                          </a:stretch>
                        </a:blipFill>
                      </a:tcPr>
                    </a:tc>
                    <a:tc>
                      <a:txBody>
                        <a:bodyPr/>
                        <a:lstStyle/>
                        <a:p>
                          <a:pPr algn="ctr" fontAlgn="ctr"/>
                          <a:r>
                            <a:rPr lang="en-US" altLang="zh-CN" sz="1600" u="none" strike="noStrike" dirty="0">
                              <a:effectLst/>
                              <a:latin typeface="Calibri" panose="020F0502020204030204" pitchFamily="34" charset="0"/>
                              <a:ea typeface="Calibri" panose="020F0502020204030204" pitchFamily="34" charset="0"/>
                              <a:cs typeface="Calibri" panose="020F0502020204030204" pitchFamily="34" charset="0"/>
                            </a:rPr>
                            <a:t>0.05%</a:t>
                          </a:r>
                          <a:endParaRPr lang="en-US" altLang="zh-C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MKT (CAPM)</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600" u="none" strike="noStrike" dirty="0">
                              <a:effectLst/>
                              <a:latin typeface="Calibri" panose="020F0502020204030204" pitchFamily="34" charset="0"/>
                              <a:ea typeface="Calibri" panose="020F0502020204030204" pitchFamily="34" charset="0"/>
                              <a:cs typeface="Calibri" panose="020F0502020204030204" pitchFamily="34" charset="0"/>
                            </a:rPr>
                            <a:t>1.715</a:t>
                          </a:r>
                          <a:endParaRPr lang="en-US" altLang="zh-C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1002614467"/>
                      </a:ext>
                    </a:extLst>
                  </a:tr>
                  <a:tr h="370840">
                    <a:tc>
                      <a:txBody>
                        <a:bodyPr/>
                        <a:lstStyle/>
                        <a:p>
                          <a:endParaRPr lang="zh-CN"/>
                        </a:p>
                      </a:txBody>
                      <a:tcPr marL="7620" marR="7620" marT="7620" marB="0" anchor="ctr">
                        <a:blipFill>
                          <a:blip r:embed="rId2"/>
                          <a:stretch>
                            <a:fillRect t="-201639" r="-300000" b="-227869"/>
                          </a:stretch>
                        </a:blipFill>
                      </a:tcPr>
                    </a:tc>
                    <a:tc>
                      <a:txBody>
                        <a:bodyPr/>
                        <a:lstStyle/>
                        <a:p>
                          <a:pPr algn="ctr" fontAlgn="ctr"/>
                          <a:r>
                            <a:rPr lang="en-US" altLang="zh-CN" sz="1600" u="none" strike="noStrike" dirty="0">
                              <a:effectLst/>
                              <a:latin typeface="Calibri" panose="020F0502020204030204" pitchFamily="34" charset="0"/>
                              <a:ea typeface="Calibri" panose="020F0502020204030204" pitchFamily="34" charset="0"/>
                              <a:cs typeface="Calibri" panose="020F0502020204030204" pitchFamily="34" charset="0"/>
                            </a:rPr>
                            <a:t>10.09%</a:t>
                          </a:r>
                          <a:endParaRPr lang="en-US" altLang="zh-C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MKT (FF 3-factor)</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600" u="none" strike="noStrike" dirty="0">
                              <a:effectLst/>
                              <a:latin typeface="Calibri" panose="020F0502020204030204" pitchFamily="34" charset="0"/>
                              <a:ea typeface="Calibri" panose="020F0502020204030204" pitchFamily="34" charset="0"/>
                              <a:cs typeface="Calibri" panose="020F0502020204030204" pitchFamily="34" charset="0"/>
                            </a:rPr>
                            <a:t>1.838</a:t>
                          </a:r>
                          <a:endParaRPr lang="en-US" altLang="zh-C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1201617583"/>
                      </a:ext>
                    </a:extLst>
                  </a:tr>
                  <a:tr h="370840">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SMB</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ctr"/>
                          <a:r>
                            <a:rPr lang="en-US" altLang="zh-CN" sz="1600" u="none" strike="noStrike" dirty="0">
                              <a:effectLst/>
                              <a:latin typeface="Calibri" panose="020F0502020204030204" pitchFamily="34" charset="0"/>
                              <a:ea typeface="Calibri" panose="020F0502020204030204" pitchFamily="34" charset="0"/>
                              <a:cs typeface="Calibri" panose="020F0502020204030204" pitchFamily="34" charset="0"/>
                            </a:rPr>
                            <a:t>-0.67%</a:t>
                          </a:r>
                          <a:endParaRPr lang="en-US" altLang="zh-C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SMB</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600" u="none" strike="noStrike" dirty="0">
                              <a:effectLst/>
                              <a:latin typeface="Calibri" panose="020F0502020204030204" pitchFamily="34" charset="0"/>
                              <a:ea typeface="Calibri" panose="020F0502020204030204" pitchFamily="34" charset="0"/>
                              <a:cs typeface="Calibri" panose="020F0502020204030204" pitchFamily="34" charset="0"/>
                            </a:rPr>
                            <a:t>-0.591</a:t>
                          </a:r>
                          <a:endParaRPr lang="en-US" altLang="zh-C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984100154"/>
                      </a:ext>
                    </a:extLst>
                  </a:tr>
                  <a:tr h="370840">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HML</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ctr"/>
                          <a:r>
                            <a:rPr lang="en-US" altLang="zh-CN" sz="1600" u="none" strike="noStrike" dirty="0">
                              <a:effectLst/>
                              <a:latin typeface="Calibri" panose="020F0502020204030204" pitchFamily="34" charset="0"/>
                              <a:ea typeface="Calibri" panose="020F0502020204030204" pitchFamily="34" charset="0"/>
                              <a:cs typeface="Calibri" panose="020F0502020204030204" pitchFamily="34" charset="0"/>
                            </a:rPr>
                            <a:t>-0.69%</a:t>
                          </a:r>
                          <a:endParaRPr lang="en-US" altLang="zh-C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HML</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ctr" fontAlgn="ctr"/>
                          <a:r>
                            <a:rPr lang="en-US" altLang="zh-CN" sz="1600" u="none" strike="noStrike" dirty="0">
                              <a:effectLst/>
                              <a:latin typeface="Calibri" panose="020F0502020204030204" pitchFamily="34" charset="0"/>
                              <a:ea typeface="Calibri" panose="020F0502020204030204" pitchFamily="34" charset="0"/>
                              <a:cs typeface="Calibri" panose="020F0502020204030204" pitchFamily="34" charset="0"/>
                            </a:rPr>
                            <a:t>-0.234</a:t>
                          </a:r>
                          <a:endParaRPr lang="en-US" altLang="zh-CN"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822311433"/>
                      </a:ext>
                    </a:extLst>
                  </a:tr>
                </a:tbl>
              </a:graphicData>
            </a:graphic>
          </p:graphicFrame>
        </mc:Fallback>
      </mc:AlternateContent>
      <p:grpSp>
        <p:nvGrpSpPr>
          <p:cNvPr id="12" name="Google Shape;849;p34">
            <a:extLst>
              <a:ext uri="{FF2B5EF4-FFF2-40B4-BE49-F238E27FC236}">
                <a16:creationId xmlns:a16="http://schemas.microsoft.com/office/drawing/2014/main" id="{285D7C5A-6AA0-140C-0FED-24D2024FFA5C}"/>
              </a:ext>
            </a:extLst>
          </p:cNvPr>
          <p:cNvGrpSpPr/>
          <p:nvPr/>
        </p:nvGrpSpPr>
        <p:grpSpPr>
          <a:xfrm>
            <a:off x="885513" y="3791091"/>
            <a:ext cx="1352700" cy="1110657"/>
            <a:chOff x="3895650" y="996775"/>
            <a:chExt cx="1352700" cy="1110657"/>
          </a:xfrm>
        </p:grpSpPr>
        <p:sp>
          <p:nvSpPr>
            <p:cNvPr id="14" name="Google Shape;851;p34">
              <a:extLst>
                <a:ext uri="{FF2B5EF4-FFF2-40B4-BE49-F238E27FC236}">
                  <a16:creationId xmlns:a16="http://schemas.microsoft.com/office/drawing/2014/main" id="{1BE96DF8-B67B-AC92-DE94-E510B33CFB35}"/>
                </a:ext>
              </a:extLst>
            </p:cNvPr>
            <p:cNvSpPr txBox="1"/>
            <p:nvPr/>
          </p:nvSpPr>
          <p:spPr>
            <a:xfrm>
              <a:off x="3895650" y="1552132"/>
              <a:ext cx="1352700" cy="555300"/>
            </a:xfrm>
            <a:prstGeom prst="rect">
              <a:avLst/>
            </a:prstGeom>
            <a:solidFill>
              <a:srgbClr val="155FE5">
                <a:alpha val="12549"/>
              </a:srgb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1642C5"/>
                  </a:solidFill>
                  <a:effectLst/>
                  <a:uLnTx/>
                  <a:uFillTx/>
                  <a:latin typeface="Fira Sans Extra Condensed"/>
                  <a:ea typeface="Fira Sans Extra Condensed"/>
                  <a:cs typeface="Fira Sans Extra Condensed"/>
                  <a:sym typeface="Fira Sans Extra Condensed"/>
                </a:rPr>
                <a:t>17.36%</a:t>
              </a:r>
              <a:endParaRPr kumimoji="0" sz="1800" b="1" i="0" u="none" strike="noStrike" kern="0" cap="none" spc="0" normalizeH="0" baseline="0" noProof="0" dirty="0">
                <a:ln>
                  <a:noFill/>
                </a:ln>
                <a:solidFill>
                  <a:srgbClr val="1642C5"/>
                </a:solidFill>
                <a:effectLst/>
                <a:uLnTx/>
                <a:uFillTx/>
                <a:latin typeface="Fira Sans Extra Condensed"/>
                <a:ea typeface="Fira Sans Extra Condensed"/>
                <a:cs typeface="Fira Sans Extra Condensed"/>
                <a:sym typeface="Fira Sans Extra Condensed"/>
              </a:endParaRPr>
            </a:p>
          </p:txBody>
        </p:sp>
        <p:sp>
          <p:nvSpPr>
            <p:cNvPr id="15" name="Google Shape;852;p34">
              <a:extLst>
                <a:ext uri="{FF2B5EF4-FFF2-40B4-BE49-F238E27FC236}">
                  <a16:creationId xmlns:a16="http://schemas.microsoft.com/office/drawing/2014/main" id="{E62E2F37-C57F-AFC0-E153-E0D827D22CD0}"/>
                </a:ext>
              </a:extLst>
            </p:cNvPr>
            <p:cNvSpPr txBox="1"/>
            <p:nvPr/>
          </p:nvSpPr>
          <p:spPr>
            <a:xfrm>
              <a:off x="3895650" y="996775"/>
              <a:ext cx="1352700" cy="5553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1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CAPM</a:t>
              </a:r>
              <a:endParaRPr kumimoji="0" sz="21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grpSp>
      <p:grpSp>
        <p:nvGrpSpPr>
          <p:cNvPr id="16" name="Google Shape;867;p34">
            <a:extLst>
              <a:ext uri="{FF2B5EF4-FFF2-40B4-BE49-F238E27FC236}">
                <a16:creationId xmlns:a16="http://schemas.microsoft.com/office/drawing/2014/main" id="{C0BC3348-AAA3-2E3B-B3D3-FF2595811912}"/>
              </a:ext>
            </a:extLst>
          </p:cNvPr>
          <p:cNvGrpSpPr/>
          <p:nvPr/>
        </p:nvGrpSpPr>
        <p:grpSpPr>
          <a:xfrm>
            <a:off x="2388842" y="3791091"/>
            <a:ext cx="1352700" cy="1110657"/>
            <a:chOff x="5614800" y="996775"/>
            <a:chExt cx="1352700" cy="1110657"/>
          </a:xfrm>
        </p:grpSpPr>
        <p:sp>
          <p:nvSpPr>
            <p:cNvPr id="18" name="Google Shape;869;p34">
              <a:extLst>
                <a:ext uri="{FF2B5EF4-FFF2-40B4-BE49-F238E27FC236}">
                  <a16:creationId xmlns:a16="http://schemas.microsoft.com/office/drawing/2014/main" id="{6DC18DB6-E1CE-C227-5D79-D7ABB54C935E}"/>
                </a:ext>
              </a:extLst>
            </p:cNvPr>
            <p:cNvSpPr txBox="1"/>
            <p:nvPr/>
          </p:nvSpPr>
          <p:spPr>
            <a:xfrm>
              <a:off x="5614800" y="1552132"/>
              <a:ext cx="1352700" cy="555300"/>
            </a:xfrm>
            <a:prstGeom prst="rect">
              <a:avLst/>
            </a:prstGeom>
            <a:solidFill>
              <a:srgbClr val="2A8BFD">
                <a:alpha val="12549"/>
              </a:srgb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2A8BFD"/>
                  </a:solidFill>
                  <a:effectLst/>
                  <a:uLnTx/>
                  <a:uFillTx/>
                  <a:latin typeface="Fira Sans Extra Condensed"/>
                  <a:ea typeface="Fira Sans Extra Condensed"/>
                  <a:cs typeface="Fira Sans Extra Condensed"/>
                  <a:sym typeface="Fira Sans Extra Condensed"/>
                </a:rPr>
                <a:t>19.11%</a:t>
              </a:r>
              <a:endParaRPr kumimoji="0" sz="1800" b="1" i="0" u="none" strike="noStrike" kern="0" cap="none" spc="0" normalizeH="0" baseline="0" noProof="0" dirty="0">
                <a:ln>
                  <a:noFill/>
                </a:ln>
                <a:solidFill>
                  <a:srgbClr val="2A8BFD"/>
                </a:solidFill>
                <a:effectLst/>
                <a:uLnTx/>
                <a:uFillTx/>
                <a:latin typeface="Fira Sans Extra Condensed"/>
                <a:ea typeface="Fira Sans Extra Condensed"/>
                <a:cs typeface="Fira Sans Extra Condensed"/>
                <a:sym typeface="Fira Sans Extra Condensed"/>
              </a:endParaRPr>
            </a:p>
          </p:txBody>
        </p:sp>
        <p:sp>
          <p:nvSpPr>
            <p:cNvPr id="19" name="Google Shape;870;p34">
              <a:extLst>
                <a:ext uri="{FF2B5EF4-FFF2-40B4-BE49-F238E27FC236}">
                  <a16:creationId xmlns:a16="http://schemas.microsoft.com/office/drawing/2014/main" id="{A2ED62D1-65F7-B832-2BD0-F49F35E4DA94}"/>
                </a:ext>
              </a:extLst>
            </p:cNvPr>
            <p:cNvSpPr txBox="1"/>
            <p:nvPr/>
          </p:nvSpPr>
          <p:spPr>
            <a:xfrm>
              <a:off x="5614800" y="996775"/>
              <a:ext cx="1352700" cy="555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1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FF 3-factor</a:t>
              </a:r>
              <a:endParaRPr kumimoji="0" sz="21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grpSp>
      <p:sp>
        <p:nvSpPr>
          <p:cNvPr id="21" name="Google Shape;904;p35">
            <a:extLst>
              <a:ext uri="{FF2B5EF4-FFF2-40B4-BE49-F238E27FC236}">
                <a16:creationId xmlns:a16="http://schemas.microsoft.com/office/drawing/2014/main" id="{F214C86C-A81A-3CE7-7EFA-49C153FA8B36}"/>
              </a:ext>
            </a:extLst>
          </p:cNvPr>
          <p:cNvSpPr txBox="1">
            <a:spLocks/>
          </p:cNvSpPr>
          <p:nvPr/>
        </p:nvSpPr>
        <p:spPr>
          <a:xfrm>
            <a:off x="1072144" y="3419663"/>
            <a:ext cx="2633396"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marL="0" marR="0" lvl="0" indent="0" algn="ctr" defTabSz="914400" rtl="0" eaLnBrk="1" fontAlgn="auto" latinLnBrk="0" hangingPunct="1">
              <a:lnSpc>
                <a:spcPct val="100000"/>
              </a:lnSpc>
              <a:spcBef>
                <a:spcPts val="0"/>
              </a:spcBef>
              <a:spcAft>
                <a:spcPts val="0"/>
              </a:spcAft>
              <a:buClr>
                <a:srgbClr val="000000"/>
              </a:buClr>
              <a:buSzPts val="2800"/>
              <a:buFont typeface="Fira Sans Extra Condensed"/>
              <a:buNone/>
              <a:tabLst/>
              <a:defRPr/>
            </a:pPr>
            <a:r>
              <a:rPr kumimoji="0" lang="en-US" sz="1600" b="1" i="0" u="none" strike="noStrike" kern="0" cap="none" spc="0" normalizeH="0" baseline="0" noProof="0" dirty="0">
                <a:ln>
                  <a:noFill/>
                </a:ln>
                <a:solidFill>
                  <a:srgbClr val="000000"/>
                </a:solidFill>
                <a:effectLst/>
                <a:uLnTx/>
                <a:uFillTx/>
                <a:latin typeface="Fira Sans Extra Condensed"/>
                <a:sym typeface="Fira Sans Extra Condensed"/>
              </a:rPr>
              <a:t>LinkedIn’s Expected Return</a:t>
            </a:r>
          </a:p>
        </p:txBody>
      </p:sp>
      <p:sp>
        <p:nvSpPr>
          <p:cNvPr id="22" name="Google Shape;1004;p39">
            <a:extLst>
              <a:ext uri="{FF2B5EF4-FFF2-40B4-BE49-F238E27FC236}">
                <a16:creationId xmlns:a16="http://schemas.microsoft.com/office/drawing/2014/main" id="{FCA56DB1-7BB2-EBDE-57FC-25728EC1A5E9}"/>
              </a:ext>
            </a:extLst>
          </p:cNvPr>
          <p:cNvSpPr txBox="1"/>
          <p:nvPr/>
        </p:nvSpPr>
        <p:spPr>
          <a:xfrm>
            <a:off x="4351027" y="3643938"/>
            <a:ext cx="4038392" cy="125781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Calculate the average data.</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Beta is calculated by regression.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Two returns are almost the </a:t>
            </a:r>
            <a:r>
              <a:rPr kumimoji="0" lang="en-US" sz="1800" b="1" i="0" u="none" strike="noStrike" kern="0" cap="none" spc="0" normalizeH="0" baseline="0" noProof="0" dirty="0">
                <a:ln>
                  <a:noFill/>
                </a:ln>
                <a:solidFill>
                  <a:srgbClr val="407BFF">
                    <a:lumMod val="50000"/>
                  </a:srgbClr>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same</a:t>
            </a:r>
            <a:r>
              <a:rPr kumimoji="0" lang="en-US"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a:t>
            </a:r>
          </a:p>
        </p:txBody>
      </p:sp>
    </p:spTree>
    <p:extLst>
      <p:ext uri="{BB962C8B-B14F-4D97-AF65-F5344CB8AC3E}">
        <p14:creationId xmlns:p14="http://schemas.microsoft.com/office/powerpoint/2010/main" val="2773700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4EF904D-E7E0-2C42-6DDD-A51DFF9F6E1D}"/>
              </a:ext>
            </a:extLst>
          </p:cNvPr>
          <p:cNvGrpSpPr/>
          <p:nvPr/>
        </p:nvGrpSpPr>
        <p:grpSpPr>
          <a:xfrm>
            <a:off x="7051092" y="149345"/>
            <a:ext cx="1894943" cy="382377"/>
            <a:chOff x="6288138" y="1157813"/>
            <a:chExt cx="1894943" cy="382377"/>
          </a:xfrm>
        </p:grpSpPr>
        <p:sp>
          <p:nvSpPr>
            <p:cNvPr id="3" name="Google Shape;2755;p75">
              <a:extLst>
                <a:ext uri="{FF2B5EF4-FFF2-40B4-BE49-F238E27FC236}">
                  <a16:creationId xmlns:a16="http://schemas.microsoft.com/office/drawing/2014/main" id="{AA4D1C87-EE6A-4F46-CFC7-797F19DBA109}"/>
                </a:ext>
              </a:extLst>
            </p:cNvPr>
            <p:cNvSpPr/>
            <p:nvPr/>
          </p:nvSpPr>
          <p:spPr>
            <a:xfrm>
              <a:off x="7804797" y="1157813"/>
              <a:ext cx="378284" cy="382377"/>
            </a:xfrm>
            <a:custGeom>
              <a:avLst/>
              <a:gdLst/>
              <a:ahLst/>
              <a:cxnLst/>
              <a:rect l="l" t="t" r="r" b="b"/>
              <a:pathLst>
                <a:path w="28555" h="28588" extrusionOk="0">
                  <a:moveTo>
                    <a:pt x="14278" y="0"/>
                  </a:moveTo>
                  <a:cubicBezTo>
                    <a:pt x="6372" y="0"/>
                    <a:pt x="1" y="6405"/>
                    <a:pt x="1" y="14277"/>
                  </a:cubicBezTo>
                  <a:cubicBezTo>
                    <a:pt x="1" y="22183"/>
                    <a:pt x="6372" y="28587"/>
                    <a:pt x="14278" y="28587"/>
                  </a:cubicBezTo>
                  <a:cubicBezTo>
                    <a:pt x="22150" y="28587"/>
                    <a:pt x="28554" y="22183"/>
                    <a:pt x="28554" y="14277"/>
                  </a:cubicBezTo>
                  <a:cubicBezTo>
                    <a:pt x="28554" y="6405"/>
                    <a:pt x="22150" y="0"/>
                    <a:pt x="142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2756;p75">
              <a:extLst>
                <a:ext uri="{FF2B5EF4-FFF2-40B4-BE49-F238E27FC236}">
                  <a16:creationId xmlns:a16="http://schemas.microsoft.com/office/drawing/2014/main" id="{3AE70DE8-5873-5AA0-4645-7B99D4436C01}"/>
                </a:ext>
              </a:extLst>
            </p:cNvPr>
            <p:cNvSpPr/>
            <p:nvPr/>
          </p:nvSpPr>
          <p:spPr>
            <a:xfrm>
              <a:off x="7908207" y="1306387"/>
              <a:ext cx="38895" cy="127615"/>
            </a:xfrm>
            <a:custGeom>
              <a:avLst/>
              <a:gdLst/>
              <a:ahLst/>
              <a:cxnLst/>
              <a:rect l="l" t="t" r="r" b="b"/>
              <a:pathLst>
                <a:path w="2936" h="9541" extrusionOk="0">
                  <a:moveTo>
                    <a:pt x="0" y="0"/>
                  </a:moveTo>
                  <a:lnTo>
                    <a:pt x="0" y="9540"/>
                  </a:lnTo>
                  <a:lnTo>
                    <a:pt x="2936" y="9540"/>
                  </a:lnTo>
                  <a:lnTo>
                    <a:pt x="293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2757;p75">
              <a:extLst>
                <a:ext uri="{FF2B5EF4-FFF2-40B4-BE49-F238E27FC236}">
                  <a16:creationId xmlns:a16="http://schemas.microsoft.com/office/drawing/2014/main" id="{3FCEB36D-495F-6BB1-41BC-C21F8420EF56}"/>
                </a:ext>
              </a:extLst>
            </p:cNvPr>
            <p:cNvSpPr/>
            <p:nvPr/>
          </p:nvSpPr>
          <p:spPr>
            <a:xfrm>
              <a:off x="7904233" y="1242359"/>
              <a:ext cx="54805" cy="47523"/>
            </a:xfrm>
            <a:custGeom>
              <a:avLst/>
              <a:gdLst/>
              <a:ahLst/>
              <a:cxnLst/>
              <a:rect l="l" t="t" r="r" b="b"/>
              <a:pathLst>
                <a:path w="4137" h="3553" extrusionOk="0">
                  <a:moveTo>
                    <a:pt x="1784" y="1"/>
                  </a:moveTo>
                  <a:cubicBezTo>
                    <a:pt x="870" y="1"/>
                    <a:pt x="0" y="702"/>
                    <a:pt x="0" y="1785"/>
                  </a:cubicBezTo>
                  <a:cubicBezTo>
                    <a:pt x="0" y="2752"/>
                    <a:pt x="767" y="3520"/>
                    <a:pt x="1768" y="3553"/>
                  </a:cubicBezTo>
                  <a:cubicBezTo>
                    <a:pt x="3336" y="3553"/>
                    <a:pt x="4136" y="1652"/>
                    <a:pt x="3036" y="517"/>
                  </a:cubicBezTo>
                  <a:cubicBezTo>
                    <a:pt x="2669" y="161"/>
                    <a:pt x="2221" y="1"/>
                    <a:pt x="178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2758;p75">
              <a:extLst>
                <a:ext uri="{FF2B5EF4-FFF2-40B4-BE49-F238E27FC236}">
                  <a16:creationId xmlns:a16="http://schemas.microsoft.com/office/drawing/2014/main" id="{C2CB93D6-21FC-9BCD-21B9-5281041A62F9}"/>
                </a:ext>
              </a:extLst>
            </p:cNvPr>
            <p:cNvSpPr/>
            <p:nvPr/>
          </p:nvSpPr>
          <p:spPr>
            <a:xfrm>
              <a:off x="7972286" y="1302375"/>
              <a:ext cx="121533" cy="131628"/>
            </a:xfrm>
            <a:custGeom>
              <a:avLst/>
              <a:gdLst/>
              <a:ahLst/>
              <a:cxnLst/>
              <a:rect l="l" t="t" r="r" b="b"/>
              <a:pathLst>
                <a:path w="9174" h="9841" extrusionOk="0">
                  <a:moveTo>
                    <a:pt x="5704" y="0"/>
                  </a:moveTo>
                  <a:cubicBezTo>
                    <a:pt x="4537" y="0"/>
                    <a:pt x="3436" y="600"/>
                    <a:pt x="2835" y="1601"/>
                  </a:cubicBezTo>
                  <a:lnTo>
                    <a:pt x="2835" y="300"/>
                  </a:lnTo>
                  <a:lnTo>
                    <a:pt x="0" y="300"/>
                  </a:lnTo>
                  <a:lnTo>
                    <a:pt x="0" y="9840"/>
                  </a:lnTo>
                  <a:lnTo>
                    <a:pt x="2835" y="9840"/>
                  </a:lnTo>
                  <a:lnTo>
                    <a:pt x="2835" y="4837"/>
                  </a:lnTo>
                  <a:cubicBezTo>
                    <a:pt x="2835" y="3503"/>
                    <a:pt x="3436" y="2702"/>
                    <a:pt x="4637" y="2702"/>
                  </a:cubicBezTo>
                  <a:cubicBezTo>
                    <a:pt x="5704" y="2702"/>
                    <a:pt x="6238" y="3469"/>
                    <a:pt x="6238" y="4837"/>
                  </a:cubicBezTo>
                  <a:lnTo>
                    <a:pt x="6238" y="9840"/>
                  </a:lnTo>
                  <a:lnTo>
                    <a:pt x="9173" y="9840"/>
                  </a:lnTo>
                  <a:lnTo>
                    <a:pt x="9173" y="3803"/>
                  </a:lnTo>
                  <a:cubicBezTo>
                    <a:pt x="9173" y="1234"/>
                    <a:pt x="7739" y="0"/>
                    <a:pt x="570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文本框 6">
              <a:extLst>
                <a:ext uri="{FF2B5EF4-FFF2-40B4-BE49-F238E27FC236}">
                  <a16:creationId xmlns:a16="http://schemas.microsoft.com/office/drawing/2014/main" id="{814E1D8C-04F7-8CB5-414F-89D70B71127D}"/>
                </a:ext>
              </a:extLst>
            </p:cNvPr>
            <p:cNvSpPr txBox="1"/>
            <p:nvPr/>
          </p:nvSpPr>
          <p:spPr>
            <a:xfrm>
              <a:off x="6288138" y="1164252"/>
              <a:ext cx="12960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EEEEEE">
                      <a:lumMod val="25000"/>
                    </a:srgbClr>
                  </a:solidFill>
                  <a:effectLst/>
                  <a:uLnTx/>
                  <a:uFillTx/>
                  <a:latin typeface="Eras Bold ITC" panose="020B0907030504020204" pitchFamily="34" charset="0"/>
                  <a:cs typeface="Arial"/>
                  <a:sym typeface="Arial"/>
                </a:rPr>
                <a:t>Microsoft</a:t>
              </a:r>
              <a:endParaRPr kumimoji="0" lang="zh-CN" altLang="en-US" sz="1800" b="0" i="0" u="none" strike="noStrike" kern="0" cap="none" spc="0" normalizeH="0" baseline="0" noProof="0" dirty="0">
                <a:ln>
                  <a:noFill/>
                </a:ln>
                <a:solidFill>
                  <a:srgbClr val="EEEEEE">
                    <a:lumMod val="25000"/>
                  </a:srgbClr>
                </a:solidFill>
                <a:effectLst/>
                <a:uLnTx/>
                <a:uFillTx/>
                <a:latin typeface="Eras Bold ITC" panose="020B0907030504020204" pitchFamily="34" charset="0"/>
                <a:cs typeface="Arial"/>
                <a:sym typeface="Arial"/>
              </a:endParaRPr>
            </a:p>
          </p:txBody>
        </p:sp>
        <p:sp>
          <p:nvSpPr>
            <p:cNvPr id="8" name="十字形 7">
              <a:extLst>
                <a:ext uri="{FF2B5EF4-FFF2-40B4-BE49-F238E27FC236}">
                  <a16:creationId xmlns:a16="http://schemas.microsoft.com/office/drawing/2014/main" id="{E487B163-4A54-EAE3-183E-94823777F0DB}"/>
                </a:ext>
              </a:extLst>
            </p:cNvPr>
            <p:cNvSpPr/>
            <p:nvPr/>
          </p:nvSpPr>
          <p:spPr>
            <a:xfrm rot="2737154">
              <a:off x="7533667" y="1255402"/>
              <a:ext cx="185596" cy="189676"/>
            </a:xfrm>
            <a:prstGeom prst="plus">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dirty="0">
                <a:ln>
                  <a:noFill/>
                </a:ln>
                <a:solidFill>
                  <a:srgbClr val="263238"/>
                </a:solidFill>
                <a:effectLst/>
                <a:uLnTx/>
                <a:uFillTx/>
                <a:latin typeface="Arial"/>
                <a:ea typeface="宋体" panose="02010600030101010101" pitchFamily="2" charset="-122"/>
                <a:cs typeface="+mn-cs"/>
                <a:sym typeface="Arial"/>
              </a:endParaRPr>
            </a:p>
          </p:txBody>
        </p:sp>
      </p:grpSp>
      <p:sp>
        <p:nvSpPr>
          <p:cNvPr id="9" name="Google Shape;992;p38">
            <a:extLst>
              <a:ext uri="{FF2B5EF4-FFF2-40B4-BE49-F238E27FC236}">
                <a16:creationId xmlns:a16="http://schemas.microsoft.com/office/drawing/2014/main" id="{0BE93DBB-8E5E-EE83-480C-009988EED516}"/>
              </a:ext>
            </a:extLst>
          </p:cNvPr>
          <p:cNvSpPr txBox="1">
            <a:spLocks/>
          </p:cNvSpPr>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marL="0" marR="0" lvl="0" indent="0" algn="ctr" defTabSz="914400" rtl="0" eaLnBrk="1" fontAlgn="auto" latinLnBrk="0" hangingPunct="1">
              <a:lnSpc>
                <a:spcPct val="100000"/>
              </a:lnSpc>
              <a:spcBef>
                <a:spcPts val="0"/>
              </a:spcBef>
              <a:spcAft>
                <a:spcPts val="0"/>
              </a:spcAft>
              <a:buClr>
                <a:srgbClr val="000000"/>
              </a:buClr>
              <a:buSzPts val="2800"/>
              <a:buFont typeface="Fira Sans Extra Condensed"/>
              <a:buNone/>
              <a:tabLst/>
              <a:defRPr/>
            </a:pPr>
            <a:r>
              <a:rPr kumimoji="0" lang="en-US" sz="2800" b="1" i="0" u="none" strike="noStrike" kern="0" cap="none" spc="0" normalizeH="0" baseline="0" noProof="0" dirty="0">
                <a:ln>
                  <a:noFill/>
                </a:ln>
                <a:solidFill>
                  <a:srgbClr val="1642C5">
                    <a:lumMod val="75000"/>
                  </a:srgbClr>
                </a:solidFill>
                <a:effectLst/>
                <a:uLnTx/>
                <a:uFillTx/>
                <a:latin typeface="Fira Sans Extra Condensed"/>
                <a:sym typeface="Fira Sans Extra Condensed"/>
              </a:rPr>
              <a:t>DCF-Step2: Estimate WACC</a:t>
            </a:r>
          </a:p>
        </p:txBody>
      </p:sp>
      <p:graphicFrame>
        <p:nvGraphicFramePr>
          <p:cNvPr id="10" name="表格 10">
            <a:extLst>
              <a:ext uri="{FF2B5EF4-FFF2-40B4-BE49-F238E27FC236}">
                <a16:creationId xmlns:a16="http://schemas.microsoft.com/office/drawing/2014/main" id="{7575698B-D5CE-40FB-E1BB-AE8EEA119093}"/>
              </a:ext>
            </a:extLst>
          </p:cNvPr>
          <p:cNvGraphicFramePr>
            <a:graphicFrameLocks noGrp="1"/>
          </p:cNvGraphicFramePr>
          <p:nvPr>
            <p:extLst>
              <p:ext uri="{D42A27DB-BD31-4B8C-83A1-F6EECF244321}">
                <p14:modId xmlns:p14="http://schemas.microsoft.com/office/powerpoint/2010/main" val="3418459954"/>
              </p:ext>
            </p:extLst>
          </p:nvPr>
        </p:nvGraphicFramePr>
        <p:xfrm>
          <a:off x="207168" y="1305884"/>
          <a:ext cx="4177409" cy="2225040"/>
        </p:xfrm>
        <a:graphic>
          <a:graphicData uri="http://schemas.openxmlformats.org/drawingml/2006/table">
            <a:tbl>
              <a:tblPr firstRow="1" bandRow="1">
                <a:tableStyleId>{85BE263C-DBD7-4A20-BB59-AAB30ACAA65A}</a:tableStyleId>
              </a:tblPr>
              <a:tblGrid>
                <a:gridCol w="3018790">
                  <a:extLst>
                    <a:ext uri="{9D8B030D-6E8A-4147-A177-3AD203B41FA5}">
                      <a16:colId xmlns:a16="http://schemas.microsoft.com/office/drawing/2014/main" val="2063260480"/>
                    </a:ext>
                  </a:extLst>
                </a:gridCol>
                <a:gridCol w="1158619">
                  <a:extLst>
                    <a:ext uri="{9D8B030D-6E8A-4147-A177-3AD203B41FA5}">
                      <a16:colId xmlns:a16="http://schemas.microsoft.com/office/drawing/2014/main" val="2605700041"/>
                    </a:ext>
                  </a:extLst>
                </a:gridCol>
              </a:tblGrid>
              <a:tr h="370840">
                <a:tc gridSpan="2">
                  <a:txBody>
                    <a:bodyPr/>
                    <a:lstStyle/>
                    <a:p>
                      <a:pPr algn="ctr"/>
                      <a:r>
                        <a:rPr lang="en-US" altLang="zh-CN" sz="1600" dirty="0"/>
                        <a:t>Capital structure</a:t>
                      </a:r>
                    </a:p>
                  </a:txBody>
                  <a:tcPr anchor="ctr">
                    <a:solidFill>
                      <a:schemeClr val="accent3">
                        <a:lumMod val="75000"/>
                      </a:schemeClr>
                    </a:solidFill>
                  </a:tcPr>
                </a:tc>
                <a:tc hMerge="1">
                  <a:txBody>
                    <a:bodyPr/>
                    <a:lstStyle/>
                    <a:p>
                      <a:endParaRPr lang="zh-CN" altLang="en-US" dirty="0"/>
                    </a:p>
                  </a:txBody>
                  <a:tcPr>
                    <a:solidFill>
                      <a:schemeClr val="accent3">
                        <a:lumMod val="75000"/>
                      </a:schemeClr>
                    </a:solidFill>
                  </a:tcPr>
                </a:tc>
                <a:extLst>
                  <a:ext uri="{0D108BD9-81ED-4DB2-BD59-A6C34878D82A}">
                    <a16:rowId xmlns:a16="http://schemas.microsoft.com/office/drawing/2014/main" val="2340836991"/>
                  </a:ext>
                </a:extLst>
              </a:tr>
              <a:tr h="370840">
                <a:tc>
                  <a:txBody>
                    <a:bodyPr/>
                    <a:lstStyle/>
                    <a:p>
                      <a:pPr algn="ctr" fontAlgn="b"/>
                      <a:r>
                        <a:rPr lang="en-US" sz="1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Common shares outstanding (million)</a:t>
                      </a:r>
                      <a:endParaRPr lang="en-US"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altLang="zh-CN" sz="1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123.81</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180809577"/>
                  </a:ext>
                </a:extLst>
              </a:tr>
              <a:tr h="370840">
                <a:tc>
                  <a:txBody>
                    <a:bodyPr/>
                    <a:lstStyle/>
                    <a:p>
                      <a:pPr algn="ctr" fontAlgn="b"/>
                      <a:r>
                        <a:rPr lang="en-US" sz="1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Share price on June 7, 2016</a:t>
                      </a:r>
                      <a:endParaRPr lang="en-US"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altLang="zh-CN" sz="1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$135.70 </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922053808"/>
                  </a:ext>
                </a:extLst>
              </a:tr>
              <a:tr h="370840">
                <a:tc>
                  <a:txBody>
                    <a:bodyPr/>
                    <a:lstStyle/>
                    <a:p>
                      <a:pPr algn="ctr" fontAlgn="b"/>
                      <a:r>
                        <a:rPr lang="en-US" sz="1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Market value of equity (million)</a:t>
                      </a:r>
                      <a:endParaRPr lang="en-US"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altLang="zh-CN" sz="1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$16,801.02 </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486918769"/>
                  </a:ext>
                </a:extLst>
              </a:tr>
              <a:tr h="370840">
                <a:tc>
                  <a:txBody>
                    <a:bodyPr/>
                    <a:lstStyle/>
                    <a:p>
                      <a:pPr algn="ctr" fontAlgn="b"/>
                      <a:r>
                        <a:rPr lang="en-US" sz="1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Long-term debt (million)</a:t>
                      </a:r>
                      <a:endParaRPr lang="en-US"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altLang="zh-CN" sz="1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$1,322.5 </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235488537"/>
                  </a:ext>
                </a:extLst>
              </a:tr>
              <a:tr h="370840">
                <a:tc>
                  <a:txBody>
                    <a:bodyPr/>
                    <a:lstStyle/>
                    <a:p>
                      <a:pPr algn="ctr" fontAlgn="b"/>
                      <a:r>
                        <a:rPr lang="en-US" sz="1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Total capitalization </a:t>
                      </a:r>
                      <a:r>
                        <a:rPr lang="en-US" altLang="zh-CN" sz="1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(million)</a:t>
                      </a:r>
                      <a:endParaRPr lang="en-US"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altLang="zh-CN" sz="1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$18,123.52 </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763239212"/>
                  </a:ext>
                </a:extLst>
              </a:tr>
            </a:tbl>
          </a:graphicData>
        </a:graphic>
      </p:graphicFrame>
      <p:graphicFrame>
        <p:nvGraphicFramePr>
          <p:cNvPr id="11" name="表格 10">
            <a:extLst>
              <a:ext uri="{FF2B5EF4-FFF2-40B4-BE49-F238E27FC236}">
                <a16:creationId xmlns:a16="http://schemas.microsoft.com/office/drawing/2014/main" id="{929DFF57-74CB-2ABE-79D4-64280F38525A}"/>
              </a:ext>
            </a:extLst>
          </p:cNvPr>
          <p:cNvGraphicFramePr>
            <a:graphicFrameLocks noGrp="1"/>
          </p:cNvGraphicFramePr>
          <p:nvPr/>
        </p:nvGraphicFramePr>
        <p:xfrm>
          <a:off x="4572000" y="1045005"/>
          <a:ext cx="4177409" cy="1483360"/>
        </p:xfrm>
        <a:graphic>
          <a:graphicData uri="http://schemas.openxmlformats.org/drawingml/2006/table">
            <a:tbl>
              <a:tblPr firstRow="1" bandRow="1">
                <a:tableStyleId>{85BE263C-DBD7-4A20-BB59-AAB30ACAA65A}</a:tableStyleId>
              </a:tblPr>
              <a:tblGrid>
                <a:gridCol w="3018790">
                  <a:extLst>
                    <a:ext uri="{9D8B030D-6E8A-4147-A177-3AD203B41FA5}">
                      <a16:colId xmlns:a16="http://schemas.microsoft.com/office/drawing/2014/main" val="2063260480"/>
                    </a:ext>
                  </a:extLst>
                </a:gridCol>
                <a:gridCol w="1158619">
                  <a:extLst>
                    <a:ext uri="{9D8B030D-6E8A-4147-A177-3AD203B41FA5}">
                      <a16:colId xmlns:a16="http://schemas.microsoft.com/office/drawing/2014/main" val="2605700041"/>
                    </a:ext>
                  </a:extLst>
                </a:gridCol>
              </a:tblGrid>
              <a:tr h="370840">
                <a:tc gridSpan="2">
                  <a:txBody>
                    <a:bodyPr/>
                    <a:lstStyle/>
                    <a:p>
                      <a:pPr algn="ctr"/>
                      <a:r>
                        <a:rPr lang="en-US" altLang="zh-CN" sz="1600" dirty="0"/>
                        <a:t>Cost of equity</a:t>
                      </a:r>
                    </a:p>
                  </a:txBody>
                  <a:tcPr anchor="ctr">
                    <a:solidFill>
                      <a:schemeClr val="accent3">
                        <a:lumMod val="60000"/>
                        <a:lumOff val="40000"/>
                      </a:schemeClr>
                    </a:solidFill>
                  </a:tcPr>
                </a:tc>
                <a:tc hMerge="1">
                  <a:txBody>
                    <a:bodyPr/>
                    <a:lstStyle/>
                    <a:p>
                      <a:endParaRPr lang="zh-CN" altLang="en-US" dirty="0"/>
                    </a:p>
                  </a:txBody>
                  <a:tcPr>
                    <a:solidFill>
                      <a:schemeClr val="accent3">
                        <a:lumMod val="75000"/>
                      </a:schemeClr>
                    </a:solidFill>
                  </a:tcPr>
                </a:tc>
                <a:extLst>
                  <a:ext uri="{0D108BD9-81ED-4DB2-BD59-A6C34878D82A}">
                    <a16:rowId xmlns:a16="http://schemas.microsoft.com/office/drawing/2014/main" val="2340836991"/>
                  </a:ext>
                </a:extLst>
              </a:tr>
              <a:tr h="370840">
                <a:tc>
                  <a:txBody>
                    <a:bodyPr/>
                    <a:lstStyle/>
                    <a:p>
                      <a:pPr algn="ctr" fontAlgn="b"/>
                      <a:r>
                        <a:rPr lang="en-US" sz="1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Estimated cost of equity (CAPM)</a:t>
                      </a:r>
                      <a:endParaRPr lang="en-US"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altLang="zh-CN" sz="1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17.36%</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180809577"/>
                  </a:ext>
                </a:extLst>
              </a:tr>
              <a:tr h="370840">
                <a:tc>
                  <a:txBody>
                    <a:bodyPr/>
                    <a:lstStyle/>
                    <a:p>
                      <a:pPr algn="ctr" fontAlgn="b"/>
                      <a:r>
                        <a:rPr lang="en-US" sz="1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Estimated cost of equity (FF 3-factor)</a:t>
                      </a:r>
                      <a:endParaRPr lang="en-US"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altLang="zh-CN" sz="1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19.11%</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922053808"/>
                  </a:ext>
                </a:extLst>
              </a:tr>
              <a:tr h="370840">
                <a:tc>
                  <a:txBody>
                    <a:bodyPr/>
                    <a:lstStyle/>
                    <a:p>
                      <a:pPr algn="ctr" fontAlgn="b"/>
                      <a:r>
                        <a:rPr lang="en-US" sz="1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Weighted average cost of debt</a:t>
                      </a:r>
                      <a:endParaRPr lang="en-US"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ctr"/>
                      <a:r>
                        <a:rPr lang="en-US" altLang="zh-CN" sz="1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0.48%</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486918769"/>
                  </a:ext>
                </a:extLst>
              </a:tr>
            </a:tbl>
          </a:graphicData>
        </a:graphic>
      </p:graphicFrame>
      <p:graphicFrame>
        <p:nvGraphicFramePr>
          <p:cNvPr id="12" name="表格 11">
            <a:extLst>
              <a:ext uri="{FF2B5EF4-FFF2-40B4-BE49-F238E27FC236}">
                <a16:creationId xmlns:a16="http://schemas.microsoft.com/office/drawing/2014/main" id="{E83E8263-0D86-06D6-7A6C-AD0E76C0D316}"/>
              </a:ext>
            </a:extLst>
          </p:cNvPr>
          <p:cNvGraphicFramePr>
            <a:graphicFrameLocks noGrp="1"/>
          </p:cNvGraphicFramePr>
          <p:nvPr/>
        </p:nvGraphicFramePr>
        <p:xfrm>
          <a:off x="4571999" y="2656943"/>
          <a:ext cx="4177409" cy="1112520"/>
        </p:xfrm>
        <a:graphic>
          <a:graphicData uri="http://schemas.openxmlformats.org/drawingml/2006/table">
            <a:tbl>
              <a:tblPr firstRow="1" bandRow="1">
                <a:tableStyleId>{85BE263C-DBD7-4A20-BB59-AAB30ACAA65A}</a:tableStyleId>
              </a:tblPr>
              <a:tblGrid>
                <a:gridCol w="3018790">
                  <a:extLst>
                    <a:ext uri="{9D8B030D-6E8A-4147-A177-3AD203B41FA5}">
                      <a16:colId xmlns:a16="http://schemas.microsoft.com/office/drawing/2014/main" val="2063260480"/>
                    </a:ext>
                  </a:extLst>
                </a:gridCol>
                <a:gridCol w="1158619">
                  <a:extLst>
                    <a:ext uri="{9D8B030D-6E8A-4147-A177-3AD203B41FA5}">
                      <a16:colId xmlns:a16="http://schemas.microsoft.com/office/drawing/2014/main" val="2605700041"/>
                    </a:ext>
                  </a:extLst>
                </a:gridCol>
              </a:tblGrid>
              <a:tr h="370840">
                <a:tc gridSpan="2">
                  <a:txBody>
                    <a:bodyPr/>
                    <a:lstStyle/>
                    <a:p>
                      <a:pPr algn="ctr"/>
                      <a:r>
                        <a:rPr lang="en-US" altLang="zh-CN" sz="1600" dirty="0"/>
                        <a:t>Cost of debt</a:t>
                      </a:r>
                    </a:p>
                  </a:txBody>
                  <a:tcPr anchor="ctr">
                    <a:solidFill>
                      <a:schemeClr val="accent3">
                        <a:lumMod val="20000"/>
                        <a:lumOff val="80000"/>
                      </a:schemeClr>
                    </a:solidFill>
                  </a:tcPr>
                </a:tc>
                <a:tc hMerge="1">
                  <a:txBody>
                    <a:bodyPr/>
                    <a:lstStyle/>
                    <a:p>
                      <a:endParaRPr lang="zh-CN" altLang="en-US" dirty="0"/>
                    </a:p>
                  </a:txBody>
                  <a:tcPr>
                    <a:solidFill>
                      <a:schemeClr val="accent3">
                        <a:lumMod val="75000"/>
                      </a:schemeClr>
                    </a:solidFill>
                  </a:tcPr>
                </a:tc>
                <a:extLst>
                  <a:ext uri="{0D108BD9-81ED-4DB2-BD59-A6C34878D82A}">
                    <a16:rowId xmlns:a16="http://schemas.microsoft.com/office/drawing/2014/main" val="2340836991"/>
                  </a:ext>
                </a:extLst>
              </a:tr>
              <a:tr h="370840">
                <a:tc>
                  <a:txBody>
                    <a:bodyPr/>
                    <a:lstStyle/>
                    <a:p>
                      <a:pPr algn="ctr" fontAlgn="b"/>
                      <a:r>
                        <a:rPr lang="en-US" sz="1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Tax rate as of 2015</a:t>
                      </a:r>
                      <a:endParaRPr lang="en-US"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altLang="zh-CN" sz="1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33.10%</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180809577"/>
                  </a:ext>
                </a:extLst>
              </a:tr>
              <a:tr h="370840">
                <a:tc>
                  <a:txBody>
                    <a:bodyPr/>
                    <a:lstStyle/>
                    <a:p>
                      <a:pPr algn="ctr" fontAlgn="b"/>
                      <a:r>
                        <a:rPr lang="en-US" sz="1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Weighted average cost of capital</a:t>
                      </a:r>
                      <a:endParaRPr lang="en-US"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altLang="zh-CN" sz="14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16.12%</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922053808"/>
                  </a:ext>
                </a:extLst>
              </a:tr>
            </a:tbl>
          </a:graphicData>
        </a:graphic>
      </p:graphicFrame>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44E6BC6-E42A-249C-7663-99B0896AF2EE}"/>
                  </a:ext>
                </a:extLst>
              </p:cNvPr>
              <p:cNvSpPr txBox="1"/>
              <p:nvPr/>
            </p:nvSpPr>
            <p:spPr>
              <a:xfrm>
                <a:off x="2315250" y="3972773"/>
                <a:ext cx="4513498" cy="704039"/>
              </a:xfrm>
              <a:prstGeom prst="rect">
                <a:avLst/>
              </a:prstGeom>
              <a:noFill/>
            </p:spPr>
            <p:txBody>
              <a:bodyPr wrap="square" rtlCol="0">
                <a:spAutoFit/>
              </a:bodyPr>
              <a:lstStyle/>
              <a:p>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𝑊𝐴𝐶𝐶</m:t>
                        </m:r>
                      </m:sub>
                    </m:sSub>
                  </m:oMath>
                </a14:m>
                <a:r>
                  <a:rPr lang="en-US" altLang="zh-CN" sz="2800" dirty="0"/>
                  <a:t>=</a:t>
                </a:r>
                <a14:m>
                  <m:oMath xmlns:m="http://schemas.openxmlformats.org/officeDocument/2006/math">
                    <m:f>
                      <m:fPr>
                        <m:ctrlPr>
                          <a:rPr lang="en-US" altLang="zh-CN" sz="2800" i="1" dirty="0" smtClean="0">
                            <a:latin typeface="Cambria Math" panose="02040503050406030204" pitchFamily="18" charset="0"/>
                          </a:rPr>
                        </m:ctrlPr>
                      </m:fPr>
                      <m:num>
                        <m:r>
                          <a:rPr lang="en-US" altLang="zh-CN" sz="2800" b="0" i="1" dirty="0" smtClean="0">
                            <a:latin typeface="Cambria Math" panose="02040503050406030204" pitchFamily="18" charset="0"/>
                          </a:rPr>
                          <m:t>𝐸</m:t>
                        </m:r>
                      </m:num>
                      <m:den>
                        <m:r>
                          <a:rPr lang="en-US" altLang="zh-CN" sz="2800" b="0" i="1" dirty="0" smtClean="0">
                            <a:latin typeface="Cambria Math" panose="02040503050406030204" pitchFamily="18" charset="0"/>
                          </a:rPr>
                          <m:t>𝐷</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𝐸</m:t>
                        </m:r>
                      </m:den>
                    </m:f>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𝑟</m:t>
                        </m:r>
                      </m:e>
                      <m:sub>
                        <m:r>
                          <a:rPr lang="en-US" altLang="zh-CN" sz="2800" b="0" i="1" dirty="0" smtClean="0">
                            <a:latin typeface="Cambria Math" panose="02040503050406030204" pitchFamily="18" charset="0"/>
                          </a:rPr>
                          <m:t>𝐸</m:t>
                        </m:r>
                      </m:sub>
                    </m:sSub>
                  </m:oMath>
                </a14:m>
                <a:r>
                  <a:rPr lang="en-US" altLang="zh-CN" sz="2800" dirty="0"/>
                  <a:t>+ </a:t>
                </a:r>
                <a14:m>
                  <m:oMath xmlns:m="http://schemas.openxmlformats.org/officeDocument/2006/math">
                    <m:f>
                      <m:fPr>
                        <m:ctrlPr>
                          <a:rPr lang="en-US" altLang="zh-CN" sz="2800" i="1" dirty="0">
                            <a:latin typeface="Cambria Math" panose="02040503050406030204" pitchFamily="18" charset="0"/>
                          </a:rPr>
                        </m:ctrlPr>
                      </m:fPr>
                      <m:num>
                        <m:r>
                          <a:rPr lang="en-US" altLang="zh-CN" sz="2800" b="0" i="1" dirty="0" smtClean="0">
                            <a:latin typeface="Cambria Math" panose="02040503050406030204" pitchFamily="18" charset="0"/>
                          </a:rPr>
                          <m:t>𝐷</m:t>
                        </m:r>
                      </m:num>
                      <m:den>
                        <m:r>
                          <a:rPr lang="en-US" altLang="zh-CN" sz="2800" i="1" dirty="0">
                            <a:latin typeface="Cambria Math" panose="02040503050406030204" pitchFamily="18" charset="0"/>
                          </a:rPr>
                          <m:t>𝐷</m:t>
                        </m:r>
                        <m:r>
                          <a:rPr lang="en-US" altLang="zh-CN" sz="2800" i="1" dirty="0">
                            <a:latin typeface="Cambria Math" panose="02040503050406030204" pitchFamily="18" charset="0"/>
                          </a:rPr>
                          <m:t>+</m:t>
                        </m:r>
                        <m:r>
                          <a:rPr lang="en-US" altLang="zh-CN" sz="2800" i="1" dirty="0">
                            <a:latin typeface="Cambria Math" panose="02040503050406030204" pitchFamily="18" charset="0"/>
                          </a:rPr>
                          <m:t>𝐸</m:t>
                        </m:r>
                      </m:den>
                    </m:f>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𝑟</m:t>
                        </m:r>
                      </m:e>
                      <m:sub>
                        <m:r>
                          <a:rPr lang="en-US" altLang="zh-CN" sz="2800" b="0" i="1" dirty="0" smtClean="0">
                            <a:latin typeface="Cambria Math" panose="02040503050406030204" pitchFamily="18" charset="0"/>
                          </a:rPr>
                          <m:t>𝐷</m:t>
                        </m:r>
                      </m:sub>
                    </m:sSub>
                  </m:oMath>
                </a14:m>
                <a:r>
                  <a:rPr lang="en-US" altLang="zh-CN" sz="2800" dirty="0"/>
                  <a:t>(1-</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smtClean="0">
                            <a:latin typeface="Cambria Math" panose="02040503050406030204" pitchFamily="18" charset="0"/>
                          </a:rPr>
                          <m:t>𝜏</m:t>
                        </m:r>
                      </m:e>
                      <m:sub>
                        <m:r>
                          <a:rPr lang="en-US" altLang="zh-CN" sz="2800" b="0" i="1" smtClean="0">
                            <a:latin typeface="Cambria Math" panose="02040503050406030204" pitchFamily="18" charset="0"/>
                          </a:rPr>
                          <m:t>𝑐</m:t>
                        </m:r>
                      </m:sub>
                    </m:sSub>
                  </m:oMath>
                </a14:m>
                <a:r>
                  <a:rPr lang="en-US" altLang="zh-CN" sz="2800" dirty="0"/>
                  <a:t>)</a:t>
                </a:r>
                <a:endParaRPr lang="zh-CN" altLang="en-US" sz="2800" dirty="0"/>
              </a:p>
            </p:txBody>
          </p:sp>
        </mc:Choice>
        <mc:Fallback xmlns="">
          <p:sp>
            <p:nvSpPr>
              <p:cNvPr id="14" name="文本框 13">
                <a:extLst>
                  <a:ext uri="{FF2B5EF4-FFF2-40B4-BE49-F238E27FC236}">
                    <a16:creationId xmlns:a16="http://schemas.microsoft.com/office/drawing/2014/main" id="{F44E6BC6-E42A-249C-7663-99B0896AF2EE}"/>
                  </a:ext>
                </a:extLst>
              </p:cNvPr>
              <p:cNvSpPr txBox="1">
                <a:spLocks noRot="1" noChangeAspect="1" noMove="1" noResize="1" noEditPoints="1" noAdjustHandles="1" noChangeArrowheads="1" noChangeShapeType="1" noTextEdit="1"/>
              </p:cNvSpPr>
              <p:nvPr/>
            </p:nvSpPr>
            <p:spPr>
              <a:xfrm>
                <a:off x="2315250" y="3972773"/>
                <a:ext cx="4513498" cy="704039"/>
              </a:xfrm>
              <a:prstGeom prst="rect">
                <a:avLst/>
              </a:prstGeom>
              <a:blipFill>
                <a:blip r:embed="rId2"/>
                <a:stretch>
                  <a:fillRect b="-95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9899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DCF-Step3: Calculate Terminal Value</a:t>
            </a:r>
            <a:endParaRPr dirty="0">
              <a:solidFill>
                <a:schemeClr val="accent1">
                  <a:lumMod val="75000"/>
                </a:schemeClr>
              </a:solidFill>
            </a:endParaRPr>
          </a:p>
        </p:txBody>
      </p:sp>
      <p:pic>
        <p:nvPicPr>
          <p:cNvPr id="2" name="图片 1">
            <a:extLst>
              <a:ext uri="{FF2B5EF4-FFF2-40B4-BE49-F238E27FC236}">
                <a16:creationId xmlns:a16="http://schemas.microsoft.com/office/drawing/2014/main" id="{00005FAD-88D4-E9C5-9C41-E23872AAED85}"/>
              </a:ext>
            </a:extLst>
          </p:cNvPr>
          <p:cNvPicPr>
            <a:picLocks noChangeAspect="1"/>
          </p:cNvPicPr>
          <p:nvPr/>
        </p:nvPicPr>
        <p:blipFill>
          <a:blip r:embed="rId3"/>
          <a:stretch>
            <a:fillRect/>
          </a:stretch>
        </p:blipFill>
        <p:spPr>
          <a:xfrm>
            <a:off x="7049700" y="97260"/>
            <a:ext cx="1950889" cy="499915"/>
          </a:xfrm>
          <a:prstGeom prst="rect">
            <a:avLst/>
          </a:prstGeom>
        </p:spPr>
      </p:pic>
      <p:sp>
        <p:nvSpPr>
          <p:cNvPr id="6" name="Google Shape;912;p35">
            <a:extLst>
              <a:ext uri="{FF2B5EF4-FFF2-40B4-BE49-F238E27FC236}">
                <a16:creationId xmlns:a16="http://schemas.microsoft.com/office/drawing/2014/main" id="{4416419F-085A-8439-3D30-5130BF5C1233}"/>
              </a:ext>
            </a:extLst>
          </p:cNvPr>
          <p:cNvSpPr txBox="1"/>
          <p:nvPr/>
        </p:nvSpPr>
        <p:spPr>
          <a:xfrm>
            <a:off x="457200" y="925288"/>
            <a:ext cx="8010470" cy="489275"/>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Perpetuity growth method</a:t>
            </a:r>
            <a:endParaRPr kumimoji="0"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7" name="Google Shape;913;p35">
            <a:extLst>
              <a:ext uri="{FF2B5EF4-FFF2-40B4-BE49-F238E27FC236}">
                <a16:creationId xmlns:a16="http://schemas.microsoft.com/office/drawing/2014/main" id="{E7E601E1-D8C1-1DF5-CB5E-C03C437FE5D8}"/>
              </a:ext>
            </a:extLst>
          </p:cNvPr>
          <p:cNvSpPr txBox="1"/>
          <p:nvPr/>
        </p:nvSpPr>
        <p:spPr>
          <a:xfrm>
            <a:off x="2206927" y="1686535"/>
            <a:ext cx="5021702" cy="398203"/>
          </a:xfrm>
          <a:prstGeom prst="rect">
            <a:avLst/>
          </a:prstGeom>
          <a:solidFill>
            <a:srgbClr val="1642C5">
              <a:alpha val="1254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Find long-term industry growth rate (g)</a:t>
            </a:r>
            <a:endParaRPr kumimoji="0"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sp>
        <p:nvSpPr>
          <p:cNvPr id="8" name="Google Shape;397;p23">
            <a:extLst>
              <a:ext uri="{FF2B5EF4-FFF2-40B4-BE49-F238E27FC236}">
                <a16:creationId xmlns:a16="http://schemas.microsoft.com/office/drawing/2014/main" id="{3F6719DE-C2AF-AE00-4A5A-CCE142F5525E}"/>
              </a:ext>
            </a:extLst>
          </p:cNvPr>
          <p:cNvSpPr/>
          <p:nvPr/>
        </p:nvSpPr>
        <p:spPr>
          <a:xfrm>
            <a:off x="1486717" y="1556976"/>
            <a:ext cx="584400" cy="5844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01</a:t>
            </a:r>
            <a:endParaRPr kumimoji="0"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9" name="Google Shape;913;p35">
            <a:extLst>
              <a:ext uri="{FF2B5EF4-FFF2-40B4-BE49-F238E27FC236}">
                <a16:creationId xmlns:a16="http://schemas.microsoft.com/office/drawing/2014/main" id="{7A5DBFF2-774D-3D87-EC37-A853356B5944}"/>
              </a:ext>
            </a:extLst>
          </p:cNvPr>
          <p:cNvSpPr txBox="1"/>
          <p:nvPr/>
        </p:nvSpPr>
        <p:spPr>
          <a:xfrm>
            <a:off x="2206927" y="2314394"/>
            <a:ext cx="5021702" cy="568316"/>
          </a:xfrm>
          <a:prstGeom prst="rect">
            <a:avLst/>
          </a:prstGeom>
          <a:solidFill>
            <a:srgbClr val="1642C5">
              <a:alpha val="1254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LinkedIn belongs to ICT industry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(Information,Communication, and Technology)</a:t>
            </a:r>
            <a:endParaRPr kumimoji="0"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sp>
        <p:nvSpPr>
          <p:cNvPr id="10" name="Google Shape;913;p35">
            <a:extLst>
              <a:ext uri="{FF2B5EF4-FFF2-40B4-BE49-F238E27FC236}">
                <a16:creationId xmlns:a16="http://schemas.microsoft.com/office/drawing/2014/main" id="{DD601FA9-88CA-A51D-C913-CB23E00882BB}"/>
              </a:ext>
            </a:extLst>
          </p:cNvPr>
          <p:cNvSpPr txBox="1"/>
          <p:nvPr/>
        </p:nvSpPr>
        <p:spPr>
          <a:xfrm>
            <a:off x="2206927" y="3112366"/>
            <a:ext cx="5021702" cy="568316"/>
          </a:xfrm>
          <a:prstGeom prst="rect">
            <a:avLst/>
          </a:prstGeom>
          <a:solidFill>
            <a:srgbClr val="1642C5">
              <a:alpha val="1254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Obtain GDP of ICT industry from </a:t>
            </a:r>
            <a:r>
              <a:rPr kumimoji="0" lang="en" sz="1400" b="0" i="0" u="none" strike="noStrike" kern="0" cap="none" spc="0" normalizeH="0" baseline="0" noProof="0" dirty="0">
                <a:ln>
                  <a:noFill/>
                </a:ln>
                <a:solidFill>
                  <a:srgbClr val="1642C5">
                    <a:lumMod val="75000"/>
                  </a:srgbClr>
                </a:solidFill>
                <a:effectLst/>
                <a:uLnTx/>
                <a:uFillTx/>
                <a:latin typeface="Calibri" panose="020F0502020204030204" pitchFamily="34" charset="0"/>
                <a:ea typeface="Calibri" panose="020F0502020204030204" pitchFamily="34" charset="0"/>
                <a:cs typeface="Calibri" panose="020F0502020204030204" pitchFamily="34" charset="0"/>
                <a:sym typeface="Roboto"/>
                <a:hlinkClick r:id="rId4">
                  <a:extLst>
                    <a:ext uri="{A12FA001-AC4F-418D-AE19-62706E023703}">
                      <ahyp:hlinkClr xmlns:ahyp="http://schemas.microsoft.com/office/drawing/2018/hyperlinkcolor" val="tx"/>
                    </a:ext>
                  </a:extLst>
                </a:hlinkClick>
              </a:rPr>
              <a:t>Bureau of Economic Analysis</a:t>
            </a:r>
            <a:endParaRPr kumimoji="0" sz="1400" b="0" i="0" u="none" strike="noStrike" kern="0" cap="none" spc="0" normalizeH="0" baseline="0" noProof="0" dirty="0">
              <a:ln>
                <a:noFill/>
              </a:ln>
              <a:solidFill>
                <a:srgbClr val="1642C5">
                  <a:lumMod val="75000"/>
                </a:srgbClr>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sp>
        <p:nvSpPr>
          <p:cNvPr id="11" name="Google Shape;913;p35">
            <a:extLst>
              <a:ext uri="{FF2B5EF4-FFF2-40B4-BE49-F238E27FC236}">
                <a16:creationId xmlns:a16="http://schemas.microsoft.com/office/drawing/2014/main" id="{9E423A2F-CA03-A0A9-0A12-FB4A25241EF1}"/>
              </a:ext>
            </a:extLst>
          </p:cNvPr>
          <p:cNvSpPr txBox="1"/>
          <p:nvPr/>
        </p:nvSpPr>
        <p:spPr>
          <a:xfrm>
            <a:off x="2206927" y="3910338"/>
            <a:ext cx="5021702" cy="568316"/>
          </a:xfrm>
          <a:prstGeom prst="rect">
            <a:avLst/>
          </a:prstGeom>
          <a:solidFill>
            <a:srgbClr val="1642C5">
              <a:alpha val="1254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The average industry GDP gro</a:t>
            </a:r>
            <a:r>
              <a:rPr kumimoji="0" lang="en-US" altLang="zh-CN" sz="14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w</a:t>
            </a:r>
            <a:r>
              <a:rPr kumimoji="0" lang="en" sz="14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th </a:t>
            </a:r>
            <a:r>
              <a:rPr kumimoji="0" lang="en"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rate is 6.73% from 2001 to 2015 (2001 and 2009 are excluded!!)</a:t>
            </a:r>
            <a:endParaRPr kumimoji="0"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sp>
        <p:nvSpPr>
          <p:cNvPr id="12" name="Google Shape;412;p23">
            <a:extLst>
              <a:ext uri="{FF2B5EF4-FFF2-40B4-BE49-F238E27FC236}">
                <a16:creationId xmlns:a16="http://schemas.microsoft.com/office/drawing/2014/main" id="{028082C9-7DA8-DE5A-8FB1-0810E152A550}"/>
              </a:ext>
            </a:extLst>
          </p:cNvPr>
          <p:cNvSpPr/>
          <p:nvPr/>
        </p:nvSpPr>
        <p:spPr>
          <a:xfrm>
            <a:off x="1486717" y="2330650"/>
            <a:ext cx="584400" cy="5844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Fira Sans Extra Condensed"/>
                <a:ea typeface="Fira Sans Extra Condensed"/>
                <a:cs typeface="Fira Sans Extra Condensed"/>
                <a:sym typeface="Fira Sans Extra Condensed"/>
              </a:rPr>
              <a:t>02</a:t>
            </a:r>
            <a:endParaRPr kumimoji="0" sz="1800" b="1" i="0" u="none" strike="noStrike" kern="0" cap="none" spc="0" normalizeH="0" baseline="0" noProof="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3" name="Google Shape;405;p23">
            <a:extLst>
              <a:ext uri="{FF2B5EF4-FFF2-40B4-BE49-F238E27FC236}">
                <a16:creationId xmlns:a16="http://schemas.microsoft.com/office/drawing/2014/main" id="{D05AA43A-36FB-608A-1E12-C7170B815C5C}"/>
              </a:ext>
            </a:extLst>
          </p:cNvPr>
          <p:cNvSpPr/>
          <p:nvPr/>
        </p:nvSpPr>
        <p:spPr>
          <a:xfrm>
            <a:off x="1486717" y="3101074"/>
            <a:ext cx="584400" cy="5844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03</a:t>
            </a:r>
            <a:endParaRPr kumimoji="0"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4" name="Google Shape;419;p23">
            <a:extLst>
              <a:ext uri="{FF2B5EF4-FFF2-40B4-BE49-F238E27FC236}">
                <a16:creationId xmlns:a16="http://schemas.microsoft.com/office/drawing/2014/main" id="{CD1CBE7A-1C75-360C-E35A-1E1B2070079C}"/>
              </a:ext>
            </a:extLst>
          </p:cNvPr>
          <p:cNvSpPr/>
          <p:nvPr/>
        </p:nvSpPr>
        <p:spPr>
          <a:xfrm>
            <a:off x="1486717" y="3871498"/>
            <a:ext cx="584400" cy="5844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Fira Sans Extra Condensed"/>
                <a:ea typeface="Fira Sans Extra Condensed"/>
                <a:cs typeface="Fira Sans Extra Condensed"/>
                <a:sym typeface="Fira Sans Extra Condensed"/>
              </a:rPr>
              <a:t>04</a:t>
            </a:r>
            <a:endParaRPr kumimoji="0" sz="1800" b="1" i="0" u="none" strike="noStrike" kern="0" cap="none" spc="0" normalizeH="0" baseline="0" noProof="0">
              <a:ln>
                <a:noFill/>
              </a:ln>
              <a:solidFill>
                <a:srgbClr val="FFFFFF"/>
              </a:solidFill>
              <a:effectLst/>
              <a:uLnTx/>
              <a:uFillTx/>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1282952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pic>
        <p:nvPicPr>
          <p:cNvPr id="2" name="图片 1">
            <a:extLst>
              <a:ext uri="{FF2B5EF4-FFF2-40B4-BE49-F238E27FC236}">
                <a16:creationId xmlns:a16="http://schemas.microsoft.com/office/drawing/2014/main" id="{00005FAD-88D4-E9C5-9C41-E23872AAED85}"/>
              </a:ext>
            </a:extLst>
          </p:cNvPr>
          <p:cNvPicPr>
            <a:picLocks noChangeAspect="1"/>
          </p:cNvPicPr>
          <p:nvPr/>
        </p:nvPicPr>
        <p:blipFill>
          <a:blip r:embed="rId3"/>
          <a:stretch>
            <a:fillRect/>
          </a:stretch>
        </p:blipFill>
        <p:spPr>
          <a:xfrm>
            <a:off x="7049700" y="97260"/>
            <a:ext cx="1950889" cy="499915"/>
          </a:xfrm>
          <a:prstGeom prst="rect">
            <a:avLst/>
          </a:prstGeom>
        </p:spPr>
      </p:pic>
      <p:graphicFrame>
        <p:nvGraphicFramePr>
          <p:cNvPr id="4" name="表格 4">
            <a:extLst>
              <a:ext uri="{FF2B5EF4-FFF2-40B4-BE49-F238E27FC236}">
                <a16:creationId xmlns:a16="http://schemas.microsoft.com/office/drawing/2014/main" id="{A350CA5B-6CC4-361A-675B-6E16C905A294}"/>
              </a:ext>
            </a:extLst>
          </p:cNvPr>
          <p:cNvGraphicFramePr>
            <a:graphicFrameLocks noGrp="1"/>
          </p:cNvGraphicFramePr>
          <p:nvPr/>
        </p:nvGraphicFramePr>
        <p:xfrm>
          <a:off x="1189392" y="1556976"/>
          <a:ext cx="6765215" cy="1112520"/>
        </p:xfrm>
        <a:graphic>
          <a:graphicData uri="http://schemas.openxmlformats.org/drawingml/2006/table">
            <a:tbl>
              <a:tblPr firstRow="1" bandRow="1">
                <a:tableStyleId>{3B4B98B0-60AC-42C2-AFA5-B58CD77FA1E5}</a:tableStyleId>
              </a:tblPr>
              <a:tblGrid>
                <a:gridCol w="1343343">
                  <a:extLst>
                    <a:ext uri="{9D8B030D-6E8A-4147-A177-3AD203B41FA5}">
                      <a16:colId xmlns:a16="http://schemas.microsoft.com/office/drawing/2014/main" val="3767975489"/>
                    </a:ext>
                  </a:extLst>
                </a:gridCol>
                <a:gridCol w="677734">
                  <a:extLst>
                    <a:ext uri="{9D8B030D-6E8A-4147-A177-3AD203B41FA5}">
                      <a16:colId xmlns:a16="http://schemas.microsoft.com/office/drawing/2014/main" val="249671538"/>
                    </a:ext>
                  </a:extLst>
                </a:gridCol>
                <a:gridCol w="677734">
                  <a:extLst>
                    <a:ext uri="{9D8B030D-6E8A-4147-A177-3AD203B41FA5}">
                      <a16:colId xmlns:a16="http://schemas.microsoft.com/office/drawing/2014/main" val="3928652988"/>
                    </a:ext>
                  </a:extLst>
                </a:gridCol>
                <a:gridCol w="677734">
                  <a:extLst>
                    <a:ext uri="{9D8B030D-6E8A-4147-A177-3AD203B41FA5}">
                      <a16:colId xmlns:a16="http://schemas.microsoft.com/office/drawing/2014/main" val="1080018936"/>
                    </a:ext>
                  </a:extLst>
                </a:gridCol>
                <a:gridCol w="677734">
                  <a:extLst>
                    <a:ext uri="{9D8B030D-6E8A-4147-A177-3AD203B41FA5}">
                      <a16:colId xmlns:a16="http://schemas.microsoft.com/office/drawing/2014/main" val="2493903311"/>
                    </a:ext>
                  </a:extLst>
                </a:gridCol>
                <a:gridCol w="677734">
                  <a:extLst>
                    <a:ext uri="{9D8B030D-6E8A-4147-A177-3AD203B41FA5}">
                      <a16:colId xmlns:a16="http://schemas.microsoft.com/office/drawing/2014/main" val="3762288441"/>
                    </a:ext>
                  </a:extLst>
                </a:gridCol>
                <a:gridCol w="677734">
                  <a:extLst>
                    <a:ext uri="{9D8B030D-6E8A-4147-A177-3AD203B41FA5}">
                      <a16:colId xmlns:a16="http://schemas.microsoft.com/office/drawing/2014/main" val="42538837"/>
                    </a:ext>
                  </a:extLst>
                </a:gridCol>
                <a:gridCol w="677734">
                  <a:extLst>
                    <a:ext uri="{9D8B030D-6E8A-4147-A177-3AD203B41FA5}">
                      <a16:colId xmlns:a16="http://schemas.microsoft.com/office/drawing/2014/main" val="2676444628"/>
                    </a:ext>
                  </a:extLst>
                </a:gridCol>
                <a:gridCol w="677734">
                  <a:extLst>
                    <a:ext uri="{9D8B030D-6E8A-4147-A177-3AD203B41FA5}">
                      <a16:colId xmlns:a16="http://schemas.microsoft.com/office/drawing/2014/main" val="1564887834"/>
                    </a:ext>
                  </a:extLst>
                </a:gridCol>
              </a:tblGrid>
              <a:tr h="370840">
                <a:tc>
                  <a:txBody>
                    <a:bodyPr/>
                    <a:lstStyle/>
                    <a:p>
                      <a:pPr algn="ctr"/>
                      <a:r>
                        <a:rPr lang="en-US" altLang="zh-CN" sz="1200" dirty="0">
                          <a:latin typeface="Calibri" panose="020F0502020204030204" pitchFamily="34" charset="0"/>
                          <a:ea typeface="Calibri" panose="020F0502020204030204" pitchFamily="34" charset="0"/>
                          <a:cs typeface="Calibri" panose="020F0502020204030204" pitchFamily="34" charset="0"/>
                        </a:rPr>
                        <a:t>Year</a:t>
                      </a:r>
                      <a:endParaRPr lang="zh-CN" altLang="en-US" sz="1200" dirty="0">
                        <a:latin typeface="Calibri" panose="020F0502020204030204" pitchFamily="34" charset="0"/>
                        <a:cs typeface="Calibri" panose="020F0502020204030204" pitchFamily="34" charset="0"/>
                      </a:endParaRPr>
                    </a:p>
                  </a:txBody>
                  <a:tcPr anchor="ctr"/>
                </a:tc>
                <a:tc>
                  <a:txBody>
                    <a:bodyPr/>
                    <a:lstStyle/>
                    <a:p>
                      <a:pPr algn="ctr" fontAlgn="b"/>
                      <a:r>
                        <a:rPr lang="en-US" altLang="zh-C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2000</a:t>
                      </a:r>
                    </a:p>
                  </a:txBody>
                  <a:tcPr anchor="ctr"/>
                </a:tc>
                <a:tc>
                  <a:txBody>
                    <a:bodyPr/>
                    <a:lstStyle/>
                    <a:p>
                      <a:pPr algn="ctr" fontAlgn="b"/>
                      <a:r>
                        <a:rPr lang="en-US" altLang="zh-CN"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2001</a:t>
                      </a:r>
                    </a:p>
                  </a:txBody>
                  <a:tcPr anchor="ctr"/>
                </a:tc>
                <a:tc>
                  <a:txBody>
                    <a:bodyPr/>
                    <a:lstStyle/>
                    <a:p>
                      <a:pPr algn="ctr" fontAlgn="b"/>
                      <a:r>
                        <a:rPr lang="en-US" altLang="zh-CN"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2002</a:t>
                      </a:r>
                    </a:p>
                  </a:txBody>
                  <a:tcPr anchor="ctr"/>
                </a:tc>
                <a:tc>
                  <a:txBody>
                    <a:bodyPr/>
                    <a:lstStyle/>
                    <a:p>
                      <a:pPr algn="ctr" fontAlgn="b"/>
                      <a:r>
                        <a:rPr lang="en-US" altLang="zh-CN"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2003</a:t>
                      </a:r>
                    </a:p>
                  </a:txBody>
                  <a:tcPr anchor="ctr"/>
                </a:tc>
                <a:tc>
                  <a:txBody>
                    <a:bodyPr/>
                    <a:lstStyle/>
                    <a:p>
                      <a:pPr algn="ctr" fontAlgn="b"/>
                      <a:r>
                        <a:rPr lang="en-US" altLang="zh-C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2004</a:t>
                      </a:r>
                    </a:p>
                  </a:txBody>
                  <a:tcPr anchor="ctr"/>
                </a:tc>
                <a:tc>
                  <a:txBody>
                    <a:bodyPr/>
                    <a:lstStyle/>
                    <a:p>
                      <a:pPr algn="ctr" fontAlgn="b"/>
                      <a:r>
                        <a:rPr lang="en-US" altLang="zh-CN"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2005</a:t>
                      </a:r>
                    </a:p>
                  </a:txBody>
                  <a:tcPr anchor="ctr"/>
                </a:tc>
                <a:tc>
                  <a:txBody>
                    <a:bodyPr/>
                    <a:lstStyle/>
                    <a:p>
                      <a:pPr algn="ctr" fontAlgn="b"/>
                      <a:r>
                        <a:rPr lang="en-US" altLang="zh-CN"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2006</a:t>
                      </a:r>
                    </a:p>
                  </a:txBody>
                  <a:tcPr anchor="ctr"/>
                </a:tc>
                <a:tc>
                  <a:txBody>
                    <a:bodyPr/>
                    <a:lstStyle/>
                    <a:p>
                      <a:pPr algn="ctr" fontAlgn="b"/>
                      <a:r>
                        <a:rPr lang="en-US" altLang="zh-CN"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2007</a:t>
                      </a:r>
                    </a:p>
                  </a:txBody>
                  <a:tcPr anchor="ctr"/>
                </a:tc>
                <a:extLst>
                  <a:ext uri="{0D108BD9-81ED-4DB2-BD59-A6C34878D82A}">
                    <a16:rowId xmlns:a16="http://schemas.microsoft.com/office/drawing/2014/main" val="256600736"/>
                  </a:ext>
                </a:extLst>
              </a:tr>
              <a:tr h="370840">
                <a:tc>
                  <a:txBody>
                    <a:bodyPr/>
                    <a:lstStyle/>
                    <a:p>
                      <a:pPr algn="ctr"/>
                      <a:r>
                        <a:rPr lang="en-US" altLang="zh-CN" sz="1000" dirty="0">
                          <a:latin typeface="Calibri" panose="020F0502020204030204" pitchFamily="34" charset="0"/>
                          <a:ea typeface="Calibri" panose="020F0502020204030204" pitchFamily="34" charset="0"/>
                          <a:cs typeface="Calibri" panose="020F0502020204030204" pitchFamily="34" charset="0"/>
                        </a:rPr>
                        <a:t>Industry GDP(billion)</a:t>
                      </a:r>
                      <a:endParaRPr lang="zh-CN" altLang="en-US" sz="1000" dirty="0">
                        <a:latin typeface="Calibri" panose="020F0502020204030204" pitchFamily="34" charset="0"/>
                        <a:cs typeface="Calibri" panose="020F0502020204030204" pitchFamily="34" charset="0"/>
                      </a:endParaRPr>
                    </a:p>
                  </a:txBody>
                  <a:tcPr anchor="ctr"/>
                </a:tc>
                <a:tc>
                  <a:txBody>
                    <a:bodyPr/>
                    <a:lstStyle/>
                    <a:p>
                      <a:pPr algn="ctr"/>
                      <a:r>
                        <a:rPr lang="en-US" altLang="zh-CN" sz="1100">
                          <a:effectLst/>
                          <a:latin typeface="Calibri" panose="020F0502020204030204" pitchFamily="34" charset="0"/>
                          <a:ea typeface="Calibri" panose="020F0502020204030204" pitchFamily="34" charset="0"/>
                          <a:cs typeface="Calibri" panose="020F0502020204030204" pitchFamily="34" charset="0"/>
                        </a:rPr>
                        <a:t>632.8</a:t>
                      </a:r>
                    </a:p>
                  </a:txBody>
                  <a:tcPr anchor="ctr"/>
                </a:tc>
                <a:tc>
                  <a:txBody>
                    <a:bodyPr/>
                    <a:lstStyle/>
                    <a:p>
                      <a:pPr algn="ctr"/>
                      <a:r>
                        <a:rPr lang="en-US" altLang="zh-CN" sz="1100" dirty="0">
                          <a:effectLst/>
                          <a:latin typeface="Calibri" panose="020F0502020204030204" pitchFamily="34" charset="0"/>
                          <a:ea typeface="Calibri" panose="020F0502020204030204" pitchFamily="34" charset="0"/>
                          <a:cs typeface="Calibri" panose="020F0502020204030204" pitchFamily="34" charset="0"/>
                        </a:rPr>
                        <a:t>610.2</a:t>
                      </a:r>
                    </a:p>
                  </a:txBody>
                  <a:tcPr anchor="ctr"/>
                </a:tc>
                <a:tc>
                  <a:txBody>
                    <a:bodyPr/>
                    <a:lstStyle/>
                    <a:p>
                      <a:pPr algn="ctr"/>
                      <a:r>
                        <a:rPr lang="en-US" altLang="zh-CN" sz="1100">
                          <a:effectLst/>
                          <a:latin typeface="Calibri" panose="020F0502020204030204" pitchFamily="34" charset="0"/>
                          <a:ea typeface="Calibri" panose="020F0502020204030204" pitchFamily="34" charset="0"/>
                          <a:cs typeface="Calibri" panose="020F0502020204030204" pitchFamily="34" charset="0"/>
                        </a:rPr>
                        <a:t>620.9</a:t>
                      </a:r>
                    </a:p>
                  </a:txBody>
                  <a:tcPr anchor="ctr"/>
                </a:tc>
                <a:tc>
                  <a:txBody>
                    <a:bodyPr/>
                    <a:lstStyle/>
                    <a:p>
                      <a:pPr algn="ctr"/>
                      <a:r>
                        <a:rPr lang="en-US" altLang="zh-CN" sz="1100">
                          <a:effectLst/>
                          <a:latin typeface="Calibri" panose="020F0502020204030204" pitchFamily="34" charset="0"/>
                          <a:ea typeface="Calibri" panose="020F0502020204030204" pitchFamily="34" charset="0"/>
                          <a:cs typeface="Calibri" panose="020F0502020204030204" pitchFamily="34" charset="0"/>
                        </a:rPr>
                        <a:t>653.1</a:t>
                      </a:r>
                    </a:p>
                  </a:txBody>
                  <a:tcPr anchor="ctr"/>
                </a:tc>
                <a:tc>
                  <a:txBody>
                    <a:bodyPr/>
                    <a:lstStyle/>
                    <a:p>
                      <a:pPr algn="ctr"/>
                      <a:r>
                        <a:rPr lang="en-US" altLang="zh-CN" sz="1100">
                          <a:effectLst/>
                          <a:latin typeface="Calibri" panose="020F0502020204030204" pitchFamily="34" charset="0"/>
                          <a:ea typeface="Calibri" panose="020F0502020204030204" pitchFamily="34" charset="0"/>
                          <a:cs typeface="Calibri" panose="020F0502020204030204" pitchFamily="34" charset="0"/>
                        </a:rPr>
                        <a:t>706.2</a:t>
                      </a:r>
                    </a:p>
                  </a:txBody>
                  <a:tcPr anchor="ctr"/>
                </a:tc>
                <a:tc>
                  <a:txBody>
                    <a:bodyPr/>
                    <a:lstStyle/>
                    <a:p>
                      <a:pPr algn="ctr"/>
                      <a:r>
                        <a:rPr lang="en-US" altLang="zh-CN" sz="1100">
                          <a:effectLst/>
                          <a:latin typeface="Calibri" panose="020F0502020204030204" pitchFamily="34" charset="0"/>
                          <a:ea typeface="Calibri" panose="020F0502020204030204" pitchFamily="34" charset="0"/>
                          <a:cs typeface="Calibri" panose="020F0502020204030204" pitchFamily="34" charset="0"/>
                        </a:rPr>
                        <a:t>755.4</a:t>
                      </a:r>
                    </a:p>
                  </a:txBody>
                  <a:tcPr anchor="ctr"/>
                </a:tc>
                <a:tc>
                  <a:txBody>
                    <a:bodyPr/>
                    <a:lstStyle/>
                    <a:p>
                      <a:pPr algn="ctr"/>
                      <a:r>
                        <a:rPr lang="en-US" altLang="zh-CN" sz="1100">
                          <a:effectLst/>
                          <a:latin typeface="Calibri" panose="020F0502020204030204" pitchFamily="34" charset="0"/>
                          <a:ea typeface="Calibri" panose="020F0502020204030204" pitchFamily="34" charset="0"/>
                          <a:cs typeface="Calibri" panose="020F0502020204030204" pitchFamily="34" charset="0"/>
                        </a:rPr>
                        <a:t>795.1</a:t>
                      </a:r>
                    </a:p>
                  </a:txBody>
                  <a:tcPr anchor="ctr"/>
                </a:tc>
                <a:tc>
                  <a:txBody>
                    <a:bodyPr/>
                    <a:lstStyle/>
                    <a:p>
                      <a:pPr algn="ctr"/>
                      <a:r>
                        <a:rPr lang="en-US" altLang="zh-CN" sz="1100">
                          <a:effectLst/>
                          <a:latin typeface="Calibri" panose="020F0502020204030204" pitchFamily="34" charset="0"/>
                          <a:ea typeface="Calibri" panose="020F0502020204030204" pitchFamily="34" charset="0"/>
                          <a:cs typeface="Calibri" panose="020F0502020204030204" pitchFamily="34" charset="0"/>
                        </a:rPr>
                        <a:t>853.1</a:t>
                      </a:r>
                    </a:p>
                  </a:txBody>
                  <a:tcPr anchor="ctr"/>
                </a:tc>
                <a:extLst>
                  <a:ext uri="{0D108BD9-81ED-4DB2-BD59-A6C34878D82A}">
                    <a16:rowId xmlns:a16="http://schemas.microsoft.com/office/drawing/2014/main" val="3025879613"/>
                  </a:ext>
                </a:extLst>
              </a:tr>
              <a:tr h="370840">
                <a:tc>
                  <a:txBody>
                    <a:bodyPr/>
                    <a:lstStyle/>
                    <a:p>
                      <a:pPr algn="ctr"/>
                      <a:r>
                        <a:rPr lang="en-US" altLang="zh-CN" sz="1000" dirty="0">
                          <a:latin typeface="Calibri" panose="020F0502020204030204" pitchFamily="34" charset="0"/>
                          <a:ea typeface="Calibri" panose="020F0502020204030204" pitchFamily="34" charset="0"/>
                          <a:cs typeface="Calibri" panose="020F0502020204030204" pitchFamily="34" charset="0"/>
                        </a:rPr>
                        <a:t>Growth Rate</a:t>
                      </a:r>
                      <a:endParaRPr lang="zh-CN" altLang="en-US" sz="1000" dirty="0">
                        <a:latin typeface="Calibri" panose="020F0502020204030204" pitchFamily="34" charset="0"/>
                        <a:cs typeface="Calibri" panose="020F0502020204030204" pitchFamily="34" charset="0"/>
                      </a:endParaRPr>
                    </a:p>
                  </a:txBody>
                  <a:tcPr anchor="ctr"/>
                </a:tc>
                <a:tc>
                  <a:txBody>
                    <a:bodyPr/>
                    <a:lstStyle/>
                    <a:p>
                      <a:pPr algn="ctr" fontAlgn="b"/>
                      <a:endParaRPr lang="zh-CN" altLang="en-US" sz="1100">
                        <a:solidFill>
                          <a:srgbClr val="000000"/>
                        </a:solidFill>
                        <a:effectLst/>
                        <a:latin typeface="Calibri" panose="020F0502020204030204" pitchFamily="34" charset="0"/>
                        <a:cs typeface="Calibri" panose="020F0502020204030204" pitchFamily="34" charset="0"/>
                      </a:endParaRPr>
                    </a:p>
                  </a:txBody>
                  <a:tcPr anchor="ctr"/>
                </a:tc>
                <a:tc>
                  <a:txBody>
                    <a:bodyPr/>
                    <a:lstStyle/>
                    <a:p>
                      <a:pPr algn="ctr" fontAlgn="b"/>
                      <a:r>
                        <a:rPr lang="en-US" altLang="zh-C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-3.57%</a:t>
                      </a:r>
                    </a:p>
                  </a:txBody>
                  <a:tcPr anchor="ctr">
                    <a:solidFill>
                      <a:srgbClr val="FF0000"/>
                    </a:solidFill>
                  </a:tcPr>
                </a:tc>
                <a:tc>
                  <a:txBody>
                    <a:bodyPr/>
                    <a:lstStyle/>
                    <a:p>
                      <a:pPr algn="ctr" fontAlgn="b"/>
                      <a:r>
                        <a:rPr lang="en-US" altLang="zh-CN"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1.75%</a:t>
                      </a:r>
                    </a:p>
                  </a:txBody>
                  <a:tcPr anchor="ctr"/>
                </a:tc>
                <a:tc>
                  <a:txBody>
                    <a:bodyPr/>
                    <a:lstStyle/>
                    <a:p>
                      <a:pPr algn="ctr" fontAlgn="b"/>
                      <a:r>
                        <a:rPr lang="en-US" altLang="zh-CN"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5.19%</a:t>
                      </a:r>
                    </a:p>
                  </a:txBody>
                  <a:tcPr anchor="ctr"/>
                </a:tc>
                <a:tc>
                  <a:txBody>
                    <a:bodyPr/>
                    <a:lstStyle/>
                    <a:p>
                      <a:pPr algn="ctr" fontAlgn="b"/>
                      <a:r>
                        <a:rPr lang="en-US" altLang="zh-CN"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8.13%</a:t>
                      </a:r>
                    </a:p>
                  </a:txBody>
                  <a:tcPr anchor="ctr"/>
                </a:tc>
                <a:tc>
                  <a:txBody>
                    <a:bodyPr/>
                    <a:lstStyle/>
                    <a:p>
                      <a:pPr algn="ctr" fontAlgn="b"/>
                      <a:r>
                        <a:rPr lang="en-US" altLang="zh-CN"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6.97%</a:t>
                      </a:r>
                    </a:p>
                  </a:txBody>
                  <a:tcPr anchor="ctr"/>
                </a:tc>
                <a:tc>
                  <a:txBody>
                    <a:bodyPr/>
                    <a:lstStyle/>
                    <a:p>
                      <a:pPr algn="ctr" fontAlgn="b"/>
                      <a:r>
                        <a:rPr lang="en-US" altLang="zh-CN"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5.26%</a:t>
                      </a:r>
                    </a:p>
                  </a:txBody>
                  <a:tcPr anchor="ctr"/>
                </a:tc>
                <a:tc>
                  <a:txBody>
                    <a:bodyPr/>
                    <a:lstStyle/>
                    <a:p>
                      <a:pPr algn="ctr" fontAlgn="b"/>
                      <a:r>
                        <a:rPr lang="en-US" altLang="zh-C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7.29%</a:t>
                      </a:r>
                    </a:p>
                  </a:txBody>
                  <a:tcPr anchor="ctr"/>
                </a:tc>
                <a:extLst>
                  <a:ext uri="{0D108BD9-81ED-4DB2-BD59-A6C34878D82A}">
                    <a16:rowId xmlns:a16="http://schemas.microsoft.com/office/drawing/2014/main" val="2416510446"/>
                  </a:ext>
                </a:extLst>
              </a:tr>
            </a:tbl>
          </a:graphicData>
        </a:graphic>
      </p:graphicFrame>
      <p:graphicFrame>
        <p:nvGraphicFramePr>
          <p:cNvPr id="5" name="表格 4">
            <a:extLst>
              <a:ext uri="{FF2B5EF4-FFF2-40B4-BE49-F238E27FC236}">
                <a16:creationId xmlns:a16="http://schemas.microsoft.com/office/drawing/2014/main" id="{3F97FB6A-583C-C83E-24C8-153599FD4D32}"/>
              </a:ext>
            </a:extLst>
          </p:cNvPr>
          <p:cNvGraphicFramePr>
            <a:graphicFrameLocks noGrp="1"/>
          </p:cNvGraphicFramePr>
          <p:nvPr/>
        </p:nvGraphicFramePr>
        <p:xfrm>
          <a:off x="1189392" y="3138516"/>
          <a:ext cx="6765215" cy="1112520"/>
        </p:xfrm>
        <a:graphic>
          <a:graphicData uri="http://schemas.openxmlformats.org/drawingml/2006/table">
            <a:tbl>
              <a:tblPr firstRow="1" bandRow="1">
                <a:tableStyleId>{3B4B98B0-60AC-42C2-AFA5-B58CD77FA1E5}</a:tableStyleId>
              </a:tblPr>
              <a:tblGrid>
                <a:gridCol w="1343343">
                  <a:extLst>
                    <a:ext uri="{9D8B030D-6E8A-4147-A177-3AD203B41FA5}">
                      <a16:colId xmlns:a16="http://schemas.microsoft.com/office/drawing/2014/main" val="3767975489"/>
                    </a:ext>
                  </a:extLst>
                </a:gridCol>
                <a:gridCol w="677734">
                  <a:extLst>
                    <a:ext uri="{9D8B030D-6E8A-4147-A177-3AD203B41FA5}">
                      <a16:colId xmlns:a16="http://schemas.microsoft.com/office/drawing/2014/main" val="249671538"/>
                    </a:ext>
                  </a:extLst>
                </a:gridCol>
                <a:gridCol w="677734">
                  <a:extLst>
                    <a:ext uri="{9D8B030D-6E8A-4147-A177-3AD203B41FA5}">
                      <a16:colId xmlns:a16="http://schemas.microsoft.com/office/drawing/2014/main" val="3928652988"/>
                    </a:ext>
                  </a:extLst>
                </a:gridCol>
                <a:gridCol w="677734">
                  <a:extLst>
                    <a:ext uri="{9D8B030D-6E8A-4147-A177-3AD203B41FA5}">
                      <a16:colId xmlns:a16="http://schemas.microsoft.com/office/drawing/2014/main" val="1080018936"/>
                    </a:ext>
                  </a:extLst>
                </a:gridCol>
                <a:gridCol w="677734">
                  <a:extLst>
                    <a:ext uri="{9D8B030D-6E8A-4147-A177-3AD203B41FA5}">
                      <a16:colId xmlns:a16="http://schemas.microsoft.com/office/drawing/2014/main" val="2493903311"/>
                    </a:ext>
                  </a:extLst>
                </a:gridCol>
                <a:gridCol w="677734">
                  <a:extLst>
                    <a:ext uri="{9D8B030D-6E8A-4147-A177-3AD203B41FA5}">
                      <a16:colId xmlns:a16="http://schemas.microsoft.com/office/drawing/2014/main" val="3762288441"/>
                    </a:ext>
                  </a:extLst>
                </a:gridCol>
                <a:gridCol w="677734">
                  <a:extLst>
                    <a:ext uri="{9D8B030D-6E8A-4147-A177-3AD203B41FA5}">
                      <a16:colId xmlns:a16="http://schemas.microsoft.com/office/drawing/2014/main" val="42538837"/>
                    </a:ext>
                  </a:extLst>
                </a:gridCol>
                <a:gridCol w="677734">
                  <a:extLst>
                    <a:ext uri="{9D8B030D-6E8A-4147-A177-3AD203B41FA5}">
                      <a16:colId xmlns:a16="http://schemas.microsoft.com/office/drawing/2014/main" val="2676444628"/>
                    </a:ext>
                  </a:extLst>
                </a:gridCol>
                <a:gridCol w="677734">
                  <a:extLst>
                    <a:ext uri="{9D8B030D-6E8A-4147-A177-3AD203B41FA5}">
                      <a16:colId xmlns:a16="http://schemas.microsoft.com/office/drawing/2014/main" val="1564887834"/>
                    </a:ext>
                  </a:extLst>
                </a:gridCol>
              </a:tblGrid>
              <a:tr h="370840">
                <a:tc>
                  <a:txBody>
                    <a:bodyPr/>
                    <a:lstStyle/>
                    <a:p>
                      <a:pPr algn="ctr"/>
                      <a:r>
                        <a:rPr lang="en-US" altLang="zh-CN" sz="1200" dirty="0">
                          <a:latin typeface="Calibri" panose="020F0502020204030204" pitchFamily="34" charset="0"/>
                          <a:ea typeface="Calibri" panose="020F0502020204030204" pitchFamily="34" charset="0"/>
                          <a:cs typeface="Calibri" panose="020F0502020204030204" pitchFamily="34" charset="0"/>
                        </a:rPr>
                        <a:t>Year</a:t>
                      </a:r>
                      <a:endParaRPr lang="zh-CN" altLang="en-US" sz="1200" dirty="0">
                        <a:latin typeface="Calibri" panose="020F0502020204030204" pitchFamily="34" charset="0"/>
                        <a:cs typeface="Calibri" panose="020F0502020204030204" pitchFamily="34" charset="0"/>
                      </a:endParaRPr>
                    </a:p>
                  </a:txBody>
                  <a:tcPr anchor="ctr"/>
                </a:tc>
                <a:tc>
                  <a:txBody>
                    <a:bodyPr/>
                    <a:lstStyle/>
                    <a:p>
                      <a:pPr algn="ctr" fontAlgn="b"/>
                      <a:r>
                        <a:rPr lang="en-US" altLang="zh-C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2008</a:t>
                      </a:r>
                    </a:p>
                  </a:txBody>
                  <a:tcPr anchor="ctr"/>
                </a:tc>
                <a:tc>
                  <a:txBody>
                    <a:bodyPr/>
                    <a:lstStyle/>
                    <a:p>
                      <a:pPr algn="ctr" fontAlgn="b"/>
                      <a:r>
                        <a:rPr lang="en-US" altLang="zh-C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2009</a:t>
                      </a:r>
                    </a:p>
                  </a:txBody>
                  <a:tcPr anchor="ctr"/>
                </a:tc>
                <a:tc>
                  <a:txBody>
                    <a:bodyPr/>
                    <a:lstStyle/>
                    <a:p>
                      <a:pPr algn="ctr" fontAlgn="b"/>
                      <a:r>
                        <a:rPr lang="en-US" altLang="zh-CN"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2010</a:t>
                      </a:r>
                    </a:p>
                  </a:txBody>
                  <a:tcPr anchor="ctr"/>
                </a:tc>
                <a:tc>
                  <a:txBody>
                    <a:bodyPr/>
                    <a:lstStyle/>
                    <a:p>
                      <a:pPr algn="ctr" fontAlgn="b"/>
                      <a:r>
                        <a:rPr lang="en-US" altLang="zh-CN"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2011</a:t>
                      </a:r>
                    </a:p>
                  </a:txBody>
                  <a:tcPr anchor="ctr"/>
                </a:tc>
                <a:tc>
                  <a:txBody>
                    <a:bodyPr/>
                    <a:lstStyle/>
                    <a:p>
                      <a:pPr algn="ctr" fontAlgn="b"/>
                      <a:r>
                        <a:rPr lang="en-US" altLang="zh-CN"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2012</a:t>
                      </a:r>
                    </a:p>
                  </a:txBody>
                  <a:tcPr anchor="ctr"/>
                </a:tc>
                <a:tc>
                  <a:txBody>
                    <a:bodyPr/>
                    <a:lstStyle/>
                    <a:p>
                      <a:pPr algn="ctr" fontAlgn="b"/>
                      <a:r>
                        <a:rPr lang="en-US" altLang="zh-CN"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2013</a:t>
                      </a:r>
                    </a:p>
                  </a:txBody>
                  <a:tcPr anchor="ctr"/>
                </a:tc>
                <a:tc>
                  <a:txBody>
                    <a:bodyPr/>
                    <a:lstStyle/>
                    <a:p>
                      <a:pPr algn="ctr" fontAlgn="b"/>
                      <a:r>
                        <a:rPr lang="en-US" altLang="zh-CN"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2014</a:t>
                      </a:r>
                    </a:p>
                  </a:txBody>
                  <a:tcPr anchor="ctr"/>
                </a:tc>
                <a:tc>
                  <a:txBody>
                    <a:bodyPr/>
                    <a:lstStyle/>
                    <a:p>
                      <a:pPr algn="ctr" fontAlgn="b"/>
                      <a:r>
                        <a:rPr lang="en-US" altLang="zh-CN"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2015</a:t>
                      </a:r>
                    </a:p>
                  </a:txBody>
                  <a:tcPr anchor="ctr"/>
                </a:tc>
                <a:extLst>
                  <a:ext uri="{0D108BD9-81ED-4DB2-BD59-A6C34878D82A}">
                    <a16:rowId xmlns:a16="http://schemas.microsoft.com/office/drawing/2014/main" val="256600736"/>
                  </a:ext>
                </a:extLst>
              </a:tr>
              <a:tr h="370840">
                <a:tc>
                  <a:txBody>
                    <a:bodyPr/>
                    <a:lstStyle/>
                    <a:p>
                      <a:pPr algn="ctr"/>
                      <a:r>
                        <a:rPr lang="en-US" altLang="zh-CN" sz="1000" dirty="0">
                          <a:latin typeface="Calibri" panose="020F0502020204030204" pitchFamily="34" charset="0"/>
                          <a:ea typeface="Calibri" panose="020F0502020204030204" pitchFamily="34" charset="0"/>
                          <a:cs typeface="Calibri" panose="020F0502020204030204" pitchFamily="34" charset="0"/>
                        </a:rPr>
                        <a:t>Industry GDP(billion)</a:t>
                      </a:r>
                      <a:endParaRPr lang="zh-CN" altLang="en-US" sz="1000" dirty="0">
                        <a:latin typeface="Calibri" panose="020F0502020204030204" pitchFamily="34" charset="0"/>
                        <a:cs typeface="Calibri" panose="020F0502020204030204" pitchFamily="34" charset="0"/>
                      </a:endParaRPr>
                    </a:p>
                  </a:txBody>
                  <a:tcPr anchor="ctr"/>
                </a:tc>
                <a:tc>
                  <a:txBody>
                    <a:bodyPr/>
                    <a:lstStyle/>
                    <a:p>
                      <a:pPr algn="ctr"/>
                      <a:r>
                        <a:rPr lang="en-US" altLang="zh-CN" sz="1100">
                          <a:effectLst/>
                          <a:latin typeface="Calibri" panose="020F0502020204030204" pitchFamily="34" charset="0"/>
                          <a:ea typeface="Calibri" panose="020F0502020204030204" pitchFamily="34" charset="0"/>
                          <a:cs typeface="Calibri" panose="020F0502020204030204" pitchFamily="34" charset="0"/>
                        </a:rPr>
                        <a:t>905</a:t>
                      </a:r>
                    </a:p>
                  </a:txBody>
                  <a:tcPr anchor="ctr"/>
                </a:tc>
                <a:tc>
                  <a:txBody>
                    <a:bodyPr/>
                    <a:lstStyle/>
                    <a:p>
                      <a:pPr algn="ctr"/>
                      <a:r>
                        <a:rPr lang="en-US" altLang="zh-CN" sz="1100">
                          <a:effectLst/>
                          <a:latin typeface="Calibri" panose="020F0502020204030204" pitchFamily="34" charset="0"/>
                          <a:ea typeface="Calibri" panose="020F0502020204030204" pitchFamily="34" charset="0"/>
                          <a:cs typeface="Calibri" panose="020F0502020204030204" pitchFamily="34" charset="0"/>
                        </a:rPr>
                        <a:t>888.3</a:t>
                      </a:r>
                    </a:p>
                  </a:txBody>
                  <a:tcPr anchor="ctr"/>
                </a:tc>
                <a:tc>
                  <a:txBody>
                    <a:bodyPr/>
                    <a:lstStyle/>
                    <a:p>
                      <a:pPr algn="ctr"/>
                      <a:r>
                        <a:rPr lang="en-US" altLang="zh-CN" sz="1100">
                          <a:effectLst/>
                          <a:latin typeface="Calibri" panose="020F0502020204030204" pitchFamily="34" charset="0"/>
                          <a:ea typeface="Calibri" panose="020F0502020204030204" pitchFamily="34" charset="0"/>
                          <a:cs typeface="Calibri" panose="020F0502020204030204" pitchFamily="34" charset="0"/>
                        </a:rPr>
                        <a:t>939.1</a:t>
                      </a:r>
                    </a:p>
                  </a:txBody>
                  <a:tcPr anchor="ctr"/>
                </a:tc>
                <a:tc>
                  <a:txBody>
                    <a:bodyPr/>
                    <a:lstStyle/>
                    <a:p>
                      <a:pPr algn="ctr"/>
                      <a:r>
                        <a:rPr lang="en-US" altLang="zh-CN" sz="1100">
                          <a:effectLst/>
                          <a:latin typeface="Calibri" panose="020F0502020204030204" pitchFamily="34" charset="0"/>
                          <a:ea typeface="Calibri" panose="020F0502020204030204" pitchFamily="34" charset="0"/>
                          <a:cs typeface="Calibri" panose="020F0502020204030204" pitchFamily="34" charset="0"/>
                        </a:rPr>
                        <a:t>977.7</a:t>
                      </a:r>
                    </a:p>
                  </a:txBody>
                  <a:tcPr anchor="ctr"/>
                </a:tc>
                <a:tc>
                  <a:txBody>
                    <a:bodyPr/>
                    <a:lstStyle/>
                    <a:p>
                      <a:pPr algn="ctr"/>
                      <a:r>
                        <a:rPr lang="en-US" altLang="zh-CN" sz="1100">
                          <a:effectLst/>
                          <a:latin typeface="Calibri" panose="020F0502020204030204" pitchFamily="34" charset="0"/>
                          <a:ea typeface="Calibri" panose="020F0502020204030204" pitchFamily="34" charset="0"/>
                          <a:cs typeface="Calibri" panose="020F0502020204030204" pitchFamily="34" charset="0"/>
                        </a:rPr>
                        <a:t>989.3</a:t>
                      </a:r>
                    </a:p>
                  </a:txBody>
                  <a:tcPr anchor="ctr"/>
                </a:tc>
                <a:tc>
                  <a:txBody>
                    <a:bodyPr/>
                    <a:lstStyle/>
                    <a:p>
                      <a:pPr algn="ctr"/>
                      <a:r>
                        <a:rPr lang="en-US" altLang="zh-CN" sz="1100">
                          <a:effectLst/>
                          <a:latin typeface="Calibri" panose="020F0502020204030204" pitchFamily="34" charset="0"/>
                          <a:ea typeface="Calibri" panose="020F0502020204030204" pitchFamily="34" charset="0"/>
                          <a:cs typeface="Calibri" panose="020F0502020204030204" pitchFamily="34" charset="0"/>
                        </a:rPr>
                        <a:t>1065.2</a:t>
                      </a:r>
                    </a:p>
                  </a:txBody>
                  <a:tcPr anchor="ctr"/>
                </a:tc>
                <a:tc>
                  <a:txBody>
                    <a:bodyPr/>
                    <a:lstStyle/>
                    <a:p>
                      <a:pPr algn="ctr"/>
                      <a:r>
                        <a:rPr lang="en-US" altLang="zh-CN" sz="1100">
                          <a:effectLst/>
                          <a:latin typeface="Calibri" panose="020F0502020204030204" pitchFamily="34" charset="0"/>
                          <a:ea typeface="Calibri" panose="020F0502020204030204" pitchFamily="34" charset="0"/>
                          <a:cs typeface="Calibri" panose="020F0502020204030204" pitchFamily="34" charset="0"/>
                        </a:rPr>
                        <a:t>1097.6</a:t>
                      </a:r>
                    </a:p>
                  </a:txBody>
                  <a:tcPr anchor="ctr"/>
                </a:tc>
                <a:tc>
                  <a:txBody>
                    <a:bodyPr/>
                    <a:lstStyle/>
                    <a:p>
                      <a:pPr algn="ctr"/>
                      <a:r>
                        <a:rPr lang="en-US" altLang="zh-CN" sz="1100">
                          <a:effectLst/>
                          <a:latin typeface="Calibri" panose="020F0502020204030204" pitchFamily="34" charset="0"/>
                          <a:ea typeface="Calibri" panose="020F0502020204030204" pitchFamily="34" charset="0"/>
                          <a:cs typeface="Calibri" panose="020F0502020204030204" pitchFamily="34" charset="0"/>
                        </a:rPr>
                        <a:t>1183.6</a:t>
                      </a:r>
                    </a:p>
                  </a:txBody>
                  <a:tcPr anchor="ctr"/>
                </a:tc>
                <a:extLst>
                  <a:ext uri="{0D108BD9-81ED-4DB2-BD59-A6C34878D82A}">
                    <a16:rowId xmlns:a16="http://schemas.microsoft.com/office/drawing/2014/main" val="3025879613"/>
                  </a:ext>
                </a:extLst>
              </a:tr>
              <a:tr h="370840">
                <a:tc>
                  <a:txBody>
                    <a:bodyPr/>
                    <a:lstStyle/>
                    <a:p>
                      <a:pPr algn="ctr"/>
                      <a:r>
                        <a:rPr lang="en-US" altLang="zh-CN" sz="1000" dirty="0">
                          <a:latin typeface="Calibri" panose="020F0502020204030204" pitchFamily="34" charset="0"/>
                          <a:ea typeface="Calibri" panose="020F0502020204030204" pitchFamily="34" charset="0"/>
                          <a:cs typeface="Calibri" panose="020F0502020204030204" pitchFamily="34" charset="0"/>
                        </a:rPr>
                        <a:t>Growth Rate</a:t>
                      </a:r>
                      <a:endParaRPr lang="zh-CN" altLang="en-US" sz="1000" dirty="0">
                        <a:latin typeface="Calibri" panose="020F0502020204030204" pitchFamily="34" charset="0"/>
                        <a:cs typeface="Calibri" panose="020F0502020204030204" pitchFamily="34" charset="0"/>
                      </a:endParaRPr>
                    </a:p>
                  </a:txBody>
                  <a:tcPr anchor="ctr"/>
                </a:tc>
                <a:tc>
                  <a:txBody>
                    <a:bodyPr/>
                    <a:lstStyle/>
                    <a:p>
                      <a:pPr algn="ctr" fontAlgn="b"/>
                      <a:r>
                        <a:rPr lang="en-US" altLang="zh-CN"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6.08%</a:t>
                      </a:r>
                    </a:p>
                  </a:txBody>
                  <a:tcPr anchor="ctr"/>
                </a:tc>
                <a:tc>
                  <a:txBody>
                    <a:bodyPr/>
                    <a:lstStyle/>
                    <a:p>
                      <a:pPr algn="ctr" fontAlgn="b"/>
                      <a:r>
                        <a:rPr lang="en-US" altLang="zh-C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-1.85%</a:t>
                      </a:r>
                    </a:p>
                  </a:txBody>
                  <a:tcPr anchor="ctr">
                    <a:solidFill>
                      <a:srgbClr val="FF0000"/>
                    </a:solidFill>
                  </a:tcPr>
                </a:tc>
                <a:tc>
                  <a:txBody>
                    <a:bodyPr/>
                    <a:lstStyle/>
                    <a:p>
                      <a:pPr algn="ctr" fontAlgn="b"/>
                      <a:r>
                        <a:rPr lang="en-US" altLang="zh-C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5.72%</a:t>
                      </a:r>
                    </a:p>
                  </a:txBody>
                  <a:tcPr anchor="ctr"/>
                </a:tc>
                <a:tc>
                  <a:txBody>
                    <a:bodyPr/>
                    <a:lstStyle/>
                    <a:p>
                      <a:pPr algn="ctr" fontAlgn="b"/>
                      <a:r>
                        <a:rPr lang="en-US" altLang="zh-C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4.11%</a:t>
                      </a:r>
                    </a:p>
                  </a:txBody>
                  <a:tcPr anchor="ctr"/>
                </a:tc>
                <a:tc>
                  <a:txBody>
                    <a:bodyPr/>
                    <a:lstStyle/>
                    <a:p>
                      <a:pPr algn="ctr" fontAlgn="b"/>
                      <a:r>
                        <a:rPr lang="en-US" altLang="zh-CN"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1.19%</a:t>
                      </a:r>
                    </a:p>
                  </a:txBody>
                  <a:tcPr anchor="ctr"/>
                </a:tc>
                <a:tc>
                  <a:txBody>
                    <a:bodyPr/>
                    <a:lstStyle/>
                    <a:p>
                      <a:pPr algn="ctr" fontAlgn="b"/>
                      <a:r>
                        <a:rPr lang="en-US" altLang="zh-CN"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7.67%</a:t>
                      </a:r>
                    </a:p>
                  </a:txBody>
                  <a:tcPr anchor="ctr"/>
                </a:tc>
                <a:tc>
                  <a:txBody>
                    <a:bodyPr/>
                    <a:lstStyle/>
                    <a:p>
                      <a:pPr algn="ctr" fontAlgn="b"/>
                      <a:r>
                        <a:rPr lang="en-US" altLang="zh-CN"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3.04%</a:t>
                      </a:r>
                    </a:p>
                  </a:txBody>
                  <a:tcPr anchor="ctr"/>
                </a:tc>
                <a:tc>
                  <a:txBody>
                    <a:bodyPr/>
                    <a:lstStyle/>
                    <a:p>
                      <a:pPr algn="ctr" fontAlgn="b"/>
                      <a:r>
                        <a:rPr lang="en-US" altLang="zh-C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7.84%</a:t>
                      </a:r>
                    </a:p>
                  </a:txBody>
                  <a:tcPr anchor="ctr"/>
                </a:tc>
                <a:extLst>
                  <a:ext uri="{0D108BD9-81ED-4DB2-BD59-A6C34878D82A}">
                    <a16:rowId xmlns:a16="http://schemas.microsoft.com/office/drawing/2014/main" val="2416510446"/>
                  </a:ext>
                </a:extLst>
              </a:tr>
            </a:tbl>
          </a:graphicData>
        </a:graphic>
      </p:graphicFrame>
      <p:sp>
        <p:nvSpPr>
          <p:cNvPr id="8" name="Google Shape;912;p35">
            <a:extLst>
              <a:ext uri="{FF2B5EF4-FFF2-40B4-BE49-F238E27FC236}">
                <a16:creationId xmlns:a16="http://schemas.microsoft.com/office/drawing/2014/main" id="{EA5D1CC5-FECA-CE4A-2B86-68764B0681FE}"/>
              </a:ext>
            </a:extLst>
          </p:cNvPr>
          <p:cNvSpPr txBox="1"/>
          <p:nvPr/>
        </p:nvSpPr>
        <p:spPr>
          <a:xfrm>
            <a:off x="457200" y="925288"/>
            <a:ext cx="8010470" cy="489275"/>
          </a:xfrm>
          <a:prstGeom prst="rect">
            <a:avLst/>
          </a:prstGeom>
          <a:solidFill>
            <a:schemeClr val="accent1">
              <a:lumMod val="40000"/>
              <a:lumOff val="6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GDP of Information-communications-technology-producing industries</a:t>
            </a:r>
          </a:p>
        </p:txBody>
      </p:sp>
      <p:sp>
        <p:nvSpPr>
          <p:cNvPr id="9" name="箭头: 下 8">
            <a:extLst>
              <a:ext uri="{FF2B5EF4-FFF2-40B4-BE49-F238E27FC236}">
                <a16:creationId xmlns:a16="http://schemas.microsoft.com/office/drawing/2014/main" id="{CA1B3E7B-928E-25AE-A764-65969512C0B2}"/>
              </a:ext>
            </a:extLst>
          </p:cNvPr>
          <p:cNvSpPr/>
          <p:nvPr/>
        </p:nvSpPr>
        <p:spPr>
          <a:xfrm>
            <a:off x="3446582" y="2582256"/>
            <a:ext cx="221837" cy="281354"/>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dirty="0">
              <a:ln>
                <a:noFill/>
              </a:ln>
              <a:solidFill>
                <a:srgbClr val="000000"/>
              </a:solidFill>
              <a:effectLst/>
              <a:uLnTx/>
              <a:uFillTx/>
              <a:latin typeface="Arial"/>
              <a:ea typeface="宋体" panose="02010600030101010101" pitchFamily="2" charset="-122"/>
              <a:cs typeface="+mn-cs"/>
              <a:sym typeface="Arial"/>
            </a:endParaRPr>
          </a:p>
        </p:txBody>
      </p:sp>
      <p:sp>
        <p:nvSpPr>
          <p:cNvPr id="10" name="文本框 9">
            <a:extLst>
              <a:ext uri="{FF2B5EF4-FFF2-40B4-BE49-F238E27FC236}">
                <a16:creationId xmlns:a16="http://schemas.microsoft.com/office/drawing/2014/main" id="{52B17F74-6C75-FEE3-C366-27E4DD1D8227}"/>
              </a:ext>
            </a:extLst>
          </p:cNvPr>
          <p:cNvSpPr txBox="1"/>
          <p:nvPr/>
        </p:nvSpPr>
        <p:spPr>
          <a:xfrm>
            <a:off x="2481840" y="2847175"/>
            <a:ext cx="286566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Bursting of the “dot-com bubble” </a:t>
            </a:r>
            <a:endParaRPr kumimoji="0" lang="zh-CN" alt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1" name="箭头: 下 10">
            <a:extLst>
              <a:ext uri="{FF2B5EF4-FFF2-40B4-BE49-F238E27FC236}">
                <a16:creationId xmlns:a16="http://schemas.microsoft.com/office/drawing/2014/main" id="{988F182F-F36C-9096-39F3-7B1C6E74E0C8}"/>
              </a:ext>
            </a:extLst>
          </p:cNvPr>
          <p:cNvSpPr/>
          <p:nvPr/>
        </p:nvSpPr>
        <p:spPr>
          <a:xfrm>
            <a:off x="3446582" y="4194595"/>
            <a:ext cx="221837" cy="281354"/>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dirty="0">
              <a:ln>
                <a:noFill/>
              </a:ln>
              <a:solidFill>
                <a:srgbClr val="000000"/>
              </a:solidFill>
              <a:effectLst/>
              <a:uLnTx/>
              <a:uFillTx/>
              <a:latin typeface="Arial"/>
              <a:ea typeface="宋体" panose="02010600030101010101" pitchFamily="2" charset="-122"/>
              <a:cs typeface="+mn-cs"/>
              <a:sym typeface="Arial"/>
            </a:endParaRPr>
          </a:p>
        </p:txBody>
      </p:sp>
      <p:sp>
        <p:nvSpPr>
          <p:cNvPr id="12" name="文本框 11">
            <a:extLst>
              <a:ext uri="{FF2B5EF4-FFF2-40B4-BE49-F238E27FC236}">
                <a16:creationId xmlns:a16="http://schemas.microsoft.com/office/drawing/2014/main" id="{14D7B969-C16B-DF70-AA00-090AB11C9B4C}"/>
              </a:ext>
            </a:extLst>
          </p:cNvPr>
          <p:cNvSpPr txBox="1"/>
          <p:nvPr/>
        </p:nvSpPr>
        <p:spPr>
          <a:xfrm>
            <a:off x="2997497" y="4424248"/>
            <a:ext cx="126068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Financial crisis</a:t>
            </a:r>
            <a:endParaRPr kumimoji="0" lang="zh-CN" altLang="en-US"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3" name="Google Shape;569;p27">
            <a:extLst>
              <a:ext uri="{FF2B5EF4-FFF2-40B4-BE49-F238E27FC236}">
                <a16:creationId xmlns:a16="http://schemas.microsoft.com/office/drawing/2014/main" id="{7B3077D0-8391-1B38-171C-1B42E8B27773}"/>
              </a:ext>
            </a:extLst>
          </p:cNvPr>
          <p:cNvSpPr txBox="1"/>
          <p:nvPr/>
        </p:nvSpPr>
        <p:spPr>
          <a:xfrm>
            <a:off x="4747388" y="4571453"/>
            <a:ext cx="2245961" cy="328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Perpetuity growth rate</a:t>
            </a:r>
            <a:endParaRPr kumimoji="0"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4" name="Google Shape;570;p27">
            <a:extLst>
              <a:ext uri="{FF2B5EF4-FFF2-40B4-BE49-F238E27FC236}">
                <a16:creationId xmlns:a16="http://schemas.microsoft.com/office/drawing/2014/main" id="{92C227B4-50DD-43F7-D7B2-8CD788ABA24C}"/>
              </a:ext>
            </a:extLst>
          </p:cNvPr>
          <p:cNvSpPr txBox="1"/>
          <p:nvPr/>
        </p:nvSpPr>
        <p:spPr>
          <a:xfrm>
            <a:off x="6770570" y="4414267"/>
            <a:ext cx="2163880" cy="6069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5000" b="1" i="0" u="none" strike="noStrike" kern="0" cap="none" spc="0" normalizeH="0" baseline="0" noProof="0" dirty="0">
                <a:ln>
                  <a:noFill/>
                </a:ln>
                <a:solidFill>
                  <a:srgbClr val="1642C5"/>
                </a:solidFill>
                <a:effectLst/>
                <a:uLnTx/>
                <a:uFillTx/>
                <a:latin typeface="Fira Sans Extra Condensed"/>
                <a:ea typeface="Fira Sans Extra Condensed"/>
                <a:cs typeface="Fira Sans Extra Condensed"/>
                <a:sym typeface="Fira Sans Extra Condensed"/>
              </a:rPr>
              <a:t>6.73%</a:t>
            </a:r>
            <a:endParaRPr kumimoji="0" sz="5000" b="1" i="0" u="none" strike="noStrike" kern="0" cap="none" spc="0" normalizeH="0" baseline="0" noProof="0" dirty="0">
              <a:ln>
                <a:noFill/>
              </a:ln>
              <a:solidFill>
                <a:srgbClr val="1642C5"/>
              </a:solidFill>
              <a:effectLst/>
              <a:uLnTx/>
              <a:uFillTx/>
              <a:latin typeface="Fira Sans Extra Condensed"/>
              <a:ea typeface="Fira Sans Extra Condensed"/>
              <a:cs typeface="Fira Sans Extra Condensed"/>
              <a:sym typeface="Fira Sans Extra Condensed"/>
            </a:endParaRPr>
          </a:p>
        </p:txBody>
      </p:sp>
      <p:sp>
        <p:nvSpPr>
          <p:cNvPr id="16" name="Google Shape;992;p38">
            <a:extLst>
              <a:ext uri="{FF2B5EF4-FFF2-40B4-BE49-F238E27FC236}">
                <a16:creationId xmlns:a16="http://schemas.microsoft.com/office/drawing/2014/main" id="{21DFD112-AD69-10AE-502B-D58E0E7CF213}"/>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DCF-Step3: Calculate Terminal Value</a:t>
            </a:r>
            <a:endParaRPr dirty="0">
              <a:solidFill>
                <a:schemeClr val="accent1">
                  <a:lumMod val="75000"/>
                </a:schemeClr>
              </a:solidFill>
            </a:endParaRPr>
          </a:p>
        </p:txBody>
      </p:sp>
    </p:spTree>
    <p:extLst>
      <p:ext uri="{BB962C8B-B14F-4D97-AF65-F5344CB8AC3E}">
        <p14:creationId xmlns:p14="http://schemas.microsoft.com/office/powerpoint/2010/main" val="232886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48"/>
          <p:cNvSpPr txBox="1">
            <a:spLocks noGrp="1"/>
          </p:cNvSpPr>
          <p:nvPr>
            <p:ph type="title"/>
          </p:nvPr>
        </p:nvSpPr>
        <p:spPr>
          <a:xfrm>
            <a:off x="3416563" y="1955400"/>
            <a:ext cx="321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Company</a:t>
            </a:r>
            <a:endParaRPr dirty="0"/>
          </a:p>
        </p:txBody>
      </p:sp>
      <p:sp>
        <p:nvSpPr>
          <p:cNvPr id="1037" name="Google Shape;1037;p48"/>
          <p:cNvSpPr txBox="1">
            <a:spLocks noGrp="1"/>
          </p:cNvSpPr>
          <p:nvPr>
            <p:ph type="subTitle" idx="1"/>
          </p:nvPr>
        </p:nvSpPr>
        <p:spPr>
          <a:xfrm>
            <a:off x="2199900" y="2797200"/>
            <a:ext cx="4744200" cy="39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tLang="zh-CN" dirty="0"/>
              <a:t>Information</a:t>
            </a:r>
            <a:r>
              <a:rPr lang="en-US" altLang="zh-CN" dirty="0"/>
              <a:t> regarding the acquirer and the target.</a:t>
            </a:r>
            <a:endParaRPr dirty="0"/>
          </a:p>
        </p:txBody>
      </p:sp>
      <p:sp>
        <p:nvSpPr>
          <p:cNvPr id="1038" name="Google Shape;1038;p48"/>
          <p:cNvSpPr txBox="1">
            <a:spLocks noGrp="1"/>
          </p:cNvSpPr>
          <p:nvPr>
            <p:ph type="title" idx="2"/>
          </p:nvPr>
        </p:nvSpPr>
        <p:spPr>
          <a:xfrm>
            <a:off x="2516538" y="1955400"/>
            <a:ext cx="940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1039" name="Google Shape;1039;p48"/>
          <p:cNvGrpSpPr/>
          <p:nvPr/>
        </p:nvGrpSpPr>
        <p:grpSpPr>
          <a:xfrm flipH="1">
            <a:off x="5664526" y="3810849"/>
            <a:ext cx="1019450" cy="1379152"/>
            <a:chOff x="3231057" y="5846468"/>
            <a:chExt cx="1701919" cy="2302424"/>
          </a:xfrm>
        </p:grpSpPr>
        <p:sp>
          <p:nvSpPr>
            <p:cNvPr id="1040" name="Google Shape;1040;p48"/>
            <p:cNvSpPr/>
            <p:nvPr/>
          </p:nvSpPr>
          <p:spPr>
            <a:xfrm>
              <a:off x="3231057" y="5846468"/>
              <a:ext cx="1594326" cy="2294779"/>
            </a:xfrm>
            <a:custGeom>
              <a:avLst/>
              <a:gdLst/>
              <a:ahLst/>
              <a:cxnLst/>
              <a:rect l="l" t="t" r="r" b="b"/>
              <a:pathLst>
                <a:path w="45047" h="64838" extrusionOk="0">
                  <a:moveTo>
                    <a:pt x="7664" y="0"/>
                  </a:moveTo>
                  <a:cubicBezTo>
                    <a:pt x="5622" y="0"/>
                    <a:pt x="3546" y="1052"/>
                    <a:pt x="2736" y="2925"/>
                  </a:cubicBezTo>
                  <a:cubicBezTo>
                    <a:pt x="1763" y="5175"/>
                    <a:pt x="2736" y="7789"/>
                    <a:pt x="3952" y="9916"/>
                  </a:cubicBezTo>
                  <a:cubicBezTo>
                    <a:pt x="5715" y="13108"/>
                    <a:pt x="7934" y="16026"/>
                    <a:pt x="10517" y="18549"/>
                  </a:cubicBezTo>
                  <a:cubicBezTo>
                    <a:pt x="10973" y="19005"/>
                    <a:pt x="11490" y="19521"/>
                    <a:pt x="11612" y="20160"/>
                  </a:cubicBezTo>
                  <a:cubicBezTo>
                    <a:pt x="11794" y="21345"/>
                    <a:pt x="10548" y="22257"/>
                    <a:pt x="9393" y="22470"/>
                  </a:cubicBezTo>
                  <a:cubicBezTo>
                    <a:pt x="9084" y="22520"/>
                    <a:pt x="8773" y="22540"/>
                    <a:pt x="8462" y="22540"/>
                  </a:cubicBezTo>
                  <a:cubicBezTo>
                    <a:pt x="7455" y="22540"/>
                    <a:pt x="6439" y="22334"/>
                    <a:pt x="5441" y="22287"/>
                  </a:cubicBezTo>
                  <a:cubicBezTo>
                    <a:pt x="5342" y="22283"/>
                    <a:pt x="5243" y="22280"/>
                    <a:pt x="5142" y="22280"/>
                  </a:cubicBezTo>
                  <a:cubicBezTo>
                    <a:pt x="3888" y="22280"/>
                    <a:pt x="2563" y="22646"/>
                    <a:pt x="1915" y="23716"/>
                  </a:cubicBezTo>
                  <a:cubicBezTo>
                    <a:pt x="973" y="25327"/>
                    <a:pt x="2098" y="27333"/>
                    <a:pt x="3314" y="28731"/>
                  </a:cubicBezTo>
                  <a:cubicBezTo>
                    <a:pt x="5745" y="31528"/>
                    <a:pt x="8663" y="33868"/>
                    <a:pt x="11885" y="35692"/>
                  </a:cubicBezTo>
                  <a:cubicBezTo>
                    <a:pt x="13040" y="36330"/>
                    <a:pt x="14287" y="36938"/>
                    <a:pt x="15138" y="37971"/>
                  </a:cubicBezTo>
                  <a:cubicBezTo>
                    <a:pt x="15989" y="39005"/>
                    <a:pt x="16353" y="40585"/>
                    <a:pt x="15563" y="41680"/>
                  </a:cubicBezTo>
                  <a:cubicBezTo>
                    <a:pt x="15046" y="42376"/>
                    <a:pt x="14189" y="42682"/>
                    <a:pt x="13301" y="42682"/>
                  </a:cubicBezTo>
                  <a:cubicBezTo>
                    <a:pt x="12833" y="42682"/>
                    <a:pt x="12356" y="42597"/>
                    <a:pt x="11916" y="42440"/>
                  </a:cubicBezTo>
                  <a:cubicBezTo>
                    <a:pt x="10669" y="41984"/>
                    <a:pt x="9636" y="41102"/>
                    <a:pt x="8481" y="40464"/>
                  </a:cubicBezTo>
                  <a:cubicBezTo>
                    <a:pt x="7380" y="39828"/>
                    <a:pt x="6065" y="39438"/>
                    <a:pt x="4804" y="39438"/>
                  </a:cubicBezTo>
                  <a:cubicBezTo>
                    <a:pt x="3592" y="39438"/>
                    <a:pt x="2429" y="39798"/>
                    <a:pt x="1551" y="40646"/>
                  </a:cubicBezTo>
                  <a:cubicBezTo>
                    <a:pt x="396" y="41801"/>
                    <a:pt x="1" y="43595"/>
                    <a:pt x="244" y="45236"/>
                  </a:cubicBezTo>
                  <a:cubicBezTo>
                    <a:pt x="487" y="46877"/>
                    <a:pt x="1277" y="48367"/>
                    <a:pt x="2128" y="49765"/>
                  </a:cubicBezTo>
                  <a:cubicBezTo>
                    <a:pt x="5107" y="54659"/>
                    <a:pt x="9271" y="58884"/>
                    <a:pt x="14287" y="61589"/>
                  </a:cubicBezTo>
                  <a:cubicBezTo>
                    <a:pt x="18084" y="63614"/>
                    <a:pt x="21794" y="64838"/>
                    <a:pt x="25799" y="64838"/>
                  </a:cubicBezTo>
                  <a:cubicBezTo>
                    <a:pt x="27084" y="64838"/>
                    <a:pt x="28400" y="64712"/>
                    <a:pt x="29758" y="64446"/>
                  </a:cubicBezTo>
                  <a:lnTo>
                    <a:pt x="29788" y="64446"/>
                  </a:lnTo>
                  <a:cubicBezTo>
                    <a:pt x="39393" y="59795"/>
                    <a:pt x="43132" y="48914"/>
                    <a:pt x="44378" y="38822"/>
                  </a:cubicBezTo>
                  <a:cubicBezTo>
                    <a:pt x="44591" y="37120"/>
                    <a:pt x="45047" y="35388"/>
                    <a:pt x="44500" y="33777"/>
                  </a:cubicBezTo>
                  <a:cubicBezTo>
                    <a:pt x="44003" y="32390"/>
                    <a:pt x="42673" y="31252"/>
                    <a:pt x="41285" y="31252"/>
                  </a:cubicBezTo>
                  <a:cubicBezTo>
                    <a:pt x="41060" y="31252"/>
                    <a:pt x="40834" y="31282"/>
                    <a:pt x="40609" y="31345"/>
                  </a:cubicBezTo>
                  <a:cubicBezTo>
                    <a:pt x="39272" y="31740"/>
                    <a:pt x="38482" y="33108"/>
                    <a:pt x="37600" y="34202"/>
                  </a:cubicBezTo>
                  <a:cubicBezTo>
                    <a:pt x="36415" y="35631"/>
                    <a:pt x="34834" y="36725"/>
                    <a:pt x="33071" y="37333"/>
                  </a:cubicBezTo>
                  <a:cubicBezTo>
                    <a:pt x="32517" y="37508"/>
                    <a:pt x="31915" y="37634"/>
                    <a:pt x="31330" y="37634"/>
                  </a:cubicBezTo>
                  <a:cubicBezTo>
                    <a:pt x="30695" y="37634"/>
                    <a:pt x="30082" y="37485"/>
                    <a:pt x="29576" y="37090"/>
                  </a:cubicBezTo>
                  <a:cubicBezTo>
                    <a:pt x="28269" y="36057"/>
                    <a:pt x="28390" y="34050"/>
                    <a:pt x="28664" y="32348"/>
                  </a:cubicBezTo>
                  <a:cubicBezTo>
                    <a:pt x="29180" y="29248"/>
                    <a:pt x="29697" y="26148"/>
                    <a:pt x="30214" y="23047"/>
                  </a:cubicBezTo>
                  <a:cubicBezTo>
                    <a:pt x="30487" y="21375"/>
                    <a:pt x="30761" y="19673"/>
                    <a:pt x="30518" y="18002"/>
                  </a:cubicBezTo>
                  <a:cubicBezTo>
                    <a:pt x="30244" y="16330"/>
                    <a:pt x="29332" y="14688"/>
                    <a:pt x="27813" y="13989"/>
                  </a:cubicBezTo>
                  <a:cubicBezTo>
                    <a:pt x="27391" y="13795"/>
                    <a:pt x="26925" y="13702"/>
                    <a:pt x="26459" y="13702"/>
                  </a:cubicBezTo>
                  <a:cubicBezTo>
                    <a:pt x="25244" y="13702"/>
                    <a:pt x="24027" y="14336"/>
                    <a:pt x="23588" y="15479"/>
                  </a:cubicBezTo>
                  <a:cubicBezTo>
                    <a:pt x="23344" y="16117"/>
                    <a:pt x="23375" y="16846"/>
                    <a:pt x="23192" y="17546"/>
                  </a:cubicBezTo>
                  <a:cubicBezTo>
                    <a:pt x="23040" y="18214"/>
                    <a:pt x="22615" y="18944"/>
                    <a:pt x="21916" y="19035"/>
                  </a:cubicBezTo>
                  <a:cubicBezTo>
                    <a:pt x="21866" y="19041"/>
                    <a:pt x="21818" y="19045"/>
                    <a:pt x="21769" y="19045"/>
                  </a:cubicBezTo>
                  <a:cubicBezTo>
                    <a:pt x="21136" y="19045"/>
                    <a:pt x="20609" y="18508"/>
                    <a:pt x="20214" y="17971"/>
                  </a:cubicBezTo>
                  <a:cubicBezTo>
                    <a:pt x="18755" y="15995"/>
                    <a:pt x="17934" y="13655"/>
                    <a:pt x="17174" y="11315"/>
                  </a:cubicBezTo>
                  <a:cubicBezTo>
                    <a:pt x="16414" y="8974"/>
                    <a:pt x="15715" y="6603"/>
                    <a:pt x="14438" y="4506"/>
                  </a:cubicBezTo>
                  <a:cubicBezTo>
                    <a:pt x="13162" y="2439"/>
                    <a:pt x="11247" y="646"/>
                    <a:pt x="8876" y="129"/>
                  </a:cubicBezTo>
                  <a:cubicBezTo>
                    <a:pt x="8480" y="43"/>
                    <a:pt x="8073" y="0"/>
                    <a:pt x="766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1" name="Google Shape;1041;p48"/>
            <p:cNvSpPr/>
            <p:nvPr/>
          </p:nvSpPr>
          <p:spPr>
            <a:xfrm>
              <a:off x="3426848" y="5882215"/>
              <a:ext cx="826238" cy="2265615"/>
            </a:xfrm>
            <a:custGeom>
              <a:avLst/>
              <a:gdLst/>
              <a:ahLst/>
              <a:cxnLst/>
              <a:rect l="l" t="t" r="r" b="b"/>
              <a:pathLst>
                <a:path w="23345" h="64014" extrusionOk="0">
                  <a:moveTo>
                    <a:pt x="1" y="0"/>
                  </a:moveTo>
                  <a:lnTo>
                    <a:pt x="1" y="0"/>
                  </a:lnTo>
                  <a:cubicBezTo>
                    <a:pt x="31" y="61"/>
                    <a:pt x="61" y="122"/>
                    <a:pt x="122" y="183"/>
                  </a:cubicBezTo>
                  <a:lnTo>
                    <a:pt x="548" y="700"/>
                  </a:lnTo>
                  <a:cubicBezTo>
                    <a:pt x="943" y="1155"/>
                    <a:pt x="1490" y="1855"/>
                    <a:pt x="2159" y="2736"/>
                  </a:cubicBezTo>
                  <a:cubicBezTo>
                    <a:pt x="4134" y="5228"/>
                    <a:pt x="5897" y="7873"/>
                    <a:pt x="7448" y="10608"/>
                  </a:cubicBezTo>
                  <a:cubicBezTo>
                    <a:pt x="8451" y="12371"/>
                    <a:pt x="9454" y="14317"/>
                    <a:pt x="10487" y="16444"/>
                  </a:cubicBezTo>
                  <a:cubicBezTo>
                    <a:pt x="11521" y="18572"/>
                    <a:pt x="12645" y="20852"/>
                    <a:pt x="13709" y="23283"/>
                  </a:cubicBezTo>
                  <a:cubicBezTo>
                    <a:pt x="14834" y="25806"/>
                    <a:pt x="15837" y="28420"/>
                    <a:pt x="16688" y="31065"/>
                  </a:cubicBezTo>
                  <a:cubicBezTo>
                    <a:pt x="17144" y="32463"/>
                    <a:pt x="17478" y="33861"/>
                    <a:pt x="17873" y="35320"/>
                  </a:cubicBezTo>
                  <a:cubicBezTo>
                    <a:pt x="18238" y="36779"/>
                    <a:pt x="18603" y="38268"/>
                    <a:pt x="18967" y="39758"/>
                  </a:cubicBezTo>
                  <a:cubicBezTo>
                    <a:pt x="20426" y="45351"/>
                    <a:pt x="21582" y="51035"/>
                    <a:pt x="22402" y="56779"/>
                  </a:cubicBezTo>
                  <a:cubicBezTo>
                    <a:pt x="23071" y="62068"/>
                    <a:pt x="22919" y="59940"/>
                    <a:pt x="22676" y="64013"/>
                  </a:cubicBezTo>
                  <a:lnTo>
                    <a:pt x="22919" y="63983"/>
                  </a:lnTo>
                  <a:cubicBezTo>
                    <a:pt x="23162" y="59940"/>
                    <a:pt x="23344" y="62038"/>
                    <a:pt x="22676" y="56719"/>
                  </a:cubicBezTo>
                  <a:cubicBezTo>
                    <a:pt x="21885" y="50974"/>
                    <a:pt x="20730" y="45290"/>
                    <a:pt x="19302" y="39697"/>
                  </a:cubicBezTo>
                  <a:cubicBezTo>
                    <a:pt x="18907" y="38177"/>
                    <a:pt x="18542" y="36718"/>
                    <a:pt x="18177" y="35259"/>
                  </a:cubicBezTo>
                  <a:cubicBezTo>
                    <a:pt x="17812" y="33800"/>
                    <a:pt x="17448" y="32372"/>
                    <a:pt x="16992" y="30973"/>
                  </a:cubicBezTo>
                  <a:cubicBezTo>
                    <a:pt x="16141" y="28329"/>
                    <a:pt x="15138" y="25715"/>
                    <a:pt x="13983" y="23162"/>
                  </a:cubicBezTo>
                  <a:cubicBezTo>
                    <a:pt x="12919" y="20730"/>
                    <a:pt x="11794" y="18451"/>
                    <a:pt x="10730" y="16323"/>
                  </a:cubicBezTo>
                  <a:cubicBezTo>
                    <a:pt x="9697" y="14195"/>
                    <a:pt x="8663" y="12250"/>
                    <a:pt x="7630" y="10517"/>
                  </a:cubicBezTo>
                  <a:cubicBezTo>
                    <a:pt x="6049" y="7751"/>
                    <a:pt x="4256" y="5137"/>
                    <a:pt x="2280" y="2645"/>
                  </a:cubicBezTo>
                  <a:cubicBezTo>
                    <a:pt x="1551" y="1794"/>
                    <a:pt x="1004" y="1125"/>
                    <a:pt x="608" y="669"/>
                  </a:cubicBezTo>
                  <a:lnTo>
                    <a:pt x="153" y="183"/>
                  </a:lnTo>
                  <a:cubicBezTo>
                    <a:pt x="92" y="122"/>
                    <a:pt x="61" y="61"/>
                    <a:pt x="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2" name="Google Shape;1042;p48"/>
            <p:cNvSpPr/>
            <p:nvPr/>
          </p:nvSpPr>
          <p:spPr>
            <a:xfrm>
              <a:off x="4026043" y="6341574"/>
              <a:ext cx="189385" cy="635826"/>
            </a:xfrm>
            <a:custGeom>
              <a:avLst/>
              <a:gdLst/>
              <a:ahLst/>
              <a:cxnLst/>
              <a:rect l="l" t="t" r="r" b="b"/>
              <a:pathLst>
                <a:path w="5351" h="17965" extrusionOk="0">
                  <a:moveTo>
                    <a:pt x="5351" y="0"/>
                  </a:moveTo>
                  <a:lnTo>
                    <a:pt x="5351" y="0"/>
                  </a:lnTo>
                  <a:cubicBezTo>
                    <a:pt x="5229" y="213"/>
                    <a:pt x="5107" y="456"/>
                    <a:pt x="5016" y="669"/>
                  </a:cubicBezTo>
                  <a:cubicBezTo>
                    <a:pt x="4834" y="1125"/>
                    <a:pt x="4591" y="1763"/>
                    <a:pt x="4287" y="2554"/>
                  </a:cubicBezTo>
                  <a:cubicBezTo>
                    <a:pt x="3709" y="4165"/>
                    <a:pt x="3041" y="6414"/>
                    <a:pt x="2372" y="8906"/>
                  </a:cubicBezTo>
                  <a:cubicBezTo>
                    <a:pt x="1703" y="11429"/>
                    <a:pt x="1126" y="13618"/>
                    <a:pt x="670" y="15320"/>
                  </a:cubicBezTo>
                  <a:lnTo>
                    <a:pt x="153" y="17265"/>
                  </a:lnTo>
                  <a:cubicBezTo>
                    <a:pt x="62" y="17478"/>
                    <a:pt x="1" y="17721"/>
                    <a:pt x="1" y="17964"/>
                  </a:cubicBezTo>
                  <a:cubicBezTo>
                    <a:pt x="92" y="17751"/>
                    <a:pt x="183" y="17508"/>
                    <a:pt x="275" y="17265"/>
                  </a:cubicBezTo>
                  <a:cubicBezTo>
                    <a:pt x="427" y="16839"/>
                    <a:pt x="639" y="16171"/>
                    <a:pt x="882" y="15380"/>
                  </a:cubicBezTo>
                  <a:cubicBezTo>
                    <a:pt x="1399" y="13770"/>
                    <a:pt x="2007" y="11490"/>
                    <a:pt x="2676" y="8997"/>
                  </a:cubicBezTo>
                  <a:cubicBezTo>
                    <a:pt x="3344" y="6475"/>
                    <a:pt x="3983" y="4225"/>
                    <a:pt x="4500" y="2614"/>
                  </a:cubicBezTo>
                  <a:cubicBezTo>
                    <a:pt x="4773" y="1824"/>
                    <a:pt x="4986" y="1155"/>
                    <a:pt x="5138" y="730"/>
                  </a:cubicBezTo>
                  <a:cubicBezTo>
                    <a:pt x="5229" y="487"/>
                    <a:pt x="5290" y="243"/>
                    <a:pt x="535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3" name="Google Shape;1043;p48"/>
            <p:cNvSpPr/>
            <p:nvPr/>
          </p:nvSpPr>
          <p:spPr>
            <a:xfrm>
              <a:off x="3288074" y="6714859"/>
              <a:ext cx="736943" cy="262542"/>
            </a:xfrm>
            <a:custGeom>
              <a:avLst/>
              <a:gdLst/>
              <a:ahLst/>
              <a:cxnLst/>
              <a:rect l="l" t="t" r="r" b="b"/>
              <a:pathLst>
                <a:path w="20822" h="7418" extrusionOk="0">
                  <a:moveTo>
                    <a:pt x="1" y="1"/>
                  </a:moveTo>
                  <a:lnTo>
                    <a:pt x="1" y="1"/>
                  </a:lnTo>
                  <a:cubicBezTo>
                    <a:pt x="274" y="92"/>
                    <a:pt x="578" y="183"/>
                    <a:pt x="852" y="244"/>
                  </a:cubicBezTo>
                  <a:cubicBezTo>
                    <a:pt x="1399" y="365"/>
                    <a:pt x="2189" y="578"/>
                    <a:pt x="3131" y="852"/>
                  </a:cubicBezTo>
                  <a:cubicBezTo>
                    <a:pt x="5046" y="1368"/>
                    <a:pt x="7691" y="2189"/>
                    <a:pt x="10578" y="3223"/>
                  </a:cubicBezTo>
                  <a:cubicBezTo>
                    <a:pt x="13466" y="4256"/>
                    <a:pt x="16019" y="5289"/>
                    <a:pt x="17843" y="6110"/>
                  </a:cubicBezTo>
                  <a:cubicBezTo>
                    <a:pt x="18785" y="6505"/>
                    <a:pt x="19515" y="6840"/>
                    <a:pt x="20031" y="7083"/>
                  </a:cubicBezTo>
                  <a:cubicBezTo>
                    <a:pt x="20274" y="7235"/>
                    <a:pt x="20548" y="7326"/>
                    <a:pt x="20822" y="7417"/>
                  </a:cubicBezTo>
                  <a:cubicBezTo>
                    <a:pt x="20578" y="7265"/>
                    <a:pt x="20335" y="7113"/>
                    <a:pt x="20062" y="6992"/>
                  </a:cubicBezTo>
                  <a:cubicBezTo>
                    <a:pt x="19575" y="6718"/>
                    <a:pt x="18846" y="6323"/>
                    <a:pt x="17934" y="5897"/>
                  </a:cubicBezTo>
                  <a:cubicBezTo>
                    <a:pt x="16110" y="5046"/>
                    <a:pt x="13557" y="3952"/>
                    <a:pt x="10669" y="2919"/>
                  </a:cubicBezTo>
                  <a:cubicBezTo>
                    <a:pt x="8207" y="2037"/>
                    <a:pt x="5715" y="1277"/>
                    <a:pt x="3192" y="639"/>
                  </a:cubicBezTo>
                  <a:cubicBezTo>
                    <a:pt x="2219" y="396"/>
                    <a:pt x="1399" y="244"/>
                    <a:pt x="852" y="122"/>
                  </a:cubicBezTo>
                  <a:cubicBezTo>
                    <a:pt x="578" y="61"/>
                    <a:pt x="304" y="31"/>
                    <a:pt x="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4" name="Google Shape;1044;p48"/>
            <p:cNvSpPr/>
            <p:nvPr/>
          </p:nvSpPr>
          <p:spPr>
            <a:xfrm>
              <a:off x="4221834" y="6964446"/>
              <a:ext cx="536869" cy="910118"/>
            </a:xfrm>
            <a:custGeom>
              <a:avLst/>
              <a:gdLst/>
              <a:ahLst/>
              <a:cxnLst/>
              <a:rect l="l" t="t" r="r" b="b"/>
              <a:pathLst>
                <a:path w="15169" h="25715" extrusionOk="0">
                  <a:moveTo>
                    <a:pt x="15168" y="0"/>
                  </a:moveTo>
                  <a:lnTo>
                    <a:pt x="15168" y="0"/>
                  </a:lnTo>
                  <a:cubicBezTo>
                    <a:pt x="15168" y="0"/>
                    <a:pt x="15108" y="92"/>
                    <a:pt x="14986" y="244"/>
                  </a:cubicBezTo>
                  <a:cubicBezTo>
                    <a:pt x="14864" y="395"/>
                    <a:pt x="14682" y="669"/>
                    <a:pt x="14500" y="973"/>
                  </a:cubicBezTo>
                  <a:cubicBezTo>
                    <a:pt x="14074" y="1581"/>
                    <a:pt x="13497" y="2523"/>
                    <a:pt x="12767" y="3648"/>
                  </a:cubicBezTo>
                  <a:cubicBezTo>
                    <a:pt x="11339" y="5927"/>
                    <a:pt x="9484" y="9180"/>
                    <a:pt x="7448" y="12766"/>
                  </a:cubicBezTo>
                  <a:cubicBezTo>
                    <a:pt x="5442" y="16353"/>
                    <a:pt x="3588" y="19605"/>
                    <a:pt x="2220" y="21916"/>
                  </a:cubicBezTo>
                  <a:cubicBezTo>
                    <a:pt x="1551" y="23071"/>
                    <a:pt x="1004" y="23982"/>
                    <a:pt x="579" y="24682"/>
                  </a:cubicBezTo>
                  <a:cubicBezTo>
                    <a:pt x="396" y="24955"/>
                    <a:pt x="275" y="25229"/>
                    <a:pt x="153" y="25441"/>
                  </a:cubicBezTo>
                  <a:cubicBezTo>
                    <a:pt x="92" y="25533"/>
                    <a:pt x="31" y="25624"/>
                    <a:pt x="1" y="25715"/>
                  </a:cubicBezTo>
                  <a:cubicBezTo>
                    <a:pt x="92" y="25654"/>
                    <a:pt x="153" y="25563"/>
                    <a:pt x="183" y="25472"/>
                  </a:cubicBezTo>
                  <a:lnTo>
                    <a:pt x="700" y="24742"/>
                  </a:lnTo>
                  <a:cubicBezTo>
                    <a:pt x="1126" y="24134"/>
                    <a:pt x="1703" y="23223"/>
                    <a:pt x="2402" y="22068"/>
                  </a:cubicBezTo>
                  <a:cubicBezTo>
                    <a:pt x="3831" y="19788"/>
                    <a:pt x="5715" y="16536"/>
                    <a:pt x="7721" y="12949"/>
                  </a:cubicBezTo>
                  <a:cubicBezTo>
                    <a:pt x="9758" y="9362"/>
                    <a:pt x="11582" y="6110"/>
                    <a:pt x="12950" y="3800"/>
                  </a:cubicBezTo>
                  <a:lnTo>
                    <a:pt x="14591" y="1034"/>
                  </a:lnTo>
                  <a:lnTo>
                    <a:pt x="15047" y="274"/>
                  </a:lnTo>
                  <a:cubicBezTo>
                    <a:pt x="15108" y="183"/>
                    <a:pt x="15138" y="92"/>
                    <a:pt x="1516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5" name="Google Shape;1045;p48"/>
            <p:cNvSpPr/>
            <p:nvPr/>
          </p:nvSpPr>
          <p:spPr>
            <a:xfrm>
              <a:off x="3264397" y="7388307"/>
              <a:ext cx="957473" cy="486258"/>
            </a:xfrm>
            <a:custGeom>
              <a:avLst/>
              <a:gdLst/>
              <a:ahLst/>
              <a:cxnLst/>
              <a:rect l="l" t="t" r="r" b="b"/>
              <a:pathLst>
                <a:path w="27053" h="13739" extrusionOk="0">
                  <a:moveTo>
                    <a:pt x="1" y="0"/>
                  </a:moveTo>
                  <a:lnTo>
                    <a:pt x="1" y="0"/>
                  </a:lnTo>
                  <a:cubicBezTo>
                    <a:pt x="92" y="61"/>
                    <a:pt x="183" y="122"/>
                    <a:pt x="274" y="152"/>
                  </a:cubicBezTo>
                  <a:lnTo>
                    <a:pt x="1034" y="578"/>
                  </a:lnTo>
                  <a:lnTo>
                    <a:pt x="3952" y="2067"/>
                  </a:lnTo>
                  <a:cubicBezTo>
                    <a:pt x="6384" y="3313"/>
                    <a:pt x="9758" y="5076"/>
                    <a:pt x="13436" y="7022"/>
                  </a:cubicBezTo>
                  <a:cubicBezTo>
                    <a:pt x="17144" y="8937"/>
                    <a:pt x="20518" y="10699"/>
                    <a:pt x="23010" y="11885"/>
                  </a:cubicBezTo>
                  <a:cubicBezTo>
                    <a:pt x="24226" y="12493"/>
                    <a:pt x="25229" y="12949"/>
                    <a:pt x="25928" y="13283"/>
                  </a:cubicBezTo>
                  <a:lnTo>
                    <a:pt x="26749" y="13617"/>
                  </a:lnTo>
                  <a:cubicBezTo>
                    <a:pt x="26840" y="13678"/>
                    <a:pt x="26931" y="13709"/>
                    <a:pt x="27053" y="13739"/>
                  </a:cubicBezTo>
                  <a:cubicBezTo>
                    <a:pt x="27053" y="13739"/>
                    <a:pt x="26962" y="13678"/>
                    <a:pt x="26779" y="13587"/>
                  </a:cubicBezTo>
                  <a:lnTo>
                    <a:pt x="26020" y="13161"/>
                  </a:lnTo>
                  <a:lnTo>
                    <a:pt x="23132" y="11703"/>
                  </a:lnTo>
                  <a:cubicBezTo>
                    <a:pt x="20670" y="10456"/>
                    <a:pt x="17326" y="8693"/>
                    <a:pt x="13618" y="6718"/>
                  </a:cubicBezTo>
                  <a:cubicBezTo>
                    <a:pt x="9940" y="4772"/>
                    <a:pt x="6536" y="3040"/>
                    <a:pt x="4074" y="1854"/>
                  </a:cubicBezTo>
                  <a:cubicBezTo>
                    <a:pt x="2828" y="1246"/>
                    <a:pt x="1825" y="790"/>
                    <a:pt x="1125" y="456"/>
                  </a:cubicBezTo>
                  <a:lnTo>
                    <a:pt x="335" y="122"/>
                  </a:lnTo>
                  <a:cubicBezTo>
                    <a:pt x="214" y="61"/>
                    <a:pt x="122" y="31"/>
                    <a:pt x="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6" name="Google Shape;1046;p48"/>
            <p:cNvSpPr/>
            <p:nvPr/>
          </p:nvSpPr>
          <p:spPr>
            <a:xfrm>
              <a:off x="4002401" y="6360650"/>
              <a:ext cx="930575" cy="1788241"/>
            </a:xfrm>
            <a:custGeom>
              <a:avLst/>
              <a:gdLst/>
              <a:ahLst/>
              <a:cxnLst/>
              <a:rect l="l" t="t" r="r" b="b"/>
              <a:pathLst>
                <a:path w="26293" h="50526" extrusionOk="0">
                  <a:moveTo>
                    <a:pt x="19392" y="1"/>
                  </a:moveTo>
                  <a:cubicBezTo>
                    <a:pt x="18616" y="1"/>
                    <a:pt x="16692" y="529"/>
                    <a:pt x="15806" y="5510"/>
                  </a:cubicBezTo>
                  <a:cubicBezTo>
                    <a:pt x="14681" y="11863"/>
                    <a:pt x="14590" y="15328"/>
                    <a:pt x="14590" y="15328"/>
                  </a:cubicBezTo>
                  <a:cubicBezTo>
                    <a:pt x="14590" y="15328"/>
                    <a:pt x="14309" y="16324"/>
                    <a:pt x="13618" y="16324"/>
                  </a:cubicBezTo>
                  <a:cubicBezTo>
                    <a:pt x="13490" y="16324"/>
                    <a:pt x="13348" y="16290"/>
                    <a:pt x="13192" y="16209"/>
                  </a:cubicBezTo>
                  <a:cubicBezTo>
                    <a:pt x="12344" y="15785"/>
                    <a:pt x="11065" y="14480"/>
                    <a:pt x="9928" y="14480"/>
                  </a:cubicBezTo>
                  <a:cubicBezTo>
                    <a:pt x="9680" y="14480"/>
                    <a:pt x="9439" y="14542"/>
                    <a:pt x="9210" y="14689"/>
                  </a:cubicBezTo>
                  <a:cubicBezTo>
                    <a:pt x="7934" y="15510"/>
                    <a:pt x="7964" y="17182"/>
                    <a:pt x="8906" y="19401"/>
                  </a:cubicBezTo>
                  <a:cubicBezTo>
                    <a:pt x="9879" y="21589"/>
                    <a:pt x="11824" y="26513"/>
                    <a:pt x="11976" y="26939"/>
                  </a:cubicBezTo>
                  <a:cubicBezTo>
                    <a:pt x="12136" y="27312"/>
                    <a:pt x="12109" y="27919"/>
                    <a:pt x="11587" y="27919"/>
                  </a:cubicBezTo>
                  <a:cubicBezTo>
                    <a:pt x="11514" y="27919"/>
                    <a:pt x="11431" y="27907"/>
                    <a:pt x="11338" y="27881"/>
                  </a:cubicBezTo>
                  <a:cubicBezTo>
                    <a:pt x="10796" y="27708"/>
                    <a:pt x="8219" y="26193"/>
                    <a:pt x="6341" y="26193"/>
                  </a:cubicBezTo>
                  <a:cubicBezTo>
                    <a:pt x="5583" y="26193"/>
                    <a:pt x="4940" y="26439"/>
                    <a:pt x="4590" y="27121"/>
                  </a:cubicBezTo>
                  <a:cubicBezTo>
                    <a:pt x="3344" y="29462"/>
                    <a:pt x="7052" y="35146"/>
                    <a:pt x="7417" y="35784"/>
                  </a:cubicBezTo>
                  <a:cubicBezTo>
                    <a:pt x="7812" y="36422"/>
                    <a:pt x="7782" y="36726"/>
                    <a:pt x="7508" y="37000"/>
                  </a:cubicBezTo>
                  <a:cubicBezTo>
                    <a:pt x="7477" y="37034"/>
                    <a:pt x="7431" y="37050"/>
                    <a:pt x="7371" y="37050"/>
                  </a:cubicBezTo>
                  <a:cubicBezTo>
                    <a:pt x="6895" y="37050"/>
                    <a:pt x="5558" y="36064"/>
                    <a:pt x="4316" y="35389"/>
                  </a:cubicBezTo>
                  <a:cubicBezTo>
                    <a:pt x="3520" y="34956"/>
                    <a:pt x="2615" y="34563"/>
                    <a:pt x="1871" y="34563"/>
                  </a:cubicBezTo>
                  <a:cubicBezTo>
                    <a:pt x="1309" y="34563"/>
                    <a:pt x="839" y="34787"/>
                    <a:pt x="578" y="35389"/>
                  </a:cubicBezTo>
                  <a:cubicBezTo>
                    <a:pt x="0" y="36817"/>
                    <a:pt x="1125" y="41590"/>
                    <a:pt x="7903" y="47821"/>
                  </a:cubicBezTo>
                  <a:lnTo>
                    <a:pt x="11216" y="50526"/>
                  </a:lnTo>
                  <a:lnTo>
                    <a:pt x="15229" y="49067"/>
                  </a:lnTo>
                  <a:cubicBezTo>
                    <a:pt x="23679" y="45359"/>
                    <a:pt x="26293" y="41225"/>
                    <a:pt x="26201" y="39705"/>
                  </a:cubicBezTo>
                  <a:cubicBezTo>
                    <a:pt x="26117" y="38629"/>
                    <a:pt x="25197" y="38314"/>
                    <a:pt x="24124" y="38314"/>
                  </a:cubicBezTo>
                  <a:cubicBezTo>
                    <a:pt x="23651" y="38314"/>
                    <a:pt x="23149" y="38375"/>
                    <a:pt x="22675" y="38459"/>
                  </a:cubicBezTo>
                  <a:cubicBezTo>
                    <a:pt x="21433" y="38674"/>
                    <a:pt x="20059" y="39077"/>
                    <a:pt x="19439" y="39077"/>
                  </a:cubicBezTo>
                  <a:cubicBezTo>
                    <a:pt x="19271" y="39077"/>
                    <a:pt x="19158" y="39047"/>
                    <a:pt x="19119" y="38976"/>
                  </a:cubicBezTo>
                  <a:cubicBezTo>
                    <a:pt x="18967" y="38611"/>
                    <a:pt x="19028" y="38276"/>
                    <a:pt x="19605" y="37821"/>
                  </a:cubicBezTo>
                  <a:cubicBezTo>
                    <a:pt x="20183" y="37365"/>
                    <a:pt x="25502" y="33170"/>
                    <a:pt x="25107" y="30556"/>
                  </a:cubicBezTo>
                  <a:cubicBezTo>
                    <a:pt x="24896" y="29158"/>
                    <a:pt x="23242" y="28838"/>
                    <a:pt x="21628" y="28838"/>
                  </a:cubicBezTo>
                  <a:cubicBezTo>
                    <a:pt x="20263" y="28838"/>
                    <a:pt x="18927" y="29067"/>
                    <a:pt x="18515" y="29067"/>
                  </a:cubicBezTo>
                  <a:cubicBezTo>
                    <a:pt x="18502" y="29067"/>
                    <a:pt x="18491" y="29067"/>
                    <a:pt x="18481" y="29067"/>
                  </a:cubicBezTo>
                  <a:cubicBezTo>
                    <a:pt x="17691" y="29067"/>
                    <a:pt x="17873" y="28368"/>
                    <a:pt x="18177" y="28003"/>
                  </a:cubicBezTo>
                  <a:cubicBezTo>
                    <a:pt x="18481" y="27638"/>
                    <a:pt x="21885" y="23626"/>
                    <a:pt x="23527" y="21863"/>
                  </a:cubicBezTo>
                  <a:cubicBezTo>
                    <a:pt x="25168" y="20100"/>
                    <a:pt x="25685" y="18459"/>
                    <a:pt x="24803" y="17304"/>
                  </a:cubicBezTo>
                  <a:cubicBezTo>
                    <a:pt x="24500" y="16920"/>
                    <a:pt x="24054" y="16788"/>
                    <a:pt x="23551" y="16788"/>
                  </a:cubicBezTo>
                  <a:cubicBezTo>
                    <a:pt x="22539" y="16788"/>
                    <a:pt x="21299" y="17324"/>
                    <a:pt x="20548" y="17425"/>
                  </a:cubicBezTo>
                  <a:cubicBezTo>
                    <a:pt x="20491" y="17433"/>
                    <a:pt x="20437" y="17436"/>
                    <a:pt x="20386" y="17436"/>
                  </a:cubicBezTo>
                  <a:cubicBezTo>
                    <a:pt x="19429" y="17436"/>
                    <a:pt x="19484" y="16148"/>
                    <a:pt x="19484" y="16148"/>
                  </a:cubicBezTo>
                  <a:cubicBezTo>
                    <a:pt x="19484" y="16148"/>
                    <a:pt x="20548" y="12835"/>
                    <a:pt x="21551" y="6483"/>
                  </a:cubicBezTo>
                  <a:cubicBezTo>
                    <a:pt x="22554" y="130"/>
                    <a:pt x="19697" y="8"/>
                    <a:pt x="19697" y="8"/>
                  </a:cubicBezTo>
                  <a:lnTo>
                    <a:pt x="19697" y="8"/>
                  </a:lnTo>
                  <a:lnTo>
                    <a:pt x="19727" y="39"/>
                  </a:lnTo>
                  <a:cubicBezTo>
                    <a:pt x="19727" y="39"/>
                    <a:pt x="19601" y="1"/>
                    <a:pt x="19392" y="1"/>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7" name="Google Shape;1047;p48"/>
            <p:cNvSpPr/>
            <p:nvPr/>
          </p:nvSpPr>
          <p:spPr>
            <a:xfrm>
              <a:off x="4399363" y="6562105"/>
              <a:ext cx="267886" cy="1586787"/>
            </a:xfrm>
            <a:custGeom>
              <a:avLst/>
              <a:gdLst/>
              <a:ahLst/>
              <a:cxnLst/>
              <a:rect l="l" t="t" r="r" b="b"/>
              <a:pathLst>
                <a:path w="7569" h="44834" extrusionOk="0">
                  <a:moveTo>
                    <a:pt x="7569" y="0"/>
                  </a:moveTo>
                  <a:cubicBezTo>
                    <a:pt x="7569" y="31"/>
                    <a:pt x="7538" y="61"/>
                    <a:pt x="7538" y="122"/>
                  </a:cubicBezTo>
                  <a:cubicBezTo>
                    <a:pt x="7538" y="183"/>
                    <a:pt x="7508" y="304"/>
                    <a:pt x="7478" y="456"/>
                  </a:cubicBezTo>
                  <a:cubicBezTo>
                    <a:pt x="7417" y="760"/>
                    <a:pt x="7326" y="1186"/>
                    <a:pt x="7234" y="1763"/>
                  </a:cubicBezTo>
                  <a:cubicBezTo>
                    <a:pt x="7022" y="2888"/>
                    <a:pt x="6748" y="4529"/>
                    <a:pt x="6353" y="6535"/>
                  </a:cubicBezTo>
                  <a:cubicBezTo>
                    <a:pt x="5654" y="10608"/>
                    <a:pt x="4712" y="16201"/>
                    <a:pt x="3709" y="22402"/>
                  </a:cubicBezTo>
                  <a:cubicBezTo>
                    <a:pt x="2705" y="28603"/>
                    <a:pt x="1763" y="34195"/>
                    <a:pt x="1095" y="38268"/>
                  </a:cubicBezTo>
                  <a:lnTo>
                    <a:pt x="274" y="43071"/>
                  </a:lnTo>
                  <a:cubicBezTo>
                    <a:pt x="183" y="43618"/>
                    <a:pt x="122" y="44074"/>
                    <a:pt x="61" y="44378"/>
                  </a:cubicBezTo>
                  <a:cubicBezTo>
                    <a:pt x="31" y="44500"/>
                    <a:pt x="0" y="44621"/>
                    <a:pt x="0" y="44712"/>
                  </a:cubicBezTo>
                  <a:cubicBezTo>
                    <a:pt x="0" y="44743"/>
                    <a:pt x="0" y="44773"/>
                    <a:pt x="0" y="44834"/>
                  </a:cubicBezTo>
                  <a:cubicBezTo>
                    <a:pt x="31" y="44773"/>
                    <a:pt x="31" y="44743"/>
                    <a:pt x="31" y="44712"/>
                  </a:cubicBezTo>
                  <a:cubicBezTo>
                    <a:pt x="61" y="44621"/>
                    <a:pt x="91" y="44530"/>
                    <a:pt x="122" y="44378"/>
                  </a:cubicBezTo>
                  <a:cubicBezTo>
                    <a:pt x="183" y="44074"/>
                    <a:pt x="243" y="43618"/>
                    <a:pt x="365" y="43071"/>
                  </a:cubicBezTo>
                  <a:cubicBezTo>
                    <a:pt x="547" y="41916"/>
                    <a:pt x="851" y="40305"/>
                    <a:pt x="1216" y="38268"/>
                  </a:cubicBezTo>
                  <a:cubicBezTo>
                    <a:pt x="1915" y="34226"/>
                    <a:pt x="2857" y="28603"/>
                    <a:pt x="3891" y="22432"/>
                  </a:cubicBezTo>
                  <a:cubicBezTo>
                    <a:pt x="4894" y="16232"/>
                    <a:pt x="5836" y="10639"/>
                    <a:pt x="6505" y="6566"/>
                  </a:cubicBezTo>
                  <a:lnTo>
                    <a:pt x="7326" y="1763"/>
                  </a:lnTo>
                  <a:cubicBezTo>
                    <a:pt x="7417" y="1216"/>
                    <a:pt x="7478" y="760"/>
                    <a:pt x="7538" y="456"/>
                  </a:cubicBezTo>
                  <a:cubicBezTo>
                    <a:pt x="7538" y="304"/>
                    <a:pt x="7569" y="183"/>
                    <a:pt x="7569" y="122"/>
                  </a:cubicBezTo>
                  <a:lnTo>
                    <a:pt x="7569"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8" name="Google Shape;1048;p48"/>
            <p:cNvSpPr/>
            <p:nvPr/>
          </p:nvSpPr>
          <p:spPr>
            <a:xfrm>
              <a:off x="4278852" y="7420585"/>
              <a:ext cx="222725" cy="175370"/>
            </a:xfrm>
            <a:custGeom>
              <a:avLst/>
              <a:gdLst/>
              <a:ahLst/>
              <a:cxnLst/>
              <a:rect l="l" t="t" r="r" b="b"/>
              <a:pathLst>
                <a:path w="6293" h="4955" extrusionOk="0">
                  <a:moveTo>
                    <a:pt x="1" y="0"/>
                  </a:moveTo>
                  <a:cubicBezTo>
                    <a:pt x="62" y="91"/>
                    <a:pt x="123" y="182"/>
                    <a:pt x="214" y="243"/>
                  </a:cubicBezTo>
                  <a:cubicBezTo>
                    <a:pt x="366" y="395"/>
                    <a:pt x="578" y="608"/>
                    <a:pt x="852" y="851"/>
                  </a:cubicBezTo>
                  <a:cubicBezTo>
                    <a:pt x="1369" y="1337"/>
                    <a:pt x="2129" y="1976"/>
                    <a:pt x="3010" y="2675"/>
                  </a:cubicBezTo>
                  <a:cubicBezTo>
                    <a:pt x="3861" y="3374"/>
                    <a:pt x="4682" y="3951"/>
                    <a:pt x="5290" y="4347"/>
                  </a:cubicBezTo>
                  <a:cubicBezTo>
                    <a:pt x="5594" y="4559"/>
                    <a:pt x="5837" y="4711"/>
                    <a:pt x="6019" y="4803"/>
                  </a:cubicBezTo>
                  <a:cubicBezTo>
                    <a:pt x="6080" y="4863"/>
                    <a:pt x="6171" y="4924"/>
                    <a:pt x="6293" y="4955"/>
                  </a:cubicBezTo>
                  <a:cubicBezTo>
                    <a:pt x="5989" y="4711"/>
                    <a:pt x="5685" y="4468"/>
                    <a:pt x="5351" y="4255"/>
                  </a:cubicBezTo>
                  <a:cubicBezTo>
                    <a:pt x="4773" y="3830"/>
                    <a:pt x="3952" y="3222"/>
                    <a:pt x="3101" y="2553"/>
                  </a:cubicBezTo>
                  <a:cubicBezTo>
                    <a:pt x="2250" y="1854"/>
                    <a:pt x="1460" y="1216"/>
                    <a:pt x="913" y="760"/>
                  </a:cubicBezTo>
                  <a:cubicBezTo>
                    <a:pt x="639" y="486"/>
                    <a:pt x="335" y="243"/>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9" name="Google Shape;1049;p48"/>
            <p:cNvSpPr/>
            <p:nvPr/>
          </p:nvSpPr>
          <p:spPr>
            <a:xfrm>
              <a:off x="4500480" y="7485106"/>
              <a:ext cx="239926" cy="106531"/>
            </a:xfrm>
            <a:custGeom>
              <a:avLst/>
              <a:gdLst/>
              <a:ahLst/>
              <a:cxnLst/>
              <a:rect l="l" t="t" r="r" b="b"/>
              <a:pathLst>
                <a:path w="6779" h="3010" extrusionOk="0">
                  <a:moveTo>
                    <a:pt x="6779" y="1"/>
                  </a:moveTo>
                  <a:lnTo>
                    <a:pt x="6779" y="1"/>
                  </a:lnTo>
                  <a:cubicBezTo>
                    <a:pt x="6414" y="92"/>
                    <a:pt x="6080" y="214"/>
                    <a:pt x="5745" y="366"/>
                  </a:cubicBezTo>
                  <a:cubicBezTo>
                    <a:pt x="5137" y="639"/>
                    <a:pt x="4286" y="1004"/>
                    <a:pt x="3344" y="1429"/>
                  </a:cubicBezTo>
                  <a:cubicBezTo>
                    <a:pt x="2432" y="1855"/>
                    <a:pt x="1581" y="2220"/>
                    <a:pt x="973" y="2524"/>
                  </a:cubicBezTo>
                  <a:cubicBezTo>
                    <a:pt x="639" y="2645"/>
                    <a:pt x="304" y="2828"/>
                    <a:pt x="0" y="3010"/>
                  </a:cubicBezTo>
                  <a:cubicBezTo>
                    <a:pt x="365" y="2919"/>
                    <a:pt x="700" y="2767"/>
                    <a:pt x="1034" y="2615"/>
                  </a:cubicBezTo>
                  <a:cubicBezTo>
                    <a:pt x="1642" y="2372"/>
                    <a:pt x="2493" y="2007"/>
                    <a:pt x="3435" y="1581"/>
                  </a:cubicBezTo>
                  <a:cubicBezTo>
                    <a:pt x="4347" y="1156"/>
                    <a:pt x="5198" y="791"/>
                    <a:pt x="5806" y="487"/>
                  </a:cubicBezTo>
                  <a:cubicBezTo>
                    <a:pt x="6140" y="335"/>
                    <a:pt x="6444" y="183"/>
                    <a:pt x="677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0" name="Google Shape;1050;p48"/>
            <p:cNvSpPr/>
            <p:nvPr/>
          </p:nvSpPr>
          <p:spPr>
            <a:xfrm>
              <a:off x="4435924" y="7833651"/>
              <a:ext cx="307702" cy="134527"/>
            </a:xfrm>
            <a:custGeom>
              <a:avLst/>
              <a:gdLst/>
              <a:ahLst/>
              <a:cxnLst/>
              <a:rect l="l" t="t" r="r" b="b"/>
              <a:pathLst>
                <a:path w="8694" h="3801" extrusionOk="0">
                  <a:moveTo>
                    <a:pt x="8694" y="1"/>
                  </a:moveTo>
                  <a:lnTo>
                    <a:pt x="8694" y="1"/>
                  </a:lnTo>
                  <a:cubicBezTo>
                    <a:pt x="8572" y="31"/>
                    <a:pt x="8451" y="62"/>
                    <a:pt x="8360" y="123"/>
                  </a:cubicBezTo>
                  <a:lnTo>
                    <a:pt x="7417" y="518"/>
                  </a:lnTo>
                  <a:cubicBezTo>
                    <a:pt x="6597" y="852"/>
                    <a:pt x="5533" y="1308"/>
                    <a:pt x="4317" y="1825"/>
                  </a:cubicBezTo>
                  <a:cubicBezTo>
                    <a:pt x="3131" y="2341"/>
                    <a:pt x="2037" y="2828"/>
                    <a:pt x="1247" y="3193"/>
                  </a:cubicBezTo>
                  <a:lnTo>
                    <a:pt x="335" y="3618"/>
                  </a:lnTo>
                  <a:cubicBezTo>
                    <a:pt x="213" y="3679"/>
                    <a:pt x="122" y="3740"/>
                    <a:pt x="1" y="3800"/>
                  </a:cubicBezTo>
                  <a:cubicBezTo>
                    <a:pt x="122" y="3770"/>
                    <a:pt x="244" y="3740"/>
                    <a:pt x="365" y="3679"/>
                  </a:cubicBezTo>
                  <a:lnTo>
                    <a:pt x="1308" y="3314"/>
                  </a:lnTo>
                  <a:cubicBezTo>
                    <a:pt x="2128" y="2980"/>
                    <a:pt x="3192" y="2493"/>
                    <a:pt x="4408" y="1977"/>
                  </a:cubicBezTo>
                  <a:cubicBezTo>
                    <a:pt x="5594" y="1460"/>
                    <a:pt x="6688" y="974"/>
                    <a:pt x="7448" y="609"/>
                  </a:cubicBezTo>
                  <a:lnTo>
                    <a:pt x="8390" y="183"/>
                  </a:lnTo>
                  <a:cubicBezTo>
                    <a:pt x="8481" y="153"/>
                    <a:pt x="8603" y="92"/>
                    <a:pt x="869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1" name="Google Shape;1051;p48"/>
            <p:cNvSpPr/>
            <p:nvPr/>
          </p:nvSpPr>
          <p:spPr>
            <a:xfrm>
              <a:off x="4165914" y="7733632"/>
              <a:ext cx="276522" cy="229166"/>
            </a:xfrm>
            <a:custGeom>
              <a:avLst/>
              <a:gdLst/>
              <a:ahLst/>
              <a:cxnLst/>
              <a:rect l="l" t="t" r="r" b="b"/>
              <a:pathLst>
                <a:path w="7813" h="6475" extrusionOk="0">
                  <a:moveTo>
                    <a:pt x="0" y="0"/>
                  </a:moveTo>
                  <a:cubicBezTo>
                    <a:pt x="92" y="91"/>
                    <a:pt x="183" y="183"/>
                    <a:pt x="274" y="274"/>
                  </a:cubicBezTo>
                  <a:cubicBezTo>
                    <a:pt x="456" y="456"/>
                    <a:pt x="730" y="730"/>
                    <a:pt x="1064" y="1034"/>
                  </a:cubicBezTo>
                  <a:cubicBezTo>
                    <a:pt x="1733" y="1672"/>
                    <a:pt x="2675" y="2523"/>
                    <a:pt x="3769" y="3435"/>
                  </a:cubicBezTo>
                  <a:cubicBezTo>
                    <a:pt x="4833" y="4316"/>
                    <a:pt x="5836" y="5107"/>
                    <a:pt x="6596" y="5623"/>
                  </a:cubicBezTo>
                  <a:cubicBezTo>
                    <a:pt x="6961" y="5897"/>
                    <a:pt x="7265" y="6140"/>
                    <a:pt x="7478" y="6262"/>
                  </a:cubicBezTo>
                  <a:cubicBezTo>
                    <a:pt x="7599" y="6353"/>
                    <a:pt x="7691" y="6414"/>
                    <a:pt x="7812" y="6474"/>
                  </a:cubicBezTo>
                  <a:cubicBezTo>
                    <a:pt x="7721" y="6383"/>
                    <a:pt x="7630" y="6292"/>
                    <a:pt x="7508" y="6231"/>
                  </a:cubicBezTo>
                  <a:lnTo>
                    <a:pt x="6657" y="5532"/>
                  </a:lnTo>
                  <a:cubicBezTo>
                    <a:pt x="5928" y="4985"/>
                    <a:pt x="4955" y="4195"/>
                    <a:pt x="3861" y="3283"/>
                  </a:cubicBezTo>
                  <a:cubicBezTo>
                    <a:pt x="2797" y="2401"/>
                    <a:pt x="1824" y="1581"/>
                    <a:pt x="1155" y="973"/>
                  </a:cubicBezTo>
                  <a:lnTo>
                    <a:pt x="335" y="243"/>
                  </a:lnTo>
                  <a:cubicBezTo>
                    <a:pt x="213" y="152"/>
                    <a:pt x="122" y="61"/>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52" name="Google Shape;1052;p48"/>
          <p:cNvGrpSpPr/>
          <p:nvPr/>
        </p:nvGrpSpPr>
        <p:grpSpPr>
          <a:xfrm>
            <a:off x="6683963" y="4278168"/>
            <a:ext cx="668104" cy="895218"/>
            <a:chOff x="122038" y="7256930"/>
            <a:chExt cx="668104" cy="895218"/>
          </a:xfrm>
        </p:grpSpPr>
        <p:sp>
          <p:nvSpPr>
            <p:cNvPr id="1053" name="Google Shape;1053;p48"/>
            <p:cNvSpPr/>
            <p:nvPr/>
          </p:nvSpPr>
          <p:spPr>
            <a:xfrm>
              <a:off x="522256" y="7780173"/>
              <a:ext cx="267886" cy="162204"/>
            </a:xfrm>
            <a:custGeom>
              <a:avLst/>
              <a:gdLst/>
              <a:ahLst/>
              <a:cxnLst/>
              <a:rect l="l" t="t" r="r" b="b"/>
              <a:pathLst>
                <a:path w="7569" h="4583" extrusionOk="0">
                  <a:moveTo>
                    <a:pt x="4002" y="1"/>
                  </a:moveTo>
                  <a:cubicBezTo>
                    <a:pt x="3122" y="1"/>
                    <a:pt x="2254" y="184"/>
                    <a:pt x="1459" y="539"/>
                  </a:cubicBezTo>
                  <a:cubicBezTo>
                    <a:pt x="760" y="904"/>
                    <a:pt x="304" y="1542"/>
                    <a:pt x="152" y="2302"/>
                  </a:cubicBezTo>
                  <a:cubicBezTo>
                    <a:pt x="0" y="2849"/>
                    <a:pt x="61" y="3427"/>
                    <a:pt x="335" y="3913"/>
                  </a:cubicBezTo>
                  <a:cubicBezTo>
                    <a:pt x="536" y="4342"/>
                    <a:pt x="968" y="4582"/>
                    <a:pt x="1439" y="4582"/>
                  </a:cubicBezTo>
                  <a:cubicBezTo>
                    <a:pt x="1536" y="4582"/>
                    <a:pt x="1634" y="4572"/>
                    <a:pt x="1733" y="4552"/>
                  </a:cubicBezTo>
                  <a:cubicBezTo>
                    <a:pt x="2249" y="4400"/>
                    <a:pt x="2553" y="3822"/>
                    <a:pt x="3009" y="3488"/>
                  </a:cubicBezTo>
                  <a:cubicBezTo>
                    <a:pt x="3474" y="3130"/>
                    <a:pt x="4044" y="3056"/>
                    <a:pt x="4639" y="3056"/>
                  </a:cubicBezTo>
                  <a:cubicBezTo>
                    <a:pt x="5055" y="3056"/>
                    <a:pt x="5484" y="3093"/>
                    <a:pt x="5897" y="3093"/>
                  </a:cubicBezTo>
                  <a:cubicBezTo>
                    <a:pt x="5937" y="3096"/>
                    <a:pt x="5978" y="3097"/>
                    <a:pt x="6019" y="3097"/>
                  </a:cubicBezTo>
                  <a:cubicBezTo>
                    <a:pt x="6378" y="3097"/>
                    <a:pt x="6752" y="2980"/>
                    <a:pt x="7052" y="2789"/>
                  </a:cubicBezTo>
                  <a:cubicBezTo>
                    <a:pt x="7569" y="2333"/>
                    <a:pt x="7508" y="1451"/>
                    <a:pt x="7022" y="934"/>
                  </a:cubicBezTo>
                  <a:cubicBezTo>
                    <a:pt x="6535" y="479"/>
                    <a:pt x="5867" y="175"/>
                    <a:pt x="5198" y="114"/>
                  </a:cubicBezTo>
                  <a:cubicBezTo>
                    <a:pt x="4800" y="38"/>
                    <a:pt x="4400" y="1"/>
                    <a:pt x="4002" y="1"/>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4" name="Google Shape;1054;p48"/>
            <p:cNvSpPr/>
            <p:nvPr/>
          </p:nvSpPr>
          <p:spPr>
            <a:xfrm>
              <a:off x="457701" y="7256930"/>
              <a:ext cx="196888" cy="387442"/>
            </a:xfrm>
            <a:custGeom>
              <a:avLst/>
              <a:gdLst/>
              <a:ahLst/>
              <a:cxnLst/>
              <a:rect l="l" t="t" r="r" b="b"/>
              <a:pathLst>
                <a:path w="5563" h="10947" extrusionOk="0">
                  <a:moveTo>
                    <a:pt x="3124" y="1"/>
                  </a:moveTo>
                  <a:cubicBezTo>
                    <a:pt x="3014" y="1"/>
                    <a:pt x="2905" y="12"/>
                    <a:pt x="2797" y="34"/>
                  </a:cubicBezTo>
                  <a:cubicBezTo>
                    <a:pt x="2098" y="217"/>
                    <a:pt x="1672" y="885"/>
                    <a:pt x="1368" y="1524"/>
                  </a:cubicBezTo>
                  <a:cubicBezTo>
                    <a:pt x="487" y="3378"/>
                    <a:pt x="0" y="5445"/>
                    <a:pt x="0" y="7512"/>
                  </a:cubicBezTo>
                  <a:cubicBezTo>
                    <a:pt x="0" y="8484"/>
                    <a:pt x="122" y="9487"/>
                    <a:pt x="669" y="10308"/>
                  </a:cubicBezTo>
                  <a:cubicBezTo>
                    <a:pt x="990" y="10768"/>
                    <a:pt x="1445" y="10947"/>
                    <a:pt x="1902" y="10947"/>
                  </a:cubicBezTo>
                  <a:cubicBezTo>
                    <a:pt x="2442" y="10947"/>
                    <a:pt x="2984" y="10698"/>
                    <a:pt x="3314" y="10369"/>
                  </a:cubicBezTo>
                  <a:cubicBezTo>
                    <a:pt x="3952" y="9761"/>
                    <a:pt x="4225" y="8879"/>
                    <a:pt x="4469" y="8028"/>
                  </a:cubicBezTo>
                  <a:cubicBezTo>
                    <a:pt x="5016" y="6144"/>
                    <a:pt x="5563" y="4107"/>
                    <a:pt x="5168" y="2162"/>
                  </a:cubicBezTo>
                  <a:cubicBezTo>
                    <a:pt x="5046" y="1585"/>
                    <a:pt x="4803" y="1037"/>
                    <a:pt x="4408" y="581"/>
                  </a:cubicBezTo>
                  <a:cubicBezTo>
                    <a:pt x="4086" y="211"/>
                    <a:pt x="3604" y="1"/>
                    <a:pt x="3124" y="1"/>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5" name="Google Shape;1055;p48"/>
            <p:cNvSpPr/>
            <p:nvPr/>
          </p:nvSpPr>
          <p:spPr>
            <a:xfrm>
              <a:off x="122038" y="7369797"/>
              <a:ext cx="324939" cy="320550"/>
            </a:xfrm>
            <a:custGeom>
              <a:avLst/>
              <a:gdLst/>
              <a:ahLst/>
              <a:cxnLst/>
              <a:rect l="l" t="t" r="r" b="b"/>
              <a:pathLst>
                <a:path w="9181" h="9057" extrusionOk="0">
                  <a:moveTo>
                    <a:pt x="1929" y="1"/>
                  </a:moveTo>
                  <a:cubicBezTo>
                    <a:pt x="1863" y="1"/>
                    <a:pt x="1798" y="3"/>
                    <a:pt x="1734" y="6"/>
                  </a:cubicBezTo>
                  <a:cubicBezTo>
                    <a:pt x="1156" y="37"/>
                    <a:pt x="670" y="341"/>
                    <a:pt x="396" y="827"/>
                  </a:cubicBezTo>
                  <a:cubicBezTo>
                    <a:pt x="1" y="1526"/>
                    <a:pt x="396" y="2377"/>
                    <a:pt x="761" y="3107"/>
                  </a:cubicBezTo>
                  <a:cubicBezTo>
                    <a:pt x="1430" y="4323"/>
                    <a:pt x="2220" y="5508"/>
                    <a:pt x="3071" y="6633"/>
                  </a:cubicBezTo>
                  <a:cubicBezTo>
                    <a:pt x="3770" y="7514"/>
                    <a:pt x="4560" y="8396"/>
                    <a:pt x="5624" y="8791"/>
                  </a:cubicBezTo>
                  <a:cubicBezTo>
                    <a:pt x="6057" y="8964"/>
                    <a:pt x="6494" y="9056"/>
                    <a:pt x="6900" y="9056"/>
                  </a:cubicBezTo>
                  <a:cubicBezTo>
                    <a:pt x="7492" y="9056"/>
                    <a:pt x="8017" y="8859"/>
                    <a:pt x="8360" y="8426"/>
                  </a:cubicBezTo>
                  <a:lnTo>
                    <a:pt x="8360" y="8426"/>
                  </a:lnTo>
                  <a:lnTo>
                    <a:pt x="8238" y="8548"/>
                  </a:lnTo>
                  <a:cubicBezTo>
                    <a:pt x="8968" y="7605"/>
                    <a:pt x="9180" y="6359"/>
                    <a:pt x="8816" y="5204"/>
                  </a:cubicBezTo>
                  <a:cubicBezTo>
                    <a:pt x="8421" y="4110"/>
                    <a:pt x="7752" y="3107"/>
                    <a:pt x="6840" y="2347"/>
                  </a:cubicBezTo>
                  <a:cubicBezTo>
                    <a:pt x="5807" y="1435"/>
                    <a:pt x="4591" y="736"/>
                    <a:pt x="3314" y="280"/>
                  </a:cubicBezTo>
                  <a:cubicBezTo>
                    <a:pt x="2862" y="94"/>
                    <a:pt x="2387" y="1"/>
                    <a:pt x="1929" y="1"/>
                  </a:cubicBezTo>
                  <a:close/>
                </a:path>
              </a:pathLst>
            </a:custGeom>
            <a:solidFill>
              <a:srgbClr val="407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6" name="Google Shape;1056;p48"/>
            <p:cNvSpPr/>
            <p:nvPr/>
          </p:nvSpPr>
          <p:spPr>
            <a:xfrm>
              <a:off x="478122" y="7828554"/>
              <a:ext cx="185067" cy="323594"/>
            </a:xfrm>
            <a:custGeom>
              <a:avLst/>
              <a:gdLst/>
              <a:ahLst/>
              <a:cxnLst/>
              <a:rect l="l" t="t" r="r" b="b"/>
              <a:pathLst>
                <a:path w="5229" h="9143" extrusionOk="0">
                  <a:moveTo>
                    <a:pt x="5001" y="1"/>
                  </a:moveTo>
                  <a:cubicBezTo>
                    <a:pt x="4925" y="1"/>
                    <a:pt x="4849" y="8"/>
                    <a:pt x="4773" y="23"/>
                  </a:cubicBezTo>
                  <a:cubicBezTo>
                    <a:pt x="4348" y="54"/>
                    <a:pt x="3952" y="145"/>
                    <a:pt x="3557" y="327"/>
                  </a:cubicBezTo>
                  <a:cubicBezTo>
                    <a:pt x="3010" y="601"/>
                    <a:pt x="2493" y="996"/>
                    <a:pt x="2098" y="1482"/>
                  </a:cubicBezTo>
                  <a:cubicBezTo>
                    <a:pt x="1642" y="2060"/>
                    <a:pt x="1247" y="2729"/>
                    <a:pt x="974" y="3428"/>
                  </a:cubicBezTo>
                  <a:cubicBezTo>
                    <a:pt x="700" y="4127"/>
                    <a:pt x="487" y="4856"/>
                    <a:pt x="335" y="5616"/>
                  </a:cubicBezTo>
                  <a:cubicBezTo>
                    <a:pt x="214" y="6224"/>
                    <a:pt x="123" y="6832"/>
                    <a:pt x="92" y="7440"/>
                  </a:cubicBezTo>
                  <a:cubicBezTo>
                    <a:pt x="31" y="7957"/>
                    <a:pt x="31" y="8382"/>
                    <a:pt x="31" y="8686"/>
                  </a:cubicBezTo>
                  <a:cubicBezTo>
                    <a:pt x="1" y="8838"/>
                    <a:pt x="31" y="8990"/>
                    <a:pt x="31" y="9142"/>
                  </a:cubicBezTo>
                  <a:cubicBezTo>
                    <a:pt x="62" y="8990"/>
                    <a:pt x="92" y="8838"/>
                    <a:pt x="92" y="8686"/>
                  </a:cubicBezTo>
                  <a:cubicBezTo>
                    <a:pt x="123" y="8352"/>
                    <a:pt x="183" y="7957"/>
                    <a:pt x="214" y="7440"/>
                  </a:cubicBezTo>
                  <a:cubicBezTo>
                    <a:pt x="274" y="6832"/>
                    <a:pt x="366" y="6254"/>
                    <a:pt x="487" y="5647"/>
                  </a:cubicBezTo>
                  <a:cubicBezTo>
                    <a:pt x="670" y="4917"/>
                    <a:pt x="882" y="4218"/>
                    <a:pt x="1156" y="3519"/>
                  </a:cubicBezTo>
                  <a:cubicBezTo>
                    <a:pt x="1430" y="2820"/>
                    <a:pt x="1794" y="2181"/>
                    <a:pt x="2250" y="1574"/>
                  </a:cubicBezTo>
                  <a:cubicBezTo>
                    <a:pt x="2615" y="1118"/>
                    <a:pt x="3071" y="722"/>
                    <a:pt x="3618" y="449"/>
                  </a:cubicBezTo>
                  <a:cubicBezTo>
                    <a:pt x="3983" y="267"/>
                    <a:pt x="4378" y="145"/>
                    <a:pt x="4773" y="84"/>
                  </a:cubicBezTo>
                  <a:cubicBezTo>
                    <a:pt x="4925" y="84"/>
                    <a:pt x="5077" y="54"/>
                    <a:pt x="5229" y="23"/>
                  </a:cubicBezTo>
                  <a:cubicBezTo>
                    <a:pt x="5153" y="8"/>
                    <a:pt x="5077" y="1"/>
                    <a:pt x="500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7" name="Google Shape;1057;p48"/>
            <p:cNvSpPr/>
            <p:nvPr/>
          </p:nvSpPr>
          <p:spPr>
            <a:xfrm>
              <a:off x="479219" y="7397969"/>
              <a:ext cx="83951" cy="720804"/>
            </a:xfrm>
            <a:custGeom>
              <a:avLst/>
              <a:gdLst/>
              <a:ahLst/>
              <a:cxnLst/>
              <a:rect l="l" t="t" r="r" b="b"/>
              <a:pathLst>
                <a:path w="2372" h="20366" extrusionOk="0">
                  <a:moveTo>
                    <a:pt x="2371" y="1"/>
                  </a:moveTo>
                  <a:cubicBezTo>
                    <a:pt x="2371" y="62"/>
                    <a:pt x="2341" y="122"/>
                    <a:pt x="2310" y="183"/>
                  </a:cubicBezTo>
                  <a:cubicBezTo>
                    <a:pt x="2280" y="335"/>
                    <a:pt x="2219" y="517"/>
                    <a:pt x="2128" y="761"/>
                  </a:cubicBezTo>
                  <a:cubicBezTo>
                    <a:pt x="2067" y="1004"/>
                    <a:pt x="1976" y="1308"/>
                    <a:pt x="1885" y="1673"/>
                  </a:cubicBezTo>
                  <a:cubicBezTo>
                    <a:pt x="1794" y="2037"/>
                    <a:pt x="1702" y="2432"/>
                    <a:pt x="1611" y="2888"/>
                  </a:cubicBezTo>
                  <a:cubicBezTo>
                    <a:pt x="1095" y="5290"/>
                    <a:pt x="730" y="7660"/>
                    <a:pt x="456" y="10092"/>
                  </a:cubicBezTo>
                  <a:cubicBezTo>
                    <a:pt x="152" y="12919"/>
                    <a:pt x="0" y="15472"/>
                    <a:pt x="0" y="17326"/>
                  </a:cubicBezTo>
                  <a:cubicBezTo>
                    <a:pt x="0" y="18269"/>
                    <a:pt x="0" y="19028"/>
                    <a:pt x="31" y="19545"/>
                  </a:cubicBezTo>
                  <a:cubicBezTo>
                    <a:pt x="31" y="19788"/>
                    <a:pt x="61" y="20001"/>
                    <a:pt x="61" y="20153"/>
                  </a:cubicBezTo>
                  <a:cubicBezTo>
                    <a:pt x="61" y="20214"/>
                    <a:pt x="92" y="20275"/>
                    <a:pt x="92" y="20366"/>
                  </a:cubicBezTo>
                  <a:cubicBezTo>
                    <a:pt x="92" y="20275"/>
                    <a:pt x="92" y="20214"/>
                    <a:pt x="92" y="20153"/>
                  </a:cubicBezTo>
                  <a:lnTo>
                    <a:pt x="92" y="19545"/>
                  </a:lnTo>
                  <a:cubicBezTo>
                    <a:pt x="92" y="19028"/>
                    <a:pt x="92" y="18269"/>
                    <a:pt x="122" y="17326"/>
                  </a:cubicBezTo>
                  <a:cubicBezTo>
                    <a:pt x="152" y="15503"/>
                    <a:pt x="335" y="13496"/>
                    <a:pt x="639" y="10670"/>
                  </a:cubicBezTo>
                  <a:cubicBezTo>
                    <a:pt x="912" y="7995"/>
                    <a:pt x="1307" y="4925"/>
                    <a:pt x="1733" y="2919"/>
                  </a:cubicBezTo>
                  <a:cubicBezTo>
                    <a:pt x="1824" y="2463"/>
                    <a:pt x="1915" y="2068"/>
                    <a:pt x="2006" y="1703"/>
                  </a:cubicBezTo>
                  <a:cubicBezTo>
                    <a:pt x="2067" y="1338"/>
                    <a:pt x="2128" y="1034"/>
                    <a:pt x="2219" y="791"/>
                  </a:cubicBezTo>
                  <a:cubicBezTo>
                    <a:pt x="2280" y="517"/>
                    <a:pt x="2310" y="366"/>
                    <a:pt x="2341" y="214"/>
                  </a:cubicBezTo>
                  <a:cubicBezTo>
                    <a:pt x="2371" y="122"/>
                    <a:pt x="2371" y="62"/>
                    <a:pt x="237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8" name="Google Shape;1058;p48"/>
            <p:cNvSpPr/>
            <p:nvPr/>
          </p:nvSpPr>
          <p:spPr>
            <a:xfrm>
              <a:off x="247929" y="7451766"/>
              <a:ext cx="235608" cy="490575"/>
            </a:xfrm>
            <a:custGeom>
              <a:avLst/>
              <a:gdLst/>
              <a:ahLst/>
              <a:cxnLst/>
              <a:rect l="l" t="t" r="r" b="b"/>
              <a:pathLst>
                <a:path w="6657" h="13861" extrusionOk="0">
                  <a:moveTo>
                    <a:pt x="0" y="1"/>
                  </a:moveTo>
                  <a:lnTo>
                    <a:pt x="0" y="1"/>
                  </a:lnTo>
                  <a:cubicBezTo>
                    <a:pt x="608" y="456"/>
                    <a:pt x="1186" y="973"/>
                    <a:pt x="1733" y="1520"/>
                  </a:cubicBezTo>
                  <a:cubicBezTo>
                    <a:pt x="2979" y="2919"/>
                    <a:pt x="3982" y="4499"/>
                    <a:pt x="4681" y="6232"/>
                  </a:cubicBezTo>
                  <a:cubicBezTo>
                    <a:pt x="5107" y="7174"/>
                    <a:pt x="5441" y="8147"/>
                    <a:pt x="5715" y="9119"/>
                  </a:cubicBezTo>
                  <a:cubicBezTo>
                    <a:pt x="5988" y="10031"/>
                    <a:pt x="6171" y="10882"/>
                    <a:pt x="6323" y="11581"/>
                  </a:cubicBezTo>
                  <a:cubicBezTo>
                    <a:pt x="6444" y="12280"/>
                    <a:pt x="6505" y="12858"/>
                    <a:pt x="6566" y="13253"/>
                  </a:cubicBezTo>
                  <a:cubicBezTo>
                    <a:pt x="6566" y="13466"/>
                    <a:pt x="6596" y="13679"/>
                    <a:pt x="6657" y="13861"/>
                  </a:cubicBezTo>
                  <a:cubicBezTo>
                    <a:pt x="6657" y="13679"/>
                    <a:pt x="6657" y="13466"/>
                    <a:pt x="6657" y="13253"/>
                  </a:cubicBezTo>
                  <a:cubicBezTo>
                    <a:pt x="6627" y="12858"/>
                    <a:pt x="6566" y="12280"/>
                    <a:pt x="6444" y="11551"/>
                  </a:cubicBezTo>
                  <a:cubicBezTo>
                    <a:pt x="6323" y="10730"/>
                    <a:pt x="6140" y="9879"/>
                    <a:pt x="5897" y="9089"/>
                  </a:cubicBezTo>
                  <a:cubicBezTo>
                    <a:pt x="5623" y="8086"/>
                    <a:pt x="5289" y="7113"/>
                    <a:pt x="4864" y="6171"/>
                  </a:cubicBezTo>
                  <a:cubicBezTo>
                    <a:pt x="4134" y="4408"/>
                    <a:pt x="3131" y="2827"/>
                    <a:pt x="1824" y="1429"/>
                  </a:cubicBezTo>
                  <a:cubicBezTo>
                    <a:pt x="1611" y="1216"/>
                    <a:pt x="1368" y="973"/>
                    <a:pt x="1125" y="791"/>
                  </a:cubicBezTo>
                  <a:cubicBezTo>
                    <a:pt x="1003" y="700"/>
                    <a:pt x="912" y="608"/>
                    <a:pt x="821" y="517"/>
                  </a:cubicBezTo>
                  <a:lnTo>
                    <a:pt x="547" y="335"/>
                  </a:lnTo>
                  <a:cubicBezTo>
                    <a:pt x="365" y="213"/>
                    <a:pt x="183" y="92"/>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0803998-7E5A-3038-BC9B-F3E6F87D622F}"/>
              </a:ext>
            </a:extLst>
          </p:cNvPr>
          <p:cNvPicPr>
            <a:picLocks noChangeAspect="1"/>
          </p:cNvPicPr>
          <p:nvPr/>
        </p:nvPicPr>
        <p:blipFill>
          <a:blip r:embed="rId3"/>
          <a:stretch>
            <a:fillRect/>
          </a:stretch>
        </p:blipFill>
        <p:spPr>
          <a:xfrm>
            <a:off x="7049700" y="97260"/>
            <a:ext cx="1950889" cy="499915"/>
          </a:xfrm>
          <a:prstGeom prst="rect">
            <a:avLst/>
          </a:prstGeom>
        </p:spPr>
      </p:pic>
      <p:graphicFrame>
        <p:nvGraphicFramePr>
          <p:cNvPr id="7" name="表格 7">
            <a:extLst>
              <a:ext uri="{FF2B5EF4-FFF2-40B4-BE49-F238E27FC236}">
                <a16:creationId xmlns:a16="http://schemas.microsoft.com/office/drawing/2014/main" id="{24A17105-B4CC-0139-059B-0E33215588CD}"/>
              </a:ext>
            </a:extLst>
          </p:cNvPr>
          <p:cNvGraphicFramePr>
            <a:graphicFrameLocks noGrp="1"/>
          </p:cNvGraphicFramePr>
          <p:nvPr>
            <p:extLst>
              <p:ext uri="{D42A27DB-BD31-4B8C-83A1-F6EECF244321}">
                <p14:modId xmlns:p14="http://schemas.microsoft.com/office/powerpoint/2010/main" val="2764522609"/>
              </p:ext>
            </p:extLst>
          </p:nvPr>
        </p:nvGraphicFramePr>
        <p:xfrm>
          <a:off x="544887" y="988444"/>
          <a:ext cx="8054223" cy="2713839"/>
        </p:xfrm>
        <a:graphic>
          <a:graphicData uri="http://schemas.openxmlformats.org/drawingml/2006/table">
            <a:tbl>
              <a:tblPr firstRow="1" bandRow="1">
                <a:tableStyleId>{3B4B98B0-60AC-42C2-AFA5-B58CD77FA1E5}</a:tableStyleId>
              </a:tblPr>
              <a:tblGrid>
                <a:gridCol w="2478405">
                  <a:extLst>
                    <a:ext uri="{9D8B030D-6E8A-4147-A177-3AD203B41FA5}">
                      <a16:colId xmlns:a16="http://schemas.microsoft.com/office/drawing/2014/main" val="4253773484"/>
                    </a:ext>
                  </a:extLst>
                </a:gridCol>
                <a:gridCol w="1109980">
                  <a:extLst>
                    <a:ext uri="{9D8B030D-6E8A-4147-A177-3AD203B41FA5}">
                      <a16:colId xmlns:a16="http://schemas.microsoft.com/office/drawing/2014/main" val="4286503656"/>
                    </a:ext>
                  </a:extLst>
                </a:gridCol>
                <a:gridCol w="1071880">
                  <a:extLst>
                    <a:ext uri="{9D8B030D-6E8A-4147-A177-3AD203B41FA5}">
                      <a16:colId xmlns:a16="http://schemas.microsoft.com/office/drawing/2014/main" val="2713959946"/>
                    </a:ext>
                  </a:extLst>
                </a:gridCol>
                <a:gridCol w="1071880">
                  <a:extLst>
                    <a:ext uri="{9D8B030D-6E8A-4147-A177-3AD203B41FA5}">
                      <a16:colId xmlns:a16="http://schemas.microsoft.com/office/drawing/2014/main" val="417037404"/>
                    </a:ext>
                  </a:extLst>
                </a:gridCol>
                <a:gridCol w="1071880">
                  <a:extLst>
                    <a:ext uri="{9D8B030D-6E8A-4147-A177-3AD203B41FA5}">
                      <a16:colId xmlns:a16="http://schemas.microsoft.com/office/drawing/2014/main" val="272416499"/>
                    </a:ext>
                  </a:extLst>
                </a:gridCol>
                <a:gridCol w="1250198">
                  <a:extLst>
                    <a:ext uri="{9D8B030D-6E8A-4147-A177-3AD203B41FA5}">
                      <a16:colId xmlns:a16="http://schemas.microsoft.com/office/drawing/2014/main" val="1563679370"/>
                    </a:ext>
                  </a:extLst>
                </a:gridCol>
              </a:tblGrid>
              <a:tr h="304851">
                <a:tc>
                  <a:txBody>
                    <a:bodyPr/>
                    <a:lstStyle/>
                    <a:p>
                      <a:pPr algn="ctr"/>
                      <a:endParaRPr lang="zh-CN" altLang="en-US" sz="1600" dirty="0">
                        <a:effectLst/>
                        <a:latin typeface="Calibri" panose="020F0502020204030204" pitchFamily="34" charset="0"/>
                        <a:cs typeface="Calibri" panose="020F0502020204030204" pitchFamily="34" charset="0"/>
                      </a:endParaRPr>
                    </a:p>
                  </a:txBody>
                  <a:tcPr anchor="ctr"/>
                </a:tc>
                <a:tc>
                  <a:txBody>
                    <a:bodyPr/>
                    <a:lstStyle/>
                    <a:p>
                      <a:pPr algn="ct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Dec. 31, 2016</a:t>
                      </a:r>
                    </a:p>
                  </a:txBody>
                  <a:tcPr anchor="ctr"/>
                </a:tc>
                <a:tc>
                  <a:txBody>
                    <a:bodyPr/>
                    <a:lstStyle/>
                    <a:p>
                      <a:pPr algn="ct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Dec. 31, 2017</a:t>
                      </a:r>
                    </a:p>
                  </a:txBody>
                  <a:tcPr anchor="ctr"/>
                </a:tc>
                <a:tc>
                  <a:txBody>
                    <a:bodyPr/>
                    <a:lstStyle/>
                    <a:p>
                      <a:pPr algn="ct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Dec. 31, 2018</a:t>
                      </a:r>
                    </a:p>
                  </a:txBody>
                  <a:tcPr anchor="ctr"/>
                </a:tc>
                <a:tc>
                  <a:txBody>
                    <a:bodyPr/>
                    <a:lstStyle/>
                    <a:p>
                      <a:pPr algn="ct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Dec. 31, 2019</a:t>
                      </a:r>
                    </a:p>
                  </a:txBody>
                  <a:tcPr anchor="ctr"/>
                </a:tc>
                <a:tc>
                  <a:txBody>
                    <a:bodyPr/>
                    <a:lstStyle/>
                    <a:p>
                      <a:pPr algn="ct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Dec. 31, 2020</a:t>
                      </a:r>
                    </a:p>
                  </a:txBody>
                  <a:tcPr anchor="ctr"/>
                </a:tc>
                <a:extLst>
                  <a:ext uri="{0D108BD9-81ED-4DB2-BD59-A6C34878D82A}">
                    <a16:rowId xmlns:a16="http://schemas.microsoft.com/office/drawing/2014/main" val="2004048677"/>
                  </a:ext>
                </a:extLst>
              </a:tr>
              <a:tr h="350787">
                <a:tc>
                  <a:txBody>
                    <a:bodyPr/>
                    <a:lstStyle/>
                    <a:p>
                      <a:pPr algn="ctr" fontAlgn="b"/>
                      <a:r>
                        <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Projected free cash flow (thousand)</a:t>
                      </a:r>
                      <a:endParaRPr lang="zh-CN" altLang="en-US" sz="1200" b="1" dirty="0">
                        <a:solidFill>
                          <a:srgbClr val="000000"/>
                        </a:solidFill>
                        <a:effectLst/>
                        <a:latin typeface="Calibri" panose="020F0502020204030204" pitchFamily="34" charset="0"/>
                        <a:cs typeface="Calibri" panose="020F0502020204030204" pitchFamily="34" charset="0"/>
                      </a:endParaRPr>
                    </a:p>
                  </a:txBody>
                  <a:tcPr anchor="ctr"/>
                </a:tc>
                <a:tc>
                  <a:txBody>
                    <a:bodyPr/>
                    <a:lstStyle/>
                    <a:p>
                      <a:pPr algn="ctr" fontAlgn="b"/>
                      <a:r>
                        <a:rPr lang="en-US" altLang="zh-CN"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(60,636)</a:t>
                      </a:r>
                    </a:p>
                  </a:txBody>
                  <a:tcPr anchor="ctr"/>
                </a:tc>
                <a:tc>
                  <a:txBody>
                    <a:bodyPr/>
                    <a:lstStyle/>
                    <a:p>
                      <a:pPr algn="ctr" fontAlgn="b"/>
                      <a:r>
                        <a:rPr lang="en-US" altLang="zh-CN"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(45,220)</a:t>
                      </a:r>
                    </a:p>
                  </a:txBody>
                  <a:tcPr anchor="ctr"/>
                </a:tc>
                <a:tc>
                  <a:txBody>
                    <a:bodyPr/>
                    <a:lstStyle/>
                    <a:p>
                      <a:pPr algn="ctr" fontAlgn="b"/>
                      <a:r>
                        <a:rPr lang="en-US" altLang="zh-CN"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96,569</a:t>
                      </a:r>
                    </a:p>
                  </a:txBody>
                  <a:tcPr anchor="ctr"/>
                </a:tc>
                <a:tc>
                  <a:txBody>
                    <a:bodyPr/>
                    <a:lstStyle/>
                    <a:p>
                      <a:pPr algn="ctr" fontAlgn="b"/>
                      <a:r>
                        <a:rPr lang="en-US" altLang="zh-CN"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259,732</a:t>
                      </a:r>
                    </a:p>
                  </a:txBody>
                  <a:tcPr anchor="ctr"/>
                </a:tc>
                <a:tc>
                  <a:txBody>
                    <a:bodyPr/>
                    <a:lstStyle/>
                    <a:p>
                      <a:pPr algn="ctr" fontAlgn="b"/>
                      <a:r>
                        <a:rPr lang="en-US" altLang="zh-C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446,595</a:t>
                      </a:r>
                    </a:p>
                  </a:txBody>
                  <a:tcPr anchor="ctr"/>
                </a:tc>
                <a:extLst>
                  <a:ext uri="{0D108BD9-81ED-4DB2-BD59-A6C34878D82A}">
                    <a16:rowId xmlns:a16="http://schemas.microsoft.com/office/drawing/2014/main" val="2300830109"/>
                  </a:ext>
                </a:extLst>
              </a:tr>
              <a:tr h="304851">
                <a:tc>
                  <a:txBody>
                    <a:bodyPr/>
                    <a:lstStyle/>
                    <a:p>
                      <a:pPr algn="ctr" fontAlgn="b"/>
                      <a:endParaRPr lang="zh-CN" altLang="en-US" sz="1200" b="1" dirty="0">
                        <a:solidFill>
                          <a:srgbClr val="000000"/>
                        </a:solidFill>
                        <a:effectLst/>
                        <a:latin typeface="Calibri" panose="020F0502020204030204" pitchFamily="34" charset="0"/>
                        <a:cs typeface="Calibri" panose="020F0502020204030204" pitchFamily="34" charset="0"/>
                      </a:endParaRPr>
                    </a:p>
                  </a:txBody>
                  <a:tcPr anchor="ctr"/>
                </a:tc>
                <a:tc>
                  <a:txBody>
                    <a:bodyPr/>
                    <a:lstStyle/>
                    <a:p>
                      <a:pPr algn="ctr" fontAlgn="b"/>
                      <a:endParaRPr lang="zh-CN" altLang="en-US" sz="1200" dirty="0">
                        <a:solidFill>
                          <a:srgbClr val="000000"/>
                        </a:solidFill>
                        <a:effectLst/>
                        <a:latin typeface="Calibri" panose="020F0502020204030204" pitchFamily="34" charset="0"/>
                        <a:cs typeface="Calibri" panose="020F0502020204030204" pitchFamily="34" charset="0"/>
                      </a:endParaRPr>
                    </a:p>
                  </a:txBody>
                  <a:tcPr anchor="ctr"/>
                </a:tc>
                <a:tc>
                  <a:txBody>
                    <a:bodyPr/>
                    <a:lstStyle/>
                    <a:p>
                      <a:pPr algn="ctr" fontAlgn="b"/>
                      <a:endParaRPr lang="zh-CN" altLang="en-US" sz="1200">
                        <a:solidFill>
                          <a:srgbClr val="000000"/>
                        </a:solidFill>
                        <a:effectLst/>
                        <a:latin typeface="Calibri" panose="020F0502020204030204" pitchFamily="34" charset="0"/>
                        <a:cs typeface="Calibri" panose="020F0502020204030204" pitchFamily="34" charset="0"/>
                      </a:endParaRPr>
                    </a:p>
                  </a:txBody>
                  <a:tcPr anchor="ctr"/>
                </a:tc>
                <a:tc>
                  <a:txBody>
                    <a:bodyPr/>
                    <a:lstStyle/>
                    <a:p>
                      <a:pPr algn="ctr" fontAlgn="b"/>
                      <a:endParaRPr lang="zh-CN" altLang="en-US" sz="1200">
                        <a:solidFill>
                          <a:srgbClr val="000000"/>
                        </a:solidFill>
                        <a:effectLst/>
                        <a:latin typeface="Calibri" panose="020F0502020204030204" pitchFamily="34" charset="0"/>
                        <a:cs typeface="Calibri" panose="020F0502020204030204" pitchFamily="34" charset="0"/>
                      </a:endParaRPr>
                    </a:p>
                  </a:txBody>
                  <a:tcPr anchor="ctr"/>
                </a:tc>
                <a:tc>
                  <a:txBody>
                    <a:bodyPr/>
                    <a:lstStyle/>
                    <a:p>
                      <a:pPr algn="ctr" fontAlgn="b"/>
                      <a:endParaRPr lang="zh-CN" altLang="en-US" sz="1200">
                        <a:solidFill>
                          <a:srgbClr val="000000"/>
                        </a:solidFill>
                        <a:effectLst/>
                        <a:latin typeface="Calibri" panose="020F0502020204030204" pitchFamily="34" charset="0"/>
                        <a:cs typeface="Calibri" panose="020F0502020204030204" pitchFamily="34" charset="0"/>
                      </a:endParaRPr>
                    </a:p>
                  </a:txBody>
                  <a:tcPr anchor="ctr"/>
                </a:tc>
                <a:tc>
                  <a:txBody>
                    <a:bodyPr/>
                    <a:lstStyle/>
                    <a:p>
                      <a:pPr algn="ctr" fontAlgn="b"/>
                      <a:endParaRPr lang="zh-CN" altLang="en-US" sz="1200">
                        <a:solidFill>
                          <a:srgbClr val="000000"/>
                        </a:solidFill>
                        <a:effectLst/>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803220800"/>
                  </a:ext>
                </a:extLst>
              </a:tr>
              <a:tr h="350787">
                <a:tc>
                  <a:txBody>
                    <a:bodyPr/>
                    <a:lstStyle/>
                    <a:p>
                      <a:pPr algn="ctr" fontAlgn="b"/>
                      <a:r>
                        <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Perpetuity growth method</a:t>
                      </a:r>
                    </a:p>
                  </a:txBody>
                  <a:tcPr anchor="ctr"/>
                </a:tc>
                <a:tc>
                  <a:txBody>
                    <a:bodyPr/>
                    <a:lstStyle/>
                    <a:p>
                      <a:pPr algn="ctr"/>
                      <a:endParaRPr lang="zh-CN" altLang="en-US" sz="1600">
                        <a:effectLst/>
                        <a:latin typeface="Calibri" panose="020F0502020204030204" pitchFamily="34" charset="0"/>
                        <a:cs typeface="Calibri" panose="020F0502020204030204" pitchFamily="34" charset="0"/>
                      </a:endParaRPr>
                    </a:p>
                  </a:txBody>
                  <a:tcPr anchor="ctr"/>
                </a:tc>
                <a:tc>
                  <a:txBody>
                    <a:bodyPr/>
                    <a:lstStyle/>
                    <a:p>
                      <a:pPr algn="ctr"/>
                      <a:endParaRPr lang="zh-CN" altLang="en-US" sz="1600" dirty="0">
                        <a:effectLst/>
                        <a:latin typeface="Calibri" panose="020F0502020204030204" pitchFamily="34" charset="0"/>
                        <a:cs typeface="Calibri" panose="020F0502020204030204" pitchFamily="34" charset="0"/>
                      </a:endParaRPr>
                    </a:p>
                  </a:txBody>
                  <a:tcPr anchor="ctr"/>
                </a:tc>
                <a:tc>
                  <a:txBody>
                    <a:bodyPr/>
                    <a:lstStyle/>
                    <a:p>
                      <a:pPr algn="ctr" fontAlgn="b"/>
                      <a:endPar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fontAlgn="b"/>
                      <a:endParaRPr lang="en-US" altLang="zh-CN" sz="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fontAlgn="b"/>
                      <a:endParaRPr lang="en-US" altLang="zh-CN" sz="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415212423"/>
                  </a:ext>
                </a:extLst>
              </a:tr>
              <a:tr h="350787">
                <a:tc>
                  <a:txBody>
                    <a:bodyPr/>
                    <a:lstStyle/>
                    <a:p>
                      <a:pPr algn="ctr" fontAlgn="b"/>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Perpetuity growth rate </a:t>
                      </a:r>
                      <a:endParaRPr lang="zh-CN" altLang="en-US" sz="1200" dirty="0">
                        <a:solidFill>
                          <a:srgbClr val="000000"/>
                        </a:solidFill>
                        <a:effectLst/>
                        <a:latin typeface="Calibri" panose="020F0502020204030204" pitchFamily="34" charset="0"/>
                        <a:cs typeface="Calibri" panose="020F0502020204030204" pitchFamily="34" charset="0"/>
                      </a:endParaRPr>
                    </a:p>
                  </a:txBody>
                  <a:tcPr anchor="ctr"/>
                </a:tc>
                <a:tc>
                  <a:txBody>
                    <a:bodyPr/>
                    <a:lstStyle/>
                    <a:p>
                      <a:pPr algn="ctr" fontAlgn="b"/>
                      <a:r>
                        <a:rPr lang="en-US" altLang="zh-C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6.73%</a:t>
                      </a:r>
                    </a:p>
                  </a:txBody>
                  <a:tcPr anchor="ctr"/>
                </a:tc>
                <a:tc>
                  <a:txBody>
                    <a:bodyPr/>
                    <a:lstStyle/>
                    <a:p>
                      <a:pPr algn="ctr"/>
                      <a:endParaRPr lang="zh-CN" altLang="en-US" sz="1600">
                        <a:effectLst/>
                        <a:latin typeface="Calibri" panose="020F0502020204030204" pitchFamily="34" charset="0"/>
                        <a:cs typeface="Calibri" panose="020F0502020204030204" pitchFamily="34" charset="0"/>
                      </a:endParaRPr>
                    </a:p>
                  </a:txBody>
                  <a:tcPr anchor="ctr"/>
                </a:tc>
                <a:tc>
                  <a:txBody>
                    <a:bodyPr/>
                    <a:lstStyle/>
                    <a:p>
                      <a:pPr algn="ctr" fontAlgn="b"/>
                      <a:endParaRPr lang="en-US" sz="1200" b="1">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endParaRPr lang="en-US" altLang="zh-CN" sz="12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endParaRPr lang="en-US" altLang="zh-CN" sz="1200" dirty="0">
                        <a:effectLst/>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905937397"/>
                  </a:ext>
                </a:extLst>
              </a:tr>
              <a:tr h="304851">
                <a:tc>
                  <a:txBody>
                    <a:bodyPr/>
                    <a:lstStyle/>
                    <a:p>
                      <a:pPr algn="ctr" fontAlgn="b"/>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WACC</a:t>
                      </a:r>
                      <a:endParaRPr lang="zh-CN" altLang="en-US" sz="1200" dirty="0">
                        <a:solidFill>
                          <a:srgbClr val="000000"/>
                        </a:solidFill>
                        <a:effectLst/>
                        <a:latin typeface="Calibri" panose="020F0502020204030204" pitchFamily="34" charset="0"/>
                        <a:cs typeface="Calibri" panose="020F0502020204030204" pitchFamily="34" charset="0"/>
                      </a:endParaRPr>
                    </a:p>
                  </a:txBody>
                  <a:tcPr anchor="ctr"/>
                </a:tc>
                <a:tc>
                  <a:txBody>
                    <a:bodyPr/>
                    <a:lstStyle/>
                    <a:p>
                      <a:pPr algn="ctr" fontAlgn="b"/>
                      <a:r>
                        <a:rPr lang="en-US" altLang="zh-C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16.12%</a:t>
                      </a:r>
                    </a:p>
                  </a:txBody>
                  <a:tcPr anchor="ctr"/>
                </a:tc>
                <a:tc>
                  <a:txBody>
                    <a:bodyPr/>
                    <a:lstStyle/>
                    <a:p>
                      <a:pPr algn="ctr"/>
                      <a:endParaRPr lang="zh-CN" altLang="en-US" sz="1600">
                        <a:effectLst/>
                        <a:latin typeface="Calibri" panose="020F0502020204030204" pitchFamily="34" charset="0"/>
                        <a:cs typeface="Calibri" panose="020F0502020204030204" pitchFamily="34" charset="0"/>
                      </a:endParaRPr>
                    </a:p>
                  </a:txBody>
                  <a:tcPr anchor="ctr"/>
                </a:tc>
                <a:tc>
                  <a:txBody>
                    <a:bodyPr/>
                    <a:lstStyle/>
                    <a:p>
                      <a:pPr algn="ctr" fontAlgn="b"/>
                      <a:endParaRPr lang="en-US" sz="1200" b="1">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fontAlgn="b"/>
                      <a:endParaRPr lang="zh-CN" altLang="en-US" sz="1200">
                        <a:solidFill>
                          <a:srgbClr val="000000"/>
                        </a:solidFill>
                        <a:effectLst/>
                        <a:latin typeface="Calibri" panose="020F0502020204030204" pitchFamily="34" charset="0"/>
                        <a:cs typeface="Calibri" panose="020F0502020204030204" pitchFamily="34" charset="0"/>
                      </a:endParaRPr>
                    </a:p>
                  </a:txBody>
                  <a:tcPr anchor="ctr"/>
                </a:tc>
                <a:tc>
                  <a:txBody>
                    <a:bodyPr/>
                    <a:lstStyle/>
                    <a:p>
                      <a:pPr algn="ctr" fontAlgn="b"/>
                      <a:endParaRPr lang="en-US" altLang="zh-C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586764561"/>
                  </a:ext>
                </a:extLst>
              </a:tr>
              <a:tr h="304851">
                <a:tc>
                  <a:txBody>
                    <a:bodyPr/>
                    <a:lstStyle/>
                    <a:p>
                      <a:pPr algn="ctr" fontAlgn="b"/>
                      <a:r>
                        <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Terminal value (thousand)</a:t>
                      </a:r>
                    </a:p>
                  </a:txBody>
                  <a:tcPr anchor="ctr"/>
                </a:tc>
                <a:tc>
                  <a:txBody>
                    <a:bodyPr/>
                    <a:lstStyle/>
                    <a:p>
                      <a:pPr algn="ctr" fontAlgn="b"/>
                      <a:r>
                        <a:rPr lang="en-US" altLang="zh-C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$5,078,146.26</a:t>
                      </a:r>
                    </a:p>
                  </a:txBody>
                  <a:tcPr anchor="ctr"/>
                </a:tc>
                <a:tc>
                  <a:txBody>
                    <a:bodyPr/>
                    <a:lstStyle/>
                    <a:p>
                      <a:pPr algn="ctr"/>
                      <a:endParaRPr lang="zh-CN" altLang="en-US" sz="1600" dirty="0">
                        <a:effectLst/>
                        <a:latin typeface="Calibri" panose="020F0502020204030204" pitchFamily="34" charset="0"/>
                        <a:cs typeface="Calibri" panose="020F0502020204030204" pitchFamily="34" charset="0"/>
                      </a:endParaRPr>
                    </a:p>
                  </a:txBody>
                  <a:tcPr anchor="ctr"/>
                </a:tc>
                <a:tc>
                  <a:txBody>
                    <a:bodyPr/>
                    <a:lstStyle/>
                    <a:p>
                      <a:pPr algn="ctr"/>
                      <a:endParaRPr lang="zh-CN" altLang="en-US" sz="1600">
                        <a:effectLst/>
                        <a:latin typeface="Calibri" panose="020F0502020204030204" pitchFamily="34" charset="0"/>
                        <a:cs typeface="Calibri" panose="020F0502020204030204" pitchFamily="34" charset="0"/>
                      </a:endParaRPr>
                    </a:p>
                  </a:txBody>
                  <a:tcPr anchor="ctr"/>
                </a:tc>
                <a:tc>
                  <a:txBody>
                    <a:bodyPr/>
                    <a:lstStyle/>
                    <a:p>
                      <a:pPr algn="ctr"/>
                      <a:endParaRPr lang="zh-CN" altLang="en-US" sz="1600">
                        <a:effectLst/>
                        <a:latin typeface="Calibri" panose="020F0502020204030204" pitchFamily="34" charset="0"/>
                        <a:cs typeface="Calibri" panose="020F0502020204030204" pitchFamily="34" charset="0"/>
                      </a:endParaRPr>
                    </a:p>
                  </a:txBody>
                  <a:tcPr anchor="ctr"/>
                </a:tc>
                <a:tc>
                  <a:txBody>
                    <a:bodyPr/>
                    <a:lstStyle/>
                    <a:p>
                      <a:pPr algn="ctr"/>
                      <a:endParaRPr lang="zh-CN" altLang="en-US" sz="1000" dirty="0">
                        <a:effectLst/>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8753768"/>
                  </a:ext>
                </a:extLst>
              </a:tr>
              <a:tr h="350787">
                <a:tc>
                  <a:txBody>
                    <a:bodyPr/>
                    <a:lstStyle/>
                    <a:p>
                      <a:pPr algn="ctr" fontAlgn="b"/>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Implied exit multiple</a:t>
                      </a:r>
                    </a:p>
                  </a:txBody>
                  <a:tcPr anchor="ctr"/>
                </a:tc>
                <a:tc>
                  <a:txBody>
                    <a:bodyPr/>
                    <a:lstStyle/>
                    <a:p>
                      <a:pPr algn="ctr" fontAlgn="b"/>
                      <a:r>
                        <a:rPr lang="en-US" altLang="zh-C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4.99</a:t>
                      </a:r>
                    </a:p>
                  </a:txBody>
                  <a:tcPr anchor="ctr"/>
                </a:tc>
                <a:tc>
                  <a:txBody>
                    <a:bodyPr/>
                    <a:lstStyle/>
                    <a:p>
                      <a:pPr algn="ctr"/>
                      <a:endParaRPr lang="zh-CN" altLang="en-US" sz="1600" dirty="0">
                        <a:effectLst/>
                        <a:latin typeface="Calibri" panose="020F0502020204030204" pitchFamily="34" charset="0"/>
                        <a:cs typeface="Calibri" panose="020F0502020204030204" pitchFamily="34" charset="0"/>
                      </a:endParaRPr>
                    </a:p>
                  </a:txBody>
                  <a:tcPr anchor="ctr"/>
                </a:tc>
                <a:tc>
                  <a:txBody>
                    <a:bodyPr/>
                    <a:lstStyle/>
                    <a:p>
                      <a:pPr algn="ctr"/>
                      <a:endParaRPr lang="zh-CN" altLang="en-US" sz="1600">
                        <a:effectLst/>
                        <a:latin typeface="Calibri" panose="020F0502020204030204" pitchFamily="34" charset="0"/>
                        <a:cs typeface="Calibri" panose="020F0502020204030204" pitchFamily="34" charset="0"/>
                      </a:endParaRPr>
                    </a:p>
                  </a:txBody>
                  <a:tcPr anchor="ctr"/>
                </a:tc>
                <a:tc>
                  <a:txBody>
                    <a:bodyPr/>
                    <a:lstStyle/>
                    <a:p>
                      <a:pPr algn="ctr"/>
                      <a:endParaRPr lang="zh-CN" altLang="en-US" sz="1600">
                        <a:effectLst/>
                        <a:latin typeface="Calibri" panose="020F0502020204030204" pitchFamily="34" charset="0"/>
                        <a:cs typeface="Calibri" panose="020F0502020204030204" pitchFamily="34" charset="0"/>
                      </a:endParaRPr>
                    </a:p>
                  </a:txBody>
                  <a:tcPr anchor="ctr"/>
                </a:tc>
                <a:tc>
                  <a:txBody>
                    <a:bodyPr/>
                    <a:lstStyle/>
                    <a:p>
                      <a:pPr algn="ctr"/>
                      <a:endParaRPr lang="zh-CN" altLang="en-US" sz="1600" dirty="0">
                        <a:effectLst/>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297441673"/>
                  </a:ext>
                </a:extLst>
              </a:tr>
            </a:tbl>
          </a:graphicData>
        </a:graphic>
      </p:graphicFrame>
      <p:sp>
        <p:nvSpPr>
          <p:cNvPr id="10" name="Google Shape;1004;p39">
            <a:extLst>
              <a:ext uri="{FF2B5EF4-FFF2-40B4-BE49-F238E27FC236}">
                <a16:creationId xmlns:a16="http://schemas.microsoft.com/office/drawing/2014/main" id="{B3CCFF55-194F-24A7-730E-8738BCD573E3}"/>
              </a:ext>
            </a:extLst>
          </p:cNvPr>
          <p:cNvSpPr txBox="1"/>
          <p:nvPr/>
        </p:nvSpPr>
        <p:spPr>
          <a:xfrm>
            <a:off x="1034499" y="3897030"/>
            <a:ext cx="7075000" cy="657900"/>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Calculate the </a:t>
            </a:r>
            <a:r>
              <a:rPr kumimoji="0" lang="en"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TV</a:t>
            </a:r>
            <a:r>
              <a:rPr kumimoji="0" lang="en"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of LinkedIn using estimated perpetuity growth rate, WACC, and FCF</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Imply the exit multiple using perpetuity growth method</a:t>
            </a:r>
            <a:endParaRPr kumimoji="0"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sp>
        <p:nvSpPr>
          <p:cNvPr id="5" name="Google Shape;992;p38">
            <a:extLst>
              <a:ext uri="{FF2B5EF4-FFF2-40B4-BE49-F238E27FC236}">
                <a16:creationId xmlns:a16="http://schemas.microsoft.com/office/drawing/2014/main" id="{317847FB-EDB9-6AF6-A54A-434705A817EF}"/>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DCF-Step3: Calculate Terminal Value</a:t>
            </a:r>
            <a:endParaRPr dirty="0">
              <a:solidFill>
                <a:schemeClr val="accent1">
                  <a:lumMod val="75000"/>
                </a:schemeClr>
              </a:solidFill>
            </a:endParaRPr>
          </a:p>
        </p:txBody>
      </p:sp>
    </p:spTree>
    <p:extLst>
      <p:ext uri="{BB962C8B-B14F-4D97-AF65-F5344CB8AC3E}">
        <p14:creationId xmlns:p14="http://schemas.microsoft.com/office/powerpoint/2010/main" val="1724481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A4FFDA3-591F-E0B2-6D22-0F3C0DEC9BA9}"/>
              </a:ext>
            </a:extLst>
          </p:cNvPr>
          <p:cNvPicPr>
            <a:picLocks noChangeAspect="1"/>
          </p:cNvPicPr>
          <p:nvPr/>
        </p:nvPicPr>
        <p:blipFill>
          <a:blip r:embed="rId3"/>
          <a:stretch>
            <a:fillRect/>
          </a:stretch>
        </p:blipFill>
        <p:spPr>
          <a:xfrm>
            <a:off x="7049700" y="97260"/>
            <a:ext cx="1950889" cy="499915"/>
          </a:xfrm>
          <a:prstGeom prst="rect">
            <a:avLst/>
          </a:prstGeom>
        </p:spPr>
      </p:pic>
      <p:sp>
        <p:nvSpPr>
          <p:cNvPr id="5" name="Google Shape;912;p35">
            <a:extLst>
              <a:ext uri="{FF2B5EF4-FFF2-40B4-BE49-F238E27FC236}">
                <a16:creationId xmlns:a16="http://schemas.microsoft.com/office/drawing/2014/main" id="{4556F740-CF49-6B72-7402-FBE8214899DE}"/>
              </a:ext>
            </a:extLst>
          </p:cNvPr>
          <p:cNvSpPr txBox="1"/>
          <p:nvPr/>
        </p:nvSpPr>
        <p:spPr>
          <a:xfrm>
            <a:off x="511384" y="925288"/>
            <a:ext cx="8010470" cy="489275"/>
          </a:xfrm>
          <a:prstGeom prst="rect">
            <a:avLst/>
          </a:prstGeom>
          <a:solidFill>
            <a:schemeClr val="accent1">
              <a:lumMod val="60000"/>
              <a:lumOff val="4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Exit multiple method</a:t>
            </a:r>
            <a:endParaRPr kumimoji="0"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7" name="Google Shape;1003;p39">
            <a:extLst>
              <a:ext uri="{FF2B5EF4-FFF2-40B4-BE49-F238E27FC236}">
                <a16:creationId xmlns:a16="http://schemas.microsoft.com/office/drawing/2014/main" id="{1E613A15-D58A-1C0C-27BB-E2870C93AE35}"/>
              </a:ext>
            </a:extLst>
          </p:cNvPr>
          <p:cNvSpPr txBox="1"/>
          <p:nvPr/>
        </p:nvSpPr>
        <p:spPr>
          <a:xfrm>
            <a:off x="606214" y="1508035"/>
            <a:ext cx="3500325" cy="410877"/>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1" i="0" u="none" strike="noStrike" kern="0" cap="none" spc="0" normalizeH="0" baseline="0" noProof="0" dirty="0">
                <a:ln>
                  <a:noFill/>
                </a:ln>
                <a:solidFill>
                  <a:srgbClr val="1642C5">
                    <a:lumMod val="75000"/>
                  </a:srgbClr>
                </a:solidFill>
                <a:effectLst/>
                <a:uLnTx/>
                <a:uFillTx/>
                <a:latin typeface="Fira Sans Extra Condensed"/>
                <a:ea typeface="Fira Sans Extra Condensed"/>
                <a:cs typeface="Fira Sans Extra Condensed"/>
                <a:sym typeface="Fira Sans Extra Condensed"/>
              </a:rPr>
              <a:t>Identify peer companies</a:t>
            </a:r>
            <a:endParaRPr kumimoji="0" sz="2400" b="1" i="0" u="none" strike="noStrike" kern="0" cap="none" spc="0" normalizeH="0" baseline="0" noProof="0" dirty="0">
              <a:ln>
                <a:noFill/>
              </a:ln>
              <a:solidFill>
                <a:srgbClr val="1642C5">
                  <a:lumMod val="75000"/>
                </a:srgbClr>
              </a:solidFill>
              <a:effectLst/>
              <a:uLnTx/>
              <a:uFillTx/>
              <a:latin typeface="Fira Sans Extra Condensed"/>
              <a:ea typeface="Fira Sans Extra Condensed"/>
              <a:cs typeface="Fira Sans Extra Condensed"/>
              <a:sym typeface="Fira Sans Extra Condensed"/>
            </a:endParaRPr>
          </a:p>
        </p:txBody>
      </p:sp>
      <p:pic>
        <p:nvPicPr>
          <p:cNvPr id="11" name="图片 10">
            <a:extLst>
              <a:ext uri="{FF2B5EF4-FFF2-40B4-BE49-F238E27FC236}">
                <a16:creationId xmlns:a16="http://schemas.microsoft.com/office/drawing/2014/main" id="{18BB1AE6-C208-BBD6-860D-DBD7A400C264}"/>
              </a:ext>
            </a:extLst>
          </p:cNvPr>
          <p:cNvPicPr>
            <a:picLocks noChangeAspect="1"/>
          </p:cNvPicPr>
          <p:nvPr/>
        </p:nvPicPr>
        <p:blipFill rotWithShape="1">
          <a:blip r:embed="rId4"/>
          <a:srcRect l="20047" r="15837"/>
          <a:stretch/>
        </p:blipFill>
        <p:spPr>
          <a:xfrm>
            <a:off x="141063" y="2012384"/>
            <a:ext cx="3503847" cy="2267504"/>
          </a:xfrm>
          <a:prstGeom prst="rect">
            <a:avLst/>
          </a:prstGeom>
        </p:spPr>
      </p:pic>
      <p:sp>
        <p:nvSpPr>
          <p:cNvPr id="12" name="Google Shape;913;p35">
            <a:extLst>
              <a:ext uri="{FF2B5EF4-FFF2-40B4-BE49-F238E27FC236}">
                <a16:creationId xmlns:a16="http://schemas.microsoft.com/office/drawing/2014/main" id="{B4B995F8-E19D-5972-CCCE-0BF29A67D539}"/>
              </a:ext>
            </a:extLst>
          </p:cNvPr>
          <p:cNvSpPr txBox="1"/>
          <p:nvPr/>
        </p:nvSpPr>
        <p:spPr>
          <a:xfrm>
            <a:off x="1598677" y="4526586"/>
            <a:ext cx="5946646" cy="410878"/>
          </a:xfrm>
          <a:prstGeom prst="round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Source: </a:t>
            </a:r>
            <a:r>
              <a:rPr kumimoji="0" lang="e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hlinkClick r:id="rId5"/>
              </a:rPr>
              <a:t>LinkedIn Preliminary Proxy Statement</a:t>
            </a:r>
            <a:endParaRPr kumimoji="0" sz="2000" b="0" i="0" u="none" strike="noStrike" kern="0" cap="none" spc="0" normalizeH="0" baseline="0" noProof="0" dirty="0">
              <a:ln>
                <a:noFill/>
              </a:ln>
              <a:solidFill>
                <a:srgbClr val="1642C5">
                  <a:lumMod val="75000"/>
                </a:srgbClr>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graphicFrame>
        <p:nvGraphicFramePr>
          <p:cNvPr id="13" name="Google Shape;1075;p41">
            <a:extLst>
              <a:ext uri="{FF2B5EF4-FFF2-40B4-BE49-F238E27FC236}">
                <a16:creationId xmlns:a16="http://schemas.microsoft.com/office/drawing/2014/main" id="{8A64EF21-AAEA-17B9-621F-6522606AF71D}"/>
              </a:ext>
            </a:extLst>
          </p:cNvPr>
          <p:cNvGraphicFramePr/>
          <p:nvPr>
            <p:extLst>
              <p:ext uri="{D42A27DB-BD31-4B8C-83A1-F6EECF244321}">
                <p14:modId xmlns:p14="http://schemas.microsoft.com/office/powerpoint/2010/main" val="1147041775"/>
              </p:ext>
            </p:extLst>
          </p:nvPr>
        </p:nvGraphicFramePr>
        <p:xfrm>
          <a:off x="3565619" y="1837432"/>
          <a:ext cx="5028318" cy="2266285"/>
        </p:xfrm>
        <a:graphic>
          <a:graphicData uri="http://schemas.openxmlformats.org/drawingml/2006/table">
            <a:tbl>
              <a:tblPr>
                <a:noFill/>
              </a:tblPr>
              <a:tblGrid>
                <a:gridCol w="1902142">
                  <a:extLst>
                    <a:ext uri="{9D8B030D-6E8A-4147-A177-3AD203B41FA5}">
                      <a16:colId xmlns:a16="http://schemas.microsoft.com/office/drawing/2014/main" val="20000"/>
                    </a:ext>
                  </a:extLst>
                </a:gridCol>
                <a:gridCol w="1176964">
                  <a:extLst>
                    <a:ext uri="{9D8B030D-6E8A-4147-A177-3AD203B41FA5}">
                      <a16:colId xmlns:a16="http://schemas.microsoft.com/office/drawing/2014/main" val="20001"/>
                    </a:ext>
                  </a:extLst>
                </a:gridCol>
                <a:gridCol w="880648">
                  <a:extLst>
                    <a:ext uri="{9D8B030D-6E8A-4147-A177-3AD203B41FA5}">
                      <a16:colId xmlns:a16="http://schemas.microsoft.com/office/drawing/2014/main" val="20002"/>
                    </a:ext>
                  </a:extLst>
                </a:gridCol>
                <a:gridCol w="1068564">
                  <a:extLst>
                    <a:ext uri="{9D8B030D-6E8A-4147-A177-3AD203B41FA5}">
                      <a16:colId xmlns:a16="http://schemas.microsoft.com/office/drawing/2014/main" val="20003"/>
                    </a:ext>
                  </a:extLst>
                </a:gridCol>
              </a:tblGrid>
              <a:tr h="367609">
                <a:tc>
                  <a:txBody>
                    <a:bodyPr/>
                    <a:lstStyle/>
                    <a:p>
                      <a:pPr algn="ctr" fontAlgn="b"/>
                      <a:r>
                        <a:rPr lang="en-US" sz="12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Comparable companies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EBITDA multiple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200" dirty="0">
                          <a:effectLst/>
                          <a:latin typeface="Calibri" panose="020F0502020204030204" pitchFamily="34" charset="0"/>
                          <a:ea typeface="Calibri" panose="020F0502020204030204" pitchFamily="34" charset="0"/>
                          <a:cs typeface="Calibri" panose="020F0502020204030204" pitchFamily="34" charset="0"/>
                        </a:rPr>
                        <a:t>Firm value</a:t>
                      </a:r>
                    </a:p>
                    <a:p>
                      <a:pPr algn="ctr"/>
                      <a:r>
                        <a:rPr lang="en-US" sz="1200" dirty="0">
                          <a:effectLst/>
                          <a:latin typeface="Calibri" panose="020F0502020204030204" pitchFamily="34" charset="0"/>
                          <a:ea typeface="Calibri" panose="020F0502020204030204" pitchFamily="34" charset="0"/>
                          <a:cs typeface="Calibri" panose="020F0502020204030204" pitchFamily="34" charset="0"/>
                        </a:rPr>
                        <a:t>($ million)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200" dirty="0">
                          <a:effectLst/>
                          <a:latin typeface="Calibri" panose="020F0502020204030204" pitchFamily="34" charset="0"/>
                          <a:ea typeface="Calibri" panose="020F0502020204030204" pitchFamily="34" charset="0"/>
                          <a:cs typeface="Calibri" panose="020F0502020204030204" pitchFamily="34" charset="0"/>
                        </a:rPr>
                        <a:t>EBITDA</a:t>
                      </a:r>
                    </a:p>
                    <a:p>
                      <a:pPr algn="ctr"/>
                      <a:r>
                        <a:rPr lang="en-US" sz="1200" dirty="0">
                          <a:effectLst/>
                          <a:latin typeface="Calibri" panose="020F0502020204030204" pitchFamily="34" charset="0"/>
                          <a:ea typeface="Calibri" panose="020F0502020204030204" pitchFamily="34" charset="0"/>
                          <a:cs typeface="Calibri" panose="020F0502020204030204" pitchFamily="34" charset="0"/>
                        </a:rPr>
                        <a:t>($ million)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0"/>
                  </a:ext>
                </a:extLst>
              </a:tr>
              <a:tr h="274118">
                <a:tc>
                  <a:txBody>
                    <a:bodyPr/>
                    <a:lstStyle/>
                    <a:p>
                      <a:pPr algn="ctr" fontAlgn="b"/>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Facebook (Meta Platform Inc.)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r>
                        <a:rPr lang="en-US" altLang="zh-CN" sz="1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34.38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900" dirty="0">
                          <a:effectLst/>
                          <a:latin typeface="Calibri" panose="020F0502020204030204" pitchFamily="34" charset="0"/>
                          <a:ea typeface="Calibri" panose="020F0502020204030204" pitchFamily="34" charset="0"/>
                          <a:cs typeface="Calibri" panose="020F0502020204030204" pitchFamily="34" charset="0"/>
                        </a:rPr>
                        <a:t>280,900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900" dirty="0">
                          <a:effectLst/>
                          <a:latin typeface="Calibri" panose="020F0502020204030204" pitchFamily="34" charset="0"/>
                          <a:ea typeface="Calibri" panose="020F0502020204030204" pitchFamily="34" charset="0"/>
                          <a:cs typeface="Calibri" panose="020F0502020204030204" pitchFamily="34" charset="0"/>
                        </a:rPr>
                        <a:t>8,170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532210631"/>
                  </a:ext>
                </a:extLst>
              </a:tr>
              <a:tr h="316010">
                <a:tc>
                  <a:txBody>
                    <a:bodyPr/>
                    <a:lstStyle/>
                    <a:p>
                      <a:pPr algn="ctr" fontAlgn="b"/>
                      <a:r>
                        <a:rPr lang="en-US" altLang="zh-C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Amazon.com Inc.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r>
                        <a:rPr lang="en-US" altLang="zh-CN" sz="1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37.70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900" dirty="0">
                          <a:effectLst/>
                          <a:latin typeface="Calibri" panose="020F0502020204030204" pitchFamily="34" charset="0"/>
                          <a:ea typeface="Calibri" panose="020F0502020204030204" pitchFamily="34" charset="0"/>
                          <a:cs typeface="Calibri" panose="020F0502020204030204" pitchFamily="34" charset="0"/>
                        </a:rPr>
                        <a:t>321,000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900" dirty="0">
                          <a:effectLst/>
                          <a:latin typeface="Calibri" panose="020F0502020204030204" pitchFamily="34" charset="0"/>
                          <a:ea typeface="Calibri" panose="020F0502020204030204" pitchFamily="34" charset="0"/>
                          <a:cs typeface="Calibri" panose="020F0502020204030204" pitchFamily="34" charset="0"/>
                        </a:rPr>
                        <a:t>8,514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1"/>
                  </a:ext>
                </a:extLst>
              </a:tr>
              <a:tr h="274118">
                <a:tc>
                  <a:txBody>
                    <a:bodyPr/>
                    <a:lstStyle/>
                    <a:p>
                      <a:pPr algn="ctr" fontAlgn="b"/>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a:t>
                      </a:r>
                      <a:r>
                        <a:rPr lang="en-US" altLang="zh-C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oogle (</a:t>
                      </a: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Alphabet Inc.)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r>
                        <a:rPr lang="en-US" altLang="zh-CN" sz="1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18.99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900" dirty="0">
                          <a:effectLst/>
                          <a:latin typeface="Calibri" panose="020F0502020204030204" pitchFamily="34" charset="0"/>
                          <a:ea typeface="Calibri" panose="020F0502020204030204" pitchFamily="34" charset="0"/>
                          <a:cs typeface="Calibri" panose="020F0502020204030204" pitchFamily="34" charset="0"/>
                        </a:rPr>
                        <a:t>463,700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900" dirty="0">
                          <a:effectLst/>
                          <a:latin typeface="Calibri" panose="020F0502020204030204" pitchFamily="34" charset="0"/>
                          <a:ea typeface="Calibri" panose="020F0502020204030204" pitchFamily="34" charset="0"/>
                          <a:cs typeface="Calibri" panose="020F0502020204030204" pitchFamily="34" charset="0"/>
                        </a:rPr>
                        <a:t>24,423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654601088"/>
                  </a:ext>
                </a:extLst>
              </a:tr>
              <a:tr h="328911">
                <a:tc>
                  <a:txBody>
                    <a:bodyPr/>
                    <a:lstStyle/>
                    <a:p>
                      <a:pPr algn="ctr" fontAlgn="b"/>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Salesforce.com Inc.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r>
                        <a:rPr lang="en-US" altLang="zh-CN" sz="1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48.07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900" dirty="0">
                          <a:effectLst/>
                          <a:latin typeface="Calibri" panose="020F0502020204030204" pitchFamily="34" charset="0"/>
                          <a:ea typeface="Calibri" panose="020F0502020204030204" pitchFamily="34" charset="0"/>
                          <a:cs typeface="Calibri" panose="020F0502020204030204" pitchFamily="34" charset="0"/>
                        </a:rPr>
                        <a:t>43,452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900" dirty="0">
                          <a:effectLst/>
                          <a:latin typeface="Calibri" panose="020F0502020204030204" pitchFamily="34" charset="0"/>
                          <a:ea typeface="Calibri" panose="020F0502020204030204" pitchFamily="34" charset="0"/>
                          <a:cs typeface="Calibri" panose="020F0502020204030204" pitchFamily="34" charset="0"/>
                        </a:rPr>
                        <a:t>904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2"/>
                  </a:ext>
                </a:extLst>
              </a:tr>
              <a:tr h="341810">
                <a:tc>
                  <a:txBody>
                    <a:bodyPr/>
                    <a:lstStyle/>
                    <a:p>
                      <a:pPr algn="ctr" fontAlgn="b"/>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Baidu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26.22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900" dirty="0">
                          <a:effectLst/>
                          <a:latin typeface="Calibri" panose="020F0502020204030204" pitchFamily="34" charset="0"/>
                          <a:ea typeface="Calibri" panose="020F0502020204030204" pitchFamily="34" charset="0"/>
                          <a:cs typeface="Calibri" panose="020F0502020204030204" pitchFamily="34" charset="0"/>
                        </a:rPr>
                        <a:t>60,390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900" dirty="0">
                          <a:effectLst/>
                          <a:latin typeface="Calibri" panose="020F0502020204030204" pitchFamily="34" charset="0"/>
                          <a:ea typeface="Calibri" panose="020F0502020204030204" pitchFamily="34" charset="0"/>
                          <a:cs typeface="Calibri" panose="020F0502020204030204" pitchFamily="34" charset="0"/>
                        </a:rPr>
                        <a:t>2,303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4118">
                <a:tc>
                  <a:txBody>
                    <a:bodyPr/>
                    <a:lstStyle/>
                    <a:p>
                      <a:pPr algn="ctr" fontAlgn="b"/>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Tencent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32.91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900" dirty="0">
                          <a:effectLst/>
                          <a:latin typeface="Calibri" panose="020F0502020204030204" pitchFamily="34" charset="0"/>
                          <a:ea typeface="Calibri" panose="020F0502020204030204" pitchFamily="34" charset="0"/>
                          <a:cs typeface="Calibri" panose="020F0502020204030204" pitchFamily="34" charset="0"/>
                        </a:rPr>
                        <a:t>1,413,120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900" dirty="0">
                          <a:effectLst/>
                          <a:latin typeface="Calibri" panose="020F0502020204030204" pitchFamily="34" charset="0"/>
                          <a:ea typeface="Calibri" panose="020F0502020204030204" pitchFamily="34" charset="0"/>
                          <a:cs typeface="Calibri" panose="020F0502020204030204" pitchFamily="34" charset="0"/>
                        </a:rPr>
                        <a:t>42,939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82435414"/>
                  </a:ext>
                </a:extLst>
              </a:tr>
            </a:tbl>
          </a:graphicData>
        </a:graphic>
      </p:graphicFrame>
      <p:sp>
        <p:nvSpPr>
          <p:cNvPr id="6" name="Google Shape;992;p38">
            <a:extLst>
              <a:ext uri="{FF2B5EF4-FFF2-40B4-BE49-F238E27FC236}">
                <a16:creationId xmlns:a16="http://schemas.microsoft.com/office/drawing/2014/main" id="{D3C28CE0-74E7-C01D-369C-E3D8F4996957}"/>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DCF-Step3: Calculate Terminal Value</a:t>
            </a:r>
            <a:endParaRPr dirty="0">
              <a:solidFill>
                <a:schemeClr val="accent1">
                  <a:lumMod val="75000"/>
                </a:schemeClr>
              </a:solidFill>
            </a:endParaRPr>
          </a:p>
        </p:txBody>
      </p:sp>
    </p:spTree>
    <p:extLst>
      <p:ext uri="{BB962C8B-B14F-4D97-AF65-F5344CB8AC3E}">
        <p14:creationId xmlns:p14="http://schemas.microsoft.com/office/powerpoint/2010/main" val="113166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A4FFDA3-591F-E0B2-6D22-0F3C0DEC9BA9}"/>
              </a:ext>
            </a:extLst>
          </p:cNvPr>
          <p:cNvPicPr>
            <a:picLocks noChangeAspect="1"/>
          </p:cNvPicPr>
          <p:nvPr/>
        </p:nvPicPr>
        <p:blipFill>
          <a:blip r:embed="rId3"/>
          <a:stretch>
            <a:fillRect/>
          </a:stretch>
        </p:blipFill>
        <p:spPr>
          <a:xfrm>
            <a:off x="7049700" y="97260"/>
            <a:ext cx="1950889" cy="499915"/>
          </a:xfrm>
          <a:prstGeom prst="rect">
            <a:avLst/>
          </a:prstGeom>
        </p:spPr>
      </p:pic>
      <p:sp>
        <p:nvSpPr>
          <p:cNvPr id="2" name="Google Shape;912;p35">
            <a:extLst>
              <a:ext uri="{FF2B5EF4-FFF2-40B4-BE49-F238E27FC236}">
                <a16:creationId xmlns:a16="http://schemas.microsoft.com/office/drawing/2014/main" id="{08B5553A-032C-7B65-4F91-C99208D99D6E}"/>
              </a:ext>
            </a:extLst>
          </p:cNvPr>
          <p:cNvSpPr txBox="1"/>
          <p:nvPr/>
        </p:nvSpPr>
        <p:spPr>
          <a:xfrm>
            <a:off x="511384" y="925288"/>
            <a:ext cx="8010470" cy="489275"/>
          </a:xfrm>
          <a:prstGeom prst="rect">
            <a:avLst/>
          </a:prstGeom>
          <a:solidFill>
            <a:schemeClr val="accent1">
              <a:lumMod val="60000"/>
              <a:lumOff val="4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Exit multiple method</a:t>
            </a:r>
            <a:endParaRPr kumimoji="0"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graphicFrame>
        <p:nvGraphicFramePr>
          <p:cNvPr id="10" name="表格 10">
            <a:extLst>
              <a:ext uri="{FF2B5EF4-FFF2-40B4-BE49-F238E27FC236}">
                <a16:creationId xmlns:a16="http://schemas.microsoft.com/office/drawing/2014/main" id="{22D4C1C9-8D9C-670E-0F24-23944681F0B5}"/>
              </a:ext>
            </a:extLst>
          </p:cNvPr>
          <p:cNvGraphicFramePr>
            <a:graphicFrameLocks noGrp="1"/>
          </p:cNvGraphicFramePr>
          <p:nvPr>
            <p:extLst>
              <p:ext uri="{D42A27DB-BD31-4B8C-83A1-F6EECF244321}">
                <p14:modId xmlns:p14="http://schemas.microsoft.com/office/powerpoint/2010/main" val="554419048"/>
              </p:ext>
            </p:extLst>
          </p:nvPr>
        </p:nvGraphicFramePr>
        <p:xfrm>
          <a:off x="1761066" y="1658571"/>
          <a:ext cx="5914356" cy="1483360"/>
        </p:xfrm>
        <a:graphic>
          <a:graphicData uri="http://schemas.openxmlformats.org/drawingml/2006/table">
            <a:tbl>
              <a:tblPr firstRow="1" bandRow="1">
                <a:tableStyleId>{8799B23B-EC83-4686-B30A-512413B5E67A}</a:tableStyleId>
              </a:tblPr>
              <a:tblGrid>
                <a:gridCol w="2834005">
                  <a:extLst>
                    <a:ext uri="{9D8B030D-6E8A-4147-A177-3AD203B41FA5}">
                      <a16:colId xmlns:a16="http://schemas.microsoft.com/office/drawing/2014/main" val="1875847223"/>
                    </a:ext>
                  </a:extLst>
                </a:gridCol>
                <a:gridCol w="3080351">
                  <a:extLst>
                    <a:ext uri="{9D8B030D-6E8A-4147-A177-3AD203B41FA5}">
                      <a16:colId xmlns:a16="http://schemas.microsoft.com/office/drawing/2014/main" val="1224791636"/>
                    </a:ext>
                  </a:extLst>
                </a:gridCol>
              </a:tblGrid>
              <a:tr h="370840">
                <a:tc>
                  <a:txBody>
                    <a:bodyPr/>
                    <a:lstStyle/>
                    <a:p>
                      <a:pPr algn="ctr" fontAlgn="b"/>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LinkedIn EBITDA (thousand)</a:t>
                      </a:r>
                      <a:endParaRPr lang="zh-CN" altLang="en-US" sz="1600" dirty="0">
                        <a:solidFill>
                          <a:srgbClr val="000000"/>
                        </a:solidFill>
                        <a:effectLst/>
                        <a:latin typeface="Calibri" panose="020F0502020204030204" pitchFamily="34" charset="0"/>
                        <a:cs typeface="Calibri" panose="020F0502020204030204" pitchFamily="34" charset="0"/>
                      </a:endParaRPr>
                    </a:p>
                  </a:txBody>
                  <a:tcPr anchor="ctr"/>
                </a:tc>
                <a:tc>
                  <a:txBody>
                    <a:bodyPr/>
                    <a:lstStyle/>
                    <a:p>
                      <a:pPr algn="ctr" fontAlgn="b"/>
                      <a:r>
                        <a:rPr lang="en-US" altLang="zh-CN" sz="1600">
                          <a:solidFill>
                            <a:srgbClr val="000000"/>
                          </a:solidFill>
                          <a:effectLst/>
                          <a:latin typeface="Calibri" panose="020F0502020204030204" pitchFamily="34" charset="0"/>
                        </a:rPr>
                        <a:t>$1,016,825.75</a:t>
                      </a:r>
                    </a:p>
                  </a:txBody>
                  <a:tcPr anchor="b"/>
                </a:tc>
                <a:extLst>
                  <a:ext uri="{0D108BD9-81ED-4DB2-BD59-A6C34878D82A}">
                    <a16:rowId xmlns:a16="http://schemas.microsoft.com/office/drawing/2014/main" val="2220102283"/>
                  </a:ext>
                </a:extLst>
              </a:tr>
              <a:tr h="370840">
                <a:tc>
                  <a:txBody>
                    <a:bodyPr/>
                    <a:lstStyle/>
                    <a:p>
                      <a:pPr algn="ctr" fontAlgn="b"/>
                      <a:r>
                        <a:rPr lang="en-US" sz="1600">
                          <a:solidFill>
                            <a:srgbClr val="000000"/>
                          </a:solidFill>
                          <a:effectLst/>
                          <a:latin typeface="Calibri" panose="020F0502020204030204" pitchFamily="34" charset="0"/>
                          <a:ea typeface="Calibri" panose="020F0502020204030204" pitchFamily="34" charset="0"/>
                          <a:cs typeface="Calibri" panose="020F0502020204030204" pitchFamily="34" charset="0"/>
                        </a:rPr>
                        <a:t>Exit multiple</a:t>
                      </a:r>
                    </a:p>
                  </a:txBody>
                  <a:tcPr anchor="ctr"/>
                </a:tc>
                <a:tc>
                  <a:txBody>
                    <a:bodyPr/>
                    <a:lstStyle/>
                    <a:p>
                      <a:pPr algn="ctr" fontAlgn="b"/>
                      <a:r>
                        <a:rPr lang="en-US" altLang="zh-CN" sz="1600">
                          <a:solidFill>
                            <a:srgbClr val="000000"/>
                          </a:solidFill>
                          <a:effectLst/>
                          <a:latin typeface="Calibri" panose="020F0502020204030204" pitchFamily="34" charset="0"/>
                        </a:rPr>
                        <a:t>34.78</a:t>
                      </a:r>
                    </a:p>
                  </a:txBody>
                  <a:tcPr anchor="b"/>
                </a:tc>
                <a:extLst>
                  <a:ext uri="{0D108BD9-81ED-4DB2-BD59-A6C34878D82A}">
                    <a16:rowId xmlns:a16="http://schemas.microsoft.com/office/drawing/2014/main" val="424747175"/>
                  </a:ext>
                </a:extLst>
              </a:tr>
              <a:tr h="370840">
                <a:tc>
                  <a:txBody>
                    <a:bodyPr/>
                    <a:lstStyle/>
                    <a:p>
                      <a:pPr algn="ctr" fontAlgn="b"/>
                      <a:r>
                        <a:rPr lang="en-US" sz="16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Terminal value (thousand)</a:t>
                      </a:r>
                    </a:p>
                  </a:txBody>
                  <a:tcPr anchor="ctr"/>
                </a:tc>
                <a:tc>
                  <a:txBody>
                    <a:bodyPr/>
                    <a:lstStyle/>
                    <a:p>
                      <a:pPr algn="ctr" fontAlgn="b"/>
                      <a:r>
                        <a:rPr lang="en-US" altLang="zh-CN" sz="1600">
                          <a:solidFill>
                            <a:srgbClr val="000000"/>
                          </a:solidFill>
                          <a:effectLst/>
                          <a:latin typeface="Calibri" panose="020F0502020204030204" pitchFamily="34" charset="0"/>
                        </a:rPr>
                        <a:t>$35,369,537.80</a:t>
                      </a:r>
                    </a:p>
                  </a:txBody>
                  <a:tcPr anchor="b"/>
                </a:tc>
                <a:extLst>
                  <a:ext uri="{0D108BD9-81ED-4DB2-BD59-A6C34878D82A}">
                    <a16:rowId xmlns:a16="http://schemas.microsoft.com/office/drawing/2014/main" val="1049536536"/>
                  </a:ext>
                </a:extLst>
              </a:tr>
              <a:tr h="370840">
                <a:tc>
                  <a:txBody>
                    <a:bodyPr/>
                    <a:lstStyle/>
                    <a:p>
                      <a:pPr algn="ctr" fontAlgn="b"/>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Implied perpetuity growth rate </a:t>
                      </a:r>
                    </a:p>
                  </a:txBody>
                  <a:tcPr anchor="ctr"/>
                </a:tc>
                <a:tc>
                  <a:txBody>
                    <a:bodyPr/>
                    <a:lstStyle/>
                    <a:p>
                      <a:pPr algn="ctr" fontAlgn="b"/>
                      <a:r>
                        <a:rPr lang="en-US" altLang="zh-CN" sz="1600" dirty="0">
                          <a:solidFill>
                            <a:srgbClr val="000000"/>
                          </a:solidFill>
                          <a:effectLst/>
                          <a:latin typeface="Calibri" panose="020F0502020204030204" pitchFamily="34" charset="0"/>
                        </a:rPr>
                        <a:t>14.67%</a:t>
                      </a:r>
                    </a:p>
                  </a:txBody>
                  <a:tcPr anchor="b"/>
                </a:tc>
                <a:extLst>
                  <a:ext uri="{0D108BD9-81ED-4DB2-BD59-A6C34878D82A}">
                    <a16:rowId xmlns:a16="http://schemas.microsoft.com/office/drawing/2014/main" val="2407991438"/>
                  </a:ext>
                </a:extLst>
              </a:tr>
            </a:tbl>
          </a:graphicData>
        </a:graphic>
      </p:graphicFrame>
      <p:sp>
        <p:nvSpPr>
          <p:cNvPr id="11" name="Google Shape;1004;p39">
            <a:extLst>
              <a:ext uri="{FF2B5EF4-FFF2-40B4-BE49-F238E27FC236}">
                <a16:creationId xmlns:a16="http://schemas.microsoft.com/office/drawing/2014/main" id="{A54B18F4-C9A6-06C4-8C69-000C989C0A4E}"/>
              </a:ext>
            </a:extLst>
          </p:cNvPr>
          <p:cNvSpPr txBox="1"/>
          <p:nvPr/>
        </p:nvSpPr>
        <p:spPr>
          <a:xfrm>
            <a:off x="534683" y="3560312"/>
            <a:ext cx="8074634" cy="657900"/>
          </a:xfrm>
          <a:prstGeom prst="rect">
            <a:avLst/>
          </a:prstGeom>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Calculate the </a:t>
            </a:r>
            <a:r>
              <a:rPr kumimoji="0" lang="en" sz="2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TV</a:t>
            </a:r>
            <a:r>
              <a:rPr kumimoji="0" lang="e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of LinkedIn using EBITDA multiples of peer companies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Source: Wind</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Imply the perpetuity growth rate using exit multiple method</a:t>
            </a:r>
            <a:endParaRPr kumimoji="0"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sp>
        <p:nvSpPr>
          <p:cNvPr id="6" name="Google Shape;992;p38">
            <a:extLst>
              <a:ext uri="{FF2B5EF4-FFF2-40B4-BE49-F238E27FC236}">
                <a16:creationId xmlns:a16="http://schemas.microsoft.com/office/drawing/2014/main" id="{A6067630-7309-5C20-8EA5-5843BCD01B60}"/>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75000"/>
                  </a:schemeClr>
                </a:solidFill>
              </a:rPr>
              <a:t>DCF-Step3: Calculate Terminal Value</a:t>
            </a:r>
            <a:endParaRPr dirty="0">
              <a:solidFill>
                <a:schemeClr val="accent1">
                  <a:lumMod val="75000"/>
                </a:schemeClr>
              </a:solidFill>
            </a:endParaRPr>
          </a:p>
        </p:txBody>
      </p:sp>
    </p:spTree>
    <p:extLst>
      <p:ext uri="{BB962C8B-B14F-4D97-AF65-F5344CB8AC3E}">
        <p14:creationId xmlns:p14="http://schemas.microsoft.com/office/powerpoint/2010/main" val="10080778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8" name="Google Shape;238;p38"/>
          <p:cNvPicPr preferRelativeResize="0"/>
          <p:nvPr/>
        </p:nvPicPr>
        <p:blipFill rotWithShape="1">
          <a:blip r:embed="rId3">
            <a:alphaModFix/>
          </a:blip>
          <a:srcRect/>
          <a:stretch/>
        </p:blipFill>
        <p:spPr>
          <a:xfrm>
            <a:off x="7049700" y="97260"/>
            <a:ext cx="1950889" cy="499915"/>
          </a:xfrm>
          <a:prstGeom prst="rect">
            <a:avLst/>
          </a:prstGeom>
          <a:noFill/>
          <a:ln>
            <a:noFill/>
          </a:ln>
        </p:spPr>
      </p:pic>
      <p:sp>
        <p:nvSpPr>
          <p:cNvPr id="239" name="Google Shape;239;p38"/>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ltLang="zh-CN" dirty="0">
                <a:solidFill>
                  <a:schemeClr val="accent1">
                    <a:lumMod val="75000"/>
                  </a:schemeClr>
                </a:solidFill>
              </a:rPr>
              <a:t>DCF-Step4: </a:t>
            </a:r>
            <a:r>
              <a:rPr lang="zh-CN" dirty="0">
                <a:solidFill>
                  <a:srgbClr val="103193"/>
                </a:solidFill>
              </a:rPr>
              <a:t>Calculate </a:t>
            </a:r>
            <a:r>
              <a:rPr lang="en-US" altLang="zh-CN" dirty="0">
                <a:solidFill>
                  <a:srgbClr val="103193"/>
                </a:solidFill>
              </a:rPr>
              <a:t>Present</a:t>
            </a:r>
            <a:r>
              <a:rPr lang="zh-CN" dirty="0">
                <a:solidFill>
                  <a:srgbClr val="103193"/>
                </a:solidFill>
              </a:rPr>
              <a:t> Value</a:t>
            </a:r>
            <a:endParaRPr dirty="0">
              <a:solidFill>
                <a:srgbClr val="103193"/>
              </a:solidFill>
            </a:endParaRPr>
          </a:p>
        </p:txBody>
      </p:sp>
      <p:graphicFrame>
        <p:nvGraphicFramePr>
          <p:cNvPr id="4" name="Google Shape;237;p38">
            <a:extLst>
              <a:ext uri="{FF2B5EF4-FFF2-40B4-BE49-F238E27FC236}">
                <a16:creationId xmlns:a16="http://schemas.microsoft.com/office/drawing/2014/main" id="{735597AE-2DB4-DA0F-13C0-247CB5E43D20}"/>
              </a:ext>
            </a:extLst>
          </p:cNvPr>
          <p:cNvGraphicFramePr/>
          <p:nvPr>
            <p:extLst>
              <p:ext uri="{D42A27DB-BD31-4B8C-83A1-F6EECF244321}">
                <p14:modId xmlns:p14="http://schemas.microsoft.com/office/powerpoint/2010/main" val="888452336"/>
              </p:ext>
            </p:extLst>
          </p:nvPr>
        </p:nvGraphicFramePr>
        <p:xfrm>
          <a:off x="457200" y="3325246"/>
          <a:ext cx="8133288" cy="1401780"/>
        </p:xfrm>
        <a:graphic>
          <a:graphicData uri="http://schemas.openxmlformats.org/drawingml/2006/table">
            <a:tbl>
              <a:tblPr>
                <a:noFill/>
              </a:tblPr>
              <a:tblGrid>
                <a:gridCol w="1872343">
                  <a:extLst>
                    <a:ext uri="{9D8B030D-6E8A-4147-A177-3AD203B41FA5}">
                      <a16:colId xmlns:a16="http://schemas.microsoft.com/office/drawing/2014/main" val="535699590"/>
                    </a:ext>
                  </a:extLst>
                </a:gridCol>
                <a:gridCol w="1252189">
                  <a:extLst>
                    <a:ext uri="{9D8B030D-6E8A-4147-A177-3AD203B41FA5}">
                      <a16:colId xmlns:a16="http://schemas.microsoft.com/office/drawing/2014/main" val="20000"/>
                    </a:ext>
                  </a:extLst>
                </a:gridCol>
                <a:gridCol w="1252189">
                  <a:extLst>
                    <a:ext uri="{9D8B030D-6E8A-4147-A177-3AD203B41FA5}">
                      <a16:colId xmlns:a16="http://schemas.microsoft.com/office/drawing/2014/main" val="20001"/>
                    </a:ext>
                  </a:extLst>
                </a:gridCol>
                <a:gridCol w="1252189">
                  <a:extLst>
                    <a:ext uri="{9D8B030D-6E8A-4147-A177-3AD203B41FA5}">
                      <a16:colId xmlns:a16="http://schemas.microsoft.com/office/drawing/2014/main" val="4109162266"/>
                    </a:ext>
                  </a:extLst>
                </a:gridCol>
                <a:gridCol w="1252189">
                  <a:extLst>
                    <a:ext uri="{9D8B030D-6E8A-4147-A177-3AD203B41FA5}">
                      <a16:colId xmlns:a16="http://schemas.microsoft.com/office/drawing/2014/main" val="2738339170"/>
                    </a:ext>
                  </a:extLst>
                </a:gridCol>
                <a:gridCol w="1252189">
                  <a:extLst>
                    <a:ext uri="{9D8B030D-6E8A-4147-A177-3AD203B41FA5}">
                      <a16:colId xmlns:a16="http://schemas.microsoft.com/office/drawing/2014/main" val="1621661767"/>
                    </a:ext>
                  </a:extLst>
                </a:gridCol>
              </a:tblGrid>
              <a:tr h="396000">
                <a:tc>
                  <a:txBody>
                    <a:bodyPr/>
                    <a:lstStyle/>
                    <a:p>
                      <a:pPr marL="0" marR="0" lvl="0" indent="0" algn="ctr" rtl="0">
                        <a:lnSpc>
                          <a:spcPct val="100000"/>
                        </a:lnSpc>
                        <a:spcBef>
                          <a:spcPts val="0"/>
                        </a:spcBef>
                        <a:spcAft>
                          <a:spcPts val="0"/>
                        </a:spcAft>
                        <a:buNone/>
                      </a:pPr>
                      <a:r>
                        <a:rPr lang="en-US" sz="1200" b="1"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Calibri"/>
                        </a:rPr>
                        <a:t>($ thousand)</a:t>
                      </a:r>
                      <a:endParaRPr sz="1200" b="1"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Calibri"/>
                      </a:endParaRPr>
                    </a:p>
                  </a:txBody>
                  <a:tcPr marL="91450" marR="91450" marT="45725" marB="45725"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solidFill>
                  </a:tcPr>
                </a:tc>
                <a:tc>
                  <a:txBody>
                    <a:bodyPr/>
                    <a:lstStyle/>
                    <a:p>
                      <a:pPr marL="0" marR="0" lvl="0" indent="0" algn="ctr" rtl="0">
                        <a:lnSpc>
                          <a:spcPct val="100000"/>
                        </a:lnSpc>
                        <a:spcBef>
                          <a:spcPts val="0"/>
                        </a:spcBef>
                        <a:spcAft>
                          <a:spcPts val="0"/>
                        </a:spcAft>
                        <a:buNone/>
                      </a:pPr>
                      <a:r>
                        <a:rPr lang="zh-CN" sz="1200" b="1" u="none" strike="noStrike" cap="none" dirty="0">
                          <a:solidFill>
                            <a:schemeClr val="bg1"/>
                          </a:solidFill>
                          <a:latin typeface="Calibri" panose="020F0502020204030204" pitchFamily="34" charset="0"/>
                          <a:cs typeface="Calibri" panose="020F0502020204030204" pitchFamily="34" charset="0"/>
                        </a:rPr>
                        <a:t>Dec. 31</a:t>
                      </a:r>
                      <a:r>
                        <a:rPr lang="en-US" altLang="zh-CN" sz="1200" b="1" u="none" strike="noStrike" cap="none" dirty="0">
                          <a:solidFill>
                            <a:schemeClr val="bg1"/>
                          </a:solidFill>
                          <a:latin typeface="Calibri" panose="020F0502020204030204" pitchFamily="34" charset="0"/>
                          <a:cs typeface="Calibri" panose="020F0502020204030204" pitchFamily="34" charset="0"/>
                        </a:rPr>
                        <a:t>, </a:t>
                      </a:r>
                      <a:r>
                        <a:rPr lang="zh-CN" sz="1200" b="1" u="none" strike="noStrike" cap="none" dirty="0">
                          <a:solidFill>
                            <a:schemeClr val="bg1"/>
                          </a:solidFill>
                          <a:latin typeface="Calibri" panose="020F0502020204030204" pitchFamily="34" charset="0"/>
                          <a:cs typeface="Calibri" panose="020F0502020204030204" pitchFamily="34" charset="0"/>
                        </a:rPr>
                        <a:t>2016</a:t>
                      </a:r>
                      <a:endParaRPr sz="1200" b="1"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Calibri"/>
                      </a:endParaRPr>
                    </a:p>
                  </a:txBody>
                  <a:tcPr marL="91450" marR="91450" marT="45725" marB="45725"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solidFill>
                  </a:tcPr>
                </a:tc>
                <a:tc>
                  <a:txBody>
                    <a:bodyPr/>
                    <a:lstStyle/>
                    <a:p>
                      <a:pPr marL="0" marR="0" lvl="0" indent="0" algn="ctr" rtl="0">
                        <a:lnSpc>
                          <a:spcPct val="100000"/>
                        </a:lnSpc>
                        <a:spcBef>
                          <a:spcPts val="0"/>
                        </a:spcBef>
                        <a:spcAft>
                          <a:spcPts val="0"/>
                        </a:spcAft>
                        <a:buNone/>
                      </a:pPr>
                      <a:r>
                        <a:rPr lang="zh-CN" sz="1200" b="1" u="none" strike="noStrike" cap="none" dirty="0">
                          <a:solidFill>
                            <a:schemeClr val="bg1"/>
                          </a:solidFill>
                          <a:latin typeface="Calibri" panose="020F0502020204030204" pitchFamily="34" charset="0"/>
                          <a:cs typeface="Calibri" panose="020F0502020204030204" pitchFamily="34" charset="0"/>
                        </a:rPr>
                        <a:t>Dec. 31, 2017</a:t>
                      </a:r>
                      <a:endParaRPr sz="1200" b="1"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Calibri"/>
                      </a:endParaRPr>
                    </a:p>
                  </a:txBody>
                  <a:tcPr marL="91450" marR="91450" marT="45725" marB="45725"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marL="0" marR="0" lvl="0" indent="0" algn="ctr" rtl="0">
                        <a:lnSpc>
                          <a:spcPct val="100000"/>
                        </a:lnSpc>
                        <a:spcBef>
                          <a:spcPts val="0"/>
                        </a:spcBef>
                        <a:spcAft>
                          <a:spcPts val="0"/>
                        </a:spcAft>
                        <a:buNone/>
                      </a:pPr>
                      <a:r>
                        <a:rPr lang="zh-CN" sz="1200" b="1" u="none" strike="noStrike" cap="none" dirty="0">
                          <a:solidFill>
                            <a:schemeClr val="bg1"/>
                          </a:solidFill>
                          <a:latin typeface="Calibri" panose="020F0502020204030204" pitchFamily="34" charset="0"/>
                          <a:cs typeface="Calibri" panose="020F0502020204030204" pitchFamily="34" charset="0"/>
                        </a:rPr>
                        <a:t>Dec. 31, 2018</a:t>
                      </a:r>
                      <a:endParaRPr sz="1200" b="1"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Calibri"/>
                      </a:endParaRPr>
                    </a:p>
                  </a:txBody>
                  <a:tcPr marL="91450" marR="91450" marT="45725" marB="45725"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chemeClr val="accent1"/>
                    </a:solidFill>
                  </a:tcPr>
                </a:tc>
                <a:tc>
                  <a:txBody>
                    <a:bodyPr/>
                    <a:lstStyle/>
                    <a:p>
                      <a:pPr marL="0" marR="0" lvl="0" indent="0" algn="ctr" rtl="0">
                        <a:lnSpc>
                          <a:spcPct val="100000"/>
                        </a:lnSpc>
                        <a:spcBef>
                          <a:spcPts val="0"/>
                        </a:spcBef>
                        <a:spcAft>
                          <a:spcPts val="0"/>
                        </a:spcAft>
                        <a:buNone/>
                      </a:pPr>
                      <a:r>
                        <a:rPr lang="zh-CN" sz="1200" b="1" u="none" strike="noStrike" cap="none" dirty="0">
                          <a:solidFill>
                            <a:schemeClr val="bg1"/>
                          </a:solidFill>
                          <a:latin typeface="Calibri" panose="020F0502020204030204" pitchFamily="34" charset="0"/>
                          <a:cs typeface="Calibri" panose="020F0502020204030204" pitchFamily="34" charset="0"/>
                        </a:rPr>
                        <a:t>Dec. 31, 2019</a:t>
                      </a:r>
                      <a:endParaRPr sz="1200" b="1"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Calibri"/>
                      </a:endParaRPr>
                    </a:p>
                  </a:txBody>
                  <a:tcPr marL="91450" marR="91450" marT="45725" marB="45725"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chemeClr val="accent1"/>
                    </a:solidFill>
                  </a:tcPr>
                </a:tc>
                <a:tc>
                  <a:txBody>
                    <a:bodyPr/>
                    <a:lstStyle/>
                    <a:p>
                      <a:pPr marL="0" marR="0" lvl="0" indent="0" algn="ctr" rtl="0">
                        <a:lnSpc>
                          <a:spcPct val="100000"/>
                        </a:lnSpc>
                        <a:spcBef>
                          <a:spcPts val="0"/>
                        </a:spcBef>
                        <a:spcAft>
                          <a:spcPts val="0"/>
                        </a:spcAft>
                        <a:buNone/>
                      </a:pPr>
                      <a:r>
                        <a:rPr lang="zh-CN" sz="1200" b="1" u="none" strike="noStrike" cap="none" dirty="0">
                          <a:solidFill>
                            <a:schemeClr val="bg1"/>
                          </a:solidFill>
                          <a:latin typeface="Calibri" panose="020F0502020204030204" pitchFamily="34" charset="0"/>
                          <a:cs typeface="Calibri" panose="020F0502020204030204" pitchFamily="34" charset="0"/>
                        </a:rPr>
                        <a:t>Dec. 31, 2020</a:t>
                      </a:r>
                      <a:endParaRPr sz="1200" b="1"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Calibri"/>
                      </a:endParaRPr>
                    </a:p>
                  </a:txBody>
                  <a:tcPr marL="91450" marR="91450" marT="45725" marB="45725"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396000">
                <a:tc>
                  <a:txBody>
                    <a:bodyPr/>
                    <a:lstStyle/>
                    <a:p>
                      <a:pPr marL="0" marR="0" lvl="0" indent="0" algn="ctr" rtl="0">
                        <a:lnSpc>
                          <a:spcPct val="100000"/>
                        </a:lnSpc>
                        <a:spcBef>
                          <a:spcPts val="0"/>
                        </a:spcBef>
                        <a:spcAft>
                          <a:spcPts val="0"/>
                        </a:spcAft>
                        <a:buClr>
                          <a:srgbClr val="000000"/>
                        </a:buClr>
                        <a:buSzPts val="1400"/>
                        <a:buFont typeface="Arial"/>
                        <a:buNone/>
                      </a:pPr>
                      <a:r>
                        <a:rPr lang="en-US" altLang="zh-CN" sz="140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Projected</a:t>
                      </a:r>
                      <a:r>
                        <a:rPr lang="zh-CN" altLang="en-US" sz="1400" u="none" strike="noStrike" cap="none" dirty="0">
                          <a:solidFill>
                            <a:schemeClr val="dk1"/>
                          </a:solidFill>
                          <a:latin typeface="Calibri" panose="020F0502020204030204" pitchFamily="34" charset="0"/>
                          <a:ea typeface="Calibri"/>
                          <a:cs typeface="Calibri" panose="020F0502020204030204" pitchFamily="34" charset="0"/>
                          <a:sym typeface="Calibri"/>
                        </a:rPr>
                        <a:t> </a:t>
                      </a:r>
                      <a:r>
                        <a:rPr lang="en-US" altLang="zh-CN" sz="140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FCFs</a:t>
                      </a:r>
                      <a:endParaRPr sz="140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no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rgbClr val="CEDEFA"/>
                    </a:solidFill>
                  </a:tcPr>
                </a:tc>
                <a:tc>
                  <a:txBody>
                    <a:bodyPr/>
                    <a:lstStyle/>
                    <a:p>
                      <a:pPr marL="0" marR="0" lvl="0" indent="0" algn="ctr" rtl="0">
                        <a:lnSpc>
                          <a:spcPct val="100000"/>
                        </a:lnSpc>
                        <a:spcBef>
                          <a:spcPts val="0"/>
                        </a:spcBef>
                        <a:spcAft>
                          <a:spcPts val="0"/>
                        </a:spcAft>
                        <a:buClr>
                          <a:srgbClr val="000000"/>
                        </a:buClr>
                        <a:buFont typeface="Arial"/>
                        <a:buNone/>
                      </a:pPr>
                      <a:r>
                        <a:rPr lang="en-US" altLang="zh-CN"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(60,636)</a:t>
                      </a:r>
                    </a:p>
                  </a:txBody>
                  <a:tcPr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no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rgbClr val="CEDEFA"/>
                    </a:solidFill>
                  </a:tcPr>
                </a:tc>
                <a:tc>
                  <a:txBody>
                    <a:bodyPr/>
                    <a:lstStyle/>
                    <a:p>
                      <a:pPr marL="0" marR="0" lvl="0" indent="0" algn="ctr" rtl="0">
                        <a:lnSpc>
                          <a:spcPct val="100000"/>
                        </a:lnSpc>
                        <a:spcBef>
                          <a:spcPts val="0"/>
                        </a:spcBef>
                        <a:spcAft>
                          <a:spcPts val="0"/>
                        </a:spcAft>
                        <a:buClr>
                          <a:srgbClr val="000000"/>
                        </a:buClr>
                        <a:buFont typeface="Arial"/>
                        <a:buNone/>
                      </a:pPr>
                      <a:r>
                        <a:rPr lang="en-US" altLang="zh-CN"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(45,220)</a:t>
                      </a:r>
                    </a:p>
                  </a:txBody>
                  <a:tcPr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2700" cmpd="sng">
                      <a:noFill/>
                      <a:prstDash val="solid"/>
                    </a:lnT>
                    <a:lnB w="9525" cap="flat" cmpd="sng" algn="ctr">
                      <a:solidFill>
                        <a:srgbClr val="9E9E9E">
                          <a:alpha val="0"/>
                        </a:srgbClr>
                      </a:solidFill>
                      <a:prstDash val="solid"/>
                      <a:round/>
                      <a:headEnd type="none" w="sm" len="sm"/>
                      <a:tailEnd type="none" w="sm" len="sm"/>
                    </a:lnB>
                    <a:solidFill>
                      <a:srgbClr val="CEDEFA"/>
                    </a:solidFill>
                  </a:tcPr>
                </a:tc>
                <a:tc>
                  <a:txBody>
                    <a:bodyPr/>
                    <a:lstStyle/>
                    <a:p>
                      <a:pPr marL="0" marR="0" lvl="0" indent="0" algn="ctr" rtl="0">
                        <a:lnSpc>
                          <a:spcPct val="100000"/>
                        </a:lnSpc>
                        <a:spcBef>
                          <a:spcPts val="0"/>
                        </a:spcBef>
                        <a:spcAft>
                          <a:spcPts val="0"/>
                        </a:spcAft>
                        <a:buClr>
                          <a:srgbClr val="000000"/>
                        </a:buClr>
                        <a:buFont typeface="Arial"/>
                        <a:buNone/>
                      </a:pPr>
                      <a:r>
                        <a:rPr lang="en-US" altLang="zh-CN"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96,569</a:t>
                      </a:r>
                    </a:p>
                  </a:txBody>
                  <a:tcPr anchor="ctr">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no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rgbClr val="CEDEFA"/>
                    </a:solidFill>
                  </a:tcPr>
                </a:tc>
                <a:tc>
                  <a:txBody>
                    <a:bodyPr/>
                    <a:lstStyle/>
                    <a:p>
                      <a:pPr marL="0" marR="0" lvl="0" indent="0" algn="ctr" rtl="0">
                        <a:lnSpc>
                          <a:spcPct val="100000"/>
                        </a:lnSpc>
                        <a:spcBef>
                          <a:spcPts val="0"/>
                        </a:spcBef>
                        <a:spcAft>
                          <a:spcPts val="0"/>
                        </a:spcAft>
                        <a:buClr>
                          <a:srgbClr val="000000"/>
                        </a:buClr>
                        <a:buFont typeface="Arial"/>
                        <a:buNone/>
                      </a:pPr>
                      <a:r>
                        <a:rPr lang="en-US" altLang="zh-CN"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259,732</a:t>
                      </a:r>
                    </a:p>
                  </a:txBody>
                  <a:tcPr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no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rgbClr val="CEDEFA"/>
                    </a:solidFill>
                  </a:tcPr>
                </a:tc>
                <a:tc>
                  <a:txBody>
                    <a:bodyPr/>
                    <a:lstStyle/>
                    <a:p>
                      <a:pPr marL="0" marR="0" lvl="0" indent="0" algn="ctr" rtl="0">
                        <a:lnSpc>
                          <a:spcPct val="100000"/>
                        </a:lnSpc>
                        <a:spcBef>
                          <a:spcPts val="0"/>
                        </a:spcBef>
                        <a:spcAft>
                          <a:spcPts val="0"/>
                        </a:spcAft>
                        <a:buClr>
                          <a:srgbClr val="000000"/>
                        </a:buClr>
                        <a:buFont typeface="Arial"/>
                        <a:buNone/>
                      </a:pPr>
                      <a:r>
                        <a:rPr lang="en-US" altLang="zh-CN"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446,595</a:t>
                      </a:r>
                    </a:p>
                  </a:txBody>
                  <a:tcPr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no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rgbClr val="CEDEFA"/>
                    </a:solidFill>
                  </a:tcPr>
                </a:tc>
                <a:extLst>
                  <a:ext uri="{0D108BD9-81ED-4DB2-BD59-A6C34878D82A}">
                    <a16:rowId xmlns:a16="http://schemas.microsoft.com/office/drawing/2014/main" val="10001"/>
                  </a:ext>
                </a:extLst>
              </a:tr>
              <a:tr h="396000">
                <a:tc>
                  <a:txBody>
                    <a:bodyPr/>
                    <a:lstStyle/>
                    <a:p>
                      <a:pPr marL="0" marR="0" lvl="0" indent="0" algn="ctr" rtl="0">
                        <a:lnSpc>
                          <a:spcPct val="100000"/>
                        </a:lnSpc>
                        <a:spcBef>
                          <a:spcPts val="0"/>
                        </a:spcBef>
                        <a:spcAft>
                          <a:spcPts val="0"/>
                        </a:spcAft>
                        <a:buClr>
                          <a:srgbClr val="000000"/>
                        </a:buClr>
                        <a:buSzPts val="1600"/>
                        <a:buFont typeface="Arial"/>
                        <a:buNone/>
                      </a:pPr>
                      <a:r>
                        <a:rPr lang="en-US" altLang="zh-CN" sz="1400" u="none" strike="noStrike" cap="none" dirty="0">
                          <a:latin typeface="Calibri" panose="020F0502020204030204" pitchFamily="34" charset="0"/>
                          <a:ea typeface="Calibri" panose="020F0502020204030204" pitchFamily="34" charset="0"/>
                          <a:cs typeface="Calibri" panose="020F0502020204030204" pitchFamily="34" charset="0"/>
                          <a:sym typeface="Calibri"/>
                        </a:rPr>
                        <a:t>PV</a:t>
                      </a:r>
                      <a:r>
                        <a:rPr lang="zh-CN" altLang="en-US" sz="1400" u="none" strike="noStrike" cap="none" dirty="0">
                          <a:latin typeface="Calibri" panose="020F0502020204030204" pitchFamily="34" charset="0"/>
                          <a:ea typeface="Calibri"/>
                          <a:cs typeface="Calibri" panose="020F0502020204030204" pitchFamily="34" charset="0"/>
                          <a:sym typeface="Calibri"/>
                        </a:rPr>
                        <a:t> </a:t>
                      </a:r>
                      <a:r>
                        <a:rPr lang="en-US" altLang="zh-CN" sz="1400" u="none" strike="noStrike" cap="none" dirty="0">
                          <a:latin typeface="Calibri" panose="020F0502020204030204" pitchFamily="34" charset="0"/>
                          <a:ea typeface="Calibri" panose="020F0502020204030204" pitchFamily="34" charset="0"/>
                          <a:cs typeface="Calibri" panose="020F0502020204030204" pitchFamily="34" charset="0"/>
                          <a:sym typeface="Calibri"/>
                        </a:rPr>
                        <a:t>of</a:t>
                      </a:r>
                      <a:r>
                        <a:rPr lang="zh-CN" altLang="en-US" sz="1400" u="none" strike="noStrike" cap="none" dirty="0">
                          <a:latin typeface="Calibri" panose="020F0502020204030204" pitchFamily="34" charset="0"/>
                          <a:ea typeface="Calibri"/>
                          <a:cs typeface="Calibri" panose="020F0502020204030204" pitchFamily="34" charset="0"/>
                          <a:sym typeface="Calibri"/>
                        </a:rPr>
                        <a:t> </a:t>
                      </a:r>
                      <a:r>
                        <a:rPr lang="en-US" altLang="zh-CN" sz="1400" u="none" strike="noStrike" cap="none" dirty="0">
                          <a:latin typeface="Calibri" panose="020F0502020204030204" pitchFamily="34" charset="0"/>
                          <a:ea typeface="Calibri" panose="020F0502020204030204" pitchFamily="34" charset="0"/>
                          <a:cs typeface="Calibri" panose="020F0502020204030204" pitchFamily="34" charset="0"/>
                          <a:sym typeface="Calibri"/>
                        </a:rPr>
                        <a:t>FCF</a:t>
                      </a:r>
                    </a:p>
                    <a:p>
                      <a:pPr marL="0" marR="0" lvl="0" indent="0" algn="ctr" rtl="0">
                        <a:lnSpc>
                          <a:spcPct val="100000"/>
                        </a:lnSpc>
                        <a:spcBef>
                          <a:spcPts val="0"/>
                        </a:spcBef>
                        <a:spcAft>
                          <a:spcPts val="0"/>
                        </a:spcAft>
                        <a:buClr>
                          <a:srgbClr val="000000"/>
                        </a:buClr>
                        <a:buSzPts val="1600"/>
                        <a:buFont typeface="Arial"/>
                        <a:buNone/>
                      </a:pPr>
                      <a:r>
                        <a:rPr lang="en-CA" altLang="zh-CN" sz="1400" u="none" strike="noStrike" cap="none" dirty="0">
                          <a:latin typeface="Calibri" panose="020F0502020204030204" pitchFamily="34" charset="0"/>
                          <a:ea typeface="Calibri" panose="020F0502020204030204" pitchFamily="34" charset="0"/>
                          <a:cs typeface="Calibri" panose="020F0502020204030204" pitchFamily="34" charset="0"/>
                          <a:sym typeface="Calibri"/>
                        </a:rPr>
                        <a:t>(WACC= </a:t>
                      </a:r>
                      <a:r>
                        <a:rPr lang="en-US" altLang="zh-CN" sz="1400" u="none" strike="noStrike" cap="none" dirty="0">
                          <a:latin typeface="Calibri" panose="020F0502020204030204" pitchFamily="34" charset="0"/>
                          <a:ea typeface="Calibri" panose="020F0502020204030204" pitchFamily="34" charset="0"/>
                          <a:cs typeface="Calibri" panose="020F0502020204030204" pitchFamily="34" charset="0"/>
                          <a:sym typeface="Calibri"/>
                        </a:rPr>
                        <a:t>16</a:t>
                      </a:r>
                      <a:r>
                        <a:rPr lang="en-CA" altLang="zh-CN" sz="1400" u="none" strike="noStrike" cap="none" dirty="0">
                          <a:latin typeface="Calibri" panose="020F0502020204030204" pitchFamily="34" charset="0"/>
                          <a:ea typeface="Calibri" panose="020F0502020204030204" pitchFamily="34" charset="0"/>
                          <a:cs typeface="Calibri" panose="020F0502020204030204" pitchFamily="34" charset="0"/>
                          <a:sym typeface="Calibri"/>
                        </a:rPr>
                        <a:t>.</a:t>
                      </a:r>
                      <a:r>
                        <a:rPr lang="en-US" altLang="zh-CN" sz="1400" u="none" strike="noStrike" cap="none" dirty="0">
                          <a:latin typeface="Calibri" panose="020F0502020204030204" pitchFamily="34" charset="0"/>
                          <a:ea typeface="Calibri" panose="020F0502020204030204" pitchFamily="34" charset="0"/>
                          <a:cs typeface="Calibri" panose="020F0502020204030204" pitchFamily="34" charset="0"/>
                          <a:sym typeface="Calibri"/>
                        </a:rPr>
                        <a:t>12%</a:t>
                      </a:r>
                      <a:r>
                        <a:rPr lang="en-CA" altLang="zh-CN" sz="1400" u="none" strike="noStrike" cap="none" dirty="0">
                          <a:latin typeface="Calibri" panose="020F0502020204030204" pitchFamily="34" charset="0"/>
                          <a:ea typeface="Calibri" panose="020F0502020204030204" pitchFamily="34" charset="0"/>
                          <a:cs typeface="Calibri" panose="020F0502020204030204" pitchFamily="34" charset="0"/>
                          <a:sym typeface="Calibri"/>
                        </a:rPr>
                        <a:t>)</a:t>
                      </a:r>
                      <a:endParaRPr sz="1400" u="none" strike="noStrike" cap="none" dirty="0">
                        <a:latin typeface="Calibri" panose="020F0502020204030204" pitchFamily="34" charset="0"/>
                        <a:ea typeface="Calibri" panose="020F0502020204030204" pitchFamily="34" charset="0"/>
                        <a:cs typeface="Calibri" panose="020F0502020204030204" pitchFamily="34" charset="0"/>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rgbClr val="1642C5">
                        <a:alpha val="12156"/>
                      </a:srgbClr>
                    </a:solidFill>
                  </a:tcPr>
                </a:tc>
                <a:tc>
                  <a:txBody>
                    <a:bodyPr/>
                    <a:lstStyle/>
                    <a:p>
                      <a:pPr marL="0" marR="0" lvl="0" indent="0" algn="ctr" rtl="0" fontAlgn="b">
                        <a:lnSpc>
                          <a:spcPct val="100000"/>
                        </a:lnSpc>
                        <a:spcBef>
                          <a:spcPts val="0"/>
                        </a:spcBef>
                        <a:spcAft>
                          <a:spcPts val="0"/>
                        </a:spcAft>
                        <a:buClr>
                          <a:srgbClr val="000000"/>
                        </a:buClr>
                        <a:buFont typeface="Arial"/>
                        <a:buNone/>
                      </a:pPr>
                      <a:r>
                        <a:rPr lang="en-CA" altLang="zh-CN"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a:t>
                      </a:r>
                      <a:r>
                        <a:rPr lang="en-US" altLang="zh-CN"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52,220.23)</a:t>
                      </a:r>
                    </a:p>
                  </a:txBody>
                  <a:tcPr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642C5">
                        <a:alpha val="12156"/>
                      </a:srgbClr>
                    </a:solidFill>
                  </a:tcPr>
                </a:tc>
                <a:tc>
                  <a:txBody>
                    <a:bodyPr/>
                    <a:lstStyle/>
                    <a:p>
                      <a:pPr marL="0" marR="0" lvl="0" indent="0" algn="ctr" rtl="0" fontAlgn="b">
                        <a:lnSpc>
                          <a:spcPct val="100000"/>
                        </a:lnSpc>
                        <a:spcBef>
                          <a:spcPts val="0"/>
                        </a:spcBef>
                        <a:spcAft>
                          <a:spcPts val="0"/>
                        </a:spcAft>
                        <a:buClr>
                          <a:srgbClr val="000000"/>
                        </a:buClr>
                        <a:buFont typeface="Arial"/>
                        <a:buNone/>
                      </a:pPr>
                      <a:r>
                        <a:rPr lang="en-US" altLang="zh-CN"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(33,538.08)</a:t>
                      </a:r>
                    </a:p>
                  </a:txBody>
                  <a:tcPr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642C5">
                        <a:alpha val="12156"/>
                      </a:srgbClr>
                    </a:solidFill>
                  </a:tcPr>
                </a:tc>
                <a:tc>
                  <a:txBody>
                    <a:bodyPr/>
                    <a:lstStyle/>
                    <a:p>
                      <a:pPr marL="0" marR="0" lvl="0" indent="0" algn="ctr" rtl="0" fontAlgn="b">
                        <a:lnSpc>
                          <a:spcPct val="100000"/>
                        </a:lnSpc>
                        <a:spcBef>
                          <a:spcPts val="0"/>
                        </a:spcBef>
                        <a:spcAft>
                          <a:spcPts val="0"/>
                        </a:spcAft>
                        <a:buClr>
                          <a:srgbClr val="000000"/>
                        </a:buClr>
                        <a:buFont typeface="Arial"/>
                        <a:buNone/>
                      </a:pPr>
                      <a:r>
                        <a:rPr lang="en-US" altLang="zh-CN"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61,681.20</a:t>
                      </a:r>
                    </a:p>
                  </a:txBody>
                  <a:tcPr anchor="ctr">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rgbClr val="1642C5">
                        <a:alpha val="12156"/>
                      </a:srgbClr>
                    </a:solidFill>
                  </a:tcPr>
                </a:tc>
                <a:tc>
                  <a:txBody>
                    <a:bodyPr/>
                    <a:lstStyle/>
                    <a:p>
                      <a:pPr marL="0" marR="0" lvl="0" indent="0" algn="ctr" rtl="0" fontAlgn="b">
                        <a:lnSpc>
                          <a:spcPct val="100000"/>
                        </a:lnSpc>
                        <a:spcBef>
                          <a:spcPts val="0"/>
                        </a:spcBef>
                        <a:spcAft>
                          <a:spcPts val="0"/>
                        </a:spcAft>
                        <a:buClr>
                          <a:srgbClr val="000000"/>
                        </a:buClr>
                        <a:buFont typeface="Arial"/>
                        <a:buNone/>
                      </a:pPr>
                      <a:r>
                        <a:rPr lang="en-US" altLang="zh-CN"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142,871.96</a:t>
                      </a:r>
                    </a:p>
                  </a:txBody>
                  <a:tcPr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rgbClr val="1642C5">
                        <a:alpha val="12156"/>
                      </a:srgbClr>
                    </a:solidFill>
                  </a:tcPr>
                </a:tc>
                <a:tc>
                  <a:txBody>
                    <a:bodyPr/>
                    <a:lstStyle/>
                    <a:p>
                      <a:pPr marL="0" marR="0" lvl="0" indent="0" algn="ctr" rtl="0" fontAlgn="b">
                        <a:lnSpc>
                          <a:spcPct val="100000"/>
                        </a:lnSpc>
                        <a:spcBef>
                          <a:spcPts val="0"/>
                        </a:spcBef>
                        <a:spcAft>
                          <a:spcPts val="0"/>
                        </a:spcAft>
                        <a:buClr>
                          <a:srgbClr val="000000"/>
                        </a:buClr>
                        <a:buFont typeface="Arial"/>
                        <a:buNone/>
                      </a:pPr>
                      <a:r>
                        <a:rPr lang="en-US" altLang="zh-CN"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211,563.75</a:t>
                      </a:r>
                    </a:p>
                  </a:txBody>
                  <a:tcPr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rgbClr val="1642C5">
                        <a:alpha val="12156"/>
                      </a:srgbClr>
                    </a:solidFill>
                  </a:tcPr>
                </a:tc>
                <a:extLst>
                  <a:ext uri="{0D108BD9-81ED-4DB2-BD59-A6C34878D82A}">
                    <a16:rowId xmlns:a16="http://schemas.microsoft.com/office/drawing/2014/main" val="10002"/>
                  </a:ext>
                </a:extLst>
              </a:tr>
            </a:tbl>
          </a:graphicData>
        </a:graphic>
      </p:graphicFrame>
      <p:graphicFrame>
        <p:nvGraphicFramePr>
          <p:cNvPr id="7" name="Google Shape;237;p38">
            <a:extLst>
              <a:ext uri="{FF2B5EF4-FFF2-40B4-BE49-F238E27FC236}">
                <a16:creationId xmlns:a16="http://schemas.microsoft.com/office/drawing/2014/main" id="{4A8BC9C5-0834-0B9F-8830-7B0C9FF854F0}"/>
              </a:ext>
            </a:extLst>
          </p:cNvPr>
          <p:cNvGraphicFramePr/>
          <p:nvPr>
            <p:extLst>
              <p:ext uri="{D42A27DB-BD31-4B8C-83A1-F6EECF244321}">
                <p14:modId xmlns:p14="http://schemas.microsoft.com/office/powerpoint/2010/main" val="1864190419"/>
              </p:ext>
            </p:extLst>
          </p:nvPr>
        </p:nvGraphicFramePr>
        <p:xfrm>
          <a:off x="457200" y="1192868"/>
          <a:ext cx="4015942" cy="1713600"/>
        </p:xfrm>
        <a:graphic>
          <a:graphicData uri="http://schemas.openxmlformats.org/drawingml/2006/table">
            <a:tbl>
              <a:tblPr>
                <a:noFill/>
              </a:tblPr>
              <a:tblGrid>
                <a:gridCol w="2620170">
                  <a:extLst>
                    <a:ext uri="{9D8B030D-6E8A-4147-A177-3AD203B41FA5}">
                      <a16:colId xmlns:a16="http://schemas.microsoft.com/office/drawing/2014/main" val="20000"/>
                    </a:ext>
                  </a:extLst>
                </a:gridCol>
                <a:gridCol w="1395772">
                  <a:extLst>
                    <a:ext uri="{9D8B030D-6E8A-4147-A177-3AD203B41FA5}">
                      <a16:colId xmlns:a16="http://schemas.microsoft.com/office/drawing/2014/main" val="20001"/>
                    </a:ext>
                  </a:extLst>
                </a:gridCol>
              </a:tblGrid>
              <a:tr h="480450">
                <a:tc gridSpan="2">
                  <a:txBody>
                    <a:bodyPr/>
                    <a:lstStyle/>
                    <a:p>
                      <a:pPr marL="0" marR="0" lvl="0" indent="0" algn="ctr" rtl="0">
                        <a:lnSpc>
                          <a:spcPct val="100000"/>
                        </a:lnSpc>
                        <a:spcBef>
                          <a:spcPts val="0"/>
                        </a:spcBef>
                        <a:spcAft>
                          <a:spcPts val="0"/>
                        </a:spcAft>
                        <a:buClr>
                          <a:srgbClr val="000000"/>
                        </a:buClr>
                        <a:buSzPts val="1800"/>
                        <a:buFont typeface="Arial"/>
                        <a:buNone/>
                      </a:pPr>
                      <a:r>
                        <a:rPr lang="zh-CN" sz="1800" b="1" u="none" strike="noStrike" cap="none" dirty="0">
                          <a:solidFill>
                            <a:schemeClr val="lt1"/>
                          </a:solidFill>
                          <a:latin typeface="Fira Sans Extra Condensed"/>
                          <a:ea typeface="Fira Sans Extra Condensed"/>
                          <a:cs typeface="Fira Sans Extra Condensed"/>
                          <a:sym typeface="Fira Sans Extra Condensed"/>
                        </a:rPr>
                        <a:t>Perpetuity growth method</a:t>
                      </a:r>
                      <a:endParaRPr sz="1800" u="none" strike="noStrike" cap="none" dirty="0">
                        <a:solidFill>
                          <a:schemeClr val="dk2"/>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hMerge="1">
                  <a:txBody>
                    <a:bodyPr/>
                    <a:lstStyle/>
                    <a:p>
                      <a:endParaRPr lang="zh-CN"/>
                    </a:p>
                  </a:txBody>
                  <a:tcPr/>
                </a:tc>
                <a:extLst>
                  <a:ext uri="{0D108BD9-81ED-4DB2-BD59-A6C34878D82A}">
                    <a16:rowId xmlns:a16="http://schemas.microsoft.com/office/drawing/2014/main" val="10000"/>
                  </a:ext>
                </a:extLst>
              </a:tr>
              <a:tr h="400400">
                <a:tc>
                  <a:txBody>
                    <a:bodyPr/>
                    <a:lstStyle/>
                    <a:p>
                      <a:pPr marL="0" marR="0" lvl="0" indent="0" algn="ctr" rtl="0">
                        <a:lnSpc>
                          <a:spcPct val="100000"/>
                        </a:lnSpc>
                        <a:spcBef>
                          <a:spcPts val="0"/>
                        </a:spcBef>
                        <a:spcAft>
                          <a:spcPts val="0"/>
                        </a:spcAft>
                        <a:buClr>
                          <a:srgbClr val="000000"/>
                        </a:buClr>
                        <a:buSzPts val="1400"/>
                        <a:buFont typeface="Arial"/>
                        <a:buNone/>
                      </a:pPr>
                      <a:r>
                        <a:rPr lang="zh-CN" sz="1400" u="none" strike="noStrike" cap="none" dirty="0">
                          <a:solidFill>
                            <a:schemeClr val="dk1"/>
                          </a:solidFill>
                          <a:latin typeface="Calibri"/>
                          <a:ea typeface="Calibri"/>
                          <a:cs typeface="Calibri"/>
                          <a:sym typeface="Calibri"/>
                        </a:rPr>
                        <a:t>Terminal Value</a:t>
                      </a:r>
                      <a:r>
                        <a:rPr lang="en-US" altLang="zh-CN" sz="1400" u="none" strike="noStrike" cap="none" dirty="0">
                          <a:solidFill>
                            <a:schemeClr val="dk1"/>
                          </a:solidFill>
                          <a:latin typeface="Calibri"/>
                          <a:ea typeface="Calibri"/>
                          <a:cs typeface="Calibri"/>
                          <a:sym typeface="Calibri"/>
                        </a:rPr>
                        <a:t> (thousand)</a:t>
                      </a:r>
                      <a:endParaRPr sz="1400" u="none" strike="noStrike" cap="none" dirty="0">
                        <a:solidFill>
                          <a:schemeClr val="dk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EDEF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altLang="zh-CN" sz="1400" b="0" i="0" u="none" strike="noStrike" cap="none" dirty="0">
                          <a:solidFill>
                            <a:srgbClr val="000000"/>
                          </a:solidFill>
                          <a:latin typeface="Calibri"/>
                          <a:ea typeface="Calibri"/>
                          <a:cs typeface="Calibri"/>
                          <a:sym typeface="Calibri"/>
                        </a:rPr>
                        <a:t>$5,078,146.26</a:t>
                      </a:r>
                      <a:endParaRPr sz="1400" b="0" i="0" u="none" strike="noStrike" cap="none" dirty="0">
                        <a:solidFill>
                          <a:srgbClr val="000000"/>
                        </a:solidFill>
                        <a:latin typeface="Calibri"/>
                        <a:cs typeface="Calibri"/>
                        <a:sym typeface="Aria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EDEFA"/>
                    </a:solidFill>
                  </a:tcPr>
                </a:tc>
                <a:extLst>
                  <a:ext uri="{0D108BD9-81ED-4DB2-BD59-A6C34878D82A}">
                    <a16:rowId xmlns:a16="http://schemas.microsoft.com/office/drawing/2014/main" val="10001"/>
                  </a:ext>
                </a:extLst>
              </a:tr>
              <a:tr h="416375">
                <a:tc>
                  <a:txBody>
                    <a:bodyPr/>
                    <a:lstStyle/>
                    <a:p>
                      <a:pPr marL="0" marR="0" lvl="0" indent="0" algn="ctr" rtl="0">
                        <a:lnSpc>
                          <a:spcPct val="100000"/>
                        </a:lnSpc>
                        <a:spcBef>
                          <a:spcPts val="0"/>
                        </a:spcBef>
                        <a:spcAft>
                          <a:spcPts val="0"/>
                        </a:spcAft>
                        <a:buClr>
                          <a:srgbClr val="000000"/>
                        </a:buClr>
                        <a:buSzPts val="1400"/>
                        <a:buFont typeface="Arial"/>
                        <a:buNone/>
                      </a:pPr>
                      <a:r>
                        <a:rPr lang="en-US" altLang="zh-CN" sz="1400" b="0" i="0" u="none" strike="noStrike" cap="none" dirty="0">
                          <a:solidFill>
                            <a:schemeClr val="dk1"/>
                          </a:solidFill>
                          <a:latin typeface="Calibri"/>
                          <a:ea typeface="Calibri"/>
                          <a:cs typeface="Calibri"/>
                          <a:sym typeface="Calibri"/>
                        </a:rPr>
                        <a:t>Perpetuity growth rate used</a:t>
                      </a:r>
                      <a:endParaRPr sz="1400" b="0" i="0" u="none" strike="noStrike" cap="none" dirty="0">
                        <a:solidFill>
                          <a:schemeClr val="dk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642C5">
                        <a:alpha val="12156"/>
                      </a:srgbClr>
                    </a:solidFill>
                  </a:tcPr>
                </a:tc>
                <a:tc>
                  <a:txBody>
                    <a:bodyPr/>
                    <a:lstStyle/>
                    <a:p>
                      <a:pPr marL="0" marR="0" lvl="0" indent="0" algn="ctr" rtl="0">
                        <a:lnSpc>
                          <a:spcPct val="100000"/>
                        </a:lnSpc>
                        <a:spcBef>
                          <a:spcPts val="0"/>
                        </a:spcBef>
                        <a:spcAft>
                          <a:spcPts val="0"/>
                        </a:spcAft>
                        <a:buNone/>
                      </a:pPr>
                      <a:r>
                        <a:rPr lang="zh-CN" sz="1400" u="none" strike="noStrike" cap="none" dirty="0">
                          <a:solidFill>
                            <a:srgbClr val="000000"/>
                          </a:solidFill>
                          <a:latin typeface="Calibri"/>
                          <a:ea typeface="Calibri"/>
                          <a:cs typeface="Calibri"/>
                          <a:sym typeface="Calibri"/>
                        </a:rPr>
                        <a:t>6.73%</a:t>
                      </a:r>
                      <a:endParaRPr sz="1200"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642C5">
                        <a:alpha val="12156"/>
                      </a:srgbClr>
                    </a:solidFill>
                  </a:tcPr>
                </a:tc>
                <a:extLst>
                  <a:ext uri="{0D108BD9-81ED-4DB2-BD59-A6C34878D82A}">
                    <a16:rowId xmlns:a16="http://schemas.microsoft.com/office/drawing/2014/main" val="10002"/>
                  </a:ext>
                </a:extLst>
              </a:tr>
              <a:tr h="416375">
                <a:tc>
                  <a:txBody>
                    <a:bodyPr/>
                    <a:lstStyle/>
                    <a:p>
                      <a:pPr marL="0" marR="0" lvl="0" indent="0" algn="ctr" rtl="0">
                        <a:lnSpc>
                          <a:spcPct val="100000"/>
                        </a:lnSpc>
                        <a:spcBef>
                          <a:spcPts val="0"/>
                        </a:spcBef>
                        <a:spcAft>
                          <a:spcPts val="0"/>
                        </a:spcAft>
                        <a:buClr>
                          <a:srgbClr val="000000"/>
                        </a:buClr>
                        <a:buSzPts val="1400"/>
                        <a:buFont typeface="Arial"/>
                        <a:buNone/>
                      </a:pPr>
                      <a:r>
                        <a:rPr lang="en-US" altLang="zh-CN" sz="1400" b="0" i="0" u="none" strike="noStrike" cap="none" dirty="0">
                          <a:solidFill>
                            <a:schemeClr val="dk1"/>
                          </a:solidFill>
                          <a:latin typeface="Calibri"/>
                          <a:ea typeface="Calibri"/>
                          <a:cs typeface="Calibri"/>
                          <a:sym typeface="Calibri"/>
                        </a:rPr>
                        <a:t>Implied exit multiple</a:t>
                      </a:r>
                      <a:endParaRPr sz="1400" b="0" i="0" u="none" strike="noStrike" cap="none" dirty="0">
                        <a:solidFill>
                          <a:schemeClr val="dk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642C5">
                        <a:alpha val="25098"/>
                      </a:srgbClr>
                    </a:solidFill>
                  </a:tcPr>
                </a:tc>
                <a:tc>
                  <a:txBody>
                    <a:bodyPr/>
                    <a:lstStyle/>
                    <a:p>
                      <a:pPr marL="0" marR="0" lvl="0" indent="0" algn="ctr" rtl="0">
                        <a:lnSpc>
                          <a:spcPct val="100000"/>
                        </a:lnSpc>
                        <a:spcBef>
                          <a:spcPts val="0"/>
                        </a:spcBef>
                        <a:spcAft>
                          <a:spcPts val="0"/>
                        </a:spcAft>
                        <a:buNone/>
                      </a:pPr>
                      <a:r>
                        <a:rPr lang="en-CA" sz="1400" u="none" strike="noStrike" cap="none" dirty="0">
                          <a:solidFill>
                            <a:srgbClr val="000000"/>
                          </a:solidFill>
                          <a:latin typeface="Calibri"/>
                          <a:cs typeface="Calibri"/>
                          <a:sym typeface="Calibri"/>
                        </a:rPr>
                        <a:t>4.99</a:t>
                      </a:r>
                      <a:endParaRPr sz="1200"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642C5">
                        <a:alpha val="25098"/>
                      </a:srgbClr>
                    </a:solidFill>
                  </a:tcPr>
                </a:tc>
                <a:extLst>
                  <a:ext uri="{0D108BD9-81ED-4DB2-BD59-A6C34878D82A}">
                    <a16:rowId xmlns:a16="http://schemas.microsoft.com/office/drawing/2014/main" val="10003"/>
                  </a:ext>
                </a:extLst>
              </a:tr>
            </a:tbl>
          </a:graphicData>
        </a:graphic>
      </p:graphicFrame>
      <p:graphicFrame>
        <p:nvGraphicFramePr>
          <p:cNvPr id="8" name="Google Shape;240;p38">
            <a:extLst>
              <a:ext uri="{FF2B5EF4-FFF2-40B4-BE49-F238E27FC236}">
                <a16:creationId xmlns:a16="http://schemas.microsoft.com/office/drawing/2014/main" id="{8BB5B78C-46E8-22A9-61CE-22A74E942B06}"/>
              </a:ext>
            </a:extLst>
          </p:cNvPr>
          <p:cNvGraphicFramePr/>
          <p:nvPr>
            <p:extLst>
              <p:ext uri="{D42A27DB-BD31-4B8C-83A1-F6EECF244321}">
                <p14:modId xmlns:p14="http://schemas.microsoft.com/office/powerpoint/2010/main" val="3207507391"/>
              </p:ext>
            </p:extLst>
          </p:nvPr>
        </p:nvGraphicFramePr>
        <p:xfrm>
          <a:off x="4584700" y="1191935"/>
          <a:ext cx="4005788" cy="1713600"/>
        </p:xfrm>
        <a:graphic>
          <a:graphicData uri="http://schemas.openxmlformats.org/drawingml/2006/table">
            <a:tbl>
              <a:tblPr>
                <a:noFill/>
              </a:tblPr>
              <a:tblGrid>
                <a:gridCol w="2662043">
                  <a:extLst>
                    <a:ext uri="{9D8B030D-6E8A-4147-A177-3AD203B41FA5}">
                      <a16:colId xmlns:a16="http://schemas.microsoft.com/office/drawing/2014/main" val="20000"/>
                    </a:ext>
                  </a:extLst>
                </a:gridCol>
                <a:gridCol w="1343745">
                  <a:extLst>
                    <a:ext uri="{9D8B030D-6E8A-4147-A177-3AD203B41FA5}">
                      <a16:colId xmlns:a16="http://schemas.microsoft.com/office/drawing/2014/main" val="20001"/>
                    </a:ext>
                  </a:extLst>
                </a:gridCol>
              </a:tblGrid>
              <a:tr h="480450">
                <a:tc gridSpan="2">
                  <a:txBody>
                    <a:bodyPr/>
                    <a:lstStyle/>
                    <a:p>
                      <a:pPr marL="0" marR="0" lvl="0" indent="0" algn="ctr" rtl="0">
                        <a:lnSpc>
                          <a:spcPct val="100000"/>
                        </a:lnSpc>
                        <a:spcBef>
                          <a:spcPts val="0"/>
                        </a:spcBef>
                        <a:spcAft>
                          <a:spcPts val="0"/>
                        </a:spcAft>
                        <a:buClr>
                          <a:srgbClr val="000000"/>
                        </a:buClr>
                        <a:buSzPts val="1800"/>
                        <a:buFont typeface="Arial"/>
                        <a:buNone/>
                      </a:pPr>
                      <a:r>
                        <a:rPr lang="zh-CN" sz="1800" b="1" u="none" strike="noStrike" cap="none" dirty="0">
                          <a:solidFill>
                            <a:schemeClr val="lt1"/>
                          </a:solidFill>
                          <a:latin typeface="Fira Sans Extra Condensed"/>
                          <a:ea typeface="Fira Sans Extra Condensed"/>
                          <a:cs typeface="Fira Sans Extra Condensed"/>
                          <a:sym typeface="Fira Sans Extra Condensed"/>
                        </a:rPr>
                        <a:t>Exit multiple method</a:t>
                      </a: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265DB"/>
                    </a:solidFill>
                  </a:tcPr>
                </a:tc>
                <a:tc hMerge="1">
                  <a:txBody>
                    <a:bodyPr/>
                    <a:lstStyle/>
                    <a:p>
                      <a:endParaRPr lang="zh-CN"/>
                    </a:p>
                  </a:txBody>
                  <a:tcPr/>
                </a:tc>
                <a:extLst>
                  <a:ext uri="{0D108BD9-81ED-4DB2-BD59-A6C34878D82A}">
                    <a16:rowId xmlns:a16="http://schemas.microsoft.com/office/drawing/2014/main" val="10000"/>
                  </a:ext>
                </a:extLst>
              </a:tr>
              <a:tr h="400400">
                <a:tc>
                  <a:txBody>
                    <a:bodyPr/>
                    <a:lstStyle/>
                    <a:p>
                      <a:pPr marL="0" marR="0" lvl="0" indent="0" algn="ctr" rtl="0">
                        <a:lnSpc>
                          <a:spcPct val="100000"/>
                        </a:lnSpc>
                        <a:spcBef>
                          <a:spcPts val="0"/>
                        </a:spcBef>
                        <a:spcAft>
                          <a:spcPts val="0"/>
                        </a:spcAft>
                        <a:buClr>
                          <a:srgbClr val="000000"/>
                        </a:buClr>
                        <a:buSzPts val="1400"/>
                        <a:buFont typeface="Arial"/>
                        <a:buNone/>
                      </a:pPr>
                      <a:r>
                        <a:rPr lang="en-US" altLang="zh-CN" sz="1400" b="0" i="0" u="none" strike="noStrike" cap="none" dirty="0">
                          <a:solidFill>
                            <a:schemeClr val="dk1"/>
                          </a:solidFill>
                          <a:latin typeface="Calibri"/>
                          <a:ea typeface="Calibri"/>
                          <a:cs typeface="Calibri"/>
                          <a:sym typeface="Calibri"/>
                        </a:rPr>
                        <a:t>Terminal Value (thousand)</a:t>
                      </a:r>
                      <a:endParaRPr sz="1400" b="0" i="0" u="none" strike="noStrike" cap="none" dirty="0">
                        <a:solidFill>
                          <a:schemeClr val="dk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EDEFA"/>
                    </a:solidFill>
                  </a:tcPr>
                </a:tc>
                <a:tc>
                  <a:txBody>
                    <a:bodyPr/>
                    <a:lstStyle/>
                    <a:p>
                      <a:pPr marL="0" marR="0" lvl="0" indent="0" algn="ctr" rtl="0">
                        <a:lnSpc>
                          <a:spcPct val="100000"/>
                        </a:lnSpc>
                        <a:spcBef>
                          <a:spcPts val="0"/>
                        </a:spcBef>
                        <a:spcAft>
                          <a:spcPts val="0"/>
                        </a:spcAft>
                        <a:buClr>
                          <a:srgbClr val="000000"/>
                        </a:buClr>
                        <a:buFont typeface="Arial"/>
                        <a:buNone/>
                      </a:pPr>
                      <a:r>
                        <a:rPr lang="en-US" altLang="zh-CN" sz="1400" b="0" i="0" u="none" strike="noStrike" cap="none" dirty="0">
                          <a:solidFill>
                            <a:srgbClr val="000000"/>
                          </a:solidFill>
                          <a:latin typeface="Calibri"/>
                          <a:ea typeface="Calibri"/>
                          <a:cs typeface="Calibri"/>
                          <a:sym typeface="Calibri"/>
                        </a:rPr>
                        <a:t>$35,369,537.80</a:t>
                      </a:r>
                      <a:endParaRPr sz="1400" b="0" i="0" u="none" strike="noStrike" cap="none" dirty="0">
                        <a:solidFill>
                          <a:srgbClr val="000000"/>
                        </a:solidFill>
                        <a:latin typeface="Calibri"/>
                        <a:cs typeface="Calibri"/>
                        <a:sym typeface="Aria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EDEFA"/>
                    </a:solidFill>
                  </a:tcPr>
                </a:tc>
                <a:extLst>
                  <a:ext uri="{0D108BD9-81ED-4DB2-BD59-A6C34878D82A}">
                    <a16:rowId xmlns:a16="http://schemas.microsoft.com/office/drawing/2014/main" val="10001"/>
                  </a:ext>
                </a:extLst>
              </a:tr>
              <a:tr h="416375">
                <a:tc>
                  <a:txBody>
                    <a:bodyPr/>
                    <a:lstStyle/>
                    <a:p>
                      <a:pPr marL="0" marR="0" lvl="0" indent="0" algn="ctr" rtl="0">
                        <a:lnSpc>
                          <a:spcPct val="100000"/>
                        </a:lnSpc>
                        <a:spcBef>
                          <a:spcPts val="0"/>
                        </a:spcBef>
                        <a:spcAft>
                          <a:spcPts val="0"/>
                        </a:spcAft>
                        <a:buClr>
                          <a:srgbClr val="000000"/>
                        </a:buClr>
                        <a:buSzPts val="1600"/>
                        <a:buFont typeface="Arial"/>
                        <a:buNone/>
                      </a:pPr>
                      <a:r>
                        <a:rPr lang="en-US" altLang="zh-CN" sz="1400" b="0" i="0" u="none" strike="noStrike" cap="none" dirty="0">
                          <a:solidFill>
                            <a:schemeClr val="dk1"/>
                          </a:solidFill>
                          <a:latin typeface="Calibri"/>
                          <a:ea typeface="Calibri"/>
                          <a:cs typeface="Calibri"/>
                          <a:sym typeface="Calibri"/>
                        </a:rPr>
                        <a:t>Implied perpetuity growth rate</a:t>
                      </a:r>
                      <a:endParaRPr sz="1400" b="0" i="0" u="none" strike="noStrike" cap="none" dirty="0">
                        <a:solidFill>
                          <a:schemeClr val="dk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642C5">
                        <a:alpha val="12156"/>
                      </a:srgbClr>
                    </a:solidFill>
                  </a:tcPr>
                </a:tc>
                <a:tc>
                  <a:txBody>
                    <a:bodyPr/>
                    <a:lstStyle/>
                    <a:p>
                      <a:pPr marL="0" marR="0" lvl="0" indent="0" algn="ctr" rtl="0">
                        <a:lnSpc>
                          <a:spcPct val="100000"/>
                        </a:lnSpc>
                        <a:spcBef>
                          <a:spcPts val="0"/>
                        </a:spcBef>
                        <a:spcAft>
                          <a:spcPts val="0"/>
                        </a:spcAft>
                        <a:buNone/>
                      </a:pPr>
                      <a:r>
                        <a:rPr lang="zh-CN" sz="1400" u="none" strike="noStrike" cap="none" dirty="0">
                          <a:solidFill>
                            <a:srgbClr val="000000"/>
                          </a:solidFill>
                          <a:latin typeface="Calibri"/>
                          <a:ea typeface="Calibri"/>
                          <a:cs typeface="Calibri"/>
                          <a:sym typeface="Calibri"/>
                        </a:rPr>
                        <a:t>1</a:t>
                      </a:r>
                      <a:r>
                        <a:rPr lang="en-CA" altLang="zh-CN" sz="1400" u="none" strike="noStrike" cap="none" dirty="0">
                          <a:solidFill>
                            <a:srgbClr val="000000"/>
                          </a:solidFill>
                          <a:latin typeface="Calibri"/>
                          <a:ea typeface="Calibri"/>
                          <a:cs typeface="Calibri"/>
                          <a:sym typeface="Calibri"/>
                        </a:rPr>
                        <a:t>4.67</a:t>
                      </a:r>
                      <a:r>
                        <a:rPr lang="zh-CN" sz="1400" u="none" strike="noStrike" cap="none" dirty="0">
                          <a:solidFill>
                            <a:srgbClr val="000000"/>
                          </a:solidFill>
                          <a:latin typeface="Calibri"/>
                          <a:ea typeface="Calibri"/>
                          <a:cs typeface="Calibri"/>
                          <a:sym typeface="Calibri"/>
                        </a:rPr>
                        <a:t>%</a:t>
                      </a:r>
                      <a:endParaRPr sz="1200"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642C5">
                        <a:alpha val="12156"/>
                      </a:srgbClr>
                    </a:solidFill>
                  </a:tcPr>
                </a:tc>
                <a:extLst>
                  <a:ext uri="{0D108BD9-81ED-4DB2-BD59-A6C34878D82A}">
                    <a16:rowId xmlns:a16="http://schemas.microsoft.com/office/drawing/2014/main" val="10002"/>
                  </a:ext>
                </a:extLst>
              </a:tr>
              <a:tr h="416375">
                <a:tc>
                  <a:txBody>
                    <a:bodyPr/>
                    <a:lstStyle/>
                    <a:p>
                      <a:pPr marL="0" marR="0" lvl="0" indent="0" algn="ctr" rtl="0">
                        <a:lnSpc>
                          <a:spcPct val="100000"/>
                        </a:lnSpc>
                        <a:spcBef>
                          <a:spcPts val="0"/>
                        </a:spcBef>
                        <a:spcAft>
                          <a:spcPts val="0"/>
                        </a:spcAft>
                        <a:buClr>
                          <a:srgbClr val="000000"/>
                        </a:buClr>
                        <a:buSzPts val="1600"/>
                        <a:buFont typeface="Arial"/>
                        <a:buNone/>
                      </a:pPr>
                      <a:r>
                        <a:rPr lang="en-US" altLang="zh-CN" sz="1400" b="0" i="0" u="none" strike="noStrike" cap="none" dirty="0">
                          <a:solidFill>
                            <a:schemeClr val="dk1"/>
                          </a:solidFill>
                          <a:latin typeface="Calibri"/>
                          <a:ea typeface="Calibri"/>
                          <a:cs typeface="Calibri"/>
                          <a:sym typeface="Calibri"/>
                        </a:rPr>
                        <a:t>Exit multiple used</a:t>
                      </a:r>
                      <a:endParaRPr sz="1400" b="0" i="0" u="none" strike="noStrike" cap="none" dirty="0">
                        <a:solidFill>
                          <a:schemeClr val="dk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642C5">
                        <a:alpha val="25098"/>
                      </a:srgbClr>
                    </a:solidFill>
                  </a:tcPr>
                </a:tc>
                <a:tc>
                  <a:txBody>
                    <a:bodyPr/>
                    <a:lstStyle/>
                    <a:p>
                      <a:pPr marL="0" marR="0" lvl="0" indent="0" algn="ctr" rtl="0">
                        <a:lnSpc>
                          <a:spcPct val="100000"/>
                        </a:lnSpc>
                        <a:spcBef>
                          <a:spcPts val="0"/>
                        </a:spcBef>
                        <a:spcAft>
                          <a:spcPts val="0"/>
                        </a:spcAft>
                        <a:buNone/>
                      </a:pPr>
                      <a:r>
                        <a:rPr lang="en-CA" sz="1400" u="none" strike="noStrike" cap="none" dirty="0">
                          <a:solidFill>
                            <a:srgbClr val="000000"/>
                          </a:solidFill>
                          <a:latin typeface="Calibri"/>
                          <a:cs typeface="Calibri"/>
                          <a:sym typeface="Calibri"/>
                        </a:rPr>
                        <a:t>34.78</a:t>
                      </a:r>
                      <a:endParaRPr sz="1200"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642C5">
                        <a:alpha val="25098"/>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294791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8" name="Google Shape;238;p38"/>
          <p:cNvPicPr preferRelativeResize="0"/>
          <p:nvPr/>
        </p:nvPicPr>
        <p:blipFill rotWithShape="1">
          <a:blip r:embed="rId3">
            <a:alphaModFix/>
          </a:blip>
          <a:srcRect/>
          <a:stretch/>
        </p:blipFill>
        <p:spPr>
          <a:xfrm>
            <a:off x="7049700" y="97260"/>
            <a:ext cx="1950889" cy="499915"/>
          </a:xfrm>
          <a:prstGeom prst="rect">
            <a:avLst/>
          </a:prstGeom>
          <a:noFill/>
          <a:ln>
            <a:noFill/>
          </a:ln>
        </p:spPr>
      </p:pic>
      <p:sp>
        <p:nvSpPr>
          <p:cNvPr id="239" name="Google Shape;239;p38"/>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ltLang="zh-CN" dirty="0">
                <a:solidFill>
                  <a:srgbClr val="103193"/>
                </a:solidFill>
              </a:rPr>
              <a:t>DCF-Step4: </a:t>
            </a:r>
            <a:r>
              <a:rPr lang="zh-CN" dirty="0">
                <a:solidFill>
                  <a:srgbClr val="103193"/>
                </a:solidFill>
              </a:rPr>
              <a:t>Calculate </a:t>
            </a:r>
            <a:r>
              <a:rPr lang="en-US" altLang="zh-CN" dirty="0">
                <a:solidFill>
                  <a:srgbClr val="103193"/>
                </a:solidFill>
              </a:rPr>
              <a:t>Present</a:t>
            </a:r>
            <a:r>
              <a:rPr lang="zh-CN" dirty="0">
                <a:solidFill>
                  <a:srgbClr val="103193"/>
                </a:solidFill>
              </a:rPr>
              <a:t> Value</a:t>
            </a:r>
            <a:endParaRPr dirty="0">
              <a:solidFill>
                <a:srgbClr val="103193"/>
              </a:solidFill>
            </a:endParaRPr>
          </a:p>
        </p:txBody>
      </p:sp>
      <p:graphicFrame>
        <p:nvGraphicFramePr>
          <p:cNvPr id="5" name="Google Shape;211;p35">
            <a:extLst>
              <a:ext uri="{FF2B5EF4-FFF2-40B4-BE49-F238E27FC236}">
                <a16:creationId xmlns:a16="http://schemas.microsoft.com/office/drawing/2014/main" id="{5B266091-B196-2ED3-AAF8-DE9221C3961C}"/>
              </a:ext>
            </a:extLst>
          </p:cNvPr>
          <p:cNvGraphicFramePr/>
          <p:nvPr>
            <p:extLst>
              <p:ext uri="{D42A27DB-BD31-4B8C-83A1-F6EECF244321}">
                <p14:modId xmlns:p14="http://schemas.microsoft.com/office/powerpoint/2010/main" val="2407997905"/>
              </p:ext>
            </p:extLst>
          </p:nvPr>
        </p:nvGraphicFramePr>
        <p:xfrm>
          <a:off x="812132" y="911390"/>
          <a:ext cx="7519735" cy="3926240"/>
        </p:xfrm>
        <a:graphic>
          <a:graphicData uri="http://schemas.openxmlformats.org/drawingml/2006/table">
            <a:tbl>
              <a:tblPr firstRow="1" bandRow="1">
                <a:noFill/>
              </a:tblPr>
              <a:tblGrid>
                <a:gridCol w="2538663">
                  <a:extLst>
                    <a:ext uri="{9D8B030D-6E8A-4147-A177-3AD203B41FA5}">
                      <a16:colId xmlns:a16="http://schemas.microsoft.com/office/drawing/2014/main" val="20000"/>
                    </a:ext>
                  </a:extLst>
                </a:gridCol>
                <a:gridCol w="2490536">
                  <a:extLst>
                    <a:ext uri="{9D8B030D-6E8A-4147-A177-3AD203B41FA5}">
                      <a16:colId xmlns:a16="http://schemas.microsoft.com/office/drawing/2014/main" val="20001"/>
                    </a:ext>
                  </a:extLst>
                </a:gridCol>
                <a:gridCol w="2490536">
                  <a:extLst>
                    <a:ext uri="{9D8B030D-6E8A-4147-A177-3AD203B41FA5}">
                      <a16:colId xmlns:a16="http://schemas.microsoft.com/office/drawing/2014/main" val="3861086217"/>
                    </a:ext>
                  </a:extLst>
                </a:gridCol>
              </a:tblGrid>
              <a:tr h="3073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altLang="zh-CN" sz="1050" b="0" u="none" strike="noStrike" cap="none" dirty="0">
                          <a:solidFill>
                            <a:schemeClr val="tx1"/>
                          </a:solidFill>
                          <a:latin typeface="Roboto"/>
                          <a:ea typeface="Roboto"/>
                          <a:cs typeface="Roboto"/>
                          <a:sym typeface="Roboto"/>
                        </a:rPr>
                        <a:t>($ thousand, except share price)</a:t>
                      </a:r>
                    </a:p>
                  </a:txBody>
                  <a:tcPr marL="91450" marR="91450" marT="45725" marB="4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CA" altLang="zh-CN" sz="1400" b="1" u="none" strike="noStrike" cap="none" dirty="0">
                          <a:solidFill>
                            <a:schemeClr val="tx1"/>
                          </a:solidFill>
                          <a:latin typeface="Fira Sans Extra Condensed"/>
                          <a:ea typeface="Fira Sans Extra Condensed"/>
                          <a:cs typeface="Fira Sans Extra Condensed"/>
                          <a:sym typeface="Fira Sans Extra Condensed"/>
                        </a:rPr>
                        <a:t>Perpetuity growth method</a:t>
                      </a:r>
                      <a:endParaRPr sz="1100" u="none" strike="noStrike" cap="none" dirty="0">
                        <a:solidFill>
                          <a:srgbClr val="000000"/>
                        </a:solidFill>
                        <a:latin typeface="Calibri"/>
                        <a:ea typeface="Calibri"/>
                        <a:cs typeface="Calibri"/>
                        <a:sym typeface="Calibri"/>
                      </a:endParaRPr>
                    </a:p>
                  </a:txBody>
                  <a:tcPr marL="91450" marR="91450" marT="45725" marB="4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altLang="zh-CN" sz="1400" b="1" i="0" u="none" strike="noStrike" cap="none" dirty="0">
                          <a:solidFill>
                            <a:schemeClr val="tx1"/>
                          </a:solidFill>
                          <a:latin typeface="Fira Sans Extra Condensed"/>
                          <a:ea typeface="Fira Sans Extra Condensed"/>
                          <a:cs typeface="Fira Sans Extra Condensed"/>
                          <a:sym typeface="Fira Sans Extra Condensed"/>
                        </a:rPr>
                        <a:t>Exit multiple method</a:t>
                      </a:r>
                      <a:endParaRPr lang="en-CA" altLang="zh-CN" sz="1400" u="none" strike="noStrike" cap="none" dirty="0">
                        <a:solidFill>
                          <a:schemeClr val="tx1"/>
                        </a:solidFill>
                        <a:latin typeface="Roboto"/>
                        <a:ea typeface="Roboto"/>
                        <a:cs typeface="Roboto"/>
                        <a:sym typeface="Roboto"/>
                      </a:endParaRPr>
                    </a:p>
                  </a:txBody>
                  <a:tcPr marL="91450" marR="91450" marT="45725" marB="4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02098">
                <a:tc>
                  <a:txBody>
                    <a:bodyPr/>
                    <a:lstStyle/>
                    <a:p>
                      <a:pPr marL="0" marR="0" lvl="0" indent="0" algn="ctr" rtl="0">
                        <a:lnSpc>
                          <a:spcPct val="100000"/>
                        </a:lnSpc>
                        <a:spcBef>
                          <a:spcPts val="0"/>
                        </a:spcBef>
                        <a:spcAft>
                          <a:spcPts val="0"/>
                        </a:spcAft>
                        <a:buClr>
                          <a:srgbClr val="000000"/>
                        </a:buClr>
                        <a:buSzPts val="1400"/>
                        <a:buFont typeface="Arial"/>
                        <a:buNone/>
                      </a:pPr>
                      <a:r>
                        <a:rPr lang="zh-CN" sz="1400" u="none" strike="noStrike" cap="none" dirty="0">
                          <a:solidFill>
                            <a:schemeClr val="dk1"/>
                          </a:solidFill>
                          <a:latin typeface="Calibri"/>
                          <a:ea typeface="Calibri"/>
                          <a:cs typeface="Calibri"/>
                          <a:sym typeface="Calibri"/>
                        </a:rPr>
                        <a:t>Terminal </a:t>
                      </a:r>
                      <a:r>
                        <a:rPr lang="en-US" sz="1400" u="none" strike="noStrike" cap="none" dirty="0">
                          <a:solidFill>
                            <a:schemeClr val="dk1"/>
                          </a:solidFill>
                          <a:latin typeface="Calibri"/>
                          <a:ea typeface="Calibri"/>
                          <a:cs typeface="Calibri"/>
                          <a:sym typeface="Calibri"/>
                        </a:rPr>
                        <a:t>Value</a:t>
                      </a:r>
                      <a:endParaRPr sz="1400" u="none" strike="noStrike" cap="none" dirty="0">
                        <a:solidFill>
                          <a:schemeClr val="dk1"/>
                        </a:solidFill>
                        <a:latin typeface="Calibri"/>
                        <a:ea typeface="Calibri"/>
                        <a:cs typeface="Calibri"/>
                        <a:sym typeface="Calibri"/>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b="0" i="0" u="none" strike="noStrike" cap="none" dirty="0">
                          <a:solidFill>
                            <a:schemeClr val="dk1"/>
                          </a:solidFill>
                          <a:latin typeface="Calibri"/>
                          <a:ea typeface="Calibri"/>
                          <a:cs typeface="Calibri"/>
                          <a:sym typeface="Calibri"/>
                        </a:rPr>
                        <a:t>5,078,146.26</a:t>
                      </a:r>
                      <a:endParaRPr lang="en-US" altLang="zh-CN" sz="1400" b="0" i="0" u="none" strike="noStrike" cap="none" dirty="0">
                        <a:solidFill>
                          <a:schemeClr val="dk1"/>
                        </a:solidFill>
                        <a:latin typeface="Calibri"/>
                        <a:cs typeface="Calibri"/>
                        <a:sym typeface="Arial"/>
                      </a:endParaRPr>
                    </a:p>
                  </a:txBody>
                  <a:tcPr marL="91450" marR="91450" marT="45725" marB="4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b="0" i="0" u="none" strike="noStrike" cap="none" dirty="0">
                          <a:solidFill>
                            <a:schemeClr val="dk1"/>
                          </a:solidFill>
                          <a:latin typeface="Calibri"/>
                          <a:ea typeface="Calibri"/>
                          <a:cs typeface="Calibri"/>
                          <a:sym typeface="Calibri"/>
                        </a:rPr>
                        <a:t>35,369,537.80</a:t>
                      </a:r>
                      <a:endParaRPr lang="en-US" altLang="zh-CN" sz="1400" b="0" i="0" u="none" strike="noStrike" cap="none" dirty="0">
                        <a:solidFill>
                          <a:schemeClr val="dk1"/>
                        </a:solidFill>
                        <a:latin typeface="Calibri"/>
                        <a:cs typeface="Calibri"/>
                        <a:sym typeface="Arial"/>
                      </a:endParaRPr>
                    </a:p>
                  </a:txBody>
                  <a:tcPr marL="91450" marR="91450" marT="45725" marB="4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02098">
                <a:tc>
                  <a:txBody>
                    <a:bodyPr/>
                    <a:lstStyle/>
                    <a:p>
                      <a:pPr marL="0" marR="0" lvl="0" indent="0" algn="ctr" rtl="0">
                        <a:lnSpc>
                          <a:spcPct val="100000"/>
                        </a:lnSpc>
                        <a:spcBef>
                          <a:spcPts val="0"/>
                        </a:spcBef>
                        <a:spcAft>
                          <a:spcPts val="0"/>
                        </a:spcAft>
                        <a:buClr>
                          <a:srgbClr val="000000"/>
                        </a:buClr>
                        <a:buSzPts val="1600"/>
                        <a:buFont typeface="Arial"/>
                        <a:buNone/>
                      </a:pPr>
                      <a:r>
                        <a:rPr lang="en-US" altLang="zh-CN" sz="1400" b="1" i="0" u="none" strike="noStrike" cap="none" dirty="0">
                          <a:solidFill>
                            <a:schemeClr val="dk1"/>
                          </a:solidFill>
                          <a:latin typeface="Calibri"/>
                          <a:ea typeface="Calibri"/>
                          <a:cs typeface="Calibri"/>
                          <a:sym typeface="Calibri"/>
                        </a:rPr>
                        <a:t>Enterprise</a:t>
                      </a:r>
                      <a:r>
                        <a:rPr lang="zh-CN" altLang="en-US" sz="1400" b="1" i="0" u="none" strike="noStrike" cap="none" dirty="0">
                          <a:solidFill>
                            <a:schemeClr val="dk1"/>
                          </a:solidFill>
                          <a:latin typeface="Calibri"/>
                          <a:ea typeface="Calibri"/>
                          <a:cs typeface="Calibri"/>
                          <a:sym typeface="Calibri"/>
                        </a:rPr>
                        <a:t> </a:t>
                      </a:r>
                      <a:r>
                        <a:rPr lang="en-US" altLang="zh-CN" sz="1400" b="1" i="0" u="none" strike="noStrike" cap="none" dirty="0">
                          <a:solidFill>
                            <a:schemeClr val="dk1"/>
                          </a:solidFill>
                          <a:latin typeface="Calibri"/>
                          <a:ea typeface="Calibri"/>
                          <a:cs typeface="Calibri"/>
                          <a:sym typeface="Calibri"/>
                        </a:rPr>
                        <a:t>Value</a:t>
                      </a:r>
                      <a:endParaRPr sz="1400" b="1" i="0" u="none" strike="noStrike" cap="none" dirty="0">
                        <a:solidFill>
                          <a:schemeClr val="dk1"/>
                        </a:solidFill>
                        <a:latin typeface="Calibri"/>
                        <a:ea typeface="Calibri"/>
                        <a:cs typeface="Calibri"/>
                        <a:sym typeface="Calibri"/>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642C5">
                        <a:alpha val="20000"/>
                      </a:srgbClr>
                    </a:solidFill>
                  </a:tcPr>
                </a:tc>
                <a:tc>
                  <a:txBody>
                    <a:bodyPr/>
                    <a:lstStyle/>
                    <a:p>
                      <a:pPr algn="ctr" fontAlgn="b"/>
                      <a:r>
                        <a:rPr lang="en-US" altLang="zh-CN" sz="1400" b="0" i="0" u="none" strike="noStrike" cap="none" dirty="0">
                          <a:solidFill>
                            <a:schemeClr val="dk1"/>
                          </a:solidFill>
                          <a:latin typeface="Calibri"/>
                          <a:cs typeface="Calibri"/>
                          <a:sym typeface="Arial"/>
                        </a:rPr>
                        <a:t>2,736,010.54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642C5">
                        <a:alpha val="20000"/>
                      </a:srgbClr>
                    </a:solidFill>
                  </a:tcPr>
                </a:tc>
                <a:tc>
                  <a:txBody>
                    <a:bodyPr/>
                    <a:lstStyle/>
                    <a:p>
                      <a:pPr algn="ctr" fontAlgn="b"/>
                      <a:r>
                        <a:rPr lang="en-US" altLang="zh-CN" sz="1400" b="0" i="0" u="none" strike="noStrike" cap="none" dirty="0">
                          <a:solidFill>
                            <a:schemeClr val="dk1"/>
                          </a:solidFill>
                          <a:latin typeface="Calibri"/>
                          <a:cs typeface="Calibri"/>
                          <a:sym typeface="Arial"/>
                        </a:rPr>
                        <a:t>17,085,842.39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642C5">
                        <a:alpha val="20000"/>
                      </a:srgbClr>
                    </a:solidFill>
                  </a:tcPr>
                </a:tc>
                <a:extLst>
                  <a:ext uri="{0D108BD9-81ED-4DB2-BD59-A6C34878D82A}">
                    <a16:rowId xmlns:a16="http://schemas.microsoft.com/office/drawing/2014/main" val="10002"/>
                  </a:ext>
                </a:extLst>
              </a:tr>
              <a:tr h="402098">
                <a:tc>
                  <a:txBody>
                    <a:bodyPr/>
                    <a:lstStyle/>
                    <a:p>
                      <a:pPr algn="ctr" fontAlgn="b"/>
                      <a:r>
                        <a:rPr lang="en-CA" sz="1400" b="0" i="0" u="none" strike="noStrike" cap="none" dirty="0">
                          <a:solidFill>
                            <a:schemeClr val="dk1"/>
                          </a:solidFill>
                          <a:latin typeface="Calibri"/>
                          <a:cs typeface="Calibri"/>
                          <a:sym typeface="Arial"/>
                        </a:rPr>
                        <a:t>Total debt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rtl="0">
                        <a:lnSpc>
                          <a:spcPct val="100000"/>
                        </a:lnSpc>
                        <a:spcBef>
                          <a:spcPts val="0"/>
                        </a:spcBef>
                        <a:spcAft>
                          <a:spcPts val="0"/>
                        </a:spcAft>
                        <a:buNone/>
                      </a:pPr>
                      <a:r>
                        <a:rPr lang="en-US" sz="1400" b="0" i="0" u="none" strike="noStrike" cap="none" dirty="0">
                          <a:solidFill>
                            <a:schemeClr val="dk1"/>
                          </a:solidFill>
                          <a:latin typeface="Calibri"/>
                          <a:ea typeface="Calibri"/>
                          <a:cs typeface="Calibri"/>
                          <a:sym typeface="Calibri"/>
                        </a:rPr>
                        <a:t>1,323,000</a:t>
                      </a:r>
                      <a:endParaRPr sz="1400" b="0" i="0" u="none" strike="noStrike" cap="none" dirty="0">
                        <a:solidFill>
                          <a:schemeClr val="dk1"/>
                        </a:solidFill>
                        <a:latin typeface="Calibri"/>
                        <a:ea typeface="Calibri"/>
                        <a:cs typeface="Calibri"/>
                        <a:sym typeface="Calibri"/>
                      </a:endParaRPr>
                    </a:p>
                  </a:txBody>
                  <a:tcPr marL="91450" marR="91450" marT="45725" marB="4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1614774601"/>
                  </a:ext>
                </a:extLst>
              </a:tr>
              <a:tr h="402098">
                <a:tc>
                  <a:txBody>
                    <a:bodyPr/>
                    <a:lstStyle/>
                    <a:p>
                      <a:pPr algn="ctr" fontAlgn="b"/>
                      <a:r>
                        <a:rPr lang="en-CA" sz="1400" b="0" i="0" u="none" strike="noStrike" cap="none" dirty="0">
                          <a:solidFill>
                            <a:schemeClr val="dk1"/>
                          </a:solidFill>
                          <a:latin typeface="Calibri"/>
                          <a:cs typeface="Calibri"/>
                          <a:sym typeface="Arial"/>
                        </a:rPr>
                        <a:t>Preferred stock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rtl="0">
                        <a:lnSpc>
                          <a:spcPct val="100000"/>
                        </a:lnSpc>
                        <a:spcBef>
                          <a:spcPts val="0"/>
                        </a:spcBef>
                        <a:spcAft>
                          <a:spcPts val="0"/>
                        </a:spcAft>
                        <a:buNone/>
                      </a:pPr>
                      <a:r>
                        <a:rPr lang="en-CA" sz="1100" b="1" u="none" strike="noStrike" cap="none" dirty="0">
                          <a:solidFill>
                            <a:srgbClr val="000000"/>
                          </a:solidFill>
                          <a:latin typeface="Calibri"/>
                          <a:ea typeface="Calibri"/>
                          <a:cs typeface="Calibri"/>
                          <a:sym typeface="Calibri"/>
                        </a:rPr>
                        <a:t>-</a:t>
                      </a:r>
                      <a:endParaRPr sz="1100" b="1" u="none" strike="noStrike" cap="none" dirty="0">
                        <a:solidFill>
                          <a:srgbClr val="000000"/>
                        </a:solidFill>
                        <a:latin typeface="Calibri"/>
                        <a:ea typeface="Calibri"/>
                        <a:cs typeface="Calibri"/>
                        <a:sym typeface="Calibri"/>
                      </a:endParaRPr>
                    </a:p>
                  </a:txBody>
                  <a:tcPr marL="91450" marR="91450" marT="45725" marB="4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481877361"/>
                  </a:ext>
                </a:extLst>
              </a:tr>
              <a:tr h="402098">
                <a:tc>
                  <a:txBody>
                    <a:bodyPr/>
                    <a:lstStyle/>
                    <a:p>
                      <a:pPr algn="ctr" fontAlgn="b"/>
                      <a:r>
                        <a:rPr lang="en-CA" sz="1400" b="0" i="0" u="none" strike="noStrike" cap="none" dirty="0">
                          <a:solidFill>
                            <a:schemeClr val="dk1"/>
                          </a:solidFill>
                          <a:latin typeface="Calibri"/>
                          <a:cs typeface="Calibri"/>
                          <a:sym typeface="Arial"/>
                        </a:rPr>
                        <a:t>Noncontrolling interest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rtl="0">
                        <a:lnSpc>
                          <a:spcPct val="100000"/>
                        </a:lnSpc>
                        <a:spcBef>
                          <a:spcPts val="0"/>
                        </a:spcBef>
                        <a:spcAft>
                          <a:spcPts val="0"/>
                        </a:spcAft>
                        <a:buClr>
                          <a:srgbClr val="000000"/>
                        </a:buClr>
                        <a:buFont typeface="Arial"/>
                        <a:buNone/>
                      </a:pPr>
                      <a:r>
                        <a:rPr lang="en-CA" sz="1400" b="0" i="0" u="none" strike="noStrike" cap="none" dirty="0">
                          <a:solidFill>
                            <a:schemeClr val="dk1"/>
                          </a:solidFill>
                          <a:latin typeface="Calibri"/>
                          <a:ea typeface="Calibri"/>
                          <a:cs typeface="Calibri"/>
                          <a:sym typeface="Calibri"/>
                        </a:rPr>
                        <a:t>26,810</a:t>
                      </a:r>
                      <a:endParaRPr sz="1400" b="0" i="0" u="none" strike="noStrike" cap="none" dirty="0">
                        <a:solidFill>
                          <a:schemeClr val="dk1"/>
                        </a:solidFill>
                        <a:latin typeface="Calibri"/>
                        <a:ea typeface="Calibri"/>
                        <a:cs typeface="Calibri"/>
                        <a:sym typeface="Calibri"/>
                      </a:endParaRPr>
                    </a:p>
                  </a:txBody>
                  <a:tcPr marL="91450" marR="91450" marT="45725" marB="4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31551686"/>
                  </a:ext>
                </a:extLst>
              </a:tr>
              <a:tr h="402098">
                <a:tc>
                  <a:txBody>
                    <a:bodyPr/>
                    <a:lstStyle/>
                    <a:p>
                      <a:pPr marL="0" marR="0" lvl="0" indent="0" algn="ctr" rtl="0">
                        <a:lnSpc>
                          <a:spcPct val="100000"/>
                        </a:lnSpc>
                        <a:spcBef>
                          <a:spcPts val="0"/>
                        </a:spcBef>
                        <a:spcAft>
                          <a:spcPts val="0"/>
                        </a:spcAft>
                        <a:buClr>
                          <a:srgbClr val="000000"/>
                        </a:buClr>
                        <a:buSzPts val="1600"/>
                        <a:buFont typeface="Arial"/>
                        <a:buNone/>
                      </a:pPr>
                      <a:r>
                        <a:rPr lang="en-CA" altLang="zh-CN" sz="1400" b="0" i="0" u="none" strike="noStrike" cap="none" dirty="0">
                          <a:solidFill>
                            <a:schemeClr val="dk1"/>
                          </a:solidFill>
                          <a:latin typeface="Calibri"/>
                          <a:ea typeface="Arial"/>
                          <a:cs typeface="Calibri"/>
                          <a:sym typeface="Arial"/>
                        </a:rPr>
                        <a:t>Cash and cash equivalents</a:t>
                      </a:r>
                      <a:endParaRPr sz="1400" b="0" i="0" u="none" strike="noStrike" cap="none" dirty="0">
                        <a:solidFill>
                          <a:schemeClr val="dk1"/>
                        </a:solidFill>
                        <a:latin typeface="Calibri"/>
                        <a:ea typeface="Calibri"/>
                        <a:cs typeface="Calibri"/>
                        <a:sym typeface="Calibri"/>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rtl="0">
                        <a:lnSpc>
                          <a:spcPct val="100000"/>
                        </a:lnSpc>
                        <a:spcBef>
                          <a:spcPts val="0"/>
                        </a:spcBef>
                        <a:spcAft>
                          <a:spcPts val="0"/>
                        </a:spcAft>
                        <a:buClr>
                          <a:srgbClr val="000000"/>
                        </a:buClr>
                        <a:buFont typeface="Arial"/>
                        <a:buNone/>
                      </a:pPr>
                      <a:r>
                        <a:rPr lang="en-CA" sz="1400" b="0" i="0" u="none" strike="noStrike" cap="none" dirty="0">
                          <a:solidFill>
                            <a:schemeClr val="dk1"/>
                          </a:solidFill>
                          <a:latin typeface="Calibri"/>
                          <a:cs typeface="Calibri"/>
                          <a:sym typeface="Arial"/>
                        </a:rPr>
                        <a:t>546,237</a:t>
                      </a:r>
                      <a:endParaRPr sz="1400" b="0" i="0" u="none" strike="noStrike" cap="none" dirty="0">
                        <a:solidFill>
                          <a:schemeClr val="dk1"/>
                        </a:solidFill>
                        <a:latin typeface="Calibri"/>
                        <a:cs typeface="Calibri"/>
                        <a:sym typeface="Arial"/>
                      </a:endParaRPr>
                    </a:p>
                  </a:txBody>
                  <a:tcPr marL="91450" marR="91450" marT="45725" marB="4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0003"/>
                  </a:ext>
                </a:extLst>
              </a:tr>
              <a:tr h="402098">
                <a:tc>
                  <a:txBody>
                    <a:bodyPr/>
                    <a:lstStyle/>
                    <a:p>
                      <a:pPr marL="0" marR="0" lvl="0" indent="0" algn="ctr" rtl="0" fontAlgn="b">
                        <a:lnSpc>
                          <a:spcPct val="100000"/>
                        </a:lnSpc>
                        <a:spcBef>
                          <a:spcPts val="0"/>
                        </a:spcBef>
                        <a:spcAft>
                          <a:spcPts val="0"/>
                        </a:spcAft>
                        <a:buClr>
                          <a:srgbClr val="000000"/>
                        </a:buClr>
                        <a:buSzPts val="1600"/>
                        <a:buFont typeface="Arial"/>
                        <a:buNone/>
                      </a:pPr>
                      <a:r>
                        <a:rPr lang="en-CA" sz="1400" b="1" i="0" u="none" strike="noStrike" cap="none" dirty="0">
                          <a:solidFill>
                            <a:schemeClr val="dk1"/>
                          </a:solidFill>
                          <a:latin typeface="Calibri"/>
                          <a:cs typeface="Calibri"/>
                          <a:sym typeface="Arial"/>
                        </a:rPr>
                        <a:t>Implied equity value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cap="none" dirty="0">
                          <a:solidFill>
                            <a:schemeClr val="dk1"/>
                          </a:solidFill>
                          <a:latin typeface="Calibri"/>
                          <a:cs typeface="Calibri"/>
                          <a:sym typeface="Arial"/>
                        </a:rPr>
                        <a:t>1,932,437.54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cap="none" dirty="0">
                          <a:solidFill>
                            <a:schemeClr val="dk1"/>
                          </a:solidFill>
                          <a:latin typeface="Calibri"/>
                          <a:cs typeface="Calibri"/>
                          <a:sym typeface="Arial"/>
                        </a:rPr>
                        <a:t>16,282,269.39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02098">
                <a:tc>
                  <a:txBody>
                    <a:bodyPr/>
                    <a:lstStyle/>
                    <a:p>
                      <a:pPr algn="ctr" fontAlgn="b"/>
                      <a:r>
                        <a:rPr lang="en-CA" sz="1400" b="0" i="0" u="none" strike="noStrike" cap="none" dirty="0">
                          <a:solidFill>
                            <a:schemeClr val="dk1"/>
                          </a:solidFill>
                          <a:latin typeface="Calibri"/>
                          <a:cs typeface="Calibri"/>
                          <a:sym typeface="Arial"/>
                        </a:rPr>
                        <a:t>Common shares outstanding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rtl="0" fontAlgn="b">
                        <a:lnSpc>
                          <a:spcPct val="100000"/>
                        </a:lnSpc>
                        <a:spcBef>
                          <a:spcPts val="0"/>
                        </a:spcBef>
                        <a:spcAft>
                          <a:spcPts val="0"/>
                        </a:spcAft>
                        <a:buClr>
                          <a:srgbClr val="000000"/>
                        </a:buClr>
                        <a:buFont typeface="Arial"/>
                        <a:buNone/>
                      </a:pPr>
                      <a:r>
                        <a:rPr lang="en-CA" sz="1400" b="0" i="0" u="none" strike="noStrike" cap="none" dirty="0">
                          <a:solidFill>
                            <a:schemeClr val="dk1"/>
                          </a:solidFill>
                          <a:latin typeface="Calibri"/>
                          <a:ea typeface="Calibri"/>
                          <a:cs typeface="Calibri"/>
                          <a:sym typeface="Calibri"/>
                        </a:rPr>
                        <a:t>123,810</a:t>
                      </a:r>
                      <a:endParaRPr sz="1400" b="0" i="0" u="none" strike="noStrike" cap="none" dirty="0">
                        <a:solidFill>
                          <a:schemeClr val="dk1"/>
                        </a:solidFill>
                        <a:latin typeface="Calibri"/>
                        <a:ea typeface="Calibri"/>
                        <a:cs typeface="Calibri"/>
                        <a:sym typeface="Calibri"/>
                      </a:endParaRPr>
                    </a:p>
                  </a:txBody>
                  <a:tcPr marL="91450" marR="91450" marT="45725" marB="4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10005"/>
                  </a:ext>
                </a:extLst>
              </a:tr>
              <a:tr h="402098">
                <a:tc>
                  <a:txBody>
                    <a:bodyPr/>
                    <a:lstStyle/>
                    <a:p>
                      <a:pPr algn="ctr" fontAlgn="b"/>
                      <a:r>
                        <a:rPr lang="en-CA" sz="1400" b="1" i="0" u="none" strike="noStrike" cap="none" dirty="0">
                          <a:solidFill>
                            <a:schemeClr val="dk1"/>
                          </a:solidFill>
                          <a:latin typeface="Calibri"/>
                          <a:cs typeface="Calibri"/>
                          <a:sym typeface="Arial"/>
                        </a:rPr>
                        <a:t>Implied share price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fontAlgn="b">
                        <a:lnSpc>
                          <a:spcPct val="100000"/>
                        </a:lnSpc>
                        <a:spcBef>
                          <a:spcPts val="0"/>
                        </a:spcBef>
                        <a:spcAft>
                          <a:spcPts val="0"/>
                        </a:spcAft>
                        <a:buClr>
                          <a:srgbClr val="000000"/>
                        </a:buClr>
                        <a:buFont typeface="Arial"/>
                        <a:buNone/>
                      </a:pPr>
                      <a:r>
                        <a:rPr lang="en-CA" sz="1400" b="0" i="0" u="none" strike="noStrike" cap="none" dirty="0">
                          <a:solidFill>
                            <a:schemeClr val="dk1"/>
                          </a:solidFill>
                          <a:latin typeface="Calibri"/>
                          <a:ea typeface="Calibri"/>
                          <a:cs typeface="Calibri"/>
                          <a:sym typeface="Calibri"/>
                        </a:rPr>
                        <a:t>15.61</a:t>
                      </a:r>
                      <a:endParaRPr sz="1400" b="0" i="0" u="none" strike="noStrike" cap="none" dirty="0">
                        <a:solidFill>
                          <a:schemeClr val="dk1"/>
                        </a:solidFill>
                        <a:latin typeface="Calibri"/>
                        <a:ea typeface="Calibri"/>
                        <a:cs typeface="Calibri"/>
                        <a:sym typeface="Calibri"/>
                      </a:endParaRPr>
                    </a:p>
                  </a:txBody>
                  <a:tcPr marL="91450" marR="91450" marT="45725" marB="4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fontAlgn="b">
                        <a:lnSpc>
                          <a:spcPct val="100000"/>
                        </a:lnSpc>
                        <a:spcBef>
                          <a:spcPts val="0"/>
                        </a:spcBef>
                        <a:spcAft>
                          <a:spcPts val="0"/>
                        </a:spcAft>
                        <a:buClr>
                          <a:srgbClr val="000000"/>
                        </a:buClr>
                        <a:buFont typeface="Arial"/>
                        <a:buNone/>
                      </a:pPr>
                      <a:r>
                        <a:rPr lang="en-CA" sz="1400" b="0" i="0" u="none" strike="noStrike" cap="none" dirty="0">
                          <a:solidFill>
                            <a:schemeClr val="dk1"/>
                          </a:solidFill>
                          <a:latin typeface="Calibri"/>
                          <a:ea typeface="Calibri"/>
                          <a:cs typeface="Calibri"/>
                          <a:sym typeface="Calibri"/>
                        </a:rPr>
                        <a:t>131.51</a:t>
                      </a:r>
                      <a:endParaRPr sz="1400" b="0" i="0" u="none" strike="noStrike" cap="none" dirty="0">
                        <a:solidFill>
                          <a:schemeClr val="dk1"/>
                        </a:solidFill>
                        <a:latin typeface="Calibri"/>
                        <a:ea typeface="Calibri"/>
                        <a:cs typeface="Calibri"/>
                        <a:sym typeface="Calibri"/>
                      </a:endParaRPr>
                    </a:p>
                  </a:txBody>
                  <a:tcPr marL="91450" marR="91450" marT="45725" marB="4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902443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8" name="Google Shape;238;p38"/>
          <p:cNvPicPr preferRelativeResize="0"/>
          <p:nvPr/>
        </p:nvPicPr>
        <p:blipFill rotWithShape="1">
          <a:blip r:embed="rId3">
            <a:alphaModFix/>
          </a:blip>
          <a:srcRect/>
          <a:stretch/>
        </p:blipFill>
        <p:spPr>
          <a:xfrm>
            <a:off x="7049700" y="97260"/>
            <a:ext cx="1950889" cy="499915"/>
          </a:xfrm>
          <a:prstGeom prst="rect">
            <a:avLst/>
          </a:prstGeom>
          <a:noFill/>
          <a:ln>
            <a:noFill/>
          </a:ln>
        </p:spPr>
      </p:pic>
      <p:sp>
        <p:nvSpPr>
          <p:cNvPr id="239" name="Google Shape;239;p38"/>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CA" altLang="zh-CN" dirty="0">
                <a:solidFill>
                  <a:srgbClr val="103193"/>
                </a:solidFill>
              </a:rPr>
              <a:t>Sensitivity Analysis</a:t>
            </a:r>
            <a:r>
              <a:rPr lang="zh-CN" altLang="en-US" dirty="0">
                <a:solidFill>
                  <a:srgbClr val="103193"/>
                </a:solidFill>
              </a:rPr>
              <a:t> </a:t>
            </a:r>
            <a:r>
              <a:rPr lang="en-US" altLang="zh-CN" dirty="0">
                <a:solidFill>
                  <a:srgbClr val="103193"/>
                </a:solidFill>
              </a:rPr>
              <a:t>–</a:t>
            </a:r>
            <a:r>
              <a:rPr lang="zh-CN" altLang="en-US" dirty="0">
                <a:solidFill>
                  <a:srgbClr val="103193"/>
                </a:solidFill>
              </a:rPr>
              <a:t> </a:t>
            </a:r>
            <a:r>
              <a:rPr lang="en-US" altLang="zh-CN" dirty="0">
                <a:solidFill>
                  <a:srgbClr val="103193"/>
                </a:solidFill>
              </a:rPr>
              <a:t>WACC</a:t>
            </a:r>
            <a:r>
              <a:rPr lang="zh-CN" altLang="en-US" dirty="0">
                <a:solidFill>
                  <a:srgbClr val="103193"/>
                </a:solidFill>
              </a:rPr>
              <a:t> </a:t>
            </a:r>
            <a:r>
              <a:rPr lang="en-US" altLang="zh-CN" dirty="0">
                <a:solidFill>
                  <a:srgbClr val="103193"/>
                </a:solidFill>
              </a:rPr>
              <a:t>&amp;</a:t>
            </a:r>
            <a:r>
              <a:rPr lang="zh-CN" altLang="en-US" dirty="0">
                <a:solidFill>
                  <a:srgbClr val="103193"/>
                </a:solidFill>
              </a:rPr>
              <a:t> </a:t>
            </a:r>
            <a:r>
              <a:rPr lang="en-US" altLang="zh-CN" dirty="0">
                <a:solidFill>
                  <a:srgbClr val="103193"/>
                </a:solidFill>
              </a:rPr>
              <a:t>g</a:t>
            </a:r>
            <a:endParaRPr dirty="0">
              <a:solidFill>
                <a:srgbClr val="103193"/>
              </a:solidFill>
            </a:endParaRPr>
          </a:p>
        </p:txBody>
      </p:sp>
      <p:graphicFrame>
        <p:nvGraphicFramePr>
          <p:cNvPr id="2" name="Google Shape;1095;p42">
            <a:extLst>
              <a:ext uri="{FF2B5EF4-FFF2-40B4-BE49-F238E27FC236}">
                <a16:creationId xmlns:a16="http://schemas.microsoft.com/office/drawing/2014/main" id="{C96F7926-0DDA-0DDC-B77A-F473D7A8C47C}"/>
              </a:ext>
            </a:extLst>
          </p:cNvPr>
          <p:cNvGraphicFramePr/>
          <p:nvPr>
            <p:extLst>
              <p:ext uri="{D42A27DB-BD31-4B8C-83A1-F6EECF244321}">
                <p14:modId xmlns:p14="http://schemas.microsoft.com/office/powerpoint/2010/main" val="2140098670"/>
              </p:ext>
            </p:extLst>
          </p:nvPr>
        </p:nvGraphicFramePr>
        <p:xfrm>
          <a:off x="791954" y="1017390"/>
          <a:ext cx="7560091" cy="3108720"/>
        </p:xfrm>
        <a:graphic>
          <a:graphicData uri="http://schemas.openxmlformats.org/drawingml/2006/table">
            <a:tbl>
              <a:tblPr>
                <a:noFill/>
              </a:tblPr>
              <a:tblGrid>
                <a:gridCol w="1080013">
                  <a:extLst>
                    <a:ext uri="{9D8B030D-6E8A-4147-A177-3AD203B41FA5}">
                      <a16:colId xmlns:a16="http://schemas.microsoft.com/office/drawing/2014/main" val="1057917211"/>
                    </a:ext>
                  </a:extLst>
                </a:gridCol>
                <a:gridCol w="1080013">
                  <a:extLst>
                    <a:ext uri="{9D8B030D-6E8A-4147-A177-3AD203B41FA5}">
                      <a16:colId xmlns:a16="http://schemas.microsoft.com/office/drawing/2014/main" val="1408251085"/>
                    </a:ext>
                  </a:extLst>
                </a:gridCol>
                <a:gridCol w="1080013">
                  <a:extLst>
                    <a:ext uri="{9D8B030D-6E8A-4147-A177-3AD203B41FA5}">
                      <a16:colId xmlns:a16="http://schemas.microsoft.com/office/drawing/2014/main" val="194482370"/>
                    </a:ext>
                  </a:extLst>
                </a:gridCol>
                <a:gridCol w="1080013">
                  <a:extLst>
                    <a:ext uri="{9D8B030D-6E8A-4147-A177-3AD203B41FA5}">
                      <a16:colId xmlns:a16="http://schemas.microsoft.com/office/drawing/2014/main" val="20000"/>
                    </a:ext>
                  </a:extLst>
                </a:gridCol>
                <a:gridCol w="1080013">
                  <a:extLst>
                    <a:ext uri="{9D8B030D-6E8A-4147-A177-3AD203B41FA5}">
                      <a16:colId xmlns:a16="http://schemas.microsoft.com/office/drawing/2014/main" val="20001"/>
                    </a:ext>
                  </a:extLst>
                </a:gridCol>
                <a:gridCol w="1080013">
                  <a:extLst>
                    <a:ext uri="{9D8B030D-6E8A-4147-A177-3AD203B41FA5}">
                      <a16:colId xmlns:a16="http://schemas.microsoft.com/office/drawing/2014/main" val="20002"/>
                    </a:ext>
                  </a:extLst>
                </a:gridCol>
                <a:gridCol w="1080013">
                  <a:extLst>
                    <a:ext uri="{9D8B030D-6E8A-4147-A177-3AD203B41FA5}">
                      <a16:colId xmlns:a16="http://schemas.microsoft.com/office/drawing/2014/main" val="20003"/>
                    </a:ext>
                  </a:extLst>
                </a:gridCol>
              </a:tblGrid>
              <a:tr h="381589">
                <a:tc gridSpan="7">
                  <a:txBody>
                    <a:bodyPr/>
                    <a:lstStyle/>
                    <a:p>
                      <a:pPr marL="0" lvl="0" indent="0" algn="ctr" rtl="0">
                        <a:spcBef>
                          <a:spcPts val="0"/>
                        </a:spcBef>
                        <a:spcAft>
                          <a:spcPts val="0"/>
                        </a:spcAft>
                        <a:buNone/>
                      </a:pPr>
                      <a:r>
                        <a:rPr lang="en-CA" sz="2000" b="1" dirty="0">
                          <a:solidFill>
                            <a:schemeClr val="lt1"/>
                          </a:solidFill>
                          <a:latin typeface="Fira Sans Extra Condensed"/>
                          <a:cs typeface="Fira Sans Extra Condensed"/>
                          <a:sym typeface="Fira Sans Extra Condensed"/>
                        </a:rPr>
                        <a:t>Implied Enterprise</a:t>
                      </a:r>
                      <a:r>
                        <a:rPr lang="zh-CN" altLang="en-US" sz="2000" b="1" dirty="0">
                          <a:solidFill>
                            <a:schemeClr val="lt1"/>
                          </a:solidFill>
                          <a:latin typeface="Fira Sans Extra Condensed"/>
                          <a:cs typeface="Fira Sans Extra Condensed"/>
                          <a:sym typeface="Fira Sans Extra Condensed"/>
                        </a:rPr>
                        <a:t> </a:t>
                      </a:r>
                      <a:r>
                        <a:rPr lang="en-US" altLang="zh-CN" sz="2000" b="1" dirty="0">
                          <a:solidFill>
                            <a:schemeClr val="lt1"/>
                          </a:solidFill>
                          <a:latin typeface="Fira Sans Extra Condensed"/>
                          <a:cs typeface="Fira Sans Extra Condensed"/>
                          <a:sym typeface="Fira Sans Extra Condensed"/>
                        </a:rPr>
                        <a:t>Value</a:t>
                      </a:r>
                      <a:endParaRPr sz="2000" b="1" dirty="0">
                        <a:solidFill>
                          <a:schemeClr val="lt1"/>
                        </a:solidFill>
                        <a:latin typeface="Fira Sans Extra Condensed"/>
                        <a:cs typeface="Fira Sans Extra Condensed"/>
                        <a:sym typeface="Fira Sans Extra Condensed"/>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marL="0" lvl="0" indent="0" algn="ctr" rtl="0">
                        <a:spcBef>
                          <a:spcPts val="0"/>
                        </a:spcBef>
                        <a:spcAft>
                          <a:spcPts val="0"/>
                        </a:spcAft>
                        <a:buNone/>
                      </a:pPr>
                      <a:endParaRPr sz="21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lgn="ctr">
                      <a:solidFill>
                        <a:schemeClr val="accent6">
                          <a:alpha val="0"/>
                        </a:schemeClr>
                      </a:solidFill>
                      <a:prstDash val="solid"/>
                      <a:round/>
                      <a:headEnd type="none" w="sm" len="sm"/>
                      <a:tailEnd type="none" w="sm" len="sm"/>
                    </a:lnB>
                    <a:solidFill>
                      <a:schemeClr val="accent2"/>
                    </a:solidFill>
                  </a:tcPr>
                </a:tc>
                <a:tc hMerge="1">
                  <a:txBody>
                    <a:bodyPr/>
                    <a:lstStyle/>
                    <a:p>
                      <a:pPr marL="0" lvl="0" indent="0" algn="ctr" rtl="0">
                        <a:spcBef>
                          <a:spcPts val="0"/>
                        </a:spcBef>
                        <a:spcAft>
                          <a:spcPts val="0"/>
                        </a:spcAft>
                        <a:buNone/>
                      </a:pPr>
                      <a:endParaRPr sz="21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lgn="ctr">
                      <a:solidFill>
                        <a:schemeClr val="accent6">
                          <a:alpha val="0"/>
                        </a:schemeClr>
                      </a:solidFill>
                      <a:prstDash val="solid"/>
                      <a:round/>
                      <a:headEnd type="none" w="sm" len="sm"/>
                      <a:tailEnd type="none" w="sm" len="sm"/>
                    </a:lnB>
                    <a:solidFill>
                      <a:schemeClr val="accent2"/>
                    </a:solidFill>
                  </a:tcPr>
                </a:tc>
                <a:tc hMerge="1">
                  <a:txBody>
                    <a:bodyPr/>
                    <a:lstStyle/>
                    <a:p>
                      <a:pPr marL="0" lvl="0" indent="0" algn="ctr" rtl="0">
                        <a:spcBef>
                          <a:spcPts val="0"/>
                        </a:spcBef>
                        <a:spcAft>
                          <a:spcPts val="0"/>
                        </a:spcAft>
                        <a:buNone/>
                      </a:pPr>
                      <a:r>
                        <a:rPr lang="en" sz="2100" b="1" dirty="0">
                          <a:solidFill>
                            <a:schemeClr val="lt1"/>
                          </a:solidFill>
                          <a:latin typeface="Fira Sans Extra Condensed"/>
                          <a:ea typeface="Fira Sans Extra Condensed"/>
                          <a:cs typeface="Fira Sans Extra Condensed"/>
                          <a:sym typeface="Fira Sans Extra Condensed"/>
                        </a:rPr>
                        <a:t>Q1</a:t>
                      </a:r>
                      <a:endParaRPr sz="21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6">
                          <a:alpha val="0"/>
                        </a:schemeClr>
                      </a:solidFill>
                      <a:prstDash val="solid"/>
                      <a:round/>
                      <a:headEnd type="none" w="sm" len="sm"/>
                      <a:tailEnd type="none" w="sm" len="sm"/>
                    </a:lnB>
                    <a:solidFill>
                      <a:schemeClr val="accent2"/>
                    </a:solidFill>
                  </a:tcPr>
                </a:tc>
                <a:tc hMerge="1">
                  <a:txBody>
                    <a:bodyPr/>
                    <a:lstStyle/>
                    <a:p>
                      <a:pPr marL="0" lvl="0" indent="0" algn="ctr" rtl="0">
                        <a:spcBef>
                          <a:spcPts val="0"/>
                        </a:spcBef>
                        <a:spcAft>
                          <a:spcPts val="0"/>
                        </a:spcAft>
                        <a:buNone/>
                      </a:pPr>
                      <a:r>
                        <a:rPr lang="en" sz="2100" b="1" dirty="0">
                          <a:solidFill>
                            <a:schemeClr val="lt1"/>
                          </a:solidFill>
                          <a:latin typeface="Fira Sans Extra Condensed"/>
                          <a:ea typeface="Fira Sans Extra Condensed"/>
                          <a:cs typeface="Fira Sans Extra Condensed"/>
                          <a:sym typeface="Fira Sans Extra Condensed"/>
                        </a:rPr>
                        <a:t>Q2</a:t>
                      </a:r>
                      <a:endParaRPr sz="21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6">
                          <a:alpha val="0"/>
                        </a:schemeClr>
                      </a:solidFill>
                      <a:prstDash val="solid"/>
                      <a:round/>
                      <a:headEnd type="none" w="sm" len="sm"/>
                      <a:tailEnd type="none" w="sm" len="sm"/>
                    </a:lnB>
                    <a:solidFill>
                      <a:schemeClr val="accent3"/>
                    </a:solidFill>
                  </a:tcPr>
                </a:tc>
                <a:tc hMerge="1">
                  <a:txBody>
                    <a:bodyPr/>
                    <a:lstStyle/>
                    <a:p>
                      <a:pPr marL="0" lvl="0" indent="0" algn="ctr" rtl="0">
                        <a:spcBef>
                          <a:spcPts val="0"/>
                        </a:spcBef>
                        <a:spcAft>
                          <a:spcPts val="0"/>
                        </a:spcAft>
                        <a:buNone/>
                      </a:pPr>
                      <a:r>
                        <a:rPr lang="en" sz="2100" b="1" dirty="0">
                          <a:solidFill>
                            <a:schemeClr val="lt1"/>
                          </a:solidFill>
                          <a:latin typeface="Fira Sans Extra Condensed"/>
                          <a:ea typeface="Fira Sans Extra Condensed"/>
                          <a:cs typeface="Fira Sans Extra Condensed"/>
                          <a:sym typeface="Fira Sans Extra Condensed"/>
                        </a:rPr>
                        <a:t>Q3</a:t>
                      </a:r>
                      <a:endParaRPr sz="21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6">
                          <a:alpha val="0"/>
                        </a:schemeClr>
                      </a:solidFill>
                      <a:prstDash val="solid"/>
                      <a:round/>
                      <a:headEnd type="none" w="sm" len="sm"/>
                      <a:tailEnd type="none" w="sm" len="sm"/>
                    </a:lnB>
                    <a:solidFill>
                      <a:schemeClr val="accent2"/>
                    </a:solidFill>
                  </a:tcPr>
                </a:tc>
                <a:tc hMerge="1">
                  <a:txBody>
                    <a:bodyPr/>
                    <a:lstStyle/>
                    <a:p>
                      <a:pPr marL="0" lvl="0" indent="0" algn="ctr" rtl="0">
                        <a:spcBef>
                          <a:spcPts val="0"/>
                        </a:spcBef>
                        <a:spcAft>
                          <a:spcPts val="0"/>
                        </a:spcAft>
                        <a:buNone/>
                      </a:pPr>
                      <a:r>
                        <a:rPr lang="en" sz="2100" b="1" dirty="0">
                          <a:solidFill>
                            <a:schemeClr val="lt1"/>
                          </a:solidFill>
                          <a:latin typeface="Fira Sans Extra Condensed"/>
                          <a:ea typeface="Fira Sans Extra Condensed"/>
                          <a:cs typeface="Fira Sans Extra Condensed"/>
                          <a:sym typeface="Fira Sans Extra Condensed"/>
                        </a:rPr>
                        <a:t>Q4</a:t>
                      </a:r>
                      <a:endParaRPr sz="21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6">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86186">
                <a:tc>
                  <a:txBody>
                    <a:bodyPr/>
                    <a:lstStyle/>
                    <a:p>
                      <a:pPr marL="0" lvl="0" indent="0" algn="ctr" rtl="0">
                        <a:spcBef>
                          <a:spcPts val="0"/>
                        </a:spcBef>
                        <a:spcAft>
                          <a:spcPts val="0"/>
                        </a:spcAft>
                        <a:buNone/>
                      </a:pP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rowSpan="2">
                  <a:txBody>
                    <a:bodyPr/>
                    <a:lstStyle/>
                    <a:p>
                      <a:pPr marL="0" lvl="0" indent="0" algn="ctr" rtl="0">
                        <a:spcBef>
                          <a:spcPts val="0"/>
                        </a:spcBef>
                        <a:spcAft>
                          <a:spcPts val="0"/>
                        </a:spcAft>
                        <a:buNone/>
                      </a:pPr>
                      <a:r>
                        <a:rPr lang="en-US" altLang="zh-CN" sz="1400" b="1" dirty="0">
                          <a:solidFill>
                            <a:schemeClr val="bg1"/>
                          </a:solidFill>
                          <a:latin typeface="Calibri" panose="020F0502020204030204" pitchFamily="34" charset="0"/>
                          <a:ea typeface="Calibri" panose="020F0502020204030204" pitchFamily="34" charset="0"/>
                          <a:cs typeface="Calibri" panose="020F0502020204030204" pitchFamily="34" charset="0"/>
                          <a:sym typeface="Roboto"/>
                        </a:rPr>
                        <a:t>EV </a:t>
                      </a:r>
                    </a:p>
                    <a:p>
                      <a:pPr marL="0" lvl="0" indent="0" algn="ctr" rtl="0">
                        <a:spcBef>
                          <a:spcPts val="0"/>
                        </a:spcBef>
                        <a:spcAft>
                          <a:spcPts val="0"/>
                        </a:spcAft>
                        <a:buNone/>
                      </a:pPr>
                      <a:r>
                        <a:rPr lang="en-CA" altLang="zh-CN" sz="1400" b="1" dirty="0">
                          <a:solidFill>
                            <a:schemeClr val="bg1"/>
                          </a:solidFill>
                          <a:latin typeface="Calibri" panose="020F0502020204030204" pitchFamily="34" charset="0"/>
                          <a:ea typeface="Calibri" panose="020F0502020204030204" pitchFamily="34" charset="0"/>
                          <a:cs typeface="Calibri" panose="020F0502020204030204" pitchFamily="34" charset="0"/>
                          <a:sym typeface="Roboto"/>
                        </a:rPr>
                        <a:t>($ </a:t>
                      </a:r>
                      <a:r>
                        <a:rPr lang="en-US" altLang="zh-CN" sz="1400" b="1" dirty="0">
                          <a:solidFill>
                            <a:schemeClr val="bg1"/>
                          </a:solidFill>
                          <a:latin typeface="Calibri" panose="020F0502020204030204" pitchFamily="34" charset="0"/>
                          <a:ea typeface="Calibri" panose="020F0502020204030204" pitchFamily="34" charset="0"/>
                          <a:cs typeface="Calibri" panose="020F0502020204030204" pitchFamily="34" charset="0"/>
                          <a:sym typeface="Roboto"/>
                        </a:rPr>
                        <a:t>million</a:t>
                      </a:r>
                      <a:r>
                        <a:rPr lang="en-CA" altLang="zh-CN" sz="1400" b="1" dirty="0">
                          <a:solidFill>
                            <a:schemeClr val="bg1"/>
                          </a:solidFill>
                          <a:latin typeface="Calibri" panose="020F0502020204030204" pitchFamily="34" charset="0"/>
                          <a:ea typeface="Calibri" panose="020F0502020204030204" pitchFamily="34" charset="0"/>
                          <a:cs typeface="Calibri" panose="020F0502020204030204" pitchFamily="34" charset="0"/>
                          <a:sym typeface="Roboto"/>
                        </a:rPr>
                        <a:t>)</a:t>
                      </a:r>
                      <a:endParaRPr sz="1400" b="1" dirty="0">
                        <a:solidFill>
                          <a:schemeClr val="bg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gridSpan="5">
                  <a:txBody>
                    <a:bodyPr/>
                    <a:lstStyle/>
                    <a:p>
                      <a:pPr marL="0" lvl="0" indent="0" algn="ctr" rtl="0">
                        <a:spcBef>
                          <a:spcPts val="0"/>
                        </a:spcBef>
                        <a:spcAft>
                          <a:spcPts val="0"/>
                        </a:spcAft>
                        <a:buNone/>
                      </a:pPr>
                      <a:r>
                        <a:rPr lang="en-CA" sz="1600" b="1" dirty="0">
                          <a:solidFill>
                            <a:schemeClr val="bg1"/>
                          </a:solidFill>
                          <a:latin typeface="Calibri" panose="020F0502020204030204" pitchFamily="34" charset="0"/>
                          <a:ea typeface="Calibri" panose="020F0502020204030204" pitchFamily="34" charset="0"/>
                          <a:cs typeface="Calibri" panose="020F0502020204030204" pitchFamily="34" charset="0"/>
                          <a:sym typeface="Roboto"/>
                        </a:rPr>
                        <a:t>Perpetuity</a:t>
                      </a:r>
                      <a:r>
                        <a:rPr lang="zh-CN" altLang="en-US" sz="1600" b="1" dirty="0">
                          <a:solidFill>
                            <a:schemeClr val="bg1"/>
                          </a:solidFill>
                          <a:latin typeface="Calibri" panose="020F0502020204030204" pitchFamily="34" charset="0"/>
                          <a:ea typeface="Roboto"/>
                          <a:cs typeface="Calibri" panose="020F0502020204030204" pitchFamily="34" charset="0"/>
                          <a:sym typeface="Roboto"/>
                        </a:rPr>
                        <a:t> </a:t>
                      </a:r>
                      <a:r>
                        <a:rPr lang="en-CA" sz="1600" b="1" dirty="0">
                          <a:solidFill>
                            <a:schemeClr val="bg1"/>
                          </a:solidFill>
                          <a:latin typeface="Calibri" panose="020F0502020204030204" pitchFamily="34" charset="0"/>
                          <a:ea typeface="Calibri" panose="020F0502020204030204" pitchFamily="34" charset="0"/>
                          <a:cs typeface="Calibri" panose="020F0502020204030204" pitchFamily="34" charset="0"/>
                          <a:sym typeface="Roboto"/>
                        </a:rPr>
                        <a:t>growth</a:t>
                      </a:r>
                      <a:r>
                        <a:rPr lang="zh-CN" altLang="en-US" sz="1600" b="1" dirty="0">
                          <a:solidFill>
                            <a:schemeClr val="bg1"/>
                          </a:solidFill>
                          <a:latin typeface="Calibri" panose="020F0502020204030204" pitchFamily="34" charset="0"/>
                          <a:ea typeface="Roboto"/>
                          <a:cs typeface="Calibri" panose="020F0502020204030204" pitchFamily="34" charset="0"/>
                          <a:sym typeface="Roboto"/>
                        </a:rPr>
                        <a:t> </a:t>
                      </a:r>
                      <a:r>
                        <a:rPr lang="en-US" altLang="zh-CN" sz="1600" b="1" dirty="0">
                          <a:solidFill>
                            <a:schemeClr val="bg1"/>
                          </a:solidFill>
                          <a:latin typeface="Calibri" panose="020F0502020204030204" pitchFamily="34" charset="0"/>
                          <a:ea typeface="Calibri" panose="020F0502020204030204" pitchFamily="34" charset="0"/>
                          <a:cs typeface="Calibri" panose="020F0502020204030204" pitchFamily="34" charset="0"/>
                          <a:sym typeface="Roboto"/>
                        </a:rPr>
                        <a:t>rate</a:t>
                      </a:r>
                      <a:endParaRPr sz="1600" b="1" dirty="0">
                        <a:solidFill>
                          <a:schemeClr val="bg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rgbClr val="155FE5">
                        <a:alpha val="25099"/>
                      </a:srgbClr>
                    </a:solidFill>
                  </a:tcPr>
                </a:tc>
                <a:tc hMerge="1">
                  <a:txBody>
                    <a:bodyPr/>
                    <a:lstStyle/>
                    <a:p>
                      <a:pPr marL="0" lvl="0" indent="0" algn="ctr" rtl="0">
                        <a:spcBef>
                          <a:spcPts val="0"/>
                        </a:spcBef>
                        <a:spcAft>
                          <a:spcPts val="0"/>
                        </a:spcAft>
                        <a:buClr>
                          <a:schemeClr val="dk1"/>
                        </a:buClr>
                        <a:buSzPts val="1100"/>
                        <a:buFont typeface="Arial"/>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rgbClr val="2A8BFD">
                        <a:alpha val="25099"/>
                      </a:srgbClr>
                    </a:solidFill>
                  </a:tcPr>
                </a:tc>
                <a:tc hMerge="1">
                  <a:txBody>
                    <a:bodyPr/>
                    <a:lstStyle/>
                    <a:p>
                      <a:pPr marL="0" lvl="0" indent="0" algn="ctr" rtl="0">
                        <a:spcBef>
                          <a:spcPts val="0"/>
                        </a:spcBef>
                        <a:spcAft>
                          <a:spcPts val="0"/>
                        </a:spcAft>
                        <a:buClr>
                          <a:schemeClr val="dk1"/>
                        </a:buClr>
                        <a:buSzPts val="1100"/>
                        <a:buFont typeface="Arial"/>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rgbClr val="155FE5">
                        <a:alpha val="25099"/>
                      </a:srgbClr>
                    </a:solidFill>
                  </a:tcPr>
                </a:tc>
                <a:tc hMerge="1">
                  <a:txBody>
                    <a:bodyPr/>
                    <a:lstStyle/>
                    <a:p>
                      <a:pPr marL="0" lvl="0" indent="0" algn="ctr" rtl="0">
                        <a:spcBef>
                          <a:spcPts val="0"/>
                        </a:spcBef>
                        <a:spcAft>
                          <a:spcPts val="0"/>
                        </a:spcAft>
                        <a:buClr>
                          <a:schemeClr val="dk1"/>
                        </a:buClr>
                        <a:buSzPts val="1100"/>
                        <a:buFont typeface="Arial"/>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rgbClr val="2A8BFD">
                        <a:alpha val="25099"/>
                      </a:srgbClr>
                    </a:solidFill>
                  </a:tcPr>
                </a:tc>
                <a:extLst>
                  <a:ext uri="{0D108BD9-81ED-4DB2-BD59-A6C34878D82A}">
                    <a16:rowId xmlns:a16="http://schemas.microsoft.com/office/drawing/2014/main" val="10001"/>
                  </a:ext>
                </a:extLst>
              </a:tr>
              <a:tr h="264248">
                <a:tc>
                  <a:txBody>
                    <a:bodyPr/>
                    <a:lstStyle/>
                    <a:p>
                      <a:pPr marL="0" lvl="0" indent="0" algn="ctr" rtl="0">
                        <a:spcBef>
                          <a:spcPts val="0"/>
                        </a:spcBef>
                        <a:spcAft>
                          <a:spcPts val="0"/>
                        </a:spcAft>
                        <a:buNone/>
                      </a:pP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vMerge="1">
                  <a:txBody>
                    <a:bodyPr/>
                    <a:lstStyle/>
                    <a:p>
                      <a:pPr marL="0" lvl="0" indent="0" algn="ctr" rtl="0">
                        <a:spcBef>
                          <a:spcPts val="0"/>
                        </a:spcBef>
                        <a:spcAft>
                          <a:spcPts val="0"/>
                        </a:spcAft>
                        <a:buNone/>
                      </a:pPr>
                      <a:r>
                        <a:rPr lang="en-US" altLang="zh-CN" sz="1100" dirty="0">
                          <a:solidFill>
                            <a:schemeClr val="dk1"/>
                          </a:solidFill>
                          <a:latin typeface="Roboto"/>
                          <a:ea typeface="Roboto"/>
                          <a:cs typeface="Roboto"/>
                          <a:sym typeface="Roboto"/>
                        </a:rPr>
                        <a:t>EV </a:t>
                      </a:r>
                      <a:r>
                        <a:rPr lang="en-CA" altLang="zh-CN" sz="1100" dirty="0">
                          <a:solidFill>
                            <a:schemeClr val="dk1"/>
                          </a:solidFill>
                          <a:latin typeface="Roboto"/>
                          <a:ea typeface="Roboto"/>
                          <a:cs typeface="Roboto"/>
                          <a:sym typeface="Roboto"/>
                        </a:rPr>
                        <a:t>(thousand)</a:t>
                      </a:r>
                      <a:endParaRPr sz="1100" dirty="0">
                        <a:solidFill>
                          <a:schemeClr val="dk1"/>
                        </a:solidFill>
                        <a:latin typeface="Roboto"/>
                        <a:ea typeface="Roboto"/>
                        <a:cs typeface="Roboto"/>
                        <a:sym typeface="Roboto"/>
                      </a:endParaRPr>
                    </a:p>
                  </a:txBody>
                  <a:tcPr marL="91425" marR="91425" marT="91425" marB="91425"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4.73%</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5.73%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6.73%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7.73%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8.73%</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2"/>
                  </a:ext>
                </a:extLst>
              </a:tr>
              <a:tr h="286186">
                <a:tc rowSpan="5">
                  <a:txBody>
                    <a:bodyPr/>
                    <a:lstStyle/>
                    <a:p>
                      <a:pPr marL="0" lvl="0" indent="0" algn="ctr" rtl="0">
                        <a:spcBef>
                          <a:spcPts val="0"/>
                        </a:spcBef>
                        <a:spcAft>
                          <a:spcPts val="0"/>
                        </a:spcAft>
                        <a:buNone/>
                      </a:pPr>
                      <a:r>
                        <a:rPr lang="en-US" altLang="zh-CN" sz="16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Roboto"/>
                        </a:rPr>
                        <a:t>WACC</a:t>
                      </a:r>
                      <a:endParaRPr sz="16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R="0" algn="ctr" rtl="0">
                        <a:lnSpc>
                          <a:spcPct val="100000"/>
                        </a:lnSpc>
                        <a:spcBef>
                          <a:spcPts val="0"/>
                        </a:spcBef>
                        <a:spcAft>
                          <a:spcPts val="0"/>
                        </a:spcAft>
                        <a:buClr>
                          <a:srgbClr val="000000"/>
                        </a:buClr>
                        <a:buFont typeface="Arial"/>
                      </a:pP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12.12%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0" indent="0" algn="ctr" rtl="0">
                        <a:lnSpc>
                          <a:spcPct val="100000"/>
                        </a:lnSpc>
                        <a:spcBef>
                          <a:spcPts val="0"/>
                        </a:spcBef>
                        <a:spcAft>
                          <a:spcPts val="0"/>
                        </a:spcAft>
                        <a:buClr>
                          <a:srgbClr val="000000"/>
                        </a:buClr>
                        <a:buFont typeface="Arial"/>
                        <a:buNone/>
                      </a:pPr>
                      <a:r>
                        <a:rPr lang="en-CA"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3,967</a:t>
                      </a:r>
                      <a:endParaRPr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lvl="0" indent="0" algn="ctr" rtl="0">
                        <a:spcBef>
                          <a:spcPts val="0"/>
                        </a:spcBef>
                        <a:spcAft>
                          <a:spcPts val="0"/>
                        </a:spcAft>
                        <a:buNone/>
                      </a:pPr>
                      <a:r>
                        <a:rPr lang="en"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4,565</a:t>
                      </a: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lvl="0" indent="0" algn="ctr" rtl="0">
                        <a:spcBef>
                          <a:spcPts val="0"/>
                        </a:spcBef>
                        <a:spcAft>
                          <a:spcPts val="0"/>
                        </a:spcAft>
                        <a:buNone/>
                      </a:pPr>
                      <a:r>
                        <a:rPr lang="en"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5,386</a:t>
                      </a: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lvl="0" indent="0" algn="ctr" rtl="0">
                        <a:spcBef>
                          <a:spcPts val="0"/>
                        </a:spcBef>
                        <a:spcAft>
                          <a:spcPts val="0"/>
                        </a:spcAft>
                        <a:buClr>
                          <a:schemeClr val="dk1"/>
                        </a:buClr>
                        <a:buSzPts val="1100"/>
                        <a:buFont typeface="Arial"/>
                        <a:buNone/>
                      </a:pPr>
                      <a:r>
                        <a:rPr lang="en"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6,580</a:t>
                      </a: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lvl="0" indent="0" algn="ctr" rtl="0">
                        <a:spcBef>
                          <a:spcPts val="0"/>
                        </a:spcBef>
                        <a:spcAft>
                          <a:spcPts val="0"/>
                        </a:spcAft>
                        <a:buNone/>
                      </a:pPr>
                      <a:r>
                        <a:rPr lang="en"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8.479</a:t>
                      </a: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3"/>
                  </a:ext>
                </a:extLst>
              </a:tr>
              <a:tr h="286186">
                <a:tc vMerge="1">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accent6">
                          <a:alpha val="0"/>
                        </a:schemeClr>
                      </a:solidFill>
                      <a:prstDash val="solid"/>
                      <a:round/>
                      <a:headEnd type="none" w="sm" len="sm"/>
                      <a:tailEnd type="none" w="sm" len="sm"/>
                    </a:lnT>
                    <a:lnB w="9525" cap="flat" cmpd="sng" algn="ctr">
                      <a:solidFill>
                        <a:schemeClr val="accent6">
                          <a:alpha val="0"/>
                        </a:schemeClr>
                      </a:solidFill>
                      <a:prstDash val="solid"/>
                      <a:round/>
                      <a:headEnd type="none" w="sm" len="sm"/>
                      <a:tailEnd type="none" w="sm" len="sm"/>
                    </a:lnB>
                    <a:solidFill>
                      <a:srgbClr val="155FE5">
                        <a:alpha val="12549"/>
                      </a:srgbClr>
                    </a:solidFill>
                  </a:tcPr>
                </a:tc>
                <a:tc>
                  <a:txBody>
                    <a:bodyPr/>
                    <a:lstStyle/>
                    <a:p>
                      <a:pPr marR="0" algn="ctr" rtl="0">
                        <a:lnSpc>
                          <a:spcPct val="100000"/>
                        </a:lnSpc>
                        <a:spcBef>
                          <a:spcPts val="0"/>
                        </a:spcBef>
                        <a:spcAft>
                          <a:spcPts val="0"/>
                        </a:spcAft>
                        <a:buClr>
                          <a:srgbClr val="000000"/>
                        </a:buClr>
                        <a:buFont typeface="Arial"/>
                      </a:pP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14.12%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0" indent="0" algn="ctr" rtl="0">
                        <a:lnSpc>
                          <a:spcPct val="100000"/>
                        </a:lnSpc>
                        <a:spcBef>
                          <a:spcPts val="0"/>
                        </a:spcBef>
                        <a:spcAft>
                          <a:spcPts val="0"/>
                        </a:spcAft>
                        <a:buClr>
                          <a:srgbClr val="000000"/>
                        </a:buClr>
                        <a:buFont typeface="Arial"/>
                        <a:buNone/>
                      </a:pPr>
                      <a:r>
                        <a:rPr lang="en-CA"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2,934</a:t>
                      </a:r>
                      <a:endParaRPr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lvl="0" indent="0" algn="ctr" rtl="0">
                        <a:spcBef>
                          <a:spcPts val="0"/>
                        </a:spcBef>
                        <a:spcAft>
                          <a:spcPts val="0"/>
                        </a:spcAft>
                        <a:buNone/>
                      </a:pPr>
                      <a:r>
                        <a:rPr lang="en"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3,269</a:t>
                      </a: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lvl="0" indent="0" algn="ctr" rtl="0">
                        <a:spcBef>
                          <a:spcPts val="0"/>
                        </a:spcBef>
                        <a:spcAft>
                          <a:spcPts val="0"/>
                        </a:spcAft>
                        <a:buNone/>
                      </a:pPr>
                      <a:r>
                        <a:rPr lang="en"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3,693</a:t>
                      </a: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lvl="0" indent="0" algn="ctr" rtl="0">
                        <a:spcBef>
                          <a:spcPts val="0"/>
                        </a:spcBef>
                        <a:spcAft>
                          <a:spcPts val="0"/>
                        </a:spcAft>
                        <a:buClr>
                          <a:schemeClr val="dk1"/>
                        </a:buClr>
                        <a:buSzPts val="1100"/>
                        <a:buFont typeface="Arial"/>
                        <a:buNone/>
                      </a:pPr>
                      <a:r>
                        <a:rPr lang="en"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4,251</a:t>
                      </a: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lvl="0" indent="0" algn="ctr" rtl="0">
                        <a:spcBef>
                          <a:spcPts val="0"/>
                        </a:spcBef>
                        <a:spcAft>
                          <a:spcPts val="0"/>
                        </a:spcAft>
                        <a:buNone/>
                      </a:pPr>
                      <a:r>
                        <a:rPr lang="en"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5,015</a:t>
                      </a: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4"/>
                  </a:ext>
                </a:extLst>
              </a:tr>
              <a:tr h="286186">
                <a:tc vMerge="1">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accent6">
                          <a:alpha val="0"/>
                        </a:schemeClr>
                      </a:solidFill>
                      <a:prstDash val="solid"/>
                      <a:round/>
                      <a:headEnd type="none" w="sm" len="sm"/>
                      <a:tailEnd type="none" w="sm" len="sm"/>
                    </a:lnT>
                    <a:lnB w="9525" cap="flat" cmpd="sng" algn="ctr">
                      <a:solidFill>
                        <a:schemeClr val="accent6">
                          <a:alpha val="0"/>
                        </a:schemeClr>
                      </a:solidFill>
                      <a:prstDash val="solid"/>
                      <a:round/>
                      <a:headEnd type="none" w="sm" len="sm"/>
                      <a:tailEnd type="none" w="sm" len="sm"/>
                    </a:lnB>
                    <a:solidFill>
                      <a:srgbClr val="155FE5">
                        <a:alpha val="25099"/>
                      </a:srgbClr>
                    </a:solidFill>
                  </a:tcPr>
                </a:tc>
                <a:tc>
                  <a:txBody>
                    <a:bodyPr/>
                    <a:lstStyle/>
                    <a:p>
                      <a:pPr marR="0" algn="ctr" rtl="0">
                        <a:lnSpc>
                          <a:spcPct val="100000"/>
                        </a:lnSpc>
                        <a:spcBef>
                          <a:spcPts val="0"/>
                        </a:spcBef>
                        <a:spcAft>
                          <a:spcPts val="0"/>
                        </a:spcAft>
                        <a:buClr>
                          <a:srgbClr val="000000"/>
                        </a:buClr>
                        <a:buFont typeface="Arial"/>
                      </a:pP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16.12%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0" indent="0" algn="ctr" rtl="0">
                        <a:lnSpc>
                          <a:spcPct val="100000"/>
                        </a:lnSpc>
                        <a:spcBef>
                          <a:spcPts val="0"/>
                        </a:spcBef>
                        <a:spcAft>
                          <a:spcPts val="0"/>
                        </a:spcAft>
                        <a:buClr>
                          <a:srgbClr val="000000"/>
                        </a:buClr>
                        <a:buFont typeface="Arial"/>
                        <a:buNone/>
                      </a:pPr>
                      <a:r>
                        <a:rPr lang="en-CA"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2,275</a:t>
                      </a:r>
                      <a:endParaRPr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lvl="0" indent="0" algn="ctr" rtl="0">
                        <a:spcBef>
                          <a:spcPts val="0"/>
                        </a:spcBef>
                        <a:spcAft>
                          <a:spcPts val="0"/>
                        </a:spcAft>
                        <a:buNone/>
                      </a:pPr>
                      <a:r>
                        <a:rPr lang="en"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2,483</a:t>
                      </a: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lvl="0" indent="0" algn="ctr" rtl="0">
                        <a:spcBef>
                          <a:spcPts val="0"/>
                        </a:spcBef>
                        <a:spcAft>
                          <a:spcPts val="0"/>
                        </a:spcAft>
                        <a:buNone/>
                      </a:pPr>
                      <a:r>
                        <a:rPr lang="en"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2,736</a:t>
                      </a: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lvl="0" indent="0" algn="ctr" rtl="0">
                        <a:spcBef>
                          <a:spcPts val="0"/>
                        </a:spcBef>
                        <a:spcAft>
                          <a:spcPts val="0"/>
                        </a:spcAft>
                        <a:buClr>
                          <a:schemeClr val="dk1"/>
                        </a:buClr>
                        <a:buSzPts val="1100"/>
                        <a:buFont typeface="Arial"/>
                        <a:buNone/>
                      </a:pPr>
                      <a:r>
                        <a:rPr lang="en"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3,046</a:t>
                      </a: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lvl="0" indent="0" algn="ctr" rtl="0">
                        <a:spcBef>
                          <a:spcPts val="0"/>
                        </a:spcBef>
                        <a:spcAft>
                          <a:spcPts val="0"/>
                        </a:spcAft>
                        <a:buNone/>
                      </a:pPr>
                      <a:r>
                        <a:rPr lang="en"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3,443</a:t>
                      </a: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5"/>
                  </a:ext>
                </a:extLst>
              </a:tr>
              <a:tr h="286186">
                <a:tc vMerge="1">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accent6">
                          <a:alpha val="0"/>
                        </a:schemeClr>
                      </a:solidFill>
                      <a:prstDash val="solid"/>
                      <a:round/>
                      <a:headEnd type="none" w="sm" len="sm"/>
                      <a:tailEnd type="none" w="sm" len="sm"/>
                    </a:lnT>
                    <a:lnB w="9525" cap="flat" cmpd="sng" algn="ctr">
                      <a:solidFill>
                        <a:schemeClr val="accent6">
                          <a:alpha val="0"/>
                        </a:schemeClr>
                      </a:solidFill>
                      <a:prstDash val="solid"/>
                      <a:round/>
                      <a:headEnd type="none" w="sm" len="sm"/>
                      <a:tailEnd type="none" w="sm" len="sm"/>
                    </a:lnB>
                    <a:solidFill>
                      <a:srgbClr val="155FE5">
                        <a:alpha val="12549"/>
                      </a:srgbClr>
                    </a:solidFill>
                  </a:tcPr>
                </a:tc>
                <a:tc>
                  <a:txBody>
                    <a:bodyPr/>
                    <a:lstStyle/>
                    <a:p>
                      <a:pPr marR="0" algn="ctr" rtl="0">
                        <a:lnSpc>
                          <a:spcPct val="100000"/>
                        </a:lnSpc>
                        <a:spcBef>
                          <a:spcPts val="0"/>
                        </a:spcBef>
                        <a:spcAft>
                          <a:spcPts val="0"/>
                        </a:spcAft>
                        <a:buClr>
                          <a:srgbClr val="000000"/>
                        </a:buClr>
                        <a:buFont typeface="Arial"/>
                      </a:pP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18.12%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0" indent="0" algn="ctr" rtl="0">
                        <a:lnSpc>
                          <a:spcPct val="100000"/>
                        </a:lnSpc>
                        <a:spcBef>
                          <a:spcPts val="0"/>
                        </a:spcBef>
                        <a:spcAft>
                          <a:spcPts val="0"/>
                        </a:spcAft>
                        <a:buClr>
                          <a:srgbClr val="000000"/>
                        </a:buClr>
                        <a:buFont typeface="Arial"/>
                        <a:buNone/>
                      </a:pPr>
                      <a:r>
                        <a:rPr lang="en-CA"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1,822</a:t>
                      </a:r>
                      <a:endParaRPr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lvl="0" indent="0" algn="ctr" rtl="0">
                        <a:spcBef>
                          <a:spcPts val="0"/>
                        </a:spcBef>
                        <a:spcAft>
                          <a:spcPts val="0"/>
                        </a:spcAft>
                        <a:buNone/>
                      </a:pPr>
                      <a:r>
                        <a:rPr lang="en"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1,960</a:t>
                      </a: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lvl="0" indent="0" algn="ctr" rtl="0">
                        <a:spcBef>
                          <a:spcPts val="0"/>
                        </a:spcBef>
                        <a:spcAft>
                          <a:spcPts val="0"/>
                        </a:spcAft>
                        <a:buClr>
                          <a:schemeClr val="dk1"/>
                        </a:buClr>
                        <a:buSzPts val="1100"/>
                        <a:buFont typeface="Arial"/>
                        <a:buNone/>
                      </a:pPr>
                      <a:r>
                        <a:rPr lang="en"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2,122</a:t>
                      </a: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lvl="0" indent="0" algn="ctr" rtl="0">
                        <a:spcBef>
                          <a:spcPts val="0"/>
                        </a:spcBef>
                        <a:spcAft>
                          <a:spcPts val="0"/>
                        </a:spcAft>
                        <a:buClr>
                          <a:schemeClr val="dk1"/>
                        </a:buClr>
                        <a:buSzPts val="1100"/>
                        <a:buFont typeface="Arial"/>
                        <a:buNone/>
                      </a:pPr>
                      <a:r>
                        <a:rPr lang="en"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2,316</a:t>
                      </a: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lvl="0" indent="0" algn="ctr" rtl="0">
                        <a:spcBef>
                          <a:spcPts val="0"/>
                        </a:spcBef>
                        <a:spcAft>
                          <a:spcPts val="0"/>
                        </a:spcAft>
                        <a:buNone/>
                      </a:pPr>
                      <a:r>
                        <a:rPr lang="en"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2,551</a:t>
                      </a: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6"/>
                  </a:ext>
                </a:extLst>
              </a:tr>
              <a:tr h="286186">
                <a:tc vMerge="1">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accent6">
                          <a:alpha val="0"/>
                        </a:schemeClr>
                      </a:solidFill>
                      <a:prstDash val="solid"/>
                      <a:round/>
                      <a:headEnd type="none" w="sm" len="sm"/>
                      <a:tailEnd type="none" w="sm" len="sm"/>
                    </a:lnT>
                    <a:lnB w="19050" cap="flat" cmpd="sng">
                      <a:solidFill>
                        <a:schemeClr val="accent6">
                          <a:alpha val="0"/>
                        </a:schemeClr>
                      </a:solidFill>
                      <a:prstDash val="solid"/>
                      <a:round/>
                      <a:headEnd type="none" w="sm" len="sm"/>
                      <a:tailEnd type="none" w="sm" len="sm"/>
                    </a:lnB>
                    <a:solidFill>
                      <a:srgbClr val="155FE5">
                        <a:alpha val="25099"/>
                      </a:srgbClr>
                    </a:solidFill>
                  </a:tcPr>
                </a:tc>
                <a:tc>
                  <a:txBody>
                    <a:bodyPr/>
                    <a:lstStyle/>
                    <a:p>
                      <a:pPr marR="0" algn="ctr" rtl="0">
                        <a:lnSpc>
                          <a:spcPct val="100000"/>
                        </a:lnSpc>
                        <a:spcBef>
                          <a:spcPts val="0"/>
                        </a:spcBef>
                        <a:spcAft>
                          <a:spcPts val="0"/>
                        </a:spcAft>
                        <a:buClr>
                          <a:srgbClr val="000000"/>
                        </a:buClr>
                        <a:buFont typeface="Arial"/>
                      </a:pP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20.12%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0" indent="0" algn="ctr" rtl="0">
                        <a:lnSpc>
                          <a:spcPct val="100000"/>
                        </a:lnSpc>
                        <a:spcBef>
                          <a:spcPts val="0"/>
                        </a:spcBef>
                        <a:spcAft>
                          <a:spcPts val="0"/>
                        </a:spcAft>
                        <a:buClr>
                          <a:srgbClr val="000000"/>
                        </a:buClr>
                        <a:buFont typeface="Arial"/>
                        <a:buNone/>
                      </a:pPr>
                      <a:r>
                        <a:rPr lang="en-CA"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1,492</a:t>
                      </a:r>
                      <a:endParaRPr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lvl="0" indent="0" algn="ctr" rtl="0">
                        <a:spcBef>
                          <a:spcPts val="0"/>
                        </a:spcBef>
                        <a:spcAft>
                          <a:spcPts val="0"/>
                        </a:spcAft>
                        <a:buNone/>
                      </a:pPr>
                      <a:r>
                        <a:rPr lang="en"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1,589</a:t>
                      </a: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lvl="0" indent="0" algn="ctr" rtl="0">
                        <a:spcBef>
                          <a:spcPts val="0"/>
                        </a:spcBef>
                        <a:spcAft>
                          <a:spcPts val="0"/>
                        </a:spcAft>
                        <a:buNone/>
                      </a:pPr>
                      <a:r>
                        <a:rPr lang="en"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1,701</a:t>
                      </a: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lvl="0" indent="0" algn="ctr" rtl="0">
                        <a:spcBef>
                          <a:spcPts val="0"/>
                        </a:spcBef>
                        <a:spcAft>
                          <a:spcPts val="0"/>
                        </a:spcAft>
                        <a:buClr>
                          <a:schemeClr val="dk1"/>
                        </a:buClr>
                        <a:buSzPts val="1100"/>
                        <a:buFont typeface="Arial"/>
                        <a:buNone/>
                      </a:pPr>
                      <a:r>
                        <a:rPr lang="en"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1,830</a:t>
                      </a: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lvl="0" indent="0" algn="ctr" rtl="0">
                        <a:spcBef>
                          <a:spcPts val="0"/>
                        </a:spcBef>
                        <a:spcAft>
                          <a:spcPts val="0"/>
                        </a:spcAft>
                        <a:buNone/>
                      </a:pPr>
                      <a:r>
                        <a:rPr lang="en"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rPr>
                        <a:t>1,982</a:t>
                      </a: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7674994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8" name="Google Shape;238;p38"/>
          <p:cNvPicPr preferRelativeResize="0"/>
          <p:nvPr/>
        </p:nvPicPr>
        <p:blipFill rotWithShape="1">
          <a:blip r:embed="rId3">
            <a:alphaModFix/>
          </a:blip>
          <a:srcRect/>
          <a:stretch/>
        </p:blipFill>
        <p:spPr>
          <a:xfrm>
            <a:off x="7049700" y="97260"/>
            <a:ext cx="1950889" cy="499915"/>
          </a:xfrm>
          <a:prstGeom prst="rect">
            <a:avLst/>
          </a:prstGeom>
          <a:noFill/>
          <a:ln>
            <a:noFill/>
          </a:ln>
        </p:spPr>
      </p:pic>
      <p:sp>
        <p:nvSpPr>
          <p:cNvPr id="239" name="Google Shape;239;p38"/>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CA" altLang="zh-CN" dirty="0">
                <a:solidFill>
                  <a:srgbClr val="103193"/>
                </a:solidFill>
              </a:rPr>
              <a:t>Sensitivity Analysis</a:t>
            </a:r>
            <a:r>
              <a:rPr lang="zh-CN" altLang="en-US" dirty="0">
                <a:solidFill>
                  <a:srgbClr val="103193"/>
                </a:solidFill>
              </a:rPr>
              <a:t> </a:t>
            </a:r>
            <a:r>
              <a:rPr lang="en-US" altLang="zh-CN" dirty="0">
                <a:solidFill>
                  <a:srgbClr val="103193"/>
                </a:solidFill>
              </a:rPr>
              <a:t>–</a:t>
            </a:r>
            <a:r>
              <a:rPr lang="zh-CN" altLang="en-US" dirty="0">
                <a:solidFill>
                  <a:srgbClr val="103193"/>
                </a:solidFill>
              </a:rPr>
              <a:t> </a:t>
            </a:r>
            <a:r>
              <a:rPr lang="en-US" altLang="zh-CN" dirty="0">
                <a:solidFill>
                  <a:srgbClr val="103193"/>
                </a:solidFill>
              </a:rPr>
              <a:t>WACC</a:t>
            </a:r>
            <a:r>
              <a:rPr lang="zh-CN" altLang="en-US" dirty="0">
                <a:solidFill>
                  <a:srgbClr val="103193"/>
                </a:solidFill>
              </a:rPr>
              <a:t> </a:t>
            </a:r>
            <a:r>
              <a:rPr lang="en-US" altLang="zh-CN" dirty="0">
                <a:solidFill>
                  <a:srgbClr val="103193"/>
                </a:solidFill>
              </a:rPr>
              <a:t>&amp;</a:t>
            </a:r>
            <a:r>
              <a:rPr lang="zh-CN" altLang="en-US" dirty="0">
                <a:solidFill>
                  <a:srgbClr val="103193"/>
                </a:solidFill>
              </a:rPr>
              <a:t> </a:t>
            </a:r>
            <a:r>
              <a:rPr lang="en-US" altLang="zh-CN" dirty="0">
                <a:solidFill>
                  <a:srgbClr val="103193"/>
                </a:solidFill>
              </a:rPr>
              <a:t>exit</a:t>
            </a:r>
            <a:r>
              <a:rPr lang="zh-CN" altLang="en-US" dirty="0">
                <a:solidFill>
                  <a:srgbClr val="103193"/>
                </a:solidFill>
              </a:rPr>
              <a:t> </a:t>
            </a:r>
            <a:r>
              <a:rPr lang="en-US" altLang="zh-CN" dirty="0">
                <a:solidFill>
                  <a:srgbClr val="103193"/>
                </a:solidFill>
              </a:rPr>
              <a:t>multiple</a:t>
            </a:r>
            <a:endParaRPr dirty="0">
              <a:solidFill>
                <a:srgbClr val="103193"/>
              </a:solidFill>
            </a:endParaRPr>
          </a:p>
        </p:txBody>
      </p:sp>
      <p:graphicFrame>
        <p:nvGraphicFramePr>
          <p:cNvPr id="2" name="Google Shape;1095;p42">
            <a:extLst>
              <a:ext uri="{FF2B5EF4-FFF2-40B4-BE49-F238E27FC236}">
                <a16:creationId xmlns:a16="http://schemas.microsoft.com/office/drawing/2014/main" id="{C96F7926-0DDA-0DDC-B77A-F473D7A8C47C}"/>
              </a:ext>
            </a:extLst>
          </p:cNvPr>
          <p:cNvGraphicFramePr/>
          <p:nvPr>
            <p:extLst>
              <p:ext uri="{D42A27DB-BD31-4B8C-83A1-F6EECF244321}">
                <p14:modId xmlns:p14="http://schemas.microsoft.com/office/powerpoint/2010/main" val="446749110"/>
              </p:ext>
            </p:extLst>
          </p:nvPr>
        </p:nvGraphicFramePr>
        <p:xfrm>
          <a:off x="791954" y="1017390"/>
          <a:ext cx="7560091" cy="3117540"/>
        </p:xfrm>
        <a:graphic>
          <a:graphicData uri="http://schemas.openxmlformats.org/drawingml/2006/table">
            <a:tbl>
              <a:tblPr>
                <a:noFill/>
              </a:tblPr>
              <a:tblGrid>
                <a:gridCol w="1080013">
                  <a:extLst>
                    <a:ext uri="{9D8B030D-6E8A-4147-A177-3AD203B41FA5}">
                      <a16:colId xmlns:a16="http://schemas.microsoft.com/office/drawing/2014/main" val="1057917211"/>
                    </a:ext>
                  </a:extLst>
                </a:gridCol>
                <a:gridCol w="1080013">
                  <a:extLst>
                    <a:ext uri="{9D8B030D-6E8A-4147-A177-3AD203B41FA5}">
                      <a16:colId xmlns:a16="http://schemas.microsoft.com/office/drawing/2014/main" val="1408251085"/>
                    </a:ext>
                  </a:extLst>
                </a:gridCol>
                <a:gridCol w="1080013">
                  <a:extLst>
                    <a:ext uri="{9D8B030D-6E8A-4147-A177-3AD203B41FA5}">
                      <a16:colId xmlns:a16="http://schemas.microsoft.com/office/drawing/2014/main" val="194482370"/>
                    </a:ext>
                  </a:extLst>
                </a:gridCol>
                <a:gridCol w="1080013">
                  <a:extLst>
                    <a:ext uri="{9D8B030D-6E8A-4147-A177-3AD203B41FA5}">
                      <a16:colId xmlns:a16="http://schemas.microsoft.com/office/drawing/2014/main" val="20000"/>
                    </a:ext>
                  </a:extLst>
                </a:gridCol>
                <a:gridCol w="1080013">
                  <a:extLst>
                    <a:ext uri="{9D8B030D-6E8A-4147-A177-3AD203B41FA5}">
                      <a16:colId xmlns:a16="http://schemas.microsoft.com/office/drawing/2014/main" val="20001"/>
                    </a:ext>
                  </a:extLst>
                </a:gridCol>
                <a:gridCol w="1080013">
                  <a:extLst>
                    <a:ext uri="{9D8B030D-6E8A-4147-A177-3AD203B41FA5}">
                      <a16:colId xmlns:a16="http://schemas.microsoft.com/office/drawing/2014/main" val="20002"/>
                    </a:ext>
                  </a:extLst>
                </a:gridCol>
                <a:gridCol w="1080013">
                  <a:extLst>
                    <a:ext uri="{9D8B030D-6E8A-4147-A177-3AD203B41FA5}">
                      <a16:colId xmlns:a16="http://schemas.microsoft.com/office/drawing/2014/main" val="20003"/>
                    </a:ext>
                  </a:extLst>
                </a:gridCol>
              </a:tblGrid>
              <a:tr h="381589">
                <a:tc gridSpan="7">
                  <a:txBody>
                    <a:bodyPr/>
                    <a:lstStyle/>
                    <a:p>
                      <a:pPr marL="0" lvl="0" indent="0" algn="ctr" rtl="0">
                        <a:spcBef>
                          <a:spcPts val="0"/>
                        </a:spcBef>
                        <a:spcAft>
                          <a:spcPts val="0"/>
                        </a:spcAft>
                        <a:buNone/>
                      </a:pPr>
                      <a:r>
                        <a:rPr lang="en-CA" sz="2000" b="1" dirty="0">
                          <a:solidFill>
                            <a:schemeClr val="lt1"/>
                          </a:solidFill>
                          <a:latin typeface="Fira Sans Extra Condensed"/>
                          <a:cs typeface="Fira Sans Extra Condensed"/>
                          <a:sym typeface="Fira Sans Extra Condensed"/>
                        </a:rPr>
                        <a:t>Implied </a:t>
                      </a:r>
                      <a:r>
                        <a:rPr lang="en-US" sz="2000" b="1" dirty="0">
                          <a:solidFill>
                            <a:schemeClr val="lt1"/>
                          </a:solidFill>
                          <a:latin typeface="Fira Sans Extra Condensed"/>
                          <a:cs typeface="Fira Sans Extra Condensed"/>
                          <a:sym typeface="Fira Sans Extra Condensed"/>
                        </a:rPr>
                        <a:t>Share Price</a:t>
                      </a:r>
                      <a:endParaRPr sz="2000" b="1" dirty="0">
                        <a:solidFill>
                          <a:schemeClr val="lt1"/>
                        </a:solidFill>
                        <a:latin typeface="Fira Sans Extra Condensed"/>
                        <a:cs typeface="Fira Sans Extra Condensed"/>
                        <a:sym typeface="Fira Sans Extra Condensed"/>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marL="0" lvl="0" indent="0" algn="ctr" rtl="0">
                        <a:spcBef>
                          <a:spcPts val="0"/>
                        </a:spcBef>
                        <a:spcAft>
                          <a:spcPts val="0"/>
                        </a:spcAft>
                        <a:buNone/>
                      </a:pPr>
                      <a:endParaRPr sz="21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lgn="ctr">
                      <a:solidFill>
                        <a:schemeClr val="accent6">
                          <a:alpha val="0"/>
                        </a:schemeClr>
                      </a:solidFill>
                      <a:prstDash val="solid"/>
                      <a:round/>
                      <a:headEnd type="none" w="sm" len="sm"/>
                      <a:tailEnd type="none" w="sm" len="sm"/>
                    </a:lnB>
                    <a:solidFill>
                      <a:schemeClr val="accent2"/>
                    </a:solidFill>
                  </a:tcPr>
                </a:tc>
                <a:tc hMerge="1">
                  <a:txBody>
                    <a:bodyPr/>
                    <a:lstStyle/>
                    <a:p>
                      <a:pPr marL="0" lvl="0" indent="0" algn="ctr" rtl="0">
                        <a:spcBef>
                          <a:spcPts val="0"/>
                        </a:spcBef>
                        <a:spcAft>
                          <a:spcPts val="0"/>
                        </a:spcAft>
                        <a:buNone/>
                      </a:pPr>
                      <a:endParaRPr sz="21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lgn="ctr">
                      <a:solidFill>
                        <a:schemeClr val="accent6">
                          <a:alpha val="0"/>
                        </a:schemeClr>
                      </a:solidFill>
                      <a:prstDash val="solid"/>
                      <a:round/>
                      <a:headEnd type="none" w="sm" len="sm"/>
                      <a:tailEnd type="none" w="sm" len="sm"/>
                    </a:lnB>
                    <a:solidFill>
                      <a:schemeClr val="accent2"/>
                    </a:solidFill>
                  </a:tcPr>
                </a:tc>
                <a:tc hMerge="1">
                  <a:txBody>
                    <a:bodyPr/>
                    <a:lstStyle/>
                    <a:p>
                      <a:pPr marL="0" lvl="0" indent="0" algn="ctr" rtl="0">
                        <a:spcBef>
                          <a:spcPts val="0"/>
                        </a:spcBef>
                        <a:spcAft>
                          <a:spcPts val="0"/>
                        </a:spcAft>
                        <a:buNone/>
                      </a:pPr>
                      <a:r>
                        <a:rPr lang="en" sz="2100" b="1" dirty="0">
                          <a:solidFill>
                            <a:schemeClr val="lt1"/>
                          </a:solidFill>
                          <a:latin typeface="Fira Sans Extra Condensed"/>
                          <a:ea typeface="Fira Sans Extra Condensed"/>
                          <a:cs typeface="Fira Sans Extra Condensed"/>
                          <a:sym typeface="Fira Sans Extra Condensed"/>
                        </a:rPr>
                        <a:t>Q1</a:t>
                      </a:r>
                      <a:endParaRPr sz="21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6">
                          <a:alpha val="0"/>
                        </a:schemeClr>
                      </a:solidFill>
                      <a:prstDash val="solid"/>
                      <a:round/>
                      <a:headEnd type="none" w="sm" len="sm"/>
                      <a:tailEnd type="none" w="sm" len="sm"/>
                    </a:lnB>
                    <a:solidFill>
                      <a:schemeClr val="accent2"/>
                    </a:solidFill>
                  </a:tcPr>
                </a:tc>
                <a:tc hMerge="1">
                  <a:txBody>
                    <a:bodyPr/>
                    <a:lstStyle/>
                    <a:p>
                      <a:pPr marL="0" lvl="0" indent="0" algn="ctr" rtl="0">
                        <a:spcBef>
                          <a:spcPts val="0"/>
                        </a:spcBef>
                        <a:spcAft>
                          <a:spcPts val="0"/>
                        </a:spcAft>
                        <a:buNone/>
                      </a:pPr>
                      <a:r>
                        <a:rPr lang="en" sz="2100" b="1" dirty="0">
                          <a:solidFill>
                            <a:schemeClr val="lt1"/>
                          </a:solidFill>
                          <a:latin typeface="Fira Sans Extra Condensed"/>
                          <a:ea typeface="Fira Sans Extra Condensed"/>
                          <a:cs typeface="Fira Sans Extra Condensed"/>
                          <a:sym typeface="Fira Sans Extra Condensed"/>
                        </a:rPr>
                        <a:t>Q2</a:t>
                      </a:r>
                      <a:endParaRPr sz="21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6">
                          <a:alpha val="0"/>
                        </a:schemeClr>
                      </a:solidFill>
                      <a:prstDash val="solid"/>
                      <a:round/>
                      <a:headEnd type="none" w="sm" len="sm"/>
                      <a:tailEnd type="none" w="sm" len="sm"/>
                    </a:lnB>
                    <a:solidFill>
                      <a:schemeClr val="accent3"/>
                    </a:solidFill>
                  </a:tcPr>
                </a:tc>
                <a:tc hMerge="1">
                  <a:txBody>
                    <a:bodyPr/>
                    <a:lstStyle/>
                    <a:p>
                      <a:pPr marL="0" lvl="0" indent="0" algn="ctr" rtl="0">
                        <a:spcBef>
                          <a:spcPts val="0"/>
                        </a:spcBef>
                        <a:spcAft>
                          <a:spcPts val="0"/>
                        </a:spcAft>
                        <a:buNone/>
                      </a:pPr>
                      <a:r>
                        <a:rPr lang="en" sz="2100" b="1" dirty="0">
                          <a:solidFill>
                            <a:schemeClr val="lt1"/>
                          </a:solidFill>
                          <a:latin typeface="Fira Sans Extra Condensed"/>
                          <a:ea typeface="Fira Sans Extra Condensed"/>
                          <a:cs typeface="Fira Sans Extra Condensed"/>
                          <a:sym typeface="Fira Sans Extra Condensed"/>
                        </a:rPr>
                        <a:t>Q3</a:t>
                      </a:r>
                      <a:endParaRPr sz="21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6">
                          <a:alpha val="0"/>
                        </a:schemeClr>
                      </a:solidFill>
                      <a:prstDash val="solid"/>
                      <a:round/>
                      <a:headEnd type="none" w="sm" len="sm"/>
                      <a:tailEnd type="none" w="sm" len="sm"/>
                    </a:lnB>
                    <a:solidFill>
                      <a:schemeClr val="accent2"/>
                    </a:solidFill>
                  </a:tcPr>
                </a:tc>
                <a:tc hMerge="1">
                  <a:txBody>
                    <a:bodyPr/>
                    <a:lstStyle/>
                    <a:p>
                      <a:pPr marL="0" lvl="0" indent="0" algn="ctr" rtl="0">
                        <a:spcBef>
                          <a:spcPts val="0"/>
                        </a:spcBef>
                        <a:spcAft>
                          <a:spcPts val="0"/>
                        </a:spcAft>
                        <a:buNone/>
                      </a:pPr>
                      <a:r>
                        <a:rPr lang="en" sz="2100" b="1" dirty="0">
                          <a:solidFill>
                            <a:schemeClr val="lt1"/>
                          </a:solidFill>
                          <a:latin typeface="Fira Sans Extra Condensed"/>
                          <a:ea typeface="Fira Sans Extra Condensed"/>
                          <a:cs typeface="Fira Sans Extra Condensed"/>
                          <a:sym typeface="Fira Sans Extra Condensed"/>
                        </a:rPr>
                        <a:t>Q4</a:t>
                      </a:r>
                      <a:endParaRPr sz="21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6">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86186">
                <a:tc>
                  <a:txBody>
                    <a:bodyPr/>
                    <a:lstStyle/>
                    <a:p>
                      <a:pPr marL="0" lvl="0" indent="0" algn="ctr" rtl="0">
                        <a:spcBef>
                          <a:spcPts val="0"/>
                        </a:spcBef>
                        <a:spcAft>
                          <a:spcPts val="0"/>
                        </a:spcAft>
                        <a:buNone/>
                      </a:pP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rowSpan="2">
                  <a:txBody>
                    <a:bodyPr/>
                    <a:lstStyle/>
                    <a:p>
                      <a:pPr marL="0" lvl="0" indent="0" algn="ctr" rtl="0">
                        <a:spcBef>
                          <a:spcPts val="0"/>
                        </a:spcBef>
                        <a:spcAft>
                          <a:spcPts val="0"/>
                        </a:spcAft>
                        <a:buNone/>
                      </a:pPr>
                      <a:r>
                        <a:rPr lang="en-US" altLang="zh-CN" sz="1400" b="1">
                          <a:solidFill>
                            <a:schemeClr val="bg1"/>
                          </a:solidFill>
                          <a:latin typeface="Calibri" panose="020F0502020204030204" pitchFamily="34" charset="0"/>
                          <a:ea typeface="Calibri" panose="020F0502020204030204" pitchFamily="34" charset="0"/>
                          <a:cs typeface="Calibri" panose="020F0502020204030204" pitchFamily="34" charset="0"/>
                          <a:sym typeface="Roboto"/>
                        </a:rPr>
                        <a:t>Share</a:t>
                      </a:r>
                      <a:r>
                        <a:rPr lang="zh-CN" altLang="en-US" sz="1400" b="1">
                          <a:solidFill>
                            <a:schemeClr val="bg1"/>
                          </a:solidFill>
                          <a:latin typeface="Calibri" panose="020F0502020204030204" pitchFamily="34" charset="0"/>
                          <a:ea typeface="Roboto"/>
                          <a:cs typeface="Calibri" panose="020F0502020204030204" pitchFamily="34" charset="0"/>
                          <a:sym typeface="Roboto"/>
                        </a:rPr>
                        <a:t> </a:t>
                      </a:r>
                      <a:r>
                        <a:rPr lang="en-US" altLang="zh-CN" sz="1400" b="1">
                          <a:solidFill>
                            <a:schemeClr val="bg1"/>
                          </a:solidFill>
                          <a:latin typeface="Calibri" panose="020F0502020204030204" pitchFamily="34" charset="0"/>
                          <a:ea typeface="Calibri" panose="020F0502020204030204" pitchFamily="34" charset="0"/>
                          <a:cs typeface="Calibri" panose="020F0502020204030204" pitchFamily="34" charset="0"/>
                          <a:sym typeface="Roboto"/>
                        </a:rPr>
                        <a:t>price</a:t>
                      </a:r>
                    </a:p>
                    <a:p>
                      <a:pPr marL="0" lvl="0" indent="0" algn="ctr" rtl="0">
                        <a:spcBef>
                          <a:spcPts val="0"/>
                        </a:spcBef>
                        <a:spcAft>
                          <a:spcPts val="0"/>
                        </a:spcAft>
                        <a:buNone/>
                      </a:pPr>
                      <a:r>
                        <a:rPr lang="en-CA" altLang="zh-CN" sz="1400" b="1">
                          <a:solidFill>
                            <a:schemeClr val="bg1"/>
                          </a:solidFill>
                          <a:latin typeface="Calibri" panose="020F0502020204030204" pitchFamily="34" charset="0"/>
                          <a:ea typeface="Calibri" panose="020F0502020204030204" pitchFamily="34" charset="0"/>
                          <a:cs typeface="Calibri" panose="020F0502020204030204" pitchFamily="34" charset="0"/>
                          <a:sym typeface="Roboto"/>
                        </a:rPr>
                        <a:t>(</a:t>
                      </a:r>
                      <a:r>
                        <a:rPr lang="en-US" altLang="zh-CN" sz="1400" b="1">
                          <a:solidFill>
                            <a:schemeClr val="bg1"/>
                          </a:solidFill>
                          <a:latin typeface="Calibri" panose="020F0502020204030204" pitchFamily="34" charset="0"/>
                          <a:ea typeface="Calibri" panose="020F0502020204030204" pitchFamily="34" charset="0"/>
                          <a:cs typeface="Calibri" panose="020F0502020204030204" pitchFamily="34" charset="0"/>
                          <a:sym typeface="Roboto"/>
                        </a:rPr>
                        <a:t>$</a:t>
                      </a:r>
                      <a:r>
                        <a:rPr lang="en-CA" altLang="zh-CN" sz="1400" b="1">
                          <a:solidFill>
                            <a:schemeClr val="bg1"/>
                          </a:solidFill>
                          <a:latin typeface="Calibri" panose="020F0502020204030204" pitchFamily="34" charset="0"/>
                          <a:ea typeface="Calibri" panose="020F0502020204030204" pitchFamily="34" charset="0"/>
                          <a:cs typeface="Calibri" panose="020F0502020204030204" pitchFamily="34" charset="0"/>
                          <a:sym typeface="Roboto"/>
                        </a:rPr>
                        <a:t>)</a:t>
                      </a:r>
                      <a:endParaRPr sz="1400" b="1" dirty="0">
                        <a:solidFill>
                          <a:schemeClr val="bg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gridSpan="5">
                  <a:txBody>
                    <a:bodyPr/>
                    <a:lstStyle/>
                    <a:p>
                      <a:pPr marL="0" lvl="0" indent="0" algn="ctr" rtl="0">
                        <a:spcBef>
                          <a:spcPts val="0"/>
                        </a:spcBef>
                        <a:spcAft>
                          <a:spcPts val="0"/>
                        </a:spcAft>
                        <a:buNone/>
                      </a:pPr>
                      <a:r>
                        <a:rPr lang="en-US" altLang="zh-CN" sz="1600" b="1" dirty="0">
                          <a:solidFill>
                            <a:schemeClr val="bg1"/>
                          </a:solidFill>
                          <a:latin typeface="Calibri" panose="020F0502020204030204" pitchFamily="34" charset="0"/>
                          <a:ea typeface="Calibri" panose="020F0502020204030204" pitchFamily="34" charset="0"/>
                          <a:cs typeface="Calibri" panose="020F0502020204030204" pitchFamily="34" charset="0"/>
                          <a:sym typeface="Roboto"/>
                        </a:rPr>
                        <a:t>Exit</a:t>
                      </a:r>
                      <a:r>
                        <a:rPr lang="zh-CN" altLang="en-US" sz="1600" b="1" dirty="0">
                          <a:solidFill>
                            <a:schemeClr val="bg1"/>
                          </a:solidFill>
                          <a:latin typeface="Calibri" panose="020F0502020204030204" pitchFamily="34" charset="0"/>
                          <a:ea typeface="Roboto"/>
                          <a:cs typeface="Calibri" panose="020F0502020204030204" pitchFamily="34" charset="0"/>
                          <a:sym typeface="Roboto"/>
                        </a:rPr>
                        <a:t> </a:t>
                      </a:r>
                      <a:r>
                        <a:rPr lang="en-US" altLang="zh-CN" sz="1600" b="1" dirty="0">
                          <a:solidFill>
                            <a:schemeClr val="bg1"/>
                          </a:solidFill>
                          <a:latin typeface="Calibri" panose="020F0502020204030204" pitchFamily="34" charset="0"/>
                          <a:ea typeface="Calibri" panose="020F0502020204030204" pitchFamily="34" charset="0"/>
                          <a:cs typeface="Calibri" panose="020F0502020204030204" pitchFamily="34" charset="0"/>
                          <a:sym typeface="Roboto"/>
                        </a:rPr>
                        <a:t>multiple</a:t>
                      </a:r>
                      <a:endParaRPr sz="1600" b="1" dirty="0">
                        <a:solidFill>
                          <a:schemeClr val="bg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rgbClr val="155FE5">
                        <a:alpha val="25099"/>
                      </a:srgbClr>
                    </a:solidFill>
                  </a:tcPr>
                </a:tc>
                <a:tc hMerge="1">
                  <a:txBody>
                    <a:bodyPr/>
                    <a:lstStyle/>
                    <a:p>
                      <a:pPr marL="0" lvl="0" indent="0" algn="ctr" rtl="0">
                        <a:spcBef>
                          <a:spcPts val="0"/>
                        </a:spcBef>
                        <a:spcAft>
                          <a:spcPts val="0"/>
                        </a:spcAft>
                        <a:buClr>
                          <a:schemeClr val="dk1"/>
                        </a:buClr>
                        <a:buSzPts val="1100"/>
                        <a:buFont typeface="Arial"/>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rgbClr val="2A8BFD">
                        <a:alpha val="25099"/>
                      </a:srgbClr>
                    </a:solidFill>
                  </a:tcPr>
                </a:tc>
                <a:tc hMerge="1">
                  <a:txBody>
                    <a:bodyPr/>
                    <a:lstStyle/>
                    <a:p>
                      <a:pPr marL="0" lvl="0" indent="0" algn="ctr" rtl="0">
                        <a:spcBef>
                          <a:spcPts val="0"/>
                        </a:spcBef>
                        <a:spcAft>
                          <a:spcPts val="0"/>
                        </a:spcAft>
                        <a:buClr>
                          <a:schemeClr val="dk1"/>
                        </a:buClr>
                        <a:buSzPts val="1100"/>
                        <a:buFont typeface="Arial"/>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rgbClr val="155FE5">
                        <a:alpha val="25099"/>
                      </a:srgbClr>
                    </a:solidFill>
                  </a:tcPr>
                </a:tc>
                <a:tc hMerge="1">
                  <a:txBody>
                    <a:bodyPr/>
                    <a:lstStyle/>
                    <a:p>
                      <a:pPr marL="0" lvl="0" indent="0" algn="ctr" rtl="0">
                        <a:spcBef>
                          <a:spcPts val="0"/>
                        </a:spcBef>
                        <a:spcAft>
                          <a:spcPts val="0"/>
                        </a:spcAft>
                        <a:buClr>
                          <a:schemeClr val="dk1"/>
                        </a:buClr>
                        <a:buSzPts val="1100"/>
                        <a:buFont typeface="Arial"/>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solidFill>
                      <a:srgbClr val="2A8BFD">
                        <a:alpha val="25099"/>
                      </a:srgbClr>
                    </a:solidFill>
                  </a:tcPr>
                </a:tc>
                <a:extLst>
                  <a:ext uri="{0D108BD9-81ED-4DB2-BD59-A6C34878D82A}">
                    <a16:rowId xmlns:a16="http://schemas.microsoft.com/office/drawing/2014/main" val="10001"/>
                  </a:ext>
                </a:extLst>
              </a:tr>
              <a:tr h="367200">
                <a:tc>
                  <a:txBody>
                    <a:bodyPr/>
                    <a:lstStyle/>
                    <a:p>
                      <a:pPr marL="0" lvl="0" indent="0" algn="ctr" rtl="0">
                        <a:spcBef>
                          <a:spcPts val="0"/>
                        </a:spcBef>
                        <a:spcAft>
                          <a:spcPts val="0"/>
                        </a:spcAft>
                        <a:buNone/>
                      </a:pPr>
                      <a:endParaRPr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vMerge="1">
                  <a:txBody>
                    <a:bodyPr/>
                    <a:lstStyle/>
                    <a:p>
                      <a:pPr marL="0" lvl="0" indent="0" algn="ctr" rtl="0">
                        <a:spcBef>
                          <a:spcPts val="0"/>
                        </a:spcBef>
                        <a:spcAft>
                          <a:spcPts val="0"/>
                        </a:spcAft>
                        <a:buNone/>
                      </a:pPr>
                      <a:r>
                        <a:rPr lang="en-US" altLang="zh-CN" sz="1100" dirty="0">
                          <a:solidFill>
                            <a:schemeClr val="dk1"/>
                          </a:solidFill>
                          <a:latin typeface="Roboto"/>
                          <a:ea typeface="Roboto"/>
                          <a:cs typeface="Roboto"/>
                          <a:sym typeface="Roboto"/>
                        </a:rPr>
                        <a:t>EV </a:t>
                      </a:r>
                      <a:r>
                        <a:rPr lang="en-CA" altLang="zh-CN" sz="1100" dirty="0">
                          <a:solidFill>
                            <a:schemeClr val="dk1"/>
                          </a:solidFill>
                          <a:latin typeface="Roboto"/>
                          <a:ea typeface="Roboto"/>
                          <a:cs typeface="Roboto"/>
                          <a:sym typeface="Roboto"/>
                        </a:rPr>
                        <a:t>(thousand)</a:t>
                      </a:r>
                      <a:endParaRPr sz="1100" dirty="0">
                        <a:solidFill>
                          <a:schemeClr val="dk1"/>
                        </a:solidFill>
                        <a:latin typeface="Roboto"/>
                        <a:ea typeface="Roboto"/>
                        <a:cs typeface="Roboto"/>
                        <a:sym typeface="Roboto"/>
                      </a:endParaRPr>
                    </a:p>
                  </a:txBody>
                  <a:tcPr marL="91425" marR="91425" marT="91425" marB="91425"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30.78</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32.78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34.78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36.78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38.78</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2"/>
                  </a:ext>
                </a:extLst>
              </a:tr>
              <a:tr h="367200">
                <a:tc rowSpan="5">
                  <a:txBody>
                    <a:bodyPr/>
                    <a:lstStyle/>
                    <a:p>
                      <a:pPr marL="0" lvl="0" indent="0" algn="ctr" rtl="0">
                        <a:spcBef>
                          <a:spcPts val="0"/>
                        </a:spcBef>
                        <a:spcAft>
                          <a:spcPts val="0"/>
                        </a:spcAft>
                        <a:buNone/>
                      </a:pPr>
                      <a:r>
                        <a:rPr lang="en-US" altLang="zh-CN" sz="16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Roboto"/>
                        </a:rPr>
                        <a:t>WACC</a:t>
                      </a:r>
                      <a:endParaRPr sz="16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Roboto"/>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13.23%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132.39</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141.22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150.04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2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158.87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2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167.7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3"/>
                  </a:ext>
                </a:extLst>
              </a:tr>
              <a:tr h="367200">
                <a:tc vMerge="1">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accent6">
                          <a:alpha val="0"/>
                        </a:schemeClr>
                      </a:solidFill>
                      <a:prstDash val="solid"/>
                      <a:round/>
                      <a:headEnd type="none" w="sm" len="sm"/>
                      <a:tailEnd type="none" w="sm" len="sm"/>
                    </a:lnT>
                    <a:lnB w="9525" cap="flat" cmpd="sng" algn="ctr">
                      <a:solidFill>
                        <a:schemeClr val="accent6">
                          <a:alpha val="0"/>
                        </a:schemeClr>
                      </a:solidFill>
                      <a:prstDash val="solid"/>
                      <a:round/>
                      <a:headEnd type="none" w="sm" len="sm"/>
                      <a:tailEnd type="none" w="sm" len="sm"/>
                    </a:lnB>
                    <a:solidFill>
                      <a:srgbClr val="155FE5">
                        <a:alpha val="12549"/>
                      </a:srgb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15.08%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2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121.55</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129.69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137.83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145.97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12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154.11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4"/>
                  </a:ext>
                </a:extLst>
              </a:tr>
              <a:tr h="367200">
                <a:tc vMerge="1">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accent6">
                          <a:alpha val="0"/>
                        </a:schemeClr>
                      </a:solidFill>
                      <a:prstDash val="solid"/>
                      <a:round/>
                      <a:headEnd type="none" w="sm" len="sm"/>
                      <a:tailEnd type="none" w="sm" len="sm"/>
                    </a:lnT>
                    <a:lnB w="9525" cap="flat" cmpd="sng" algn="ctr">
                      <a:solidFill>
                        <a:schemeClr val="accent6">
                          <a:alpha val="0"/>
                        </a:schemeClr>
                      </a:solidFill>
                      <a:prstDash val="solid"/>
                      <a:round/>
                      <a:headEnd type="none" w="sm" len="sm"/>
                      <a:tailEnd type="none" w="sm" len="sm"/>
                    </a:lnB>
                    <a:solidFill>
                      <a:srgbClr val="155FE5">
                        <a:alpha val="25099"/>
                      </a:srgb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16.12%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2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115.93</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123.71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131.51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139.27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12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147.06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5"/>
                  </a:ext>
                </a:extLst>
              </a:tr>
              <a:tr h="367200">
                <a:tc vMerge="1">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accent6">
                          <a:alpha val="0"/>
                        </a:schemeClr>
                      </a:solidFill>
                      <a:prstDash val="solid"/>
                      <a:round/>
                      <a:headEnd type="none" w="sm" len="sm"/>
                      <a:tailEnd type="none" w="sm" len="sm"/>
                    </a:lnT>
                    <a:lnB w="9525" cap="flat" cmpd="sng" algn="ctr">
                      <a:solidFill>
                        <a:schemeClr val="accent6">
                          <a:alpha val="0"/>
                        </a:schemeClr>
                      </a:solidFill>
                      <a:prstDash val="solid"/>
                      <a:round/>
                      <a:headEnd type="none" w="sm" len="sm"/>
                      <a:tailEnd type="none" w="sm" len="sm"/>
                    </a:lnB>
                    <a:solidFill>
                      <a:srgbClr val="155FE5">
                        <a:alpha val="12549"/>
                      </a:srgb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17.86%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107.14</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2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114.36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121.58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128.81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136.03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6"/>
                  </a:ext>
                </a:extLst>
              </a:tr>
              <a:tr h="367200">
                <a:tc vMerge="1">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accent6">
                          <a:alpha val="0"/>
                        </a:schemeClr>
                      </a:solidFill>
                      <a:prstDash val="solid"/>
                      <a:round/>
                      <a:headEnd type="none" w="sm" len="sm"/>
                      <a:tailEnd type="none" w="sm" len="sm"/>
                    </a:lnT>
                    <a:lnB w="19050" cap="flat" cmpd="sng">
                      <a:solidFill>
                        <a:schemeClr val="accent6">
                          <a:alpha val="0"/>
                        </a:schemeClr>
                      </a:solidFill>
                      <a:prstDash val="solid"/>
                      <a:round/>
                      <a:headEnd type="none" w="sm" len="sm"/>
                      <a:tailEnd type="none" w="sm" len="sm"/>
                    </a:lnB>
                    <a:solidFill>
                      <a:srgbClr val="155FE5">
                        <a:alpha val="25099"/>
                      </a:srgb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19.71%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98.62</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2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105.3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2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111.98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118.66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125.34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833383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8" name="Google Shape;238;p38"/>
          <p:cNvPicPr preferRelativeResize="0"/>
          <p:nvPr/>
        </p:nvPicPr>
        <p:blipFill rotWithShape="1">
          <a:blip r:embed="rId3">
            <a:alphaModFix/>
          </a:blip>
          <a:srcRect/>
          <a:stretch/>
        </p:blipFill>
        <p:spPr>
          <a:xfrm>
            <a:off x="7049700" y="97260"/>
            <a:ext cx="1950889" cy="499915"/>
          </a:xfrm>
          <a:prstGeom prst="rect">
            <a:avLst/>
          </a:prstGeom>
          <a:noFill/>
          <a:ln>
            <a:noFill/>
          </a:ln>
        </p:spPr>
      </p:pic>
      <p:sp>
        <p:nvSpPr>
          <p:cNvPr id="239" name="Google Shape;239;p38"/>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ltLang="zh-CN" dirty="0">
                <a:solidFill>
                  <a:srgbClr val="103193"/>
                </a:solidFill>
              </a:rPr>
              <a:t>Determine Valuation</a:t>
            </a:r>
            <a:endParaRPr dirty="0">
              <a:solidFill>
                <a:srgbClr val="103193"/>
              </a:solidFill>
            </a:endParaRPr>
          </a:p>
        </p:txBody>
      </p:sp>
      <p:grpSp>
        <p:nvGrpSpPr>
          <p:cNvPr id="16" name="组合 15">
            <a:extLst>
              <a:ext uri="{FF2B5EF4-FFF2-40B4-BE49-F238E27FC236}">
                <a16:creationId xmlns:a16="http://schemas.microsoft.com/office/drawing/2014/main" id="{7464B3E0-1DE6-372D-7854-3CF73CB8B12E}"/>
              </a:ext>
            </a:extLst>
          </p:cNvPr>
          <p:cNvGrpSpPr/>
          <p:nvPr/>
        </p:nvGrpSpPr>
        <p:grpSpPr>
          <a:xfrm>
            <a:off x="3188732" y="918757"/>
            <a:ext cx="2764799" cy="3256606"/>
            <a:chOff x="3188732" y="918757"/>
            <a:chExt cx="2764799" cy="3256606"/>
          </a:xfrm>
        </p:grpSpPr>
        <p:sp>
          <p:nvSpPr>
            <p:cNvPr id="10" name="Google Shape;868;p34">
              <a:extLst>
                <a:ext uri="{FF2B5EF4-FFF2-40B4-BE49-F238E27FC236}">
                  <a16:creationId xmlns:a16="http://schemas.microsoft.com/office/drawing/2014/main" id="{4A5E3452-1F08-CF24-43D4-312599DDC528}"/>
                </a:ext>
              </a:extLst>
            </p:cNvPr>
            <p:cNvSpPr txBox="1"/>
            <p:nvPr/>
          </p:nvSpPr>
          <p:spPr>
            <a:xfrm>
              <a:off x="3188732" y="2543321"/>
              <a:ext cx="2763062" cy="800282"/>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CA" altLang="zh-CN"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Enterprise value AFTER announcement</a:t>
              </a:r>
            </a:p>
          </p:txBody>
        </p:sp>
        <p:sp>
          <p:nvSpPr>
            <p:cNvPr id="11" name="Google Shape;869;p34">
              <a:extLst>
                <a:ext uri="{FF2B5EF4-FFF2-40B4-BE49-F238E27FC236}">
                  <a16:creationId xmlns:a16="http://schemas.microsoft.com/office/drawing/2014/main" id="{0481098B-6D27-86FD-9AFC-67344E054432}"/>
                </a:ext>
              </a:extLst>
            </p:cNvPr>
            <p:cNvSpPr txBox="1"/>
            <p:nvPr/>
          </p:nvSpPr>
          <p:spPr>
            <a:xfrm>
              <a:off x="3188732" y="1681729"/>
              <a:ext cx="2763062" cy="840921"/>
            </a:xfrm>
            <a:prstGeom prst="rect">
              <a:avLst/>
            </a:prstGeom>
            <a:solidFill>
              <a:srgbClr val="2A8BFD">
                <a:alpha val="12549"/>
              </a:srgb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600" b="1" i="0" u="none" strike="noStrike" kern="0" cap="none" spc="0" normalizeH="0" baseline="0" noProof="0" dirty="0">
                  <a:ln>
                    <a:noFill/>
                  </a:ln>
                  <a:solidFill>
                    <a:srgbClr val="2A8BFD"/>
                  </a:solidFill>
                  <a:effectLst/>
                  <a:uLnTx/>
                  <a:uFillTx/>
                  <a:latin typeface="Fira Sans Extra Condensed"/>
                  <a:ea typeface="Fira Sans Extra Condensed"/>
                  <a:cs typeface="Fira Sans Extra Condensed"/>
                  <a:sym typeface="Fira Sans Extra Condensed"/>
                </a:rPr>
                <a:t>$17.5b</a:t>
              </a:r>
              <a:endParaRPr kumimoji="0" sz="3600" b="1" i="0" u="none" strike="noStrike" kern="0" cap="none" spc="0" normalizeH="0" baseline="0" noProof="0" dirty="0">
                <a:ln>
                  <a:noFill/>
                </a:ln>
                <a:solidFill>
                  <a:srgbClr val="2A8BFD"/>
                </a:solidFill>
                <a:effectLst/>
                <a:uLnTx/>
                <a:uFillTx/>
                <a:latin typeface="Fira Sans Extra Condensed"/>
                <a:ea typeface="Fira Sans Extra Condensed"/>
                <a:cs typeface="Fira Sans Extra Condensed"/>
                <a:sym typeface="Fira Sans Extra Condensed"/>
              </a:endParaRPr>
            </a:p>
          </p:txBody>
        </p:sp>
        <p:sp>
          <p:nvSpPr>
            <p:cNvPr id="12" name="Google Shape;870;p34">
              <a:extLst>
                <a:ext uri="{FF2B5EF4-FFF2-40B4-BE49-F238E27FC236}">
                  <a16:creationId xmlns:a16="http://schemas.microsoft.com/office/drawing/2014/main" id="{EB1FD9DE-6F69-AF49-A3A1-A34D36DE4D6C}"/>
                </a:ext>
              </a:extLst>
            </p:cNvPr>
            <p:cNvSpPr txBox="1"/>
            <p:nvPr/>
          </p:nvSpPr>
          <p:spPr>
            <a:xfrm>
              <a:off x="3190469" y="918757"/>
              <a:ext cx="2763062" cy="742301"/>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Enterprise value BEFORE announcement</a:t>
              </a:r>
              <a:endParaRPr kumimoji="0"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8" name="Google Shape;869;p34">
              <a:extLst>
                <a:ext uri="{FF2B5EF4-FFF2-40B4-BE49-F238E27FC236}">
                  <a16:creationId xmlns:a16="http://schemas.microsoft.com/office/drawing/2014/main" id="{C2FD98C3-1E6B-CB87-7DD1-57D70D00F523}"/>
                </a:ext>
              </a:extLst>
            </p:cNvPr>
            <p:cNvSpPr txBox="1"/>
            <p:nvPr/>
          </p:nvSpPr>
          <p:spPr>
            <a:xfrm>
              <a:off x="3188732" y="3334442"/>
              <a:ext cx="2763062" cy="840921"/>
            </a:xfrm>
            <a:prstGeom prst="rect">
              <a:avLst/>
            </a:prstGeom>
            <a:solidFill>
              <a:srgbClr val="2A8BFD">
                <a:alpha val="12549"/>
              </a:srgb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600" b="1" i="0" u="none" strike="noStrike" kern="0" cap="none" spc="0" normalizeH="0" baseline="0" noProof="0" dirty="0">
                  <a:ln>
                    <a:noFill/>
                  </a:ln>
                  <a:solidFill>
                    <a:srgbClr val="2A8BFD"/>
                  </a:solidFill>
                  <a:effectLst/>
                  <a:uLnTx/>
                  <a:uFillTx/>
                  <a:latin typeface="Fira Sans Extra Condensed"/>
                  <a:ea typeface="Fira Sans Extra Condensed"/>
                  <a:cs typeface="Fira Sans Extra Condensed"/>
                  <a:sym typeface="Fira Sans Extra Condensed"/>
                </a:rPr>
                <a:t>$25.8b</a:t>
              </a:r>
              <a:endParaRPr kumimoji="0" sz="3600" b="1" i="0" u="none" strike="noStrike" kern="0" cap="none" spc="0" normalizeH="0" baseline="0" noProof="0" dirty="0">
                <a:ln>
                  <a:noFill/>
                </a:ln>
                <a:solidFill>
                  <a:srgbClr val="2A8BFD"/>
                </a:solidFill>
                <a:effectLst/>
                <a:uLnTx/>
                <a:uFillTx/>
                <a:latin typeface="Fira Sans Extra Condensed"/>
                <a:ea typeface="Fira Sans Extra Condensed"/>
                <a:cs typeface="Fira Sans Extra Condensed"/>
                <a:sym typeface="Fira Sans Extra Condensed"/>
              </a:endParaRPr>
            </a:p>
          </p:txBody>
        </p:sp>
      </p:grpSp>
      <p:grpSp>
        <p:nvGrpSpPr>
          <p:cNvPr id="15" name="组合 14">
            <a:extLst>
              <a:ext uri="{FF2B5EF4-FFF2-40B4-BE49-F238E27FC236}">
                <a16:creationId xmlns:a16="http://schemas.microsoft.com/office/drawing/2014/main" id="{5DAFC992-1298-47C5-273C-97420EDBDD03}"/>
              </a:ext>
            </a:extLst>
          </p:cNvPr>
          <p:cNvGrpSpPr/>
          <p:nvPr/>
        </p:nvGrpSpPr>
        <p:grpSpPr>
          <a:xfrm>
            <a:off x="278187" y="918757"/>
            <a:ext cx="2764800" cy="3247446"/>
            <a:chOff x="278187" y="918757"/>
            <a:chExt cx="2764800" cy="3247446"/>
          </a:xfrm>
        </p:grpSpPr>
        <p:sp>
          <p:nvSpPr>
            <p:cNvPr id="3" name="Google Shape;853;p34">
              <a:extLst>
                <a:ext uri="{FF2B5EF4-FFF2-40B4-BE49-F238E27FC236}">
                  <a16:creationId xmlns:a16="http://schemas.microsoft.com/office/drawing/2014/main" id="{A845C607-D527-CFB0-B83D-2B40A7AE1124}"/>
                </a:ext>
              </a:extLst>
            </p:cNvPr>
            <p:cNvSpPr txBox="1"/>
            <p:nvPr/>
          </p:nvSpPr>
          <p:spPr>
            <a:xfrm>
              <a:off x="278187" y="918757"/>
              <a:ext cx="2764800" cy="74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altLang="zh-CN"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Estimated enterprise value by exit multiple method</a:t>
              </a:r>
              <a:endParaRPr kumimoji="0" sz="18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7" name="Google Shape;854;p34">
              <a:extLst>
                <a:ext uri="{FF2B5EF4-FFF2-40B4-BE49-F238E27FC236}">
                  <a16:creationId xmlns:a16="http://schemas.microsoft.com/office/drawing/2014/main" id="{CD0A42D9-A154-4EF4-CD78-EB1549008D89}"/>
                </a:ext>
              </a:extLst>
            </p:cNvPr>
            <p:cNvSpPr txBox="1"/>
            <p:nvPr/>
          </p:nvSpPr>
          <p:spPr>
            <a:xfrm>
              <a:off x="278187" y="1681729"/>
              <a:ext cx="2763062" cy="822600"/>
            </a:xfrm>
            <a:prstGeom prst="rect">
              <a:avLst/>
            </a:prstGeom>
            <a:solidFill>
              <a:srgbClr val="1642C5">
                <a:alpha val="12549"/>
              </a:srgb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altLang="zh-CN" sz="3600" b="1" i="0" u="none" strike="noStrike" kern="0" cap="none" spc="0" normalizeH="0" baseline="0" noProof="0" dirty="0">
                  <a:ln>
                    <a:noFill/>
                  </a:ln>
                  <a:solidFill>
                    <a:srgbClr val="1642C5"/>
                  </a:solidFill>
                  <a:effectLst/>
                  <a:uLnTx/>
                  <a:uFillTx/>
                  <a:latin typeface="Fira Sans Extra Condensed"/>
                  <a:ea typeface="Fira Sans Extra Condensed"/>
                  <a:cs typeface="Fira Sans Extra Condensed"/>
                  <a:sym typeface="Fira Sans Extra Condensed"/>
                </a:rPr>
                <a:t>$</a:t>
              </a:r>
              <a:r>
                <a:rPr kumimoji="0" lang="en-US" altLang="zh-CN" sz="3600" b="1" i="0" u="none" strike="noStrike" kern="0" cap="none" spc="0" normalizeH="0" baseline="0" noProof="0" dirty="0">
                  <a:ln>
                    <a:noFill/>
                  </a:ln>
                  <a:solidFill>
                    <a:srgbClr val="1642C5"/>
                  </a:solidFill>
                  <a:effectLst/>
                  <a:uLnTx/>
                  <a:uFillTx/>
                  <a:latin typeface="Fira Sans Extra Condensed"/>
                  <a:ea typeface="Fira Sans Extra Condensed"/>
                  <a:cs typeface="Fira Sans Extra Condensed"/>
                  <a:sym typeface="Fira Sans Extra Condensed"/>
                </a:rPr>
                <a:t>17.1b</a:t>
              </a:r>
              <a:endParaRPr kumimoji="0"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
          <p:nvSpPr>
            <p:cNvPr id="8" name="Google Shape;862;p34">
              <a:extLst>
                <a:ext uri="{FF2B5EF4-FFF2-40B4-BE49-F238E27FC236}">
                  <a16:creationId xmlns:a16="http://schemas.microsoft.com/office/drawing/2014/main" id="{97AB6CFB-955B-5CD5-E017-D31A6290AABD}"/>
                </a:ext>
              </a:extLst>
            </p:cNvPr>
            <p:cNvSpPr txBox="1"/>
            <p:nvPr/>
          </p:nvSpPr>
          <p:spPr>
            <a:xfrm>
              <a:off x="278187" y="2521003"/>
              <a:ext cx="2763062" cy="8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Implied</a:t>
              </a:r>
              <a:r>
                <a:rPr kumimoji="0" lang="zh-CN" altLang="en-US" sz="16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 </a:t>
              </a:r>
              <a:r>
                <a:rPr kumimoji="0" lang="en" altLang="zh-CN" sz="16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enterprise value </a:t>
              </a:r>
              <a:r>
                <a:rPr kumimoji="0" lang="en-US" altLang="zh-CN" sz="16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range</a:t>
              </a:r>
              <a:r>
                <a:rPr kumimoji="0" lang="zh-CN" altLang="en-US" sz="16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 </a:t>
              </a:r>
              <a:r>
                <a:rPr kumimoji="0" lang="en-US" altLang="zh-CN" sz="16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by</a:t>
              </a:r>
              <a:r>
                <a:rPr kumimoji="0" lang="zh-CN" altLang="en-US" sz="16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 </a:t>
              </a:r>
              <a:r>
                <a:rPr kumimoji="0" lang="en-US" altLang="zh-CN" sz="16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LinkedIn</a:t>
              </a:r>
              <a:r>
                <a:rPr lang="en-US" altLang="zh-CN" sz="1600" b="1" dirty="0">
                  <a:solidFill>
                    <a:srgbClr val="FFFFFF"/>
                  </a:solidFill>
                  <a:latin typeface="Fira Sans Extra Condensed"/>
                  <a:ea typeface="Fira Sans Extra Condensed"/>
                  <a:cs typeface="Fira Sans Extra Condensed"/>
                  <a:sym typeface="Fira Sans Extra Condensed"/>
                </a:rPr>
                <a:t>’</a:t>
              </a:r>
              <a:r>
                <a:rPr kumimoji="0" lang="en-US" altLang="zh-CN" sz="16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s</a:t>
              </a:r>
              <a:r>
                <a:rPr kumimoji="0" lang="zh-CN" altLang="en-US" sz="16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 </a:t>
              </a:r>
              <a:r>
                <a:rPr kumimoji="0" lang="en-US" altLang="zh-CN" sz="16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financial</a:t>
              </a:r>
              <a:r>
                <a:rPr kumimoji="0" lang="zh-CN" altLang="en-US" sz="16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 </a:t>
              </a:r>
              <a:r>
                <a:rPr kumimoji="0" lang="en-US" altLang="zh-CN" sz="16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advisor</a:t>
              </a:r>
              <a:endParaRPr kumimoji="0" sz="16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29" name="Google Shape;854;p34">
              <a:extLst>
                <a:ext uri="{FF2B5EF4-FFF2-40B4-BE49-F238E27FC236}">
                  <a16:creationId xmlns:a16="http://schemas.microsoft.com/office/drawing/2014/main" id="{3B0CEF0A-A23A-F79B-CAF3-40EBD8FA42DB}"/>
                </a:ext>
              </a:extLst>
            </p:cNvPr>
            <p:cNvSpPr txBox="1"/>
            <p:nvPr/>
          </p:nvSpPr>
          <p:spPr>
            <a:xfrm>
              <a:off x="278187" y="3343603"/>
              <a:ext cx="2763062" cy="822600"/>
            </a:xfrm>
            <a:prstGeom prst="rect">
              <a:avLst/>
            </a:prstGeom>
            <a:solidFill>
              <a:srgbClr val="1642C5">
                <a:alpha val="12549"/>
              </a:srgb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altLang="zh-CN" sz="3600" b="1" i="0" u="none" strike="noStrike" kern="0" cap="none" spc="0" normalizeH="0" baseline="0" noProof="0" dirty="0">
                  <a:ln>
                    <a:noFill/>
                  </a:ln>
                  <a:solidFill>
                    <a:srgbClr val="1642C5"/>
                  </a:solidFill>
                  <a:effectLst/>
                  <a:uLnTx/>
                  <a:uFillTx/>
                  <a:latin typeface="Fira Sans Extra Condensed"/>
                  <a:ea typeface="Fira Sans Extra Condensed"/>
                  <a:cs typeface="Fira Sans Extra Condensed"/>
                  <a:sym typeface="Fira Sans Extra Condensed"/>
                </a:rPr>
                <a:t>$</a:t>
              </a:r>
              <a:r>
                <a:rPr kumimoji="0" lang="en-US" altLang="zh-CN" sz="3600" b="1" i="0" u="none" strike="noStrike" kern="0" cap="none" spc="0" normalizeH="0" baseline="0" noProof="0" dirty="0">
                  <a:ln>
                    <a:noFill/>
                  </a:ln>
                  <a:solidFill>
                    <a:srgbClr val="1642C5"/>
                  </a:solidFill>
                  <a:effectLst/>
                  <a:uLnTx/>
                  <a:uFillTx/>
                  <a:latin typeface="Fira Sans Extra Condensed"/>
                  <a:ea typeface="Fira Sans Extra Condensed"/>
                  <a:cs typeface="Fira Sans Extra Condensed"/>
                  <a:sym typeface="Fira Sans Extra Condensed"/>
                </a:rPr>
                <a:t>14.7-21.2b</a:t>
              </a:r>
              <a:endParaRPr kumimoji="0"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grpSp>
      <p:sp>
        <p:nvSpPr>
          <p:cNvPr id="30" name="Google Shape;232;p37">
            <a:extLst>
              <a:ext uri="{FF2B5EF4-FFF2-40B4-BE49-F238E27FC236}">
                <a16:creationId xmlns:a16="http://schemas.microsoft.com/office/drawing/2014/main" id="{1E0ECCF4-1537-7731-695F-A2DC1D266E15}"/>
              </a:ext>
            </a:extLst>
          </p:cNvPr>
          <p:cNvSpPr txBox="1"/>
          <p:nvPr/>
        </p:nvSpPr>
        <p:spPr>
          <a:xfrm>
            <a:off x="6200804" y="4068552"/>
            <a:ext cx="2570671" cy="6579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CA" altLang="zh-CN" sz="2000" b="0" i="0" u="none" strike="noStrike" kern="0" cap="none" spc="0" normalizeH="0" baseline="0" noProof="0" dirty="0">
                <a:ln>
                  <a:noFill/>
                </a:ln>
                <a:solidFill>
                  <a:srgbClr val="000000"/>
                </a:solidFill>
                <a:effectLst/>
                <a:uLnTx/>
                <a:uFillTx/>
                <a:latin typeface="Calibri"/>
                <a:cs typeface="Calibri"/>
                <a:sym typeface="Arial"/>
              </a:rPr>
              <a:t> Potential synergies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CA" altLang="zh-CN" sz="2000" b="0" i="0" u="none" strike="noStrike" kern="0" cap="none" spc="0" normalizeH="0" baseline="0" noProof="0" dirty="0">
                <a:ln>
                  <a:noFill/>
                </a:ln>
                <a:solidFill>
                  <a:srgbClr val="000000"/>
                </a:solidFill>
                <a:effectLst/>
                <a:uLnTx/>
                <a:uFillTx/>
                <a:latin typeface="Calibri"/>
                <a:cs typeface="Calibri"/>
                <a:sym typeface="Arial"/>
              </a:rPr>
              <a:t> Bidding competition</a:t>
            </a:r>
          </a:p>
        </p:txBody>
      </p:sp>
      <p:grpSp>
        <p:nvGrpSpPr>
          <p:cNvPr id="14" name="组合 13">
            <a:extLst>
              <a:ext uri="{FF2B5EF4-FFF2-40B4-BE49-F238E27FC236}">
                <a16:creationId xmlns:a16="http://schemas.microsoft.com/office/drawing/2014/main" id="{950C6BC0-8551-83B1-E69B-7F6EA66F7CD4}"/>
              </a:ext>
            </a:extLst>
          </p:cNvPr>
          <p:cNvGrpSpPr/>
          <p:nvPr/>
        </p:nvGrpSpPr>
        <p:grpSpPr>
          <a:xfrm>
            <a:off x="6099277" y="1455023"/>
            <a:ext cx="2766536" cy="2327172"/>
            <a:chOff x="6099277" y="1455023"/>
            <a:chExt cx="2766536" cy="2327172"/>
          </a:xfrm>
        </p:grpSpPr>
        <p:grpSp>
          <p:nvGrpSpPr>
            <p:cNvPr id="4" name="组合 3">
              <a:extLst>
                <a:ext uri="{FF2B5EF4-FFF2-40B4-BE49-F238E27FC236}">
                  <a16:creationId xmlns:a16="http://schemas.microsoft.com/office/drawing/2014/main" id="{E914605E-46FA-C5B2-69FB-ABB50118505C}"/>
                </a:ext>
              </a:extLst>
            </p:cNvPr>
            <p:cNvGrpSpPr/>
            <p:nvPr/>
          </p:nvGrpSpPr>
          <p:grpSpPr>
            <a:xfrm>
              <a:off x="6099277" y="1455023"/>
              <a:ext cx="2766536" cy="2327172"/>
              <a:chOff x="6099277" y="1357890"/>
              <a:chExt cx="2766536" cy="2327172"/>
            </a:xfrm>
          </p:grpSpPr>
          <p:sp>
            <p:nvSpPr>
              <p:cNvPr id="21" name="Google Shape;877;p34">
                <a:extLst>
                  <a:ext uri="{FF2B5EF4-FFF2-40B4-BE49-F238E27FC236}">
                    <a16:creationId xmlns:a16="http://schemas.microsoft.com/office/drawing/2014/main" id="{56865595-4F10-12EE-D376-88F800BF9829}"/>
                  </a:ext>
                </a:extLst>
              </p:cNvPr>
              <p:cNvSpPr txBox="1"/>
              <p:nvPr/>
            </p:nvSpPr>
            <p:spPr>
              <a:xfrm>
                <a:off x="6104613" y="2120863"/>
                <a:ext cx="2759346" cy="822599"/>
              </a:xfrm>
              <a:prstGeom prst="rect">
                <a:avLst/>
              </a:prstGeom>
              <a:solidFill>
                <a:srgbClr val="434343">
                  <a:alpha val="12549"/>
                </a:srgb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600" b="1" i="0" u="none" strike="noStrike" kern="0" cap="none" spc="0" normalizeH="0" baseline="0" noProof="0" dirty="0">
                    <a:ln>
                      <a:noFill/>
                    </a:ln>
                    <a:solidFill>
                      <a:srgbClr val="434343"/>
                    </a:solidFill>
                    <a:effectLst/>
                    <a:uLnTx/>
                    <a:uFillTx/>
                    <a:latin typeface="Fira Sans Extra Condensed"/>
                    <a:ea typeface="Fira Sans Extra Condensed"/>
                    <a:cs typeface="Fira Sans Extra Condensed"/>
                    <a:sym typeface="Fira Sans Extra Condensed"/>
                  </a:rPr>
                  <a:t>$26.2b</a:t>
                </a:r>
                <a:endParaRPr kumimoji="0" sz="3600" b="1" i="0" u="none" strike="noStrike" kern="0" cap="none" spc="0" normalizeH="0" baseline="0" noProof="0" dirty="0">
                  <a:ln>
                    <a:noFill/>
                  </a:ln>
                  <a:solidFill>
                    <a:srgbClr val="434343"/>
                  </a:solidFill>
                  <a:effectLst/>
                  <a:uLnTx/>
                  <a:uFillTx/>
                  <a:latin typeface="Fira Sans Extra Condensed"/>
                  <a:ea typeface="Fira Sans Extra Condensed"/>
                  <a:cs typeface="Fira Sans Extra Condensed"/>
                  <a:sym typeface="Fira Sans Extra Condensed"/>
                </a:endParaRPr>
              </a:p>
            </p:txBody>
          </p:sp>
          <p:sp>
            <p:nvSpPr>
              <p:cNvPr id="22" name="Google Shape;878;p34">
                <a:extLst>
                  <a:ext uri="{FF2B5EF4-FFF2-40B4-BE49-F238E27FC236}">
                    <a16:creationId xmlns:a16="http://schemas.microsoft.com/office/drawing/2014/main" id="{A2972E49-3FA6-CA97-A7F5-FD96CF7D708F}"/>
                  </a:ext>
                </a:extLst>
              </p:cNvPr>
              <p:cNvSpPr txBox="1"/>
              <p:nvPr/>
            </p:nvSpPr>
            <p:spPr>
              <a:xfrm>
                <a:off x="6106467" y="1357890"/>
                <a:ext cx="2759346" cy="741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1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Microsoft’s</a:t>
                </a:r>
                <a:r>
                  <a:rPr kumimoji="0" lang="zh-CN" altLang="en-US" sz="21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 </a:t>
                </a:r>
                <a:r>
                  <a:rPr kumimoji="0" lang="en" sz="21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bid price</a:t>
                </a:r>
                <a:endParaRPr kumimoji="0" sz="21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2" name="Google Shape;878;p34">
                <a:extLst>
                  <a:ext uri="{FF2B5EF4-FFF2-40B4-BE49-F238E27FC236}">
                    <a16:creationId xmlns:a16="http://schemas.microsoft.com/office/drawing/2014/main" id="{767B66B2-E750-AEEA-73D3-B963BF07030A}"/>
                  </a:ext>
                </a:extLst>
              </p:cNvPr>
              <p:cNvSpPr txBox="1"/>
              <p:nvPr/>
            </p:nvSpPr>
            <p:spPr>
              <a:xfrm>
                <a:off x="6099277" y="2943462"/>
                <a:ext cx="2759346" cy="741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CN" altLang="en-US" sz="21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    </a:t>
                </a:r>
                <a:r>
                  <a:rPr kumimoji="0" lang="en-US" altLang="zh-CN" sz="21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Premium</a:t>
                </a:r>
                <a:r>
                  <a:rPr kumimoji="0" lang="zh-CN" altLang="en-US" sz="21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a:t>
                </a:r>
                <a:r>
                  <a:rPr kumimoji="0" lang="en-US" altLang="zh-CN" sz="21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50%</a:t>
                </a:r>
                <a:endParaRPr kumimoji="0" sz="2100" b="1"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grpSp>
        <p:pic>
          <p:nvPicPr>
            <p:cNvPr id="13" name="图形 12" descr="上升趋势 纯色填充">
              <a:extLst>
                <a:ext uri="{FF2B5EF4-FFF2-40B4-BE49-F238E27FC236}">
                  <a16:creationId xmlns:a16="http://schemas.microsoft.com/office/drawing/2014/main" id="{CF09C162-C612-E4E4-6637-E3F6105FB0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50323" y="3143156"/>
              <a:ext cx="536477" cy="536477"/>
            </a:xfrm>
            <a:prstGeom prst="rect">
              <a:avLst/>
            </a:prstGeom>
          </p:spPr>
        </p:pic>
      </p:grpSp>
      <p:sp>
        <p:nvSpPr>
          <p:cNvPr id="5" name="箭头: 下 4">
            <a:extLst>
              <a:ext uri="{FF2B5EF4-FFF2-40B4-BE49-F238E27FC236}">
                <a16:creationId xmlns:a16="http://schemas.microsoft.com/office/drawing/2014/main" id="{A7D3D49D-22D5-A2C9-FA63-CE964868E037}"/>
              </a:ext>
            </a:extLst>
          </p:cNvPr>
          <p:cNvSpPr/>
          <p:nvPr/>
        </p:nvSpPr>
        <p:spPr>
          <a:xfrm>
            <a:off x="7346327" y="3733370"/>
            <a:ext cx="265246" cy="384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FFFFFF"/>
              </a:solidFill>
              <a:effectLst/>
              <a:uLnTx/>
              <a:uFillTx/>
              <a:latin typeface="Arial"/>
              <a:ea typeface="宋体" panose="02010600030101010101" pitchFamily="2" charset="-122"/>
              <a:cs typeface="+mn-cs"/>
              <a:sym typeface="Arial"/>
            </a:endParaRPr>
          </a:p>
        </p:txBody>
      </p:sp>
    </p:spTree>
    <p:extLst>
      <p:ext uri="{BB962C8B-B14F-4D97-AF65-F5344CB8AC3E}">
        <p14:creationId xmlns:p14="http://schemas.microsoft.com/office/powerpoint/2010/main" val="453072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46"/>
        <p:cNvGrpSpPr/>
        <p:nvPr/>
      </p:nvGrpSpPr>
      <p:grpSpPr>
        <a:xfrm>
          <a:off x="0" y="0"/>
          <a:ext cx="0" cy="0"/>
          <a:chOff x="0" y="0"/>
          <a:chExt cx="0" cy="0"/>
        </a:xfrm>
      </p:grpSpPr>
      <p:sp>
        <p:nvSpPr>
          <p:cNvPr id="2747" name="Google Shape;2747;p75"/>
          <p:cNvSpPr txBox="1">
            <a:spLocks noGrp="1"/>
          </p:cNvSpPr>
          <p:nvPr>
            <p:ph type="title"/>
          </p:nvPr>
        </p:nvSpPr>
        <p:spPr>
          <a:xfrm>
            <a:off x="1221422" y="1874549"/>
            <a:ext cx="5539066" cy="131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800" dirty="0"/>
              <a:t>Thanks!</a:t>
            </a:r>
            <a:endParaRPr sz="8800" dirty="0"/>
          </a:p>
        </p:txBody>
      </p:sp>
      <p:grpSp>
        <p:nvGrpSpPr>
          <p:cNvPr id="2768" name="Google Shape;3028;p76">
            <a:extLst>
              <a:ext uri="{FF2B5EF4-FFF2-40B4-BE49-F238E27FC236}">
                <a16:creationId xmlns:a16="http://schemas.microsoft.com/office/drawing/2014/main" id="{941E79E6-C018-CC72-0633-A3B1AA9B1445}"/>
              </a:ext>
            </a:extLst>
          </p:cNvPr>
          <p:cNvGrpSpPr/>
          <p:nvPr/>
        </p:nvGrpSpPr>
        <p:grpSpPr>
          <a:xfrm>
            <a:off x="5621287" y="1324476"/>
            <a:ext cx="2856825" cy="3123078"/>
            <a:chOff x="1722225" y="620875"/>
            <a:chExt cx="4160500" cy="4398200"/>
          </a:xfrm>
        </p:grpSpPr>
        <p:sp>
          <p:nvSpPr>
            <p:cNvPr id="2769" name="Google Shape;3029;p76">
              <a:extLst>
                <a:ext uri="{FF2B5EF4-FFF2-40B4-BE49-F238E27FC236}">
                  <a16:creationId xmlns:a16="http://schemas.microsoft.com/office/drawing/2014/main" id="{249A11C9-435A-601B-EB7C-C9722DF31643}"/>
                </a:ext>
              </a:extLst>
            </p:cNvPr>
            <p:cNvSpPr/>
            <p:nvPr/>
          </p:nvSpPr>
          <p:spPr>
            <a:xfrm>
              <a:off x="4631800" y="3923100"/>
              <a:ext cx="774750" cy="918050"/>
            </a:xfrm>
            <a:custGeom>
              <a:avLst/>
              <a:gdLst/>
              <a:ahLst/>
              <a:cxnLst/>
              <a:rect l="l" t="t" r="r" b="b"/>
              <a:pathLst>
                <a:path w="30990" h="36722" extrusionOk="0">
                  <a:moveTo>
                    <a:pt x="21310" y="1898"/>
                  </a:moveTo>
                  <a:cubicBezTo>
                    <a:pt x="22182" y="1898"/>
                    <a:pt x="23068" y="2072"/>
                    <a:pt x="23918" y="2442"/>
                  </a:cubicBezTo>
                  <a:cubicBezTo>
                    <a:pt x="27220" y="3876"/>
                    <a:pt x="28755" y="7679"/>
                    <a:pt x="27387" y="11014"/>
                  </a:cubicBezTo>
                  <a:lnTo>
                    <a:pt x="26320" y="13349"/>
                  </a:lnTo>
                  <a:lnTo>
                    <a:pt x="14244" y="8079"/>
                  </a:lnTo>
                  <a:lnTo>
                    <a:pt x="15312" y="5777"/>
                  </a:lnTo>
                  <a:cubicBezTo>
                    <a:pt x="16402" y="3350"/>
                    <a:pt x="18797" y="1898"/>
                    <a:pt x="21310" y="1898"/>
                  </a:cubicBezTo>
                  <a:close/>
                  <a:moveTo>
                    <a:pt x="16022" y="18280"/>
                  </a:moveTo>
                  <a:cubicBezTo>
                    <a:pt x="16341" y="18280"/>
                    <a:pt x="16675" y="18344"/>
                    <a:pt x="17013" y="18486"/>
                  </a:cubicBezTo>
                  <a:cubicBezTo>
                    <a:pt x="19315" y="19454"/>
                    <a:pt x="18948" y="22823"/>
                    <a:pt x="16513" y="23256"/>
                  </a:cubicBezTo>
                  <a:cubicBezTo>
                    <a:pt x="16313" y="24424"/>
                    <a:pt x="15979" y="26325"/>
                    <a:pt x="15979" y="26325"/>
                  </a:cubicBezTo>
                  <a:lnTo>
                    <a:pt x="12243" y="24691"/>
                  </a:lnTo>
                  <a:lnTo>
                    <a:pt x="14011" y="22222"/>
                  </a:lnTo>
                  <a:cubicBezTo>
                    <a:pt x="12787" y="20458"/>
                    <a:pt x="14162" y="18280"/>
                    <a:pt x="16022" y="18280"/>
                  </a:cubicBezTo>
                  <a:close/>
                  <a:moveTo>
                    <a:pt x="21345" y="0"/>
                  </a:moveTo>
                  <a:cubicBezTo>
                    <a:pt x="18114" y="0"/>
                    <a:pt x="15032" y="1896"/>
                    <a:pt x="13644" y="5043"/>
                  </a:cubicBezTo>
                  <a:lnTo>
                    <a:pt x="12577" y="7412"/>
                  </a:lnTo>
                  <a:cubicBezTo>
                    <a:pt x="12175" y="7304"/>
                    <a:pt x="11768" y="7252"/>
                    <a:pt x="11367" y="7252"/>
                  </a:cubicBezTo>
                  <a:cubicBezTo>
                    <a:pt x="9537" y="7252"/>
                    <a:pt x="7811" y="8330"/>
                    <a:pt x="7073" y="10080"/>
                  </a:cubicBezTo>
                  <a:lnTo>
                    <a:pt x="1035" y="23890"/>
                  </a:lnTo>
                  <a:cubicBezTo>
                    <a:pt x="1" y="26292"/>
                    <a:pt x="1102" y="29061"/>
                    <a:pt x="3470" y="30095"/>
                  </a:cubicBezTo>
                  <a:lnTo>
                    <a:pt x="17814" y="36333"/>
                  </a:lnTo>
                  <a:cubicBezTo>
                    <a:pt x="18427" y="36597"/>
                    <a:pt x="19065" y="36722"/>
                    <a:pt x="19691" y="36722"/>
                  </a:cubicBezTo>
                  <a:cubicBezTo>
                    <a:pt x="21517" y="36722"/>
                    <a:pt x="23248" y="35661"/>
                    <a:pt x="24018" y="33897"/>
                  </a:cubicBezTo>
                  <a:lnTo>
                    <a:pt x="30022" y="20088"/>
                  </a:lnTo>
                  <a:cubicBezTo>
                    <a:pt x="30990" y="17853"/>
                    <a:pt x="30089" y="15251"/>
                    <a:pt x="27988" y="14083"/>
                  </a:cubicBezTo>
                  <a:lnTo>
                    <a:pt x="29022" y="11748"/>
                  </a:lnTo>
                  <a:cubicBezTo>
                    <a:pt x="30890" y="7512"/>
                    <a:pt x="28955" y="2542"/>
                    <a:pt x="24685" y="707"/>
                  </a:cubicBezTo>
                  <a:cubicBezTo>
                    <a:pt x="23597" y="227"/>
                    <a:pt x="22462" y="0"/>
                    <a:pt x="2134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3030;p76">
              <a:extLst>
                <a:ext uri="{FF2B5EF4-FFF2-40B4-BE49-F238E27FC236}">
                  <a16:creationId xmlns:a16="http://schemas.microsoft.com/office/drawing/2014/main" id="{7E92F4B1-D625-C21D-1F1E-A71964197E30}"/>
                </a:ext>
              </a:extLst>
            </p:cNvPr>
            <p:cNvSpPr/>
            <p:nvPr/>
          </p:nvSpPr>
          <p:spPr>
            <a:xfrm>
              <a:off x="2099175" y="1514850"/>
              <a:ext cx="1104975" cy="1133350"/>
            </a:xfrm>
            <a:custGeom>
              <a:avLst/>
              <a:gdLst/>
              <a:ahLst/>
              <a:cxnLst/>
              <a:rect l="l" t="t" r="r" b="b"/>
              <a:pathLst>
                <a:path w="44199" h="45334" extrusionOk="0">
                  <a:moveTo>
                    <a:pt x="21712" y="12877"/>
                  </a:moveTo>
                  <a:cubicBezTo>
                    <a:pt x="25001" y="12877"/>
                    <a:pt x="28311" y="14474"/>
                    <a:pt x="30255" y="17847"/>
                  </a:cubicBezTo>
                  <a:cubicBezTo>
                    <a:pt x="32957" y="22584"/>
                    <a:pt x="31323" y="28621"/>
                    <a:pt x="26619" y="31323"/>
                  </a:cubicBezTo>
                  <a:cubicBezTo>
                    <a:pt x="25000" y="32257"/>
                    <a:pt x="23313" y="32676"/>
                    <a:pt x="21682" y="32676"/>
                  </a:cubicBezTo>
                  <a:cubicBezTo>
                    <a:pt x="15619" y="32676"/>
                    <a:pt x="10329" y="26885"/>
                    <a:pt x="12142" y="20182"/>
                  </a:cubicBezTo>
                  <a:cubicBezTo>
                    <a:pt x="13428" y="15432"/>
                    <a:pt x="17553" y="12877"/>
                    <a:pt x="21712" y="12877"/>
                  </a:cubicBezTo>
                  <a:close/>
                  <a:moveTo>
                    <a:pt x="22817" y="1"/>
                  </a:moveTo>
                  <a:lnTo>
                    <a:pt x="17813" y="535"/>
                  </a:lnTo>
                  <a:lnTo>
                    <a:pt x="17513" y="4804"/>
                  </a:lnTo>
                  <a:lnTo>
                    <a:pt x="13777" y="6706"/>
                  </a:lnTo>
                  <a:lnTo>
                    <a:pt x="9807" y="3904"/>
                  </a:lnTo>
                  <a:lnTo>
                    <a:pt x="5771" y="6806"/>
                  </a:lnTo>
                  <a:lnTo>
                    <a:pt x="7873" y="11309"/>
                  </a:lnTo>
                  <a:lnTo>
                    <a:pt x="5471" y="14912"/>
                  </a:lnTo>
                  <a:lnTo>
                    <a:pt x="1134" y="14678"/>
                  </a:lnTo>
                  <a:lnTo>
                    <a:pt x="0" y="20049"/>
                  </a:lnTo>
                  <a:lnTo>
                    <a:pt x="4137" y="21650"/>
                  </a:lnTo>
                  <a:lnTo>
                    <a:pt x="4470" y="26153"/>
                  </a:lnTo>
                  <a:lnTo>
                    <a:pt x="200" y="28588"/>
                  </a:lnTo>
                  <a:lnTo>
                    <a:pt x="2235" y="33258"/>
                  </a:lnTo>
                  <a:lnTo>
                    <a:pt x="6672" y="32558"/>
                  </a:lnTo>
                  <a:lnTo>
                    <a:pt x="9607" y="35927"/>
                  </a:lnTo>
                  <a:lnTo>
                    <a:pt x="8073" y="40163"/>
                  </a:lnTo>
                  <a:lnTo>
                    <a:pt x="12109" y="43032"/>
                  </a:lnTo>
                  <a:lnTo>
                    <a:pt x="15278" y="39596"/>
                  </a:lnTo>
                  <a:lnTo>
                    <a:pt x="19681" y="40797"/>
                  </a:lnTo>
                  <a:lnTo>
                    <a:pt x="21049" y="45333"/>
                  </a:lnTo>
                  <a:lnTo>
                    <a:pt x="25952" y="45000"/>
                  </a:lnTo>
                  <a:lnTo>
                    <a:pt x="26586" y="40930"/>
                  </a:lnTo>
                  <a:lnTo>
                    <a:pt x="30756" y="38528"/>
                  </a:lnTo>
                  <a:lnTo>
                    <a:pt x="34191" y="41264"/>
                  </a:lnTo>
                  <a:lnTo>
                    <a:pt x="38528" y="38028"/>
                  </a:lnTo>
                  <a:lnTo>
                    <a:pt x="36326" y="34225"/>
                  </a:lnTo>
                  <a:lnTo>
                    <a:pt x="38461" y="30389"/>
                  </a:lnTo>
                  <a:lnTo>
                    <a:pt x="42864" y="30690"/>
                  </a:lnTo>
                  <a:lnTo>
                    <a:pt x="44199" y="25686"/>
                  </a:lnTo>
                  <a:lnTo>
                    <a:pt x="40429" y="23651"/>
                  </a:lnTo>
                  <a:lnTo>
                    <a:pt x="39929" y="19115"/>
                  </a:lnTo>
                  <a:lnTo>
                    <a:pt x="43631" y="16679"/>
                  </a:lnTo>
                  <a:lnTo>
                    <a:pt x="41230" y="12476"/>
                  </a:lnTo>
                  <a:lnTo>
                    <a:pt x="37460" y="13044"/>
                  </a:lnTo>
                  <a:lnTo>
                    <a:pt x="34358" y="9107"/>
                  </a:lnTo>
                  <a:lnTo>
                    <a:pt x="35959" y="5238"/>
                  </a:lnTo>
                  <a:lnTo>
                    <a:pt x="31756" y="2436"/>
                  </a:lnTo>
                  <a:lnTo>
                    <a:pt x="28587" y="5605"/>
                  </a:lnTo>
                  <a:lnTo>
                    <a:pt x="24484" y="4871"/>
                  </a:lnTo>
                  <a:lnTo>
                    <a:pt x="2281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3031;p76">
              <a:extLst>
                <a:ext uri="{FF2B5EF4-FFF2-40B4-BE49-F238E27FC236}">
                  <a16:creationId xmlns:a16="http://schemas.microsoft.com/office/drawing/2014/main" id="{5D9225E0-0AFF-0320-19D8-8EE70060AED9}"/>
                </a:ext>
              </a:extLst>
            </p:cNvPr>
            <p:cNvSpPr/>
            <p:nvPr/>
          </p:nvSpPr>
          <p:spPr>
            <a:xfrm>
              <a:off x="2146700" y="781875"/>
              <a:ext cx="265225" cy="417775"/>
            </a:xfrm>
            <a:custGeom>
              <a:avLst/>
              <a:gdLst/>
              <a:ahLst/>
              <a:cxnLst/>
              <a:rect l="l" t="t" r="r" b="b"/>
              <a:pathLst>
                <a:path w="10609" h="16711" extrusionOk="0">
                  <a:moveTo>
                    <a:pt x="5556" y="2508"/>
                  </a:moveTo>
                  <a:cubicBezTo>
                    <a:pt x="7506" y="2508"/>
                    <a:pt x="8966" y="4712"/>
                    <a:pt x="7840" y="6937"/>
                  </a:cubicBezTo>
                  <a:cubicBezTo>
                    <a:pt x="7639" y="7304"/>
                    <a:pt x="7339" y="7604"/>
                    <a:pt x="6972" y="7804"/>
                  </a:cubicBezTo>
                  <a:cubicBezTo>
                    <a:pt x="6472" y="8097"/>
                    <a:pt x="5970" y="8227"/>
                    <a:pt x="5497" y="8227"/>
                  </a:cubicBezTo>
                  <a:cubicBezTo>
                    <a:pt x="3543" y="8227"/>
                    <a:pt x="2082" y="6004"/>
                    <a:pt x="3236" y="3802"/>
                  </a:cubicBezTo>
                  <a:cubicBezTo>
                    <a:pt x="3403" y="3435"/>
                    <a:pt x="3703" y="3134"/>
                    <a:pt x="4070" y="2934"/>
                  </a:cubicBezTo>
                  <a:cubicBezTo>
                    <a:pt x="4574" y="2640"/>
                    <a:pt x="5080" y="2508"/>
                    <a:pt x="5556" y="2508"/>
                  </a:cubicBezTo>
                  <a:close/>
                  <a:moveTo>
                    <a:pt x="5694" y="1"/>
                  </a:moveTo>
                  <a:cubicBezTo>
                    <a:pt x="4827" y="1"/>
                    <a:pt x="3902" y="198"/>
                    <a:pt x="2969" y="633"/>
                  </a:cubicBezTo>
                  <a:cubicBezTo>
                    <a:pt x="2102" y="1033"/>
                    <a:pt x="1402" y="1700"/>
                    <a:pt x="968" y="2567"/>
                  </a:cubicBezTo>
                  <a:cubicBezTo>
                    <a:pt x="1" y="4435"/>
                    <a:pt x="434" y="6570"/>
                    <a:pt x="1302" y="8338"/>
                  </a:cubicBezTo>
                  <a:lnTo>
                    <a:pt x="4270" y="15910"/>
                  </a:lnTo>
                  <a:cubicBezTo>
                    <a:pt x="4487" y="16444"/>
                    <a:pt x="4979" y="16711"/>
                    <a:pt x="5471" y="16711"/>
                  </a:cubicBezTo>
                  <a:cubicBezTo>
                    <a:pt x="5963" y="16711"/>
                    <a:pt x="6455" y="16444"/>
                    <a:pt x="6672" y="15910"/>
                  </a:cubicBezTo>
                  <a:lnTo>
                    <a:pt x="9574" y="8305"/>
                  </a:lnTo>
                  <a:cubicBezTo>
                    <a:pt x="10608" y="5970"/>
                    <a:pt x="10575" y="4669"/>
                    <a:pt x="10575" y="4669"/>
                  </a:cubicBezTo>
                  <a:cubicBezTo>
                    <a:pt x="10575" y="1960"/>
                    <a:pt x="8423" y="1"/>
                    <a:pt x="569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3032;p76">
              <a:extLst>
                <a:ext uri="{FF2B5EF4-FFF2-40B4-BE49-F238E27FC236}">
                  <a16:creationId xmlns:a16="http://schemas.microsoft.com/office/drawing/2014/main" id="{A58D21A7-8607-EF2A-80FD-AF3227240829}"/>
                </a:ext>
              </a:extLst>
            </p:cNvPr>
            <p:cNvSpPr/>
            <p:nvPr/>
          </p:nvSpPr>
          <p:spPr>
            <a:xfrm>
              <a:off x="2058300" y="4393650"/>
              <a:ext cx="316925" cy="314525"/>
            </a:xfrm>
            <a:custGeom>
              <a:avLst/>
              <a:gdLst/>
              <a:ahLst/>
              <a:cxnLst/>
              <a:rect l="l" t="t" r="r" b="b"/>
              <a:pathLst>
                <a:path w="12677" h="12581" extrusionOk="0">
                  <a:moveTo>
                    <a:pt x="6371" y="1"/>
                  </a:moveTo>
                  <a:cubicBezTo>
                    <a:pt x="5710" y="1"/>
                    <a:pt x="5047" y="102"/>
                    <a:pt x="4404" y="298"/>
                  </a:cubicBezTo>
                  <a:cubicBezTo>
                    <a:pt x="1769" y="1165"/>
                    <a:pt x="1" y="3601"/>
                    <a:pt x="34" y="6369"/>
                  </a:cubicBezTo>
                  <a:cubicBezTo>
                    <a:pt x="34" y="7637"/>
                    <a:pt x="434" y="8838"/>
                    <a:pt x="1135" y="9872"/>
                  </a:cubicBezTo>
                  <a:cubicBezTo>
                    <a:pt x="2314" y="11561"/>
                    <a:pt x="4225" y="12580"/>
                    <a:pt x="6255" y="12580"/>
                  </a:cubicBezTo>
                  <a:cubicBezTo>
                    <a:pt x="6349" y="12580"/>
                    <a:pt x="6444" y="12578"/>
                    <a:pt x="6539" y="12574"/>
                  </a:cubicBezTo>
                  <a:cubicBezTo>
                    <a:pt x="7339" y="12540"/>
                    <a:pt x="8140" y="12374"/>
                    <a:pt x="8874" y="12040"/>
                  </a:cubicBezTo>
                  <a:cubicBezTo>
                    <a:pt x="9441" y="11806"/>
                    <a:pt x="9941" y="11473"/>
                    <a:pt x="10408" y="11073"/>
                  </a:cubicBezTo>
                  <a:cubicBezTo>
                    <a:pt x="10575" y="10939"/>
                    <a:pt x="10742" y="10772"/>
                    <a:pt x="10875" y="10606"/>
                  </a:cubicBezTo>
                  <a:cubicBezTo>
                    <a:pt x="11009" y="10506"/>
                    <a:pt x="11109" y="10372"/>
                    <a:pt x="11175" y="10239"/>
                  </a:cubicBezTo>
                  <a:lnTo>
                    <a:pt x="11376" y="10005"/>
                  </a:lnTo>
                  <a:cubicBezTo>
                    <a:pt x="11376" y="9972"/>
                    <a:pt x="11409" y="9972"/>
                    <a:pt x="11409" y="9938"/>
                  </a:cubicBezTo>
                  <a:lnTo>
                    <a:pt x="11409" y="9938"/>
                  </a:lnTo>
                  <a:cubicBezTo>
                    <a:pt x="11075" y="10305"/>
                    <a:pt x="10742" y="10672"/>
                    <a:pt x="10342" y="11006"/>
                  </a:cubicBezTo>
                  <a:cubicBezTo>
                    <a:pt x="9908" y="11406"/>
                    <a:pt x="9374" y="11706"/>
                    <a:pt x="8840" y="11940"/>
                  </a:cubicBezTo>
                  <a:cubicBezTo>
                    <a:pt x="8107" y="12240"/>
                    <a:pt x="7339" y="12407"/>
                    <a:pt x="6539" y="12407"/>
                  </a:cubicBezTo>
                  <a:cubicBezTo>
                    <a:pt x="6469" y="12409"/>
                    <a:pt x="6400" y="12410"/>
                    <a:pt x="6331" y="12410"/>
                  </a:cubicBezTo>
                  <a:cubicBezTo>
                    <a:pt x="5438" y="12410"/>
                    <a:pt x="4575" y="12211"/>
                    <a:pt x="3770" y="11840"/>
                  </a:cubicBezTo>
                  <a:cubicBezTo>
                    <a:pt x="2803" y="11373"/>
                    <a:pt x="1936" y="10639"/>
                    <a:pt x="1335" y="9738"/>
                  </a:cubicBezTo>
                  <a:cubicBezTo>
                    <a:pt x="1002" y="9271"/>
                    <a:pt x="735" y="8738"/>
                    <a:pt x="568" y="8171"/>
                  </a:cubicBezTo>
                  <a:cubicBezTo>
                    <a:pt x="368" y="7603"/>
                    <a:pt x="268" y="6970"/>
                    <a:pt x="268" y="6369"/>
                  </a:cubicBezTo>
                  <a:cubicBezTo>
                    <a:pt x="234" y="3701"/>
                    <a:pt x="1969" y="1332"/>
                    <a:pt x="4504" y="498"/>
                  </a:cubicBezTo>
                  <a:cubicBezTo>
                    <a:pt x="5112" y="302"/>
                    <a:pt x="5748" y="201"/>
                    <a:pt x="6387" y="201"/>
                  </a:cubicBezTo>
                  <a:cubicBezTo>
                    <a:pt x="6941" y="201"/>
                    <a:pt x="7498" y="277"/>
                    <a:pt x="8040" y="432"/>
                  </a:cubicBezTo>
                  <a:cubicBezTo>
                    <a:pt x="9107" y="732"/>
                    <a:pt x="10041" y="1299"/>
                    <a:pt x="10809" y="2099"/>
                  </a:cubicBezTo>
                  <a:cubicBezTo>
                    <a:pt x="12009" y="3367"/>
                    <a:pt x="12643" y="5102"/>
                    <a:pt x="12476" y="6870"/>
                  </a:cubicBezTo>
                  <a:cubicBezTo>
                    <a:pt x="12443" y="7437"/>
                    <a:pt x="12310" y="8037"/>
                    <a:pt x="12076" y="8604"/>
                  </a:cubicBezTo>
                  <a:cubicBezTo>
                    <a:pt x="11876" y="9071"/>
                    <a:pt x="11676" y="9505"/>
                    <a:pt x="11409" y="9938"/>
                  </a:cubicBezTo>
                  <a:cubicBezTo>
                    <a:pt x="11442" y="9938"/>
                    <a:pt x="11442" y="9905"/>
                    <a:pt x="11476" y="9872"/>
                  </a:cubicBezTo>
                  <a:lnTo>
                    <a:pt x="11642" y="9605"/>
                  </a:lnTo>
                  <a:cubicBezTo>
                    <a:pt x="11743" y="9471"/>
                    <a:pt x="11809" y="9338"/>
                    <a:pt x="11876" y="9205"/>
                  </a:cubicBezTo>
                  <a:cubicBezTo>
                    <a:pt x="12009" y="9004"/>
                    <a:pt x="12109" y="8804"/>
                    <a:pt x="12176" y="8604"/>
                  </a:cubicBezTo>
                  <a:cubicBezTo>
                    <a:pt x="12410" y="8037"/>
                    <a:pt x="12543" y="7470"/>
                    <a:pt x="12576" y="6870"/>
                  </a:cubicBezTo>
                  <a:cubicBezTo>
                    <a:pt x="12677" y="6036"/>
                    <a:pt x="12576" y="5235"/>
                    <a:pt x="12343" y="4468"/>
                  </a:cubicBezTo>
                  <a:cubicBezTo>
                    <a:pt x="12076" y="3534"/>
                    <a:pt x="11576" y="2667"/>
                    <a:pt x="10909" y="1966"/>
                  </a:cubicBezTo>
                  <a:cubicBezTo>
                    <a:pt x="10141" y="1165"/>
                    <a:pt x="9141" y="565"/>
                    <a:pt x="8073" y="231"/>
                  </a:cubicBezTo>
                  <a:cubicBezTo>
                    <a:pt x="7516" y="77"/>
                    <a:pt x="6944" y="1"/>
                    <a:pt x="63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3033;p76">
              <a:extLst>
                <a:ext uri="{FF2B5EF4-FFF2-40B4-BE49-F238E27FC236}">
                  <a16:creationId xmlns:a16="http://schemas.microsoft.com/office/drawing/2014/main" id="{518C5DF9-F66F-09ED-5507-2FB9F99F6321}"/>
                </a:ext>
              </a:extLst>
            </p:cNvPr>
            <p:cNvSpPr/>
            <p:nvPr/>
          </p:nvSpPr>
          <p:spPr>
            <a:xfrm>
              <a:off x="2258450" y="4701300"/>
              <a:ext cx="104275" cy="273575"/>
            </a:xfrm>
            <a:custGeom>
              <a:avLst/>
              <a:gdLst/>
              <a:ahLst/>
              <a:cxnLst/>
              <a:rect l="l" t="t" r="r" b="b"/>
              <a:pathLst>
                <a:path w="4171" h="10943" extrusionOk="0">
                  <a:moveTo>
                    <a:pt x="35" y="0"/>
                  </a:moveTo>
                  <a:cubicBezTo>
                    <a:pt x="35" y="0"/>
                    <a:pt x="34" y="1"/>
                    <a:pt x="34" y="1"/>
                  </a:cubicBezTo>
                  <a:cubicBezTo>
                    <a:pt x="1" y="34"/>
                    <a:pt x="834" y="2503"/>
                    <a:pt x="1969" y="5538"/>
                  </a:cubicBezTo>
                  <a:cubicBezTo>
                    <a:pt x="3095" y="8520"/>
                    <a:pt x="4024" y="10942"/>
                    <a:pt x="4102" y="10942"/>
                  </a:cubicBezTo>
                  <a:cubicBezTo>
                    <a:pt x="4103" y="10942"/>
                    <a:pt x="4103" y="10942"/>
                    <a:pt x="4103" y="10942"/>
                  </a:cubicBezTo>
                  <a:cubicBezTo>
                    <a:pt x="4170" y="10909"/>
                    <a:pt x="3303" y="8474"/>
                    <a:pt x="2169" y="5438"/>
                  </a:cubicBezTo>
                  <a:cubicBezTo>
                    <a:pt x="1075" y="2456"/>
                    <a:pt x="114" y="0"/>
                    <a:pt x="3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3034;p76">
              <a:extLst>
                <a:ext uri="{FF2B5EF4-FFF2-40B4-BE49-F238E27FC236}">
                  <a16:creationId xmlns:a16="http://schemas.microsoft.com/office/drawing/2014/main" id="{4F85F104-D0E4-CEA4-9208-3DFA8A448384}"/>
                </a:ext>
              </a:extLst>
            </p:cNvPr>
            <p:cNvSpPr/>
            <p:nvPr/>
          </p:nvSpPr>
          <p:spPr>
            <a:xfrm>
              <a:off x="5211400" y="972800"/>
              <a:ext cx="181825" cy="155625"/>
            </a:xfrm>
            <a:custGeom>
              <a:avLst/>
              <a:gdLst/>
              <a:ahLst/>
              <a:cxnLst/>
              <a:rect l="l" t="t" r="r" b="b"/>
              <a:pathLst>
                <a:path w="7273" h="6225" extrusionOk="0">
                  <a:moveTo>
                    <a:pt x="4229" y="0"/>
                  </a:moveTo>
                  <a:cubicBezTo>
                    <a:pt x="4210" y="0"/>
                    <a:pt x="4190" y="0"/>
                    <a:pt x="4170" y="1"/>
                  </a:cubicBezTo>
                  <a:cubicBezTo>
                    <a:pt x="1368" y="1"/>
                    <a:pt x="0" y="3336"/>
                    <a:pt x="1968" y="5305"/>
                  </a:cubicBezTo>
                  <a:cubicBezTo>
                    <a:pt x="2604" y="5940"/>
                    <a:pt x="3383" y="6225"/>
                    <a:pt x="4145" y="6225"/>
                  </a:cubicBezTo>
                  <a:cubicBezTo>
                    <a:pt x="5744" y="6225"/>
                    <a:pt x="7272" y="4977"/>
                    <a:pt x="7272" y="3103"/>
                  </a:cubicBezTo>
                  <a:cubicBezTo>
                    <a:pt x="7272" y="1389"/>
                    <a:pt x="5904" y="0"/>
                    <a:pt x="422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3035;p76">
              <a:extLst>
                <a:ext uri="{FF2B5EF4-FFF2-40B4-BE49-F238E27FC236}">
                  <a16:creationId xmlns:a16="http://schemas.microsoft.com/office/drawing/2014/main" id="{0E100818-3F38-7A68-FE41-5381699774D1}"/>
                </a:ext>
              </a:extLst>
            </p:cNvPr>
            <p:cNvSpPr/>
            <p:nvPr/>
          </p:nvSpPr>
          <p:spPr>
            <a:xfrm>
              <a:off x="5429050" y="816850"/>
              <a:ext cx="181825" cy="155625"/>
            </a:xfrm>
            <a:custGeom>
              <a:avLst/>
              <a:gdLst/>
              <a:ahLst/>
              <a:cxnLst/>
              <a:rect l="l" t="t" r="r" b="b"/>
              <a:pathLst>
                <a:path w="7273" h="6225" extrusionOk="0">
                  <a:moveTo>
                    <a:pt x="4170" y="1"/>
                  </a:moveTo>
                  <a:cubicBezTo>
                    <a:pt x="1401" y="1"/>
                    <a:pt x="0" y="3337"/>
                    <a:pt x="1968" y="5305"/>
                  </a:cubicBezTo>
                  <a:cubicBezTo>
                    <a:pt x="2604" y="5941"/>
                    <a:pt x="3383" y="6225"/>
                    <a:pt x="4146" y="6225"/>
                  </a:cubicBezTo>
                  <a:cubicBezTo>
                    <a:pt x="5744" y="6225"/>
                    <a:pt x="7272" y="4977"/>
                    <a:pt x="7272" y="3103"/>
                  </a:cubicBezTo>
                  <a:cubicBezTo>
                    <a:pt x="7272" y="1369"/>
                    <a:pt x="5871" y="1"/>
                    <a:pt x="417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3036;p76">
              <a:extLst>
                <a:ext uri="{FF2B5EF4-FFF2-40B4-BE49-F238E27FC236}">
                  <a16:creationId xmlns:a16="http://schemas.microsoft.com/office/drawing/2014/main" id="{2DD553CE-D5A5-F56E-056E-C0AC00546612}"/>
                </a:ext>
              </a:extLst>
            </p:cNvPr>
            <p:cNvSpPr/>
            <p:nvPr/>
          </p:nvSpPr>
          <p:spPr>
            <a:xfrm>
              <a:off x="5455725" y="1139600"/>
              <a:ext cx="155975" cy="169300"/>
            </a:xfrm>
            <a:custGeom>
              <a:avLst/>
              <a:gdLst/>
              <a:ahLst/>
              <a:cxnLst/>
              <a:rect l="l" t="t" r="r" b="b"/>
              <a:pathLst>
                <a:path w="6239" h="6772" extrusionOk="0">
                  <a:moveTo>
                    <a:pt x="3103" y="0"/>
                  </a:moveTo>
                  <a:cubicBezTo>
                    <a:pt x="1402" y="0"/>
                    <a:pt x="1" y="1535"/>
                    <a:pt x="1" y="3403"/>
                  </a:cubicBezTo>
                  <a:cubicBezTo>
                    <a:pt x="1" y="5271"/>
                    <a:pt x="1402" y="6772"/>
                    <a:pt x="3136" y="6772"/>
                  </a:cubicBezTo>
                  <a:cubicBezTo>
                    <a:pt x="4838" y="6772"/>
                    <a:pt x="6239" y="5271"/>
                    <a:pt x="6239" y="3369"/>
                  </a:cubicBezTo>
                  <a:cubicBezTo>
                    <a:pt x="6239" y="1501"/>
                    <a:pt x="4838" y="0"/>
                    <a:pt x="310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3037;p76">
              <a:extLst>
                <a:ext uri="{FF2B5EF4-FFF2-40B4-BE49-F238E27FC236}">
                  <a16:creationId xmlns:a16="http://schemas.microsoft.com/office/drawing/2014/main" id="{8693D7A7-10A0-4A54-FE89-3FE887BD554E}"/>
                </a:ext>
              </a:extLst>
            </p:cNvPr>
            <p:cNvSpPr/>
            <p:nvPr/>
          </p:nvSpPr>
          <p:spPr>
            <a:xfrm>
              <a:off x="5288125" y="1064825"/>
              <a:ext cx="226000" cy="150250"/>
            </a:xfrm>
            <a:custGeom>
              <a:avLst/>
              <a:gdLst/>
              <a:ahLst/>
              <a:cxnLst/>
              <a:rect l="l" t="t" r="r" b="b"/>
              <a:pathLst>
                <a:path w="9040" h="6010" extrusionOk="0">
                  <a:moveTo>
                    <a:pt x="195" y="0"/>
                  </a:moveTo>
                  <a:cubicBezTo>
                    <a:pt x="164" y="0"/>
                    <a:pt x="143" y="7"/>
                    <a:pt x="133" y="22"/>
                  </a:cubicBezTo>
                  <a:cubicBezTo>
                    <a:pt x="0" y="222"/>
                    <a:pt x="1868" y="1724"/>
                    <a:pt x="4270" y="3358"/>
                  </a:cubicBezTo>
                  <a:cubicBezTo>
                    <a:pt x="6549" y="4888"/>
                    <a:pt x="8508" y="6009"/>
                    <a:pt x="8858" y="6009"/>
                  </a:cubicBezTo>
                  <a:cubicBezTo>
                    <a:pt x="8882" y="6009"/>
                    <a:pt x="8898" y="6004"/>
                    <a:pt x="8906" y="5993"/>
                  </a:cubicBezTo>
                  <a:cubicBezTo>
                    <a:pt x="9040" y="5793"/>
                    <a:pt x="7172" y="4292"/>
                    <a:pt x="4770" y="2658"/>
                  </a:cubicBezTo>
                  <a:cubicBezTo>
                    <a:pt x="2518" y="1115"/>
                    <a:pt x="579" y="0"/>
                    <a:pt x="19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3038;p76">
              <a:extLst>
                <a:ext uri="{FF2B5EF4-FFF2-40B4-BE49-F238E27FC236}">
                  <a16:creationId xmlns:a16="http://schemas.microsoft.com/office/drawing/2014/main" id="{F5FCE7FF-1468-047B-482D-E8896A578530}"/>
                </a:ext>
              </a:extLst>
            </p:cNvPr>
            <p:cNvSpPr/>
            <p:nvPr/>
          </p:nvSpPr>
          <p:spPr>
            <a:xfrm>
              <a:off x="5321475" y="888175"/>
              <a:ext cx="199325" cy="150100"/>
            </a:xfrm>
            <a:custGeom>
              <a:avLst/>
              <a:gdLst/>
              <a:ahLst/>
              <a:cxnLst/>
              <a:rect l="l" t="t" r="r" b="b"/>
              <a:pathLst>
                <a:path w="7973" h="6004" extrusionOk="0">
                  <a:moveTo>
                    <a:pt x="7760" y="1"/>
                  </a:moveTo>
                  <a:cubicBezTo>
                    <a:pt x="7437" y="1"/>
                    <a:pt x="5704" y="1122"/>
                    <a:pt x="3736" y="2652"/>
                  </a:cubicBezTo>
                  <a:cubicBezTo>
                    <a:pt x="1601" y="4320"/>
                    <a:pt x="0" y="5787"/>
                    <a:pt x="167" y="5988"/>
                  </a:cubicBezTo>
                  <a:cubicBezTo>
                    <a:pt x="176" y="5998"/>
                    <a:pt x="191" y="6003"/>
                    <a:pt x="213" y="6003"/>
                  </a:cubicBezTo>
                  <a:cubicBezTo>
                    <a:pt x="536" y="6003"/>
                    <a:pt x="2269" y="4883"/>
                    <a:pt x="4237" y="3352"/>
                  </a:cubicBezTo>
                  <a:cubicBezTo>
                    <a:pt x="6372" y="1684"/>
                    <a:pt x="7973" y="217"/>
                    <a:pt x="7806" y="17"/>
                  </a:cubicBezTo>
                  <a:cubicBezTo>
                    <a:pt x="7797" y="6"/>
                    <a:pt x="7782" y="1"/>
                    <a:pt x="776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3039;p76">
              <a:extLst>
                <a:ext uri="{FF2B5EF4-FFF2-40B4-BE49-F238E27FC236}">
                  <a16:creationId xmlns:a16="http://schemas.microsoft.com/office/drawing/2014/main" id="{3EBC3A15-3F2A-8CC0-63E6-B9F74CA2A6B1}"/>
                </a:ext>
              </a:extLst>
            </p:cNvPr>
            <p:cNvSpPr/>
            <p:nvPr/>
          </p:nvSpPr>
          <p:spPr>
            <a:xfrm>
              <a:off x="4511725" y="1672475"/>
              <a:ext cx="913175" cy="659650"/>
            </a:xfrm>
            <a:custGeom>
              <a:avLst/>
              <a:gdLst/>
              <a:ahLst/>
              <a:cxnLst/>
              <a:rect l="l" t="t" r="r" b="b"/>
              <a:pathLst>
                <a:path w="36527" h="26386" extrusionOk="0">
                  <a:moveTo>
                    <a:pt x="34325" y="0"/>
                  </a:moveTo>
                  <a:lnTo>
                    <a:pt x="1" y="3236"/>
                  </a:lnTo>
                  <a:lnTo>
                    <a:pt x="2202" y="26386"/>
                  </a:lnTo>
                  <a:lnTo>
                    <a:pt x="36527" y="23117"/>
                  </a:lnTo>
                  <a:lnTo>
                    <a:pt x="343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3040;p76">
              <a:extLst>
                <a:ext uri="{FF2B5EF4-FFF2-40B4-BE49-F238E27FC236}">
                  <a16:creationId xmlns:a16="http://schemas.microsoft.com/office/drawing/2014/main" id="{8C8844F8-B63F-2A45-F677-BF9AE37C24D9}"/>
                </a:ext>
              </a:extLst>
            </p:cNvPr>
            <p:cNvSpPr/>
            <p:nvPr/>
          </p:nvSpPr>
          <p:spPr>
            <a:xfrm>
              <a:off x="4508650" y="1669125"/>
              <a:ext cx="917075" cy="666350"/>
            </a:xfrm>
            <a:custGeom>
              <a:avLst/>
              <a:gdLst/>
              <a:ahLst/>
              <a:cxnLst/>
              <a:rect l="l" t="t" r="r" b="b"/>
              <a:pathLst>
                <a:path w="36683" h="26654" extrusionOk="0">
                  <a:moveTo>
                    <a:pt x="34481" y="1"/>
                  </a:moveTo>
                  <a:lnTo>
                    <a:pt x="190" y="3237"/>
                  </a:lnTo>
                  <a:cubicBezTo>
                    <a:pt x="193" y="3231"/>
                    <a:pt x="193" y="3229"/>
                    <a:pt x="192" y="3229"/>
                  </a:cubicBezTo>
                  <a:lnTo>
                    <a:pt x="192" y="3229"/>
                  </a:lnTo>
                  <a:cubicBezTo>
                    <a:pt x="184" y="3229"/>
                    <a:pt x="71" y="3375"/>
                    <a:pt x="23" y="3426"/>
                  </a:cubicBezTo>
                  <a:lnTo>
                    <a:pt x="23" y="3426"/>
                  </a:lnTo>
                  <a:lnTo>
                    <a:pt x="23" y="3403"/>
                  </a:lnTo>
                  <a:cubicBezTo>
                    <a:pt x="6" y="3433"/>
                    <a:pt x="1" y="3444"/>
                    <a:pt x="4" y="3444"/>
                  </a:cubicBezTo>
                  <a:cubicBezTo>
                    <a:pt x="6" y="3444"/>
                    <a:pt x="13" y="3438"/>
                    <a:pt x="23" y="3426"/>
                  </a:cubicBezTo>
                  <a:lnTo>
                    <a:pt x="23" y="3426"/>
                  </a:lnTo>
                  <a:lnTo>
                    <a:pt x="23" y="3503"/>
                  </a:lnTo>
                  <a:lnTo>
                    <a:pt x="23" y="3570"/>
                  </a:lnTo>
                  <a:lnTo>
                    <a:pt x="23" y="3770"/>
                  </a:lnTo>
                  <a:lnTo>
                    <a:pt x="90" y="4171"/>
                  </a:lnTo>
                  <a:lnTo>
                    <a:pt x="157" y="4938"/>
                  </a:lnTo>
                  <a:cubicBezTo>
                    <a:pt x="190" y="5438"/>
                    <a:pt x="257" y="5939"/>
                    <a:pt x="290" y="6472"/>
                  </a:cubicBezTo>
                  <a:cubicBezTo>
                    <a:pt x="390" y="7473"/>
                    <a:pt x="490" y="8474"/>
                    <a:pt x="591" y="9474"/>
                  </a:cubicBezTo>
                  <a:cubicBezTo>
                    <a:pt x="791" y="11476"/>
                    <a:pt x="957" y="13444"/>
                    <a:pt x="1158" y="15412"/>
                  </a:cubicBezTo>
                  <a:cubicBezTo>
                    <a:pt x="1525" y="19281"/>
                    <a:pt x="1858" y="22984"/>
                    <a:pt x="2225" y="26520"/>
                  </a:cubicBezTo>
                  <a:lnTo>
                    <a:pt x="2225" y="26653"/>
                  </a:lnTo>
                  <a:lnTo>
                    <a:pt x="2358" y="26653"/>
                  </a:lnTo>
                  <a:lnTo>
                    <a:pt x="27109" y="24252"/>
                  </a:lnTo>
                  <a:lnTo>
                    <a:pt x="34114" y="23551"/>
                  </a:lnTo>
                  <a:lnTo>
                    <a:pt x="35982" y="23351"/>
                  </a:lnTo>
                  <a:lnTo>
                    <a:pt x="36449" y="23284"/>
                  </a:lnTo>
                  <a:lnTo>
                    <a:pt x="35949" y="23318"/>
                  </a:lnTo>
                  <a:lnTo>
                    <a:pt x="34048" y="23484"/>
                  </a:lnTo>
                  <a:lnTo>
                    <a:pt x="26976" y="24118"/>
                  </a:lnTo>
                  <a:lnTo>
                    <a:pt x="2411" y="26373"/>
                  </a:lnTo>
                  <a:lnTo>
                    <a:pt x="2411" y="26373"/>
                  </a:lnTo>
                  <a:cubicBezTo>
                    <a:pt x="2082" y="22880"/>
                    <a:pt x="1753" y="19194"/>
                    <a:pt x="1391" y="15379"/>
                  </a:cubicBezTo>
                  <a:cubicBezTo>
                    <a:pt x="1191" y="13444"/>
                    <a:pt x="1024" y="11476"/>
                    <a:pt x="824" y="9474"/>
                  </a:cubicBezTo>
                  <a:cubicBezTo>
                    <a:pt x="724" y="8474"/>
                    <a:pt x="657" y="7473"/>
                    <a:pt x="557" y="6439"/>
                  </a:cubicBezTo>
                  <a:cubicBezTo>
                    <a:pt x="490" y="5939"/>
                    <a:pt x="457" y="5438"/>
                    <a:pt x="390" y="4904"/>
                  </a:cubicBezTo>
                  <a:lnTo>
                    <a:pt x="324" y="4137"/>
                  </a:lnTo>
                  <a:lnTo>
                    <a:pt x="290" y="3770"/>
                  </a:lnTo>
                  <a:lnTo>
                    <a:pt x="290" y="3570"/>
                  </a:lnTo>
                  <a:lnTo>
                    <a:pt x="290" y="3557"/>
                  </a:lnTo>
                  <a:lnTo>
                    <a:pt x="290" y="3557"/>
                  </a:lnTo>
                  <a:lnTo>
                    <a:pt x="34326" y="280"/>
                  </a:lnTo>
                  <a:lnTo>
                    <a:pt x="34326" y="280"/>
                  </a:lnTo>
                  <a:cubicBezTo>
                    <a:pt x="35021" y="7234"/>
                    <a:pt x="35584" y="12965"/>
                    <a:pt x="35982" y="16946"/>
                  </a:cubicBezTo>
                  <a:cubicBezTo>
                    <a:pt x="36183" y="18948"/>
                    <a:pt x="36349" y="20549"/>
                    <a:pt x="36449" y="21616"/>
                  </a:cubicBezTo>
                  <a:cubicBezTo>
                    <a:pt x="36516" y="22150"/>
                    <a:pt x="36550" y="22584"/>
                    <a:pt x="36583" y="22851"/>
                  </a:cubicBezTo>
                  <a:cubicBezTo>
                    <a:pt x="36616" y="23118"/>
                    <a:pt x="36650" y="23251"/>
                    <a:pt x="36650" y="23251"/>
                  </a:cubicBezTo>
                  <a:cubicBezTo>
                    <a:pt x="36650" y="23251"/>
                    <a:pt x="36683" y="23151"/>
                    <a:pt x="36683" y="22851"/>
                  </a:cubicBezTo>
                  <a:cubicBezTo>
                    <a:pt x="36650" y="22584"/>
                    <a:pt x="36616" y="22184"/>
                    <a:pt x="36583" y="21650"/>
                  </a:cubicBezTo>
                  <a:cubicBezTo>
                    <a:pt x="36483" y="20582"/>
                    <a:pt x="36316" y="19015"/>
                    <a:pt x="36149" y="17013"/>
                  </a:cubicBezTo>
                  <a:cubicBezTo>
                    <a:pt x="35782" y="12977"/>
                    <a:pt x="35249" y="7173"/>
                    <a:pt x="34615" y="134"/>
                  </a:cubicBezTo>
                  <a:lnTo>
                    <a:pt x="3461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3041;p76">
              <a:extLst>
                <a:ext uri="{FF2B5EF4-FFF2-40B4-BE49-F238E27FC236}">
                  <a16:creationId xmlns:a16="http://schemas.microsoft.com/office/drawing/2014/main" id="{6D3D78A6-370C-7FD9-469C-0A017E4E93B2}"/>
                </a:ext>
              </a:extLst>
            </p:cNvPr>
            <p:cNvSpPr/>
            <p:nvPr/>
          </p:nvSpPr>
          <p:spPr>
            <a:xfrm>
              <a:off x="4511725" y="1672475"/>
              <a:ext cx="858150" cy="404475"/>
            </a:xfrm>
            <a:custGeom>
              <a:avLst/>
              <a:gdLst/>
              <a:ahLst/>
              <a:cxnLst/>
              <a:rect l="l" t="t" r="r" b="b"/>
              <a:pathLst>
                <a:path w="34326" h="16179" extrusionOk="0">
                  <a:moveTo>
                    <a:pt x="34325" y="0"/>
                  </a:moveTo>
                  <a:lnTo>
                    <a:pt x="34325" y="0"/>
                  </a:lnTo>
                  <a:cubicBezTo>
                    <a:pt x="34192" y="100"/>
                    <a:pt x="34092" y="201"/>
                    <a:pt x="33991" y="301"/>
                  </a:cubicBezTo>
                  <a:cubicBezTo>
                    <a:pt x="33791" y="534"/>
                    <a:pt x="33524" y="834"/>
                    <a:pt x="33158" y="1201"/>
                  </a:cubicBezTo>
                  <a:lnTo>
                    <a:pt x="30089" y="4570"/>
                  </a:lnTo>
                  <a:lnTo>
                    <a:pt x="19924" y="15762"/>
                  </a:lnTo>
                  <a:lnTo>
                    <a:pt x="19148" y="15245"/>
                  </a:lnTo>
                  <a:lnTo>
                    <a:pt x="5671" y="6705"/>
                  </a:lnTo>
                  <a:lnTo>
                    <a:pt x="1568" y="4170"/>
                  </a:lnTo>
                  <a:lnTo>
                    <a:pt x="434" y="3470"/>
                  </a:lnTo>
                  <a:cubicBezTo>
                    <a:pt x="301" y="3403"/>
                    <a:pt x="167" y="3303"/>
                    <a:pt x="1" y="3269"/>
                  </a:cubicBezTo>
                  <a:lnTo>
                    <a:pt x="1" y="3269"/>
                  </a:lnTo>
                  <a:cubicBezTo>
                    <a:pt x="134" y="3369"/>
                    <a:pt x="234" y="3436"/>
                    <a:pt x="367" y="3536"/>
                  </a:cubicBezTo>
                  <a:lnTo>
                    <a:pt x="1468" y="4270"/>
                  </a:lnTo>
                  <a:lnTo>
                    <a:pt x="5538" y="6905"/>
                  </a:lnTo>
                  <a:lnTo>
                    <a:pt x="18947" y="15512"/>
                  </a:lnTo>
                  <a:lnTo>
                    <a:pt x="19881" y="16112"/>
                  </a:lnTo>
                  <a:lnTo>
                    <a:pt x="19981" y="16179"/>
                  </a:lnTo>
                  <a:lnTo>
                    <a:pt x="20082" y="16079"/>
                  </a:lnTo>
                  <a:lnTo>
                    <a:pt x="30222" y="4704"/>
                  </a:lnTo>
                  <a:lnTo>
                    <a:pt x="33258" y="1268"/>
                  </a:lnTo>
                  <a:lnTo>
                    <a:pt x="34058" y="334"/>
                  </a:lnTo>
                  <a:cubicBezTo>
                    <a:pt x="34158" y="234"/>
                    <a:pt x="34225" y="134"/>
                    <a:pt x="3432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3042;p76">
              <a:extLst>
                <a:ext uri="{FF2B5EF4-FFF2-40B4-BE49-F238E27FC236}">
                  <a16:creationId xmlns:a16="http://schemas.microsoft.com/office/drawing/2014/main" id="{BA874158-764B-0AA2-2EC6-AFE57B56253F}"/>
                </a:ext>
              </a:extLst>
            </p:cNvPr>
            <p:cNvSpPr/>
            <p:nvPr/>
          </p:nvSpPr>
          <p:spPr>
            <a:xfrm>
              <a:off x="1952700" y="2851500"/>
              <a:ext cx="1022950" cy="1415350"/>
            </a:xfrm>
            <a:custGeom>
              <a:avLst/>
              <a:gdLst/>
              <a:ahLst/>
              <a:cxnLst/>
              <a:rect l="l" t="t" r="r" b="b"/>
              <a:pathLst>
                <a:path w="40918" h="56614" extrusionOk="0">
                  <a:moveTo>
                    <a:pt x="4201" y="0"/>
                  </a:moveTo>
                  <a:cubicBezTo>
                    <a:pt x="3614" y="0"/>
                    <a:pt x="3240" y="202"/>
                    <a:pt x="3147" y="259"/>
                  </a:cubicBezTo>
                  <a:lnTo>
                    <a:pt x="3147" y="259"/>
                  </a:lnTo>
                  <a:cubicBezTo>
                    <a:pt x="2759" y="438"/>
                    <a:pt x="0" y="1987"/>
                    <a:pt x="3391" y="8613"/>
                  </a:cubicBezTo>
                  <a:cubicBezTo>
                    <a:pt x="6993" y="15718"/>
                    <a:pt x="9495" y="19220"/>
                    <a:pt x="9495" y="19220"/>
                  </a:cubicBezTo>
                  <a:cubicBezTo>
                    <a:pt x="9495" y="19220"/>
                    <a:pt x="10162" y="20888"/>
                    <a:pt x="8761" y="21155"/>
                  </a:cubicBezTo>
                  <a:cubicBezTo>
                    <a:pt x="7360" y="21388"/>
                    <a:pt x="4325" y="20855"/>
                    <a:pt x="3691" y="22589"/>
                  </a:cubicBezTo>
                  <a:cubicBezTo>
                    <a:pt x="3057" y="24357"/>
                    <a:pt x="4325" y="26025"/>
                    <a:pt x="6927" y="27493"/>
                  </a:cubicBezTo>
                  <a:cubicBezTo>
                    <a:pt x="9529" y="28961"/>
                    <a:pt x="15099" y="32363"/>
                    <a:pt x="15600" y="32697"/>
                  </a:cubicBezTo>
                  <a:cubicBezTo>
                    <a:pt x="16067" y="32997"/>
                    <a:pt x="16567" y="33764"/>
                    <a:pt x="15666" y="34098"/>
                  </a:cubicBezTo>
                  <a:cubicBezTo>
                    <a:pt x="14732" y="34398"/>
                    <a:pt x="7861" y="35132"/>
                    <a:pt x="8394" y="38367"/>
                  </a:cubicBezTo>
                  <a:cubicBezTo>
                    <a:pt x="8928" y="41603"/>
                    <a:pt x="16834" y="44505"/>
                    <a:pt x="17668" y="44839"/>
                  </a:cubicBezTo>
                  <a:cubicBezTo>
                    <a:pt x="18535" y="45172"/>
                    <a:pt x="18735" y="45506"/>
                    <a:pt x="18668" y="46006"/>
                  </a:cubicBezTo>
                  <a:cubicBezTo>
                    <a:pt x="18602" y="46473"/>
                    <a:pt x="16267" y="46473"/>
                    <a:pt x="14332" y="46773"/>
                  </a:cubicBezTo>
                  <a:cubicBezTo>
                    <a:pt x="12364" y="47074"/>
                    <a:pt x="10162" y="47707"/>
                    <a:pt x="10629" y="49575"/>
                  </a:cubicBezTo>
                  <a:cubicBezTo>
                    <a:pt x="11096" y="51410"/>
                    <a:pt x="15766" y="55279"/>
                    <a:pt x="27108" y="56414"/>
                  </a:cubicBezTo>
                  <a:lnTo>
                    <a:pt x="32412" y="56614"/>
                  </a:lnTo>
                  <a:lnTo>
                    <a:pt x="35314" y="52177"/>
                  </a:lnTo>
                  <a:cubicBezTo>
                    <a:pt x="40918" y="42237"/>
                    <a:pt x="40417" y="36166"/>
                    <a:pt x="39183" y="34731"/>
                  </a:cubicBezTo>
                  <a:cubicBezTo>
                    <a:pt x="38807" y="34295"/>
                    <a:pt x="38383" y="34116"/>
                    <a:pt x="37939" y="34116"/>
                  </a:cubicBezTo>
                  <a:cubicBezTo>
                    <a:pt x="36887" y="34116"/>
                    <a:pt x="35718" y="35124"/>
                    <a:pt x="34780" y="36132"/>
                  </a:cubicBezTo>
                  <a:cubicBezTo>
                    <a:pt x="33489" y="37487"/>
                    <a:pt x="32197" y="39287"/>
                    <a:pt x="31720" y="39287"/>
                  </a:cubicBezTo>
                  <a:cubicBezTo>
                    <a:pt x="31692" y="39287"/>
                    <a:pt x="31667" y="39281"/>
                    <a:pt x="31644" y="39268"/>
                  </a:cubicBezTo>
                  <a:cubicBezTo>
                    <a:pt x="31211" y="39034"/>
                    <a:pt x="31044" y="38668"/>
                    <a:pt x="31244" y="37767"/>
                  </a:cubicBezTo>
                  <a:cubicBezTo>
                    <a:pt x="31478" y="36900"/>
                    <a:pt x="33646" y="28760"/>
                    <a:pt x="31277" y="26459"/>
                  </a:cubicBezTo>
                  <a:cubicBezTo>
                    <a:pt x="30861" y="26048"/>
                    <a:pt x="30374" y="25877"/>
                    <a:pt x="29851" y="25877"/>
                  </a:cubicBezTo>
                  <a:cubicBezTo>
                    <a:pt x="27442" y="25877"/>
                    <a:pt x="24263" y="29495"/>
                    <a:pt x="23605" y="29961"/>
                  </a:cubicBezTo>
                  <a:cubicBezTo>
                    <a:pt x="23425" y="30094"/>
                    <a:pt x="23268" y="30150"/>
                    <a:pt x="23132" y="30150"/>
                  </a:cubicBezTo>
                  <a:cubicBezTo>
                    <a:pt x="22688" y="30150"/>
                    <a:pt x="22479" y="29554"/>
                    <a:pt x="22505" y="29094"/>
                  </a:cubicBezTo>
                  <a:cubicBezTo>
                    <a:pt x="22538" y="28527"/>
                    <a:pt x="22938" y="21989"/>
                    <a:pt x="23238" y="19020"/>
                  </a:cubicBezTo>
                  <a:cubicBezTo>
                    <a:pt x="23539" y="16085"/>
                    <a:pt x="22905" y="14083"/>
                    <a:pt x="21070" y="13583"/>
                  </a:cubicBezTo>
                  <a:cubicBezTo>
                    <a:pt x="20938" y="13547"/>
                    <a:pt x="20809" y="13531"/>
                    <a:pt x="20682" y="13531"/>
                  </a:cubicBezTo>
                  <a:cubicBezTo>
                    <a:pt x="19135" y="13531"/>
                    <a:pt x="17923" y="15991"/>
                    <a:pt x="16967" y="16885"/>
                  </a:cubicBezTo>
                  <a:cubicBezTo>
                    <a:pt x="16713" y="17140"/>
                    <a:pt x="16461" y="17235"/>
                    <a:pt x="16226" y="17235"/>
                  </a:cubicBezTo>
                  <a:cubicBezTo>
                    <a:pt x="15537" y="17235"/>
                    <a:pt x="14999" y="16418"/>
                    <a:pt x="14999" y="16418"/>
                  </a:cubicBezTo>
                  <a:cubicBezTo>
                    <a:pt x="14999" y="16418"/>
                    <a:pt x="13565" y="12349"/>
                    <a:pt x="9795" y="5277"/>
                  </a:cubicBezTo>
                  <a:cubicBezTo>
                    <a:pt x="7428" y="817"/>
                    <a:pt x="5382" y="0"/>
                    <a:pt x="420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3043;p76">
              <a:extLst>
                <a:ext uri="{FF2B5EF4-FFF2-40B4-BE49-F238E27FC236}">
                  <a16:creationId xmlns:a16="http://schemas.microsoft.com/office/drawing/2014/main" id="{31088A36-B0BF-3AED-B1B4-5BA600DEB06A}"/>
                </a:ext>
              </a:extLst>
            </p:cNvPr>
            <p:cNvSpPr/>
            <p:nvPr/>
          </p:nvSpPr>
          <p:spPr>
            <a:xfrm>
              <a:off x="2115025" y="3015925"/>
              <a:ext cx="647975" cy="1250100"/>
            </a:xfrm>
            <a:custGeom>
              <a:avLst/>
              <a:gdLst/>
              <a:ahLst/>
              <a:cxnLst/>
              <a:rect l="l" t="t" r="r" b="b"/>
              <a:pathLst>
                <a:path w="25919" h="50004" extrusionOk="0">
                  <a:moveTo>
                    <a:pt x="0" y="1"/>
                  </a:moveTo>
                  <a:cubicBezTo>
                    <a:pt x="0" y="1"/>
                    <a:pt x="0" y="34"/>
                    <a:pt x="67" y="134"/>
                  </a:cubicBezTo>
                  <a:cubicBezTo>
                    <a:pt x="67" y="68"/>
                    <a:pt x="33" y="34"/>
                    <a:pt x="0" y="1"/>
                  </a:cubicBezTo>
                  <a:close/>
                  <a:moveTo>
                    <a:pt x="67" y="134"/>
                  </a:moveTo>
                  <a:lnTo>
                    <a:pt x="234" y="501"/>
                  </a:lnTo>
                  <a:lnTo>
                    <a:pt x="967" y="1969"/>
                  </a:lnTo>
                  <a:cubicBezTo>
                    <a:pt x="1601" y="3270"/>
                    <a:pt x="2535" y="5105"/>
                    <a:pt x="3703" y="7373"/>
                  </a:cubicBezTo>
                  <a:cubicBezTo>
                    <a:pt x="5971" y="11909"/>
                    <a:pt x="9240" y="18147"/>
                    <a:pt x="12876" y="25052"/>
                  </a:cubicBezTo>
                  <a:cubicBezTo>
                    <a:pt x="16479" y="31924"/>
                    <a:pt x="19748" y="38162"/>
                    <a:pt x="22116" y="42698"/>
                  </a:cubicBezTo>
                  <a:lnTo>
                    <a:pt x="24885" y="48069"/>
                  </a:lnTo>
                  <a:cubicBezTo>
                    <a:pt x="25251" y="48669"/>
                    <a:pt x="25485" y="49169"/>
                    <a:pt x="25652" y="49503"/>
                  </a:cubicBezTo>
                  <a:lnTo>
                    <a:pt x="25852" y="49903"/>
                  </a:lnTo>
                  <a:lnTo>
                    <a:pt x="25919" y="50003"/>
                  </a:lnTo>
                  <a:cubicBezTo>
                    <a:pt x="25919" y="49970"/>
                    <a:pt x="25885" y="49937"/>
                    <a:pt x="25885" y="49870"/>
                  </a:cubicBezTo>
                  <a:lnTo>
                    <a:pt x="25685" y="49503"/>
                  </a:lnTo>
                  <a:cubicBezTo>
                    <a:pt x="25518" y="49136"/>
                    <a:pt x="25285" y="48669"/>
                    <a:pt x="24951" y="48035"/>
                  </a:cubicBezTo>
                  <a:cubicBezTo>
                    <a:pt x="24317" y="46734"/>
                    <a:pt x="23383" y="44900"/>
                    <a:pt x="22249" y="42631"/>
                  </a:cubicBezTo>
                  <a:cubicBezTo>
                    <a:pt x="19948" y="38095"/>
                    <a:pt x="16679" y="31857"/>
                    <a:pt x="13076" y="24952"/>
                  </a:cubicBezTo>
                  <a:cubicBezTo>
                    <a:pt x="9474" y="18080"/>
                    <a:pt x="6205" y="11843"/>
                    <a:pt x="3836" y="7306"/>
                  </a:cubicBezTo>
                  <a:lnTo>
                    <a:pt x="1034" y="1936"/>
                  </a:lnTo>
                  <a:cubicBezTo>
                    <a:pt x="701" y="1335"/>
                    <a:pt x="467" y="835"/>
                    <a:pt x="267" y="501"/>
                  </a:cubicBezTo>
                  <a:lnTo>
                    <a:pt x="67" y="134"/>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3044;p76">
              <a:extLst>
                <a:ext uri="{FF2B5EF4-FFF2-40B4-BE49-F238E27FC236}">
                  <a16:creationId xmlns:a16="http://schemas.microsoft.com/office/drawing/2014/main" id="{D50F3386-F287-5321-7B4E-F00BA59FA88E}"/>
                </a:ext>
              </a:extLst>
            </p:cNvPr>
            <p:cNvSpPr/>
            <p:nvPr/>
          </p:nvSpPr>
          <p:spPr>
            <a:xfrm>
              <a:off x="2381050" y="3290300"/>
              <a:ext cx="55875" cy="236025"/>
            </a:xfrm>
            <a:custGeom>
              <a:avLst/>
              <a:gdLst/>
              <a:ahLst/>
              <a:cxnLst/>
              <a:rect l="l" t="t" r="r" b="b"/>
              <a:pathLst>
                <a:path w="2235" h="9441" extrusionOk="0">
                  <a:moveTo>
                    <a:pt x="2235" y="0"/>
                  </a:moveTo>
                  <a:lnTo>
                    <a:pt x="2235" y="0"/>
                  </a:lnTo>
                  <a:cubicBezTo>
                    <a:pt x="2168" y="100"/>
                    <a:pt x="2135" y="234"/>
                    <a:pt x="2102" y="334"/>
                  </a:cubicBezTo>
                  <a:cubicBezTo>
                    <a:pt x="2035" y="567"/>
                    <a:pt x="1935" y="934"/>
                    <a:pt x="1801" y="1335"/>
                  </a:cubicBezTo>
                  <a:cubicBezTo>
                    <a:pt x="1568" y="2169"/>
                    <a:pt x="1268" y="3403"/>
                    <a:pt x="1001" y="4670"/>
                  </a:cubicBezTo>
                  <a:cubicBezTo>
                    <a:pt x="734" y="5971"/>
                    <a:pt x="500" y="7139"/>
                    <a:pt x="300" y="8039"/>
                  </a:cubicBezTo>
                  <a:cubicBezTo>
                    <a:pt x="167" y="8506"/>
                    <a:pt x="67" y="8973"/>
                    <a:pt x="0" y="9440"/>
                  </a:cubicBezTo>
                  <a:cubicBezTo>
                    <a:pt x="67" y="9307"/>
                    <a:pt x="133" y="9207"/>
                    <a:pt x="167" y="9074"/>
                  </a:cubicBezTo>
                  <a:cubicBezTo>
                    <a:pt x="234" y="8840"/>
                    <a:pt x="334" y="8506"/>
                    <a:pt x="434" y="8073"/>
                  </a:cubicBezTo>
                  <a:cubicBezTo>
                    <a:pt x="667" y="7239"/>
                    <a:pt x="934" y="6005"/>
                    <a:pt x="1201" y="4737"/>
                  </a:cubicBezTo>
                  <a:cubicBezTo>
                    <a:pt x="1501" y="3503"/>
                    <a:pt x="1735" y="2302"/>
                    <a:pt x="1935" y="1401"/>
                  </a:cubicBezTo>
                  <a:cubicBezTo>
                    <a:pt x="2068" y="934"/>
                    <a:pt x="2168" y="467"/>
                    <a:pt x="22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3045;p76">
              <a:extLst>
                <a:ext uri="{FF2B5EF4-FFF2-40B4-BE49-F238E27FC236}">
                  <a16:creationId xmlns:a16="http://schemas.microsoft.com/office/drawing/2014/main" id="{C7C3BB94-E490-677F-651F-388B6051C73B}"/>
                </a:ext>
              </a:extLst>
            </p:cNvPr>
            <p:cNvSpPr/>
            <p:nvPr/>
          </p:nvSpPr>
          <p:spPr>
            <a:xfrm>
              <a:off x="2097500" y="3456975"/>
              <a:ext cx="271900" cy="72800"/>
            </a:xfrm>
            <a:custGeom>
              <a:avLst/>
              <a:gdLst/>
              <a:ahLst/>
              <a:cxnLst/>
              <a:rect l="l" t="t" r="r" b="b"/>
              <a:pathLst>
                <a:path w="10876" h="2912" extrusionOk="0">
                  <a:moveTo>
                    <a:pt x="56" y="0"/>
                  </a:moveTo>
                  <a:cubicBezTo>
                    <a:pt x="43" y="0"/>
                    <a:pt x="36" y="2"/>
                    <a:pt x="34" y="5"/>
                  </a:cubicBezTo>
                  <a:cubicBezTo>
                    <a:pt x="1" y="72"/>
                    <a:pt x="2436" y="739"/>
                    <a:pt x="5438" y="1573"/>
                  </a:cubicBezTo>
                  <a:cubicBezTo>
                    <a:pt x="8255" y="2332"/>
                    <a:pt x="10622" y="2912"/>
                    <a:pt x="10856" y="2912"/>
                  </a:cubicBezTo>
                  <a:cubicBezTo>
                    <a:pt x="10869" y="2912"/>
                    <a:pt x="10875" y="2910"/>
                    <a:pt x="10875" y="2907"/>
                  </a:cubicBezTo>
                  <a:cubicBezTo>
                    <a:pt x="10875" y="2874"/>
                    <a:pt x="8473" y="2140"/>
                    <a:pt x="5471" y="1339"/>
                  </a:cubicBezTo>
                  <a:cubicBezTo>
                    <a:pt x="2647" y="609"/>
                    <a:pt x="305" y="0"/>
                    <a:pt x="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3046;p76">
              <a:extLst>
                <a:ext uri="{FF2B5EF4-FFF2-40B4-BE49-F238E27FC236}">
                  <a16:creationId xmlns:a16="http://schemas.microsoft.com/office/drawing/2014/main" id="{91B48C9C-E613-E65A-5311-0559BAD89B5F}"/>
                </a:ext>
              </a:extLst>
            </p:cNvPr>
            <p:cNvSpPr/>
            <p:nvPr/>
          </p:nvSpPr>
          <p:spPr>
            <a:xfrm>
              <a:off x="2295150" y="3820675"/>
              <a:ext cx="248525" cy="10375"/>
            </a:xfrm>
            <a:custGeom>
              <a:avLst/>
              <a:gdLst/>
              <a:ahLst/>
              <a:cxnLst/>
              <a:rect l="l" t="t" r="r" b="b"/>
              <a:pathLst>
                <a:path w="9941" h="415" extrusionOk="0">
                  <a:moveTo>
                    <a:pt x="0" y="1"/>
                  </a:moveTo>
                  <a:cubicBezTo>
                    <a:pt x="134" y="67"/>
                    <a:pt x="267" y="101"/>
                    <a:pt x="401" y="101"/>
                  </a:cubicBezTo>
                  <a:cubicBezTo>
                    <a:pt x="634" y="134"/>
                    <a:pt x="1001" y="167"/>
                    <a:pt x="1435" y="201"/>
                  </a:cubicBezTo>
                  <a:cubicBezTo>
                    <a:pt x="2335" y="301"/>
                    <a:pt x="3603" y="401"/>
                    <a:pt x="4970" y="401"/>
                  </a:cubicBezTo>
                  <a:cubicBezTo>
                    <a:pt x="5371" y="411"/>
                    <a:pt x="5760" y="415"/>
                    <a:pt x="6133" y="415"/>
                  </a:cubicBezTo>
                  <a:cubicBezTo>
                    <a:pt x="7032" y="415"/>
                    <a:pt x="7836" y="391"/>
                    <a:pt x="8473" y="368"/>
                  </a:cubicBezTo>
                  <a:cubicBezTo>
                    <a:pt x="8940" y="334"/>
                    <a:pt x="9307" y="301"/>
                    <a:pt x="9540" y="267"/>
                  </a:cubicBezTo>
                  <a:cubicBezTo>
                    <a:pt x="9674" y="267"/>
                    <a:pt x="9807" y="234"/>
                    <a:pt x="9941" y="201"/>
                  </a:cubicBezTo>
                  <a:cubicBezTo>
                    <a:pt x="9690" y="184"/>
                    <a:pt x="9449" y="176"/>
                    <a:pt x="9207" y="176"/>
                  </a:cubicBezTo>
                  <a:cubicBezTo>
                    <a:pt x="8965" y="176"/>
                    <a:pt x="8723" y="184"/>
                    <a:pt x="8473" y="201"/>
                  </a:cubicBezTo>
                  <a:cubicBezTo>
                    <a:pt x="7873" y="201"/>
                    <a:pt x="7124" y="216"/>
                    <a:pt x="6286" y="216"/>
                  </a:cubicBezTo>
                  <a:cubicBezTo>
                    <a:pt x="5867" y="216"/>
                    <a:pt x="5426" y="212"/>
                    <a:pt x="4970" y="201"/>
                  </a:cubicBezTo>
                  <a:cubicBezTo>
                    <a:pt x="3603" y="167"/>
                    <a:pt x="2369" y="134"/>
                    <a:pt x="1468" y="67"/>
                  </a:cubicBezTo>
                  <a:cubicBezTo>
                    <a:pt x="968" y="34"/>
                    <a:pt x="501"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3047;p76">
              <a:extLst>
                <a:ext uri="{FF2B5EF4-FFF2-40B4-BE49-F238E27FC236}">
                  <a16:creationId xmlns:a16="http://schemas.microsoft.com/office/drawing/2014/main" id="{83754AE6-1040-2C11-93CC-24E6B55A9A63}"/>
                </a:ext>
              </a:extLst>
            </p:cNvPr>
            <p:cNvSpPr/>
            <p:nvPr/>
          </p:nvSpPr>
          <p:spPr>
            <a:xfrm>
              <a:off x="2541150" y="3623025"/>
              <a:ext cx="110950" cy="201000"/>
            </a:xfrm>
            <a:custGeom>
              <a:avLst/>
              <a:gdLst/>
              <a:ahLst/>
              <a:cxnLst/>
              <a:rect l="l" t="t" r="r" b="b"/>
              <a:pathLst>
                <a:path w="4438" h="8040" extrusionOk="0">
                  <a:moveTo>
                    <a:pt x="4437" y="1"/>
                  </a:moveTo>
                  <a:cubicBezTo>
                    <a:pt x="4170" y="368"/>
                    <a:pt x="3937" y="735"/>
                    <a:pt x="3737" y="1135"/>
                  </a:cubicBezTo>
                  <a:cubicBezTo>
                    <a:pt x="3303" y="1869"/>
                    <a:pt x="2736" y="2836"/>
                    <a:pt x="2135" y="3970"/>
                  </a:cubicBezTo>
                  <a:cubicBezTo>
                    <a:pt x="1535" y="5071"/>
                    <a:pt x="968" y="6072"/>
                    <a:pt x="601" y="6806"/>
                  </a:cubicBezTo>
                  <a:cubicBezTo>
                    <a:pt x="368" y="7206"/>
                    <a:pt x="167" y="7606"/>
                    <a:pt x="1" y="8040"/>
                  </a:cubicBezTo>
                  <a:cubicBezTo>
                    <a:pt x="267" y="7673"/>
                    <a:pt x="501" y="7273"/>
                    <a:pt x="734" y="6873"/>
                  </a:cubicBezTo>
                  <a:cubicBezTo>
                    <a:pt x="1135" y="6172"/>
                    <a:pt x="1702" y="5171"/>
                    <a:pt x="2302" y="4071"/>
                  </a:cubicBezTo>
                  <a:cubicBezTo>
                    <a:pt x="2936" y="2936"/>
                    <a:pt x="3470" y="1936"/>
                    <a:pt x="3870" y="1202"/>
                  </a:cubicBezTo>
                  <a:cubicBezTo>
                    <a:pt x="4070" y="835"/>
                    <a:pt x="4270" y="401"/>
                    <a:pt x="44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3048;p76">
              <a:extLst>
                <a:ext uri="{FF2B5EF4-FFF2-40B4-BE49-F238E27FC236}">
                  <a16:creationId xmlns:a16="http://schemas.microsoft.com/office/drawing/2014/main" id="{E07CF46C-AE6B-D5D6-E605-D88AC4686F38}"/>
                </a:ext>
              </a:extLst>
            </p:cNvPr>
            <p:cNvSpPr/>
            <p:nvPr/>
          </p:nvSpPr>
          <p:spPr>
            <a:xfrm>
              <a:off x="2694600" y="3864875"/>
              <a:ext cx="144300" cy="256050"/>
            </a:xfrm>
            <a:custGeom>
              <a:avLst/>
              <a:gdLst/>
              <a:ahLst/>
              <a:cxnLst/>
              <a:rect l="l" t="t" r="r" b="b"/>
              <a:pathLst>
                <a:path w="5772" h="10242" extrusionOk="0">
                  <a:moveTo>
                    <a:pt x="5771" y="1"/>
                  </a:moveTo>
                  <a:lnTo>
                    <a:pt x="5771" y="1"/>
                  </a:lnTo>
                  <a:cubicBezTo>
                    <a:pt x="5671" y="134"/>
                    <a:pt x="5604" y="234"/>
                    <a:pt x="5538" y="401"/>
                  </a:cubicBezTo>
                  <a:lnTo>
                    <a:pt x="4870" y="1468"/>
                  </a:lnTo>
                  <a:cubicBezTo>
                    <a:pt x="4303" y="2402"/>
                    <a:pt x="3603" y="3670"/>
                    <a:pt x="2802" y="5071"/>
                  </a:cubicBezTo>
                  <a:cubicBezTo>
                    <a:pt x="1968" y="6505"/>
                    <a:pt x="1268" y="7773"/>
                    <a:pt x="768" y="8707"/>
                  </a:cubicBezTo>
                  <a:cubicBezTo>
                    <a:pt x="534" y="9140"/>
                    <a:pt x="334" y="9541"/>
                    <a:pt x="167" y="9841"/>
                  </a:cubicBezTo>
                  <a:cubicBezTo>
                    <a:pt x="100" y="9941"/>
                    <a:pt x="34" y="10108"/>
                    <a:pt x="0" y="10241"/>
                  </a:cubicBezTo>
                  <a:cubicBezTo>
                    <a:pt x="100" y="10108"/>
                    <a:pt x="167" y="10008"/>
                    <a:pt x="234" y="9874"/>
                  </a:cubicBezTo>
                  <a:lnTo>
                    <a:pt x="901" y="8773"/>
                  </a:lnTo>
                  <a:cubicBezTo>
                    <a:pt x="1435" y="7873"/>
                    <a:pt x="2169" y="6572"/>
                    <a:pt x="2969" y="5171"/>
                  </a:cubicBezTo>
                  <a:cubicBezTo>
                    <a:pt x="3770" y="3770"/>
                    <a:pt x="4504" y="2469"/>
                    <a:pt x="5004" y="1535"/>
                  </a:cubicBezTo>
                  <a:cubicBezTo>
                    <a:pt x="5237" y="1101"/>
                    <a:pt x="5438" y="734"/>
                    <a:pt x="5571" y="434"/>
                  </a:cubicBezTo>
                  <a:cubicBezTo>
                    <a:pt x="5671" y="301"/>
                    <a:pt x="5738" y="134"/>
                    <a:pt x="57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3049;p76">
              <a:extLst>
                <a:ext uri="{FF2B5EF4-FFF2-40B4-BE49-F238E27FC236}">
                  <a16:creationId xmlns:a16="http://schemas.microsoft.com/office/drawing/2014/main" id="{C13F2CCB-FFCC-5661-2A8C-5D3BBA53FCA6}"/>
                </a:ext>
              </a:extLst>
            </p:cNvPr>
            <p:cNvSpPr/>
            <p:nvPr/>
          </p:nvSpPr>
          <p:spPr>
            <a:xfrm>
              <a:off x="2381875" y="4098575"/>
              <a:ext cx="314425" cy="17350"/>
            </a:xfrm>
            <a:custGeom>
              <a:avLst/>
              <a:gdLst/>
              <a:ahLst/>
              <a:cxnLst/>
              <a:rect l="l" t="t" r="r" b="b"/>
              <a:pathLst>
                <a:path w="12577" h="694" extrusionOk="0">
                  <a:moveTo>
                    <a:pt x="251" y="1"/>
                  </a:moveTo>
                  <a:cubicBezTo>
                    <a:pt x="167" y="1"/>
                    <a:pt x="84" y="9"/>
                    <a:pt x="0" y="26"/>
                  </a:cubicBezTo>
                  <a:cubicBezTo>
                    <a:pt x="167" y="59"/>
                    <a:pt x="334" y="93"/>
                    <a:pt x="467" y="126"/>
                  </a:cubicBezTo>
                  <a:cubicBezTo>
                    <a:pt x="801" y="159"/>
                    <a:pt x="1268" y="226"/>
                    <a:pt x="1835" y="293"/>
                  </a:cubicBezTo>
                  <a:cubicBezTo>
                    <a:pt x="2969" y="393"/>
                    <a:pt x="4537" y="526"/>
                    <a:pt x="6272" y="626"/>
                  </a:cubicBezTo>
                  <a:cubicBezTo>
                    <a:pt x="8006" y="693"/>
                    <a:pt x="9574" y="693"/>
                    <a:pt x="10741" y="693"/>
                  </a:cubicBezTo>
                  <a:cubicBezTo>
                    <a:pt x="11308" y="693"/>
                    <a:pt x="11775" y="660"/>
                    <a:pt x="12076" y="660"/>
                  </a:cubicBezTo>
                  <a:cubicBezTo>
                    <a:pt x="12242" y="660"/>
                    <a:pt x="12409" y="660"/>
                    <a:pt x="12576" y="626"/>
                  </a:cubicBezTo>
                  <a:cubicBezTo>
                    <a:pt x="12409" y="593"/>
                    <a:pt x="12242" y="560"/>
                    <a:pt x="12076" y="560"/>
                  </a:cubicBezTo>
                  <a:lnTo>
                    <a:pt x="10741" y="526"/>
                  </a:lnTo>
                  <a:cubicBezTo>
                    <a:pt x="9607" y="526"/>
                    <a:pt x="8006" y="493"/>
                    <a:pt x="6272" y="393"/>
                  </a:cubicBezTo>
                  <a:cubicBezTo>
                    <a:pt x="4537" y="326"/>
                    <a:pt x="2969" y="193"/>
                    <a:pt x="1835" y="126"/>
                  </a:cubicBezTo>
                  <a:lnTo>
                    <a:pt x="501" y="26"/>
                  </a:lnTo>
                  <a:cubicBezTo>
                    <a:pt x="417" y="9"/>
                    <a:pt x="334" y="1"/>
                    <a:pt x="2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3050;p76">
              <a:extLst>
                <a:ext uri="{FF2B5EF4-FFF2-40B4-BE49-F238E27FC236}">
                  <a16:creationId xmlns:a16="http://schemas.microsoft.com/office/drawing/2014/main" id="{3E4A9D1C-1875-28DD-C44E-4B1DDE488343}"/>
                </a:ext>
              </a:extLst>
            </p:cNvPr>
            <p:cNvSpPr/>
            <p:nvPr/>
          </p:nvSpPr>
          <p:spPr>
            <a:xfrm>
              <a:off x="4489200" y="2427500"/>
              <a:ext cx="1192550" cy="1291500"/>
            </a:xfrm>
            <a:custGeom>
              <a:avLst/>
              <a:gdLst/>
              <a:ahLst/>
              <a:cxnLst/>
              <a:rect l="l" t="t" r="r" b="b"/>
              <a:pathLst>
                <a:path w="47702" h="51660" extrusionOk="0">
                  <a:moveTo>
                    <a:pt x="42239" y="370"/>
                  </a:moveTo>
                  <a:cubicBezTo>
                    <a:pt x="42391" y="370"/>
                    <a:pt x="42544" y="376"/>
                    <a:pt x="42698" y="388"/>
                  </a:cubicBezTo>
                  <a:cubicBezTo>
                    <a:pt x="44633" y="555"/>
                    <a:pt x="46801" y="2022"/>
                    <a:pt x="47034" y="4191"/>
                  </a:cubicBezTo>
                  <a:cubicBezTo>
                    <a:pt x="47268" y="5892"/>
                    <a:pt x="46367" y="7660"/>
                    <a:pt x="44266" y="9628"/>
                  </a:cubicBezTo>
                  <a:cubicBezTo>
                    <a:pt x="41931" y="11863"/>
                    <a:pt x="39296" y="13731"/>
                    <a:pt x="36427" y="15232"/>
                  </a:cubicBezTo>
                  <a:cubicBezTo>
                    <a:pt x="35826" y="15432"/>
                    <a:pt x="35326" y="15866"/>
                    <a:pt x="34993" y="16399"/>
                  </a:cubicBezTo>
                  <a:cubicBezTo>
                    <a:pt x="34759" y="16933"/>
                    <a:pt x="34792" y="17534"/>
                    <a:pt x="35126" y="18034"/>
                  </a:cubicBezTo>
                  <a:cubicBezTo>
                    <a:pt x="35426" y="18534"/>
                    <a:pt x="35860" y="18935"/>
                    <a:pt x="36394" y="19201"/>
                  </a:cubicBezTo>
                  <a:cubicBezTo>
                    <a:pt x="37127" y="19502"/>
                    <a:pt x="37895" y="19735"/>
                    <a:pt x="38695" y="19835"/>
                  </a:cubicBezTo>
                  <a:cubicBezTo>
                    <a:pt x="39095" y="19902"/>
                    <a:pt x="39496" y="19969"/>
                    <a:pt x="39863" y="20069"/>
                  </a:cubicBezTo>
                  <a:cubicBezTo>
                    <a:pt x="40530" y="20236"/>
                    <a:pt x="42031" y="20769"/>
                    <a:pt x="42364" y="22070"/>
                  </a:cubicBezTo>
                  <a:cubicBezTo>
                    <a:pt x="42798" y="23738"/>
                    <a:pt x="40830" y="25172"/>
                    <a:pt x="39963" y="25706"/>
                  </a:cubicBezTo>
                  <a:cubicBezTo>
                    <a:pt x="37161" y="27441"/>
                    <a:pt x="34092" y="28675"/>
                    <a:pt x="30856" y="29375"/>
                  </a:cubicBezTo>
                  <a:lnTo>
                    <a:pt x="30423" y="29442"/>
                  </a:lnTo>
                  <a:cubicBezTo>
                    <a:pt x="29389" y="29609"/>
                    <a:pt x="28354" y="29942"/>
                    <a:pt x="27420" y="30476"/>
                  </a:cubicBezTo>
                  <a:cubicBezTo>
                    <a:pt x="26386" y="31143"/>
                    <a:pt x="25552" y="32478"/>
                    <a:pt x="26019" y="33745"/>
                  </a:cubicBezTo>
                  <a:cubicBezTo>
                    <a:pt x="26429" y="34943"/>
                    <a:pt x="27792" y="35485"/>
                    <a:pt x="28954" y="35485"/>
                  </a:cubicBezTo>
                  <a:cubicBezTo>
                    <a:pt x="29022" y="35485"/>
                    <a:pt x="29089" y="35483"/>
                    <a:pt x="29155" y="35480"/>
                  </a:cubicBezTo>
                  <a:cubicBezTo>
                    <a:pt x="29922" y="35413"/>
                    <a:pt x="30723" y="35246"/>
                    <a:pt x="31490" y="34979"/>
                  </a:cubicBezTo>
                  <a:cubicBezTo>
                    <a:pt x="31857" y="34879"/>
                    <a:pt x="32257" y="34779"/>
                    <a:pt x="32658" y="34679"/>
                  </a:cubicBezTo>
                  <a:cubicBezTo>
                    <a:pt x="33125" y="34576"/>
                    <a:pt x="33630" y="34520"/>
                    <a:pt x="34142" y="34520"/>
                  </a:cubicBezTo>
                  <a:cubicBezTo>
                    <a:pt x="35789" y="34520"/>
                    <a:pt x="37514" y="35097"/>
                    <a:pt x="38328" y="36547"/>
                  </a:cubicBezTo>
                  <a:cubicBezTo>
                    <a:pt x="38929" y="37815"/>
                    <a:pt x="38929" y="39316"/>
                    <a:pt x="38262" y="40583"/>
                  </a:cubicBezTo>
                  <a:cubicBezTo>
                    <a:pt x="37561" y="41851"/>
                    <a:pt x="36627" y="42952"/>
                    <a:pt x="35526" y="43886"/>
                  </a:cubicBezTo>
                  <a:cubicBezTo>
                    <a:pt x="31724" y="47288"/>
                    <a:pt x="27087" y="49657"/>
                    <a:pt x="22117" y="50691"/>
                  </a:cubicBezTo>
                  <a:cubicBezTo>
                    <a:pt x="20219" y="51056"/>
                    <a:pt x="18470" y="51242"/>
                    <a:pt x="16826" y="51242"/>
                  </a:cubicBezTo>
                  <a:cubicBezTo>
                    <a:pt x="13672" y="51242"/>
                    <a:pt x="10904" y="50559"/>
                    <a:pt x="8207" y="49156"/>
                  </a:cubicBezTo>
                  <a:cubicBezTo>
                    <a:pt x="935" y="42518"/>
                    <a:pt x="1068" y="31744"/>
                    <a:pt x="2436" y="23838"/>
                  </a:cubicBezTo>
                  <a:cubicBezTo>
                    <a:pt x="2469" y="23538"/>
                    <a:pt x="2503" y="23238"/>
                    <a:pt x="2569" y="22937"/>
                  </a:cubicBezTo>
                  <a:cubicBezTo>
                    <a:pt x="2736" y="21770"/>
                    <a:pt x="2903" y="20569"/>
                    <a:pt x="3570" y="19635"/>
                  </a:cubicBezTo>
                  <a:cubicBezTo>
                    <a:pt x="4155" y="18863"/>
                    <a:pt x="5150" y="18304"/>
                    <a:pt x="6107" y="18304"/>
                  </a:cubicBezTo>
                  <a:cubicBezTo>
                    <a:pt x="6514" y="18304"/>
                    <a:pt x="6914" y="18405"/>
                    <a:pt x="7273" y="18634"/>
                  </a:cubicBezTo>
                  <a:cubicBezTo>
                    <a:pt x="8073" y="19135"/>
                    <a:pt x="8407" y="20102"/>
                    <a:pt x="8774" y="21003"/>
                  </a:cubicBezTo>
                  <a:cubicBezTo>
                    <a:pt x="8841" y="21236"/>
                    <a:pt x="8941" y="21503"/>
                    <a:pt x="9041" y="21703"/>
                  </a:cubicBezTo>
                  <a:cubicBezTo>
                    <a:pt x="9708" y="23304"/>
                    <a:pt x="10809" y="24639"/>
                    <a:pt x="12210" y="25639"/>
                  </a:cubicBezTo>
                  <a:cubicBezTo>
                    <a:pt x="12726" y="26001"/>
                    <a:pt x="13643" y="26523"/>
                    <a:pt x="14604" y="26523"/>
                  </a:cubicBezTo>
                  <a:cubicBezTo>
                    <a:pt x="14883" y="26523"/>
                    <a:pt x="15167" y="26479"/>
                    <a:pt x="15445" y="26373"/>
                  </a:cubicBezTo>
                  <a:cubicBezTo>
                    <a:pt x="16980" y="25806"/>
                    <a:pt x="17380" y="23972"/>
                    <a:pt x="17580" y="22437"/>
                  </a:cubicBezTo>
                  <a:lnTo>
                    <a:pt x="18681" y="14131"/>
                  </a:lnTo>
                  <a:cubicBezTo>
                    <a:pt x="18881" y="12663"/>
                    <a:pt x="19048" y="11162"/>
                    <a:pt x="19715" y="9828"/>
                  </a:cubicBezTo>
                  <a:cubicBezTo>
                    <a:pt x="20415" y="8394"/>
                    <a:pt x="21650" y="7426"/>
                    <a:pt x="22917" y="7226"/>
                  </a:cubicBezTo>
                  <a:cubicBezTo>
                    <a:pt x="23003" y="7219"/>
                    <a:pt x="23089" y="7215"/>
                    <a:pt x="23174" y="7215"/>
                  </a:cubicBezTo>
                  <a:cubicBezTo>
                    <a:pt x="23854" y="7215"/>
                    <a:pt x="24523" y="7449"/>
                    <a:pt x="25085" y="7893"/>
                  </a:cubicBezTo>
                  <a:cubicBezTo>
                    <a:pt x="25552" y="8260"/>
                    <a:pt x="25853" y="8794"/>
                    <a:pt x="25919" y="9394"/>
                  </a:cubicBezTo>
                  <a:cubicBezTo>
                    <a:pt x="25919" y="9761"/>
                    <a:pt x="25886" y="10128"/>
                    <a:pt x="25819" y="10462"/>
                  </a:cubicBezTo>
                  <a:cubicBezTo>
                    <a:pt x="25753" y="10729"/>
                    <a:pt x="25719" y="10962"/>
                    <a:pt x="25686" y="11229"/>
                  </a:cubicBezTo>
                  <a:cubicBezTo>
                    <a:pt x="25653" y="11863"/>
                    <a:pt x="25819" y="12730"/>
                    <a:pt x="26520" y="13030"/>
                  </a:cubicBezTo>
                  <a:cubicBezTo>
                    <a:pt x="26677" y="13099"/>
                    <a:pt x="26847" y="13133"/>
                    <a:pt x="27027" y="13133"/>
                  </a:cubicBezTo>
                  <a:cubicBezTo>
                    <a:pt x="27456" y="13133"/>
                    <a:pt x="27947" y="12939"/>
                    <a:pt x="28488" y="12563"/>
                  </a:cubicBezTo>
                  <a:cubicBezTo>
                    <a:pt x="30256" y="11262"/>
                    <a:pt x="31590" y="9428"/>
                    <a:pt x="32858" y="7660"/>
                  </a:cubicBezTo>
                  <a:lnTo>
                    <a:pt x="33158" y="7226"/>
                  </a:lnTo>
                  <a:cubicBezTo>
                    <a:pt x="34259" y="5625"/>
                    <a:pt x="35426" y="3957"/>
                    <a:pt x="36927" y="2656"/>
                  </a:cubicBezTo>
                  <a:cubicBezTo>
                    <a:pt x="37899" y="1778"/>
                    <a:pt x="39873" y="370"/>
                    <a:pt x="42239" y="370"/>
                  </a:cubicBezTo>
                  <a:close/>
                  <a:moveTo>
                    <a:pt x="42217" y="0"/>
                  </a:moveTo>
                  <a:cubicBezTo>
                    <a:pt x="40340" y="0"/>
                    <a:pt x="38402" y="828"/>
                    <a:pt x="36660" y="2356"/>
                  </a:cubicBezTo>
                  <a:cubicBezTo>
                    <a:pt x="35126" y="3690"/>
                    <a:pt x="33958" y="5392"/>
                    <a:pt x="32824" y="7026"/>
                  </a:cubicBezTo>
                  <a:lnTo>
                    <a:pt x="32524" y="7460"/>
                  </a:lnTo>
                  <a:cubicBezTo>
                    <a:pt x="31257" y="9261"/>
                    <a:pt x="29989" y="10996"/>
                    <a:pt x="28254" y="12263"/>
                  </a:cubicBezTo>
                  <a:cubicBezTo>
                    <a:pt x="27800" y="12574"/>
                    <a:pt x="27398" y="12747"/>
                    <a:pt x="27071" y="12747"/>
                  </a:cubicBezTo>
                  <a:cubicBezTo>
                    <a:pt x="26942" y="12747"/>
                    <a:pt x="26824" y="12720"/>
                    <a:pt x="26720" y="12663"/>
                  </a:cubicBezTo>
                  <a:cubicBezTo>
                    <a:pt x="26220" y="12463"/>
                    <a:pt x="26086" y="11796"/>
                    <a:pt x="26120" y="11296"/>
                  </a:cubicBezTo>
                  <a:cubicBezTo>
                    <a:pt x="26120" y="11062"/>
                    <a:pt x="26153" y="10829"/>
                    <a:pt x="26220" y="10562"/>
                  </a:cubicBezTo>
                  <a:cubicBezTo>
                    <a:pt x="26286" y="10195"/>
                    <a:pt x="26320" y="9795"/>
                    <a:pt x="26320" y="9394"/>
                  </a:cubicBezTo>
                  <a:cubicBezTo>
                    <a:pt x="26253" y="8694"/>
                    <a:pt x="25886" y="8027"/>
                    <a:pt x="25319" y="7593"/>
                  </a:cubicBezTo>
                  <a:cubicBezTo>
                    <a:pt x="24723" y="7082"/>
                    <a:pt x="23982" y="6837"/>
                    <a:pt x="23219" y="6837"/>
                  </a:cubicBezTo>
                  <a:cubicBezTo>
                    <a:pt x="23085" y="6837"/>
                    <a:pt x="22951" y="6844"/>
                    <a:pt x="22817" y="6859"/>
                  </a:cubicBezTo>
                  <a:cubicBezTo>
                    <a:pt x="21383" y="7059"/>
                    <a:pt x="20082" y="8093"/>
                    <a:pt x="19315" y="9695"/>
                  </a:cubicBezTo>
                  <a:cubicBezTo>
                    <a:pt x="18614" y="11062"/>
                    <a:pt x="18414" y="12597"/>
                    <a:pt x="18214" y="14098"/>
                  </a:cubicBezTo>
                  <a:lnTo>
                    <a:pt x="17146" y="22404"/>
                  </a:lnTo>
                  <a:cubicBezTo>
                    <a:pt x="16946" y="23805"/>
                    <a:pt x="16579" y="25506"/>
                    <a:pt x="15278" y="26006"/>
                  </a:cubicBezTo>
                  <a:cubicBezTo>
                    <a:pt x="15047" y="26093"/>
                    <a:pt x="14811" y="26130"/>
                    <a:pt x="14576" y="26130"/>
                  </a:cubicBezTo>
                  <a:cubicBezTo>
                    <a:pt x="13730" y="26130"/>
                    <a:pt x="12906" y="25653"/>
                    <a:pt x="12410" y="25339"/>
                  </a:cubicBezTo>
                  <a:cubicBezTo>
                    <a:pt x="11075" y="24372"/>
                    <a:pt x="10041" y="23071"/>
                    <a:pt x="9408" y="21570"/>
                  </a:cubicBezTo>
                  <a:cubicBezTo>
                    <a:pt x="9308" y="21336"/>
                    <a:pt x="9207" y="21103"/>
                    <a:pt x="9141" y="20869"/>
                  </a:cubicBezTo>
                  <a:cubicBezTo>
                    <a:pt x="8740" y="19902"/>
                    <a:pt x="8374" y="18868"/>
                    <a:pt x="7473" y="18301"/>
                  </a:cubicBezTo>
                  <a:cubicBezTo>
                    <a:pt x="7048" y="18028"/>
                    <a:pt x="6575" y="17908"/>
                    <a:pt x="6095" y="17908"/>
                  </a:cubicBezTo>
                  <a:cubicBezTo>
                    <a:pt x="4991" y="17908"/>
                    <a:pt x="3854" y="18541"/>
                    <a:pt x="3203" y="19402"/>
                  </a:cubicBezTo>
                  <a:cubicBezTo>
                    <a:pt x="2469" y="20402"/>
                    <a:pt x="2269" y="21670"/>
                    <a:pt x="2102" y="22904"/>
                  </a:cubicBezTo>
                  <a:cubicBezTo>
                    <a:pt x="2069" y="23204"/>
                    <a:pt x="2036" y="23505"/>
                    <a:pt x="1969" y="23771"/>
                  </a:cubicBezTo>
                  <a:cubicBezTo>
                    <a:pt x="1" y="35246"/>
                    <a:pt x="2069" y="44119"/>
                    <a:pt x="7940" y="49490"/>
                  </a:cubicBezTo>
                  <a:lnTo>
                    <a:pt x="8007" y="49523"/>
                  </a:lnTo>
                  <a:cubicBezTo>
                    <a:pt x="10650" y="50926"/>
                    <a:pt x="13612" y="51659"/>
                    <a:pt x="16613" y="51659"/>
                  </a:cubicBezTo>
                  <a:cubicBezTo>
                    <a:pt x="16679" y="51659"/>
                    <a:pt x="16746" y="51659"/>
                    <a:pt x="16813" y="51658"/>
                  </a:cubicBezTo>
                  <a:cubicBezTo>
                    <a:pt x="18614" y="51658"/>
                    <a:pt x="20415" y="51491"/>
                    <a:pt x="22183" y="51158"/>
                  </a:cubicBezTo>
                  <a:cubicBezTo>
                    <a:pt x="27287" y="50124"/>
                    <a:pt x="31957" y="47722"/>
                    <a:pt x="35826" y="44253"/>
                  </a:cubicBezTo>
                  <a:cubicBezTo>
                    <a:pt x="36994" y="43319"/>
                    <a:pt x="37928" y="42151"/>
                    <a:pt x="38662" y="40817"/>
                  </a:cubicBezTo>
                  <a:cubicBezTo>
                    <a:pt x="39362" y="39449"/>
                    <a:pt x="39396" y="37815"/>
                    <a:pt x="38695" y="36414"/>
                  </a:cubicBezTo>
                  <a:cubicBezTo>
                    <a:pt x="37807" y="34814"/>
                    <a:pt x="35952" y="34162"/>
                    <a:pt x="34175" y="34162"/>
                  </a:cubicBezTo>
                  <a:cubicBezTo>
                    <a:pt x="33618" y="34162"/>
                    <a:pt x="33068" y="34226"/>
                    <a:pt x="32557" y="34346"/>
                  </a:cubicBezTo>
                  <a:cubicBezTo>
                    <a:pt x="32157" y="34412"/>
                    <a:pt x="31757" y="34546"/>
                    <a:pt x="31390" y="34646"/>
                  </a:cubicBezTo>
                  <a:cubicBezTo>
                    <a:pt x="30656" y="34879"/>
                    <a:pt x="29889" y="35046"/>
                    <a:pt x="29122" y="35113"/>
                  </a:cubicBezTo>
                  <a:cubicBezTo>
                    <a:pt x="29085" y="35114"/>
                    <a:pt x="29048" y="35115"/>
                    <a:pt x="29011" y="35115"/>
                  </a:cubicBezTo>
                  <a:cubicBezTo>
                    <a:pt x="27996" y="35115"/>
                    <a:pt x="26774" y="34676"/>
                    <a:pt x="26420" y="33678"/>
                  </a:cubicBezTo>
                  <a:cubicBezTo>
                    <a:pt x="26053" y="32611"/>
                    <a:pt x="26787" y="31444"/>
                    <a:pt x="27687" y="30876"/>
                  </a:cubicBezTo>
                  <a:cubicBezTo>
                    <a:pt x="28555" y="30376"/>
                    <a:pt x="29555" y="30076"/>
                    <a:pt x="30556" y="29909"/>
                  </a:cubicBezTo>
                  <a:lnTo>
                    <a:pt x="30956" y="29842"/>
                  </a:lnTo>
                  <a:cubicBezTo>
                    <a:pt x="34225" y="29142"/>
                    <a:pt x="37361" y="27874"/>
                    <a:pt x="40196" y="26140"/>
                  </a:cubicBezTo>
                  <a:cubicBezTo>
                    <a:pt x="41130" y="25539"/>
                    <a:pt x="43298" y="23972"/>
                    <a:pt x="42798" y="22003"/>
                  </a:cubicBezTo>
                  <a:cubicBezTo>
                    <a:pt x="42431" y="20502"/>
                    <a:pt x="40730" y="19902"/>
                    <a:pt x="39996" y="19735"/>
                  </a:cubicBezTo>
                  <a:cubicBezTo>
                    <a:pt x="39629" y="19635"/>
                    <a:pt x="39196" y="19535"/>
                    <a:pt x="38795" y="19468"/>
                  </a:cubicBezTo>
                  <a:cubicBezTo>
                    <a:pt x="38028" y="19368"/>
                    <a:pt x="37294" y="19168"/>
                    <a:pt x="36594" y="18868"/>
                  </a:cubicBezTo>
                  <a:cubicBezTo>
                    <a:pt x="36127" y="18634"/>
                    <a:pt x="35760" y="18301"/>
                    <a:pt x="35493" y="17867"/>
                  </a:cubicBezTo>
                  <a:cubicBezTo>
                    <a:pt x="35259" y="17500"/>
                    <a:pt x="35193" y="17033"/>
                    <a:pt x="35393" y="16633"/>
                  </a:cubicBezTo>
                  <a:cubicBezTo>
                    <a:pt x="35693" y="16166"/>
                    <a:pt x="36127" y="15832"/>
                    <a:pt x="36627" y="15632"/>
                  </a:cubicBezTo>
                  <a:cubicBezTo>
                    <a:pt x="39529" y="14131"/>
                    <a:pt x="42198" y="12230"/>
                    <a:pt x="44566" y="9995"/>
                  </a:cubicBezTo>
                  <a:cubicBezTo>
                    <a:pt x="46734" y="7893"/>
                    <a:pt x="47702" y="5992"/>
                    <a:pt x="47468" y="4191"/>
                  </a:cubicBezTo>
                  <a:cubicBezTo>
                    <a:pt x="47201" y="2022"/>
                    <a:pt x="45133" y="221"/>
                    <a:pt x="42731" y="21"/>
                  </a:cubicBezTo>
                  <a:cubicBezTo>
                    <a:pt x="42561" y="7"/>
                    <a:pt x="42389" y="0"/>
                    <a:pt x="422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3051;p76">
              <a:extLst>
                <a:ext uri="{FF2B5EF4-FFF2-40B4-BE49-F238E27FC236}">
                  <a16:creationId xmlns:a16="http://schemas.microsoft.com/office/drawing/2014/main" id="{EE387204-1A8D-CFAE-C905-59D030722D2C}"/>
                </a:ext>
              </a:extLst>
            </p:cNvPr>
            <p:cNvSpPr/>
            <p:nvPr/>
          </p:nvSpPr>
          <p:spPr>
            <a:xfrm>
              <a:off x="4705200" y="2472200"/>
              <a:ext cx="917350" cy="1280125"/>
            </a:xfrm>
            <a:custGeom>
              <a:avLst/>
              <a:gdLst/>
              <a:ahLst/>
              <a:cxnLst/>
              <a:rect l="l" t="t" r="r" b="b"/>
              <a:pathLst>
                <a:path w="36694" h="51205" extrusionOk="0">
                  <a:moveTo>
                    <a:pt x="36693" y="1"/>
                  </a:moveTo>
                  <a:lnTo>
                    <a:pt x="36526" y="101"/>
                  </a:lnTo>
                  <a:lnTo>
                    <a:pt x="36026" y="435"/>
                  </a:lnTo>
                  <a:cubicBezTo>
                    <a:pt x="35559" y="701"/>
                    <a:pt x="34892" y="1102"/>
                    <a:pt x="34058" y="1669"/>
                  </a:cubicBezTo>
                  <a:cubicBezTo>
                    <a:pt x="31723" y="3270"/>
                    <a:pt x="29488" y="5005"/>
                    <a:pt x="27420" y="6939"/>
                  </a:cubicBezTo>
                  <a:cubicBezTo>
                    <a:pt x="26086" y="8173"/>
                    <a:pt x="24718" y="9574"/>
                    <a:pt x="23250" y="11076"/>
                  </a:cubicBezTo>
                  <a:cubicBezTo>
                    <a:pt x="21816" y="12610"/>
                    <a:pt x="20248" y="14245"/>
                    <a:pt x="18714" y="16046"/>
                  </a:cubicBezTo>
                  <a:cubicBezTo>
                    <a:pt x="17046" y="17914"/>
                    <a:pt x="15511" y="19849"/>
                    <a:pt x="14077" y="21883"/>
                  </a:cubicBezTo>
                  <a:cubicBezTo>
                    <a:pt x="13343" y="22951"/>
                    <a:pt x="12676" y="24085"/>
                    <a:pt x="11976" y="25219"/>
                  </a:cubicBezTo>
                  <a:lnTo>
                    <a:pt x="9874" y="28688"/>
                  </a:lnTo>
                  <a:cubicBezTo>
                    <a:pt x="7206" y="33058"/>
                    <a:pt x="4737" y="37595"/>
                    <a:pt x="2569" y="42265"/>
                  </a:cubicBezTo>
                  <a:cubicBezTo>
                    <a:pt x="634" y="46568"/>
                    <a:pt x="834" y="47668"/>
                    <a:pt x="0" y="51171"/>
                  </a:cubicBezTo>
                  <a:lnTo>
                    <a:pt x="201" y="51204"/>
                  </a:lnTo>
                  <a:cubicBezTo>
                    <a:pt x="1034" y="47702"/>
                    <a:pt x="834" y="46668"/>
                    <a:pt x="2802" y="42331"/>
                  </a:cubicBezTo>
                  <a:cubicBezTo>
                    <a:pt x="4971" y="37695"/>
                    <a:pt x="7406" y="33158"/>
                    <a:pt x="10108" y="28788"/>
                  </a:cubicBezTo>
                  <a:lnTo>
                    <a:pt x="12176" y="25319"/>
                  </a:lnTo>
                  <a:cubicBezTo>
                    <a:pt x="12876" y="24185"/>
                    <a:pt x="13543" y="23084"/>
                    <a:pt x="14277" y="22017"/>
                  </a:cubicBezTo>
                  <a:cubicBezTo>
                    <a:pt x="15678" y="19982"/>
                    <a:pt x="17213" y="18047"/>
                    <a:pt x="18847" y="16179"/>
                  </a:cubicBezTo>
                  <a:cubicBezTo>
                    <a:pt x="20415" y="14411"/>
                    <a:pt x="21949" y="12743"/>
                    <a:pt x="23384" y="11209"/>
                  </a:cubicBezTo>
                  <a:cubicBezTo>
                    <a:pt x="24851" y="9708"/>
                    <a:pt x="26219" y="8307"/>
                    <a:pt x="27520" y="7073"/>
                  </a:cubicBezTo>
                  <a:cubicBezTo>
                    <a:pt x="29588" y="5138"/>
                    <a:pt x="31790" y="3370"/>
                    <a:pt x="34125" y="1736"/>
                  </a:cubicBezTo>
                  <a:cubicBezTo>
                    <a:pt x="34925" y="1168"/>
                    <a:pt x="35592" y="768"/>
                    <a:pt x="36026" y="468"/>
                  </a:cubicBezTo>
                  <a:lnTo>
                    <a:pt x="36526" y="134"/>
                  </a:lnTo>
                  <a:cubicBezTo>
                    <a:pt x="36593" y="101"/>
                    <a:pt x="36660" y="68"/>
                    <a:pt x="3669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3052;p76">
              <a:extLst>
                <a:ext uri="{FF2B5EF4-FFF2-40B4-BE49-F238E27FC236}">
                  <a16:creationId xmlns:a16="http://schemas.microsoft.com/office/drawing/2014/main" id="{5650E203-F258-4096-B2D7-AF0F11DE0C3B}"/>
                </a:ext>
              </a:extLst>
            </p:cNvPr>
            <p:cNvSpPr/>
            <p:nvPr/>
          </p:nvSpPr>
          <p:spPr>
            <a:xfrm>
              <a:off x="5057125" y="2603975"/>
              <a:ext cx="10850" cy="415325"/>
            </a:xfrm>
            <a:custGeom>
              <a:avLst/>
              <a:gdLst/>
              <a:ahLst/>
              <a:cxnLst/>
              <a:rect l="l" t="t" r="r" b="b"/>
              <a:pathLst>
                <a:path w="434" h="16613" extrusionOk="0">
                  <a:moveTo>
                    <a:pt x="134" y="0"/>
                  </a:moveTo>
                  <a:cubicBezTo>
                    <a:pt x="100" y="201"/>
                    <a:pt x="100" y="434"/>
                    <a:pt x="134" y="634"/>
                  </a:cubicBezTo>
                  <a:cubicBezTo>
                    <a:pt x="167" y="1068"/>
                    <a:pt x="200" y="1668"/>
                    <a:pt x="200" y="2435"/>
                  </a:cubicBezTo>
                  <a:cubicBezTo>
                    <a:pt x="234" y="3937"/>
                    <a:pt x="200" y="6005"/>
                    <a:pt x="134" y="8306"/>
                  </a:cubicBezTo>
                  <a:cubicBezTo>
                    <a:pt x="67" y="10608"/>
                    <a:pt x="0" y="12676"/>
                    <a:pt x="0" y="14177"/>
                  </a:cubicBezTo>
                  <a:cubicBezTo>
                    <a:pt x="0" y="14944"/>
                    <a:pt x="33" y="15545"/>
                    <a:pt x="33" y="15979"/>
                  </a:cubicBezTo>
                  <a:cubicBezTo>
                    <a:pt x="33" y="16179"/>
                    <a:pt x="33" y="16412"/>
                    <a:pt x="100" y="16612"/>
                  </a:cubicBezTo>
                  <a:cubicBezTo>
                    <a:pt x="100" y="16412"/>
                    <a:pt x="134" y="16179"/>
                    <a:pt x="134" y="15979"/>
                  </a:cubicBezTo>
                  <a:cubicBezTo>
                    <a:pt x="134" y="15512"/>
                    <a:pt x="167" y="14911"/>
                    <a:pt x="167" y="14177"/>
                  </a:cubicBezTo>
                  <a:cubicBezTo>
                    <a:pt x="200" y="12643"/>
                    <a:pt x="267" y="10608"/>
                    <a:pt x="367" y="8306"/>
                  </a:cubicBezTo>
                  <a:cubicBezTo>
                    <a:pt x="434" y="6005"/>
                    <a:pt x="434" y="3937"/>
                    <a:pt x="367" y="2435"/>
                  </a:cubicBezTo>
                  <a:cubicBezTo>
                    <a:pt x="334" y="1668"/>
                    <a:pt x="267" y="1068"/>
                    <a:pt x="234" y="634"/>
                  </a:cubicBezTo>
                  <a:cubicBezTo>
                    <a:pt x="200" y="434"/>
                    <a:pt x="167" y="201"/>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3053;p76">
              <a:extLst>
                <a:ext uri="{FF2B5EF4-FFF2-40B4-BE49-F238E27FC236}">
                  <a16:creationId xmlns:a16="http://schemas.microsoft.com/office/drawing/2014/main" id="{31E5D194-C9C6-0C7A-2F9E-3AC7E9E762B7}"/>
                </a:ext>
              </a:extLst>
            </p:cNvPr>
            <p:cNvSpPr/>
            <p:nvPr/>
          </p:nvSpPr>
          <p:spPr>
            <a:xfrm>
              <a:off x="5059625" y="2987575"/>
              <a:ext cx="495375" cy="31725"/>
            </a:xfrm>
            <a:custGeom>
              <a:avLst/>
              <a:gdLst/>
              <a:ahLst/>
              <a:cxnLst/>
              <a:rect l="l" t="t" r="r" b="b"/>
              <a:pathLst>
                <a:path w="19815" h="1269" extrusionOk="0">
                  <a:moveTo>
                    <a:pt x="13743" y="1"/>
                  </a:moveTo>
                  <a:cubicBezTo>
                    <a:pt x="12551" y="1"/>
                    <a:pt x="11242" y="34"/>
                    <a:pt x="9874" y="101"/>
                  </a:cubicBezTo>
                  <a:cubicBezTo>
                    <a:pt x="7105" y="234"/>
                    <a:pt x="4637" y="468"/>
                    <a:pt x="2869" y="735"/>
                  </a:cubicBezTo>
                  <a:cubicBezTo>
                    <a:pt x="1968" y="868"/>
                    <a:pt x="1234" y="1001"/>
                    <a:pt x="734" y="1102"/>
                  </a:cubicBezTo>
                  <a:lnTo>
                    <a:pt x="167" y="1202"/>
                  </a:lnTo>
                  <a:cubicBezTo>
                    <a:pt x="100" y="1235"/>
                    <a:pt x="34" y="1235"/>
                    <a:pt x="0" y="1268"/>
                  </a:cubicBezTo>
                  <a:lnTo>
                    <a:pt x="200" y="1268"/>
                  </a:lnTo>
                  <a:lnTo>
                    <a:pt x="767" y="1168"/>
                  </a:lnTo>
                  <a:cubicBezTo>
                    <a:pt x="1268" y="1102"/>
                    <a:pt x="1968" y="1001"/>
                    <a:pt x="2869" y="901"/>
                  </a:cubicBezTo>
                  <a:cubicBezTo>
                    <a:pt x="4670" y="701"/>
                    <a:pt x="7139" y="468"/>
                    <a:pt x="9874" y="334"/>
                  </a:cubicBezTo>
                  <a:cubicBezTo>
                    <a:pt x="11697" y="245"/>
                    <a:pt x="13417" y="216"/>
                    <a:pt x="14895" y="216"/>
                  </a:cubicBezTo>
                  <a:cubicBezTo>
                    <a:pt x="15634" y="216"/>
                    <a:pt x="16312" y="223"/>
                    <a:pt x="16912" y="234"/>
                  </a:cubicBezTo>
                  <a:cubicBezTo>
                    <a:pt x="17813" y="268"/>
                    <a:pt x="18513" y="301"/>
                    <a:pt x="19014" y="334"/>
                  </a:cubicBezTo>
                  <a:lnTo>
                    <a:pt x="19614" y="368"/>
                  </a:lnTo>
                  <a:lnTo>
                    <a:pt x="19814" y="368"/>
                  </a:lnTo>
                  <a:cubicBezTo>
                    <a:pt x="19748" y="334"/>
                    <a:pt x="19681" y="334"/>
                    <a:pt x="19614" y="334"/>
                  </a:cubicBezTo>
                  <a:lnTo>
                    <a:pt x="19047" y="234"/>
                  </a:lnTo>
                  <a:cubicBezTo>
                    <a:pt x="18547" y="201"/>
                    <a:pt x="17813" y="134"/>
                    <a:pt x="16912" y="101"/>
                  </a:cubicBezTo>
                  <a:cubicBezTo>
                    <a:pt x="16012" y="34"/>
                    <a:pt x="14936" y="1"/>
                    <a:pt x="137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3054;p76">
              <a:extLst>
                <a:ext uri="{FF2B5EF4-FFF2-40B4-BE49-F238E27FC236}">
                  <a16:creationId xmlns:a16="http://schemas.microsoft.com/office/drawing/2014/main" id="{3D2E95C6-4F1D-6DFC-A536-02F49B65EA21}"/>
                </a:ext>
              </a:extLst>
            </p:cNvPr>
            <p:cNvSpPr/>
            <p:nvPr/>
          </p:nvSpPr>
          <p:spPr>
            <a:xfrm>
              <a:off x="4615975" y="2878325"/>
              <a:ext cx="160125" cy="642150"/>
            </a:xfrm>
            <a:custGeom>
              <a:avLst/>
              <a:gdLst/>
              <a:ahLst/>
              <a:cxnLst/>
              <a:rect l="l" t="t" r="r" b="b"/>
              <a:pathLst>
                <a:path w="6405" h="25686" extrusionOk="0">
                  <a:moveTo>
                    <a:pt x="0" y="1"/>
                  </a:moveTo>
                  <a:cubicBezTo>
                    <a:pt x="0" y="68"/>
                    <a:pt x="34" y="168"/>
                    <a:pt x="67" y="268"/>
                  </a:cubicBezTo>
                  <a:lnTo>
                    <a:pt x="234" y="1002"/>
                  </a:lnTo>
                  <a:cubicBezTo>
                    <a:pt x="434" y="1669"/>
                    <a:pt x="667" y="2603"/>
                    <a:pt x="968" y="3737"/>
                  </a:cubicBezTo>
                  <a:cubicBezTo>
                    <a:pt x="1535" y="6072"/>
                    <a:pt x="2302" y="9308"/>
                    <a:pt x="3102" y="12877"/>
                  </a:cubicBezTo>
                  <a:cubicBezTo>
                    <a:pt x="3903" y="16446"/>
                    <a:pt x="4670" y="19648"/>
                    <a:pt x="5304" y="21983"/>
                  </a:cubicBezTo>
                  <a:cubicBezTo>
                    <a:pt x="5604" y="23151"/>
                    <a:pt x="5871" y="24085"/>
                    <a:pt x="6071" y="24719"/>
                  </a:cubicBezTo>
                  <a:cubicBezTo>
                    <a:pt x="6171" y="25019"/>
                    <a:pt x="6238" y="25252"/>
                    <a:pt x="6305" y="25452"/>
                  </a:cubicBezTo>
                  <a:cubicBezTo>
                    <a:pt x="6338" y="25519"/>
                    <a:pt x="6371" y="25619"/>
                    <a:pt x="6405" y="25686"/>
                  </a:cubicBezTo>
                  <a:cubicBezTo>
                    <a:pt x="6405" y="25619"/>
                    <a:pt x="6371" y="25519"/>
                    <a:pt x="6371" y="25419"/>
                  </a:cubicBezTo>
                  <a:lnTo>
                    <a:pt x="6171" y="24685"/>
                  </a:lnTo>
                  <a:cubicBezTo>
                    <a:pt x="6004" y="24018"/>
                    <a:pt x="5738" y="23084"/>
                    <a:pt x="5471" y="21950"/>
                  </a:cubicBezTo>
                  <a:cubicBezTo>
                    <a:pt x="4870" y="19615"/>
                    <a:pt x="4136" y="16379"/>
                    <a:pt x="3303" y="12810"/>
                  </a:cubicBezTo>
                  <a:cubicBezTo>
                    <a:pt x="2502" y="9241"/>
                    <a:pt x="1735" y="6039"/>
                    <a:pt x="1101" y="3704"/>
                  </a:cubicBezTo>
                  <a:cubicBezTo>
                    <a:pt x="801" y="2536"/>
                    <a:pt x="534" y="1602"/>
                    <a:pt x="334" y="968"/>
                  </a:cubicBezTo>
                  <a:cubicBezTo>
                    <a:pt x="234" y="668"/>
                    <a:pt x="167" y="435"/>
                    <a:pt x="100" y="234"/>
                  </a:cubicBezTo>
                  <a:cubicBezTo>
                    <a:pt x="67" y="134"/>
                    <a:pt x="34" y="6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3055;p76">
              <a:extLst>
                <a:ext uri="{FF2B5EF4-FFF2-40B4-BE49-F238E27FC236}">
                  <a16:creationId xmlns:a16="http://schemas.microsoft.com/office/drawing/2014/main" id="{ED56762B-53F5-5561-FE2A-18DC9D005FC9}"/>
                </a:ext>
              </a:extLst>
            </p:cNvPr>
            <p:cNvSpPr/>
            <p:nvPr/>
          </p:nvSpPr>
          <p:spPr>
            <a:xfrm>
              <a:off x="4776075" y="3404550"/>
              <a:ext cx="670500" cy="115925"/>
            </a:xfrm>
            <a:custGeom>
              <a:avLst/>
              <a:gdLst/>
              <a:ahLst/>
              <a:cxnLst/>
              <a:rect l="l" t="t" r="r" b="b"/>
              <a:pathLst>
                <a:path w="26820" h="4637" extrusionOk="0">
                  <a:moveTo>
                    <a:pt x="26820" y="0"/>
                  </a:moveTo>
                  <a:cubicBezTo>
                    <a:pt x="26720" y="0"/>
                    <a:pt x="26620" y="0"/>
                    <a:pt x="26553" y="34"/>
                  </a:cubicBezTo>
                  <a:lnTo>
                    <a:pt x="25752" y="134"/>
                  </a:lnTo>
                  <a:cubicBezTo>
                    <a:pt x="25052" y="200"/>
                    <a:pt x="24085" y="334"/>
                    <a:pt x="22884" y="534"/>
                  </a:cubicBezTo>
                  <a:cubicBezTo>
                    <a:pt x="20415" y="934"/>
                    <a:pt x="17080" y="1501"/>
                    <a:pt x="13377" y="2202"/>
                  </a:cubicBezTo>
                  <a:cubicBezTo>
                    <a:pt x="9708" y="2902"/>
                    <a:pt x="6339" y="3536"/>
                    <a:pt x="3937" y="3936"/>
                  </a:cubicBezTo>
                  <a:lnTo>
                    <a:pt x="1068" y="4437"/>
                  </a:lnTo>
                  <a:lnTo>
                    <a:pt x="268" y="4570"/>
                  </a:lnTo>
                  <a:cubicBezTo>
                    <a:pt x="168" y="4604"/>
                    <a:pt x="101" y="4604"/>
                    <a:pt x="1" y="4637"/>
                  </a:cubicBezTo>
                  <a:lnTo>
                    <a:pt x="268" y="4637"/>
                  </a:lnTo>
                  <a:lnTo>
                    <a:pt x="1068" y="4537"/>
                  </a:lnTo>
                  <a:cubicBezTo>
                    <a:pt x="1769" y="4437"/>
                    <a:pt x="2736" y="4303"/>
                    <a:pt x="3970" y="4103"/>
                  </a:cubicBezTo>
                  <a:cubicBezTo>
                    <a:pt x="6405" y="3736"/>
                    <a:pt x="9741" y="3136"/>
                    <a:pt x="13444" y="2435"/>
                  </a:cubicBezTo>
                  <a:cubicBezTo>
                    <a:pt x="17113" y="1735"/>
                    <a:pt x="20482" y="1134"/>
                    <a:pt x="22884" y="701"/>
                  </a:cubicBezTo>
                  <a:lnTo>
                    <a:pt x="25752" y="200"/>
                  </a:lnTo>
                  <a:lnTo>
                    <a:pt x="26553" y="67"/>
                  </a:lnTo>
                  <a:cubicBezTo>
                    <a:pt x="26653" y="67"/>
                    <a:pt x="26720" y="34"/>
                    <a:pt x="268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3056;p76">
              <a:extLst>
                <a:ext uri="{FF2B5EF4-FFF2-40B4-BE49-F238E27FC236}">
                  <a16:creationId xmlns:a16="http://schemas.microsoft.com/office/drawing/2014/main" id="{FB2542D5-6663-0EBD-E359-8F45DFD3F0C6}"/>
                </a:ext>
              </a:extLst>
            </p:cNvPr>
            <p:cNvSpPr/>
            <p:nvPr/>
          </p:nvSpPr>
          <p:spPr>
            <a:xfrm>
              <a:off x="2659575" y="707600"/>
              <a:ext cx="2116525" cy="4311475"/>
            </a:xfrm>
            <a:custGeom>
              <a:avLst/>
              <a:gdLst/>
              <a:ahLst/>
              <a:cxnLst/>
              <a:rect l="l" t="t" r="r" b="b"/>
              <a:pathLst>
                <a:path w="84661" h="172459" extrusionOk="0">
                  <a:moveTo>
                    <a:pt x="13348" y="1"/>
                  </a:moveTo>
                  <a:cubicBezTo>
                    <a:pt x="6371" y="1"/>
                    <a:pt x="667" y="5659"/>
                    <a:pt x="634" y="12677"/>
                  </a:cubicBezTo>
                  <a:lnTo>
                    <a:pt x="34" y="159382"/>
                  </a:lnTo>
                  <a:cubicBezTo>
                    <a:pt x="0" y="166420"/>
                    <a:pt x="5671" y="172158"/>
                    <a:pt x="12676" y="172191"/>
                  </a:cubicBezTo>
                  <a:lnTo>
                    <a:pt x="71218" y="172458"/>
                  </a:lnTo>
                  <a:cubicBezTo>
                    <a:pt x="71238" y="172458"/>
                    <a:pt x="71259" y="172458"/>
                    <a:pt x="71280" y="172458"/>
                  </a:cubicBezTo>
                  <a:cubicBezTo>
                    <a:pt x="78290" y="172458"/>
                    <a:pt x="83994" y="166800"/>
                    <a:pt x="84027" y="159782"/>
                  </a:cubicBezTo>
                  <a:lnTo>
                    <a:pt x="84627" y="13044"/>
                  </a:lnTo>
                  <a:cubicBezTo>
                    <a:pt x="84661" y="6005"/>
                    <a:pt x="78990" y="301"/>
                    <a:pt x="71952" y="268"/>
                  </a:cubicBezTo>
                  <a:lnTo>
                    <a:pt x="13410" y="1"/>
                  </a:lnTo>
                  <a:cubicBezTo>
                    <a:pt x="13389" y="1"/>
                    <a:pt x="13369" y="1"/>
                    <a:pt x="133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3057;p76">
              <a:extLst>
                <a:ext uri="{FF2B5EF4-FFF2-40B4-BE49-F238E27FC236}">
                  <a16:creationId xmlns:a16="http://schemas.microsoft.com/office/drawing/2014/main" id="{6212C5E6-95F1-6A43-E9E1-5DA60E1275C6}"/>
                </a:ext>
              </a:extLst>
            </p:cNvPr>
            <p:cNvSpPr/>
            <p:nvPr/>
          </p:nvSpPr>
          <p:spPr>
            <a:xfrm>
              <a:off x="2756300" y="834375"/>
              <a:ext cx="1923075" cy="4032925"/>
            </a:xfrm>
            <a:custGeom>
              <a:avLst/>
              <a:gdLst/>
              <a:ahLst/>
              <a:cxnLst/>
              <a:rect l="l" t="t" r="r" b="b"/>
              <a:pathLst>
                <a:path w="76923" h="161317" extrusionOk="0">
                  <a:moveTo>
                    <a:pt x="9513" y="0"/>
                  </a:moveTo>
                  <a:cubicBezTo>
                    <a:pt x="4604" y="0"/>
                    <a:pt x="634" y="3990"/>
                    <a:pt x="601" y="8873"/>
                  </a:cubicBezTo>
                  <a:lnTo>
                    <a:pt x="1" y="152109"/>
                  </a:lnTo>
                  <a:cubicBezTo>
                    <a:pt x="1" y="157013"/>
                    <a:pt x="3970" y="161049"/>
                    <a:pt x="8907" y="161049"/>
                  </a:cubicBezTo>
                  <a:lnTo>
                    <a:pt x="67315" y="161316"/>
                  </a:lnTo>
                  <a:cubicBezTo>
                    <a:pt x="67336" y="161316"/>
                    <a:pt x="67356" y="161316"/>
                    <a:pt x="67377" y="161316"/>
                  </a:cubicBezTo>
                  <a:cubicBezTo>
                    <a:pt x="72253" y="161316"/>
                    <a:pt x="76255" y="157359"/>
                    <a:pt x="76255" y="152443"/>
                  </a:cubicBezTo>
                  <a:lnTo>
                    <a:pt x="76889" y="9240"/>
                  </a:lnTo>
                  <a:cubicBezTo>
                    <a:pt x="76922" y="4303"/>
                    <a:pt x="72919" y="267"/>
                    <a:pt x="67983" y="234"/>
                  </a:cubicBezTo>
                  <a:lnTo>
                    <a:pt x="56641" y="201"/>
                  </a:lnTo>
                  <a:cubicBezTo>
                    <a:pt x="55107" y="234"/>
                    <a:pt x="53839" y="1501"/>
                    <a:pt x="53873" y="3069"/>
                  </a:cubicBezTo>
                  <a:lnTo>
                    <a:pt x="53873" y="5104"/>
                  </a:lnTo>
                  <a:cubicBezTo>
                    <a:pt x="53906" y="6672"/>
                    <a:pt x="52672" y="7939"/>
                    <a:pt x="51104" y="7973"/>
                  </a:cubicBezTo>
                  <a:lnTo>
                    <a:pt x="28988" y="7873"/>
                  </a:lnTo>
                  <a:cubicBezTo>
                    <a:pt x="27420" y="7839"/>
                    <a:pt x="26219" y="6538"/>
                    <a:pt x="26253" y="5004"/>
                  </a:cubicBezTo>
                  <a:lnTo>
                    <a:pt x="26253" y="2936"/>
                  </a:lnTo>
                  <a:cubicBezTo>
                    <a:pt x="26286" y="1368"/>
                    <a:pt x="25052" y="67"/>
                    <a:pt x="23518" y="34"/>
                  </a:cubicBezTo>
                  <a:lnTo>
                    <a:pt x="19515" y="34"/>
                  </a:lnTo>
                  <a:lnTo>
                    <a:pt x="9574" y="0"/>
                  </a:lnTo>
                  <a:cubicBezTo>
                    <a:pt x="9554" y="0"/>
                    <a:pt x="9533" y="0"/>
                    <a:pt x="951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3058;p76">
              <a:extLst>
                <a:ext uri="{FF2B5EF4-FFF2-40B4-BE49-F238E27FC236}">
                  <a16:creationId xmlns:a16="http://schemas.microsoft.com/office/drawing/2014/main" id="{18BCF4E0-9291-4D3F-9805-9ABA21A99C5C}"/>
                </a:ext>
              </a:extLst>
            </p:cNvPr>
            <p:cNvSpPr/>
            <p:nvPr/>
          </p:nvSpPr>
          <p:spPr>
            <a:xfrm>
              <a:off x="3584400" y="4548700"/>
              <a:ext cx="70075" cy="60375"/>
            </a:xfrm>
            <a:custGeom>
              <a:avLst/>
              <a:gdLst/>
              <a:ahLst/>
              <a:cxnLst/>
              <a:rect l="l" t="t" r="r" b="b"/>
              <a:pathLst>
                <a:path w="2803" h="2415" extrusionOk="0">
                  <a:moveTo>
                    <a:pt x="1602" y="0"/>
                  </a:moveTo>
                  <a:cubicBezTo>
                    <a:pt x="534" y="0"/>
                    <a:pt x="0" y="1268"/>
                    <a:pt x="734" y="2035"/>
                  </a:cubicBezTo>
                  <a:cubicBezTo>
                    <a:pt x="984" y="2297"/>
                    <a:pt x="1300" y="2415"/>
                    <a:pt x="1609" y="2415"/>
                  </a:cubicBezTo>
                  <a:cubicBezTo>
                    <a:pt x="2207" y="2415"/>
                    <a:pt x="2780" y="1972"/>
                    <a:pt x="2802" y="1268"/>
                  </a:cubicBezTo>
                  <a:cubicBezTo>
                    <a:pt x="2802" y="568"/>
                    <a:pt x="2269" y="34"/>
                    <a:pt x="16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3059;p76">
              <a:extLst>
                <a:ext uri="{FF2B5EF4-FFF2-40B4-BE49-F238E27FC236}">
                  <a16:creationId xmlns:a16="http://schemas.microsoft.com/office/drawing/2014/main" id="{1F39A23E-1397-1DDA-DC16-68CE79929E53}"/>
                </a:ext>
              </a:extLst>
            </p:cNvPr>
            <p:cNvSpPr/>
            <p:nvPr/>
          </p:nvSpPr>
          <p:spPr>
            <a:xfrm>
              <a:off x="3676975" y="4549525"/>
              <a:ext cx="70900" cy="60175"/>
            </a:xfrm>
            <a:custGeom>
              <a:avLst/>
              <a:gdLst/>
              <a:ahLst/>
              <a:cxnLst/>
              <a:rect l="l" t="t" r="r" b="b"/>
              <a:pathLst>
                <a:path w="2836" h="2407" extrusionOk="0">
                  <a:moveTo>
                    <a:pt x="1635" y="1"/>
                  </a:moveTo>
                  <a:cubicBezTo>
                    <a:pt x="567" y="1"/>
                    <a:pt x="0" y="1268"/>
                    <a:pt x="734" y="2036"/>
                  </a:cubicBezTo>
                  <a:cubicBezTo>
                    <a:pt x="990" y="2291"/>
                    <a:pt x="1301" y="2406"/>
                    <a:pt x="1605" y="2406"/>
                  </a:cubicBezTo>
                  <a:cubicBezTo>
                    <a:pt x="2213" y="2406"/>
                    <a:pt x="2791" y="1947"/>
                    <a:pt x="2835" y="1235"/>
                  </a:cubicBezTo>
                  <a:cubicBezTo>
                    <a:pt x="2835" y="568"/>
                    <a:pt x="2302" y="1"/>
                    <a:pt x="16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3060;p76">
              <a:extLst>
                <a:ext uri="{FF2B5EF4-FFF2-40B4-BE49-F238E27FC236}">
                  <a16:creationId xmlns:a16="http://schemas.microsoft.com/office/drawing/2014/main" id="{73C7645E-EB41-A02F-04EA-23DF17323258}"/>
                </a:ext>
              </a:extLst>
            </p:cNvPr>
            <p:cNvSpPr/>
            <p:nvPr/>
          </p:nvSpPr>
          <p:spPr>
            <a:xfrm>
              <a:off x="3770375" y="4549525"/>
              <a:ext cx="70900" cy="60400"/>
            </a:xfrm>
            <a:custGeom>
              <a:avLst/>
              <a:gdLst/>
              <a:ahLst/>
              <a:cxnLst/>
              <a:rect l="l" t="t" r="r" b="b"/>
              <a:pathLst>
                <a:path w="2836" h="2416" extrusionOk="0">
                  <a:moveTo>
                    <a:pt x="1635" y="1"/>
                  </a:moveTo>
                  <a:cubicBezTo>
                    <a:pt x="567" y="1"/>
                    <a:pt x="0" y="1268"/>
                    <a:pt x="734" y="2036"/>
                  </a:cubicBezTo>
                  <a:cubicBezTo>
                    <a:pt x="995" y="2297"/>
                    <a:pt x="1315" y="2415"/>
                    <a:pt x="1625" y="2415"/>
                  </a:cubicBezTo>
                  <a:cubicBezTo>
                    <a:pt x="2225" y="2415"/>
                    <a:pt x="2791" y="1972"/>
                    <a:pt x="2835" y="1268"/>
                  </a:cubicBezTo>
                  <a:cubicBezTo>
                    <a:pt x="2835" y="568"/>
                    <a:pt x="2302" y="34"/>
                    <a:pt x="16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3061;p76">
              <a:extLst>
                <a:ext uri="{FF2B5EF4-FFF2-40B4-BE49-F238E27FC236}">
                  <a16:creationId xmlns:a16="http://schemas.microsoft.com/office/drawing/2014/main" id="{B8DC36A7-5DEB-B463-1FBC-1C4E8F2C6F0F}"/>
                </a:ext>
              </a:extLst>
            </p:cNvPr>
            <p:cNvSpPr/>
            <p:nvPr/>
          </p:nvSpPr>
          <p:spPr>
            <a:xfrm>
              <a:off x="4561750" y="2576450"/>
              <a:ext cx="29225" cy="23375"/>
            </a:xfrm>
            <a:custGeom>
              <a:avLst/>
              <a:gdLst/>
              <a:ahLst/>
              <a:cxnLst/>
              <a:rect l="l" t="t" r="r" b="b"/>
              <a:pathLst>
                <a:path w="1169" h="935" extrusionOk="0">
                  <a:moveTo>
                    <a:pt x="568" y="1"/>
                  </a:moveTo>
                  <a:cubicBezTo>
                    <a:pt x="1" y="34"/>
                    <a:pt x="1" y="901"/>
                    <a:pt x="568" y="935"/>
                  </a:cubicBezTo>
                  <a:cubicBezTo>
                    <a:pt x="1168" y="901"/>
                    <a:pt x="1168" y="34"/>
                    <a:pt x="5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3062;p76">
              <a:extLst>
                <a:ext uri="{FF2B5EF4-FFF2-40B4-BE49-F238E27FC236}">
                  <a16:creationId xmlns:a16="http://schemas.microsoft.com/office/drawing/2014/main" id="{983A9FE3-910B-600E-E73C-F926D486C953}"/>
                </a:ext>
              </a:extLst>
            </p:cNvPr>
            <p:cNvSpPr/>
            <p:nvPr/>
          </p:nvSpPr>
          <p:spPr>
            <a:xfrm>
              <a:off x="4560925" y="2655675"/>
              <a:ext cx="22550" cy="23375"/>
            </a:xfrm>
            <a:custGeom>
              <a:avLst/>
              <a:gdLst/>
              <a:ahLst/>
              <a:cxnLst/>
              <a:rect l="l" t="t" r="r" b="b"/>
              <a:pathLst>
                <a:path w="902" h="935" extrusionOk="0">
                  <a:moveTo>
                    <a:pt x="501" y="1"/>
                  </a:moveTo>
                  <a:cubicBezTo>
                    <a:pt x="234" y="1"/>
                    <a:pt x="34" y="167"/>
                    <a:pt x="34" y="434"/>
                  </a:cubicBezTo>
                  <a:cubicBezTo>
                    <a:pt x="1" y="668"/>
                    <a:pt x="134" y="901"/>
                    <a:pt x="401" y="935"/>
                  </a:cubicBezTo>
                  <a:cubicBezTo>
                    <a:pt x="634" y="935"/>
                    <a:pt x="835" y="768"/>
                    <a:pt x="868" y="534"/>
                  </a:cubicBezTo>
                  <a:cubicBezTo>
                    <a:pt x="901" y="267"/>
                    <a:pt x="734" y="34"/>
                    <a:pt x="5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3063;p76">
              <a:extLst>
                <a:ext uri="{FF2B5EF4-FFF2-40B4-BE49-F238E27FC236}">
                  <a16:creationId xmlns:a16="http://schemas.microsoft.com/office/drawing/2014/main" id="{2129390F-D83F-DE45-3733-4444E447DC3B}"/>
                </a:ext>
              </a:extLst>
            </p:cNvPr>
            <p:cNvSpPr/>
            <p:nvPr/>
          </p:nvSpPr>
          <p:spPr>
            <a:xfrm>
              <a:off x="4544525" y="2734050"/>
              <a:ext cx="31175" cy="23425"/>
            </a:xfrm>
            <a:custGeom>
              <a:avLst/>
              <a:gdLst/>
              <a:ahLst/>
              <a:cxnLst/>
              <a:rect l="l" t="t" r="r" b="b"/>
              <a:pathLst>
                <a:path w="1247" h="937" extrusionOk="0">
                  <a:moveTo>
                    <a:pt x="688" y="0"/>
                  </a:moveTo>
                  <a:cubicBezTo>
                    <a:pt x="150" y="0"/>
                    <a:pt x="1" y="739"/>
                    <a:pt x="523" y="935"/>
                  </a:cubicBezTo>
                  <a:cubicBezTo>
                    <a:pt x="535" y="936"/>
                    <a:pt x="546" y="936"/>
                    <a:pt x="557" y="936"/>
                  </a:cubicBezTo>
                  <a:cubicBezTo>
                    <a:pt x="1097" y="936"/>
                    <a:pt x="1246" y="165"/>
                    <a:pt x="723" y="1"/>
                  </a:cubicBezTo>
                  <a:cubicBezTo>
                    <a:pt x="711" y="0"/>
                    <a:pt x="699" y="0"/>
                    <a:pt x="68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3064;p76">
              <a:extLst>
                <a:ext uri="{FF2B5EF4-FFF2-40B4-BE49-F238E27FC236}">
                  <a16:creationId xmlns:a16="http://schemas.microsoft.com/office/drawing/2014/main" id="{BB9428F7-F8F9-9EEA-B9EF-51279FD05A73}"/>
                </a:ext>
              </a:extLst>
            </p:cNvPr>
            <p:cNvSpPr/>
            <p:nvPr/>
          </p:nvSpPr>
          <p:spPr>
            <a:xfrm>
              <a:off x="4525800" y="2810575"/>
              <a:ext cx="31275" cy="23700"/>
            </a:xfrm>
            <a:custGeom>
              <a:avLst/>
              <a:gdLst/>
              <a:ahLst/>
              <a:cxnLst/>
              <a:rect l="l" t="t" r="r" b="b"/>
              <a:pathLst>
                <a:path w="1251" h="948" extrusionOk="0">
                  <a:moveTo>
                    <a:pt x="648" y="0"/>
                  </a:moveTo>
                  <a:cubicBezTo>
                    <a:pt x="180" y="0"/>
                    <a:pt x="0" y="723"/>
                    <a:pt x="472" y="943"/>
                  </a:cubicBezTo>
                  <a:cubicBezTo>
                    <a:pt x="495" y="946"/>
                    <a:pt x="518" y="947"/>
                    <a:pt x="540" y="947"/>
                  </a:cubicBezTo>
                  <a:cubicBezTo>
                    <a:pt x="1057" y="947"/>
                    <a:pt x="1250" y="233"/>
                    <a:pt x="738" y="9"/>
                  </a:cubicBezTo>
                  <a:cubicBezTo>
                    <a:pt x="707" y="3"/>
                    <a:pt x="677" y="0"/>
                    <a:pt x="64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3065;p76">
              <a:extLst>
                <a:ext uri="{FF2B5EF4-FFF2-40B4-BE49-F238E27FC236}">
                  <a16:creationId xmlns:a16="http://schemas.microsoft.com/office/drawing/2014/main" id="{F692407E-0747-D186-99F5-C9790E738587}"/>
                </a:ext>
              </a:extLst>
            </p:cNvPr>
            <p:cNvSpPr/>
            <p:nvPr/>
          </p:nvSpPr>
          <p:spPr>
            <a:xfrm>
              <a:off x="4498375" y="2884500"/>
              <a:ext cx="30125" cy="24300"/>
            </a:xfrm>
            <a:custGeom>
              <a:avLst/>
              <a:gdLst/>
              <a:ahLst/>
              <a:cxnLst/>
              <a:rect l="l" t="t" r="r" b="b"/>
              <a:pathLst>
                <a:path w="1205" h="972" extrusionOk="0">
                  <a:moveTo>
                    <a:pt x="621" y="1"/>
                  </a:moveTo>
                  <a:cubicBezTo>
                    <a:pt x="549" y="1"/>
                    <a:pt x="475" y="17"/>
                    <a:pt x="401" y="54"/>
                  </a:cubicBezTo>
                  <a:cubicBezTo>
                    <a:pt x="1" y="254"/>
                    <a:pt x="68" y="855"/>
                    <a:pt x="501" y="955"/>
                  </a:cubicBezTo>
                  <a:cubicBezTo>
                    <a:pt x="542" y="966"/>
                    <a:pt x="584" y="972"/>
                    <a:pt x="625" y="972"/>
                  </a:cubicBezTo>
                  <a:cubicBezTo>
                    <a:pt x="822" y="972"/>
                    <a:pt x="1013" y="847"/>
                    <a:pt x="1068" y="655"/>
                  </a:cubicBezTo>
                  <a:cubicBezTo>
                    <a:pt x="1204" y="328"/>
                    <a:pt x="940" y="1"/>
                    <a:pt x="62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3066;p76">
              <a:extLst>
                <a:ext uri="{FF2B5EF4-FFF2-40B4-BE49-F238E27FC236}">
                  <a16:creationId xmlns:a16="http://schemas.microsoft.com/office/drawing/2014/main" id="{9627324D-B949-DC5C-B5A2-E52DD57BF319}"/>
                </a:ext>
              </a:extLst>
            </p:cNvPr>
            <p:cNvSpPr/>
            <p:nvPr/>
          </p:nvSpPr>
          <p:spPr>
            <a:xfrm>
              <a:off x="4468450" y="2958775"/>
              <a:ext cx="28400" cy="21600"/>
            </a:xfrm>
            <a:custGeom>
              <a:avLst/>
              <a:gdLst/>
              <a:ahLst/>
              <a:cxnLst/>
              <a:rect l="l" t="t" r="r" b="b"/>
              <a:pathLst>
                <a:path w="1136" h="864" extrusionOk="0">
                  <a:moveTo>
                    <a:pt x="638" y="0"/>
                  </a:moveTo>
                  <a:cubicBezTo>
                    <a:pt x="242" y="0"/>
                    <a:pt x="1" y="550"/>
                    <a:pt x="364" y="853"/>
                  </a:cubicBezTo>
                  <a:cubicBezTo>
                    <a:pt x="400" y="860"/>
                    <a:pt x="435" y="863"/>
                    <a:pt x="469" y="863"/>
                  </a:cubicBezTo>
                  <a:cubicBezTo>
                    <a:pt x="904" y="863"/>
                    <a:pt x="1136" y="297"/>
                    <a:pt x="764" y="19"/>
                  </a:cubicBezTo>
                  <a:cubicBezTo>
                    <a:pt x="721" y="6"/>
                    <a:pt x="679" y="0"/>
                    <a:pt x="6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3067;p76">
              <a:extLst>
                <a:ext uri="{FF2B5EF4-FFF2-40B4-BE49-F238E27FC236}">
                  <a16:creationId xmlns:a16="http://schemas.microsoft.com/office/drawing/2014/main" id="{F8B8339B-6D04-A12C-E362-15FE3E215F15}"/>
                </a:ext>
              </a:extLst>
            </p:cNvPr>
            <p:cNvSpPr/>
            <p:nvPr/>
          </p:nvSpPr>
          <p:spPr>
            <a:xfrm>
              <a:off x="4431675" y="3026925"/>
              <a:ext cx="27700" cy="22725"/>
            </a:xfrm>
            <a:custGeom>
              <a:avLst/>
              <a:gdLst/>
              <a:ahLst/>
              <a:cxnLst/>
              <a:rect l="l" t="t" r="r" b="b"/>
              <a:pathLst>
                <a:path w="1108" h="909" extrusionOk="0">
                  <a:moveTo>
                    <a:pt x="532" y="0"/>
                  </a:moveTo>
                  <a:cubicBezTo>
                    <a:pt x="380" y="0"/>
                    <a:pt x="225" y="91"/>
                    <a:pt x="134" y="228"/>
                  </a:cubicBezTo>
                  <a:cubicBezTo>
                    <a:pt x="0" y="428"/>
                    <a:pt x="34" y="695"/>
                    <a:pt x="234" y="862"/>
                  </a:cubicBezTo>
                  <a:cubicBezTo>
                    <a:pt x="303" y="894"/>
                    <a:pt x="371" y="909"/>
                    <a:pt x="435" y="909"/>
                  </a:cubicBezTo>
                  <a:cubicBezTo>
                    <a:pt x="837" y="909"/>
                    <a:pt x="1108" y="349"/>
                    <a:pt x="734" y="61"/>
                  </a:cubicBezTo>
                  <a:cubicBezTo>
                    <a:pt x="671" y="19"/>
                    <a:pt x="602" y="0"/>
                    <a:pt x="53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3068;p76">
              <a:extLst>
                <a:ext uri="{FF2B5EF4-FFF2-40B4-BE49-F238E27FC236}">
                  <a16:creationId xmlns:a16="http://schemas.microsoft.com/office/drawing/2014/main" id="{5AB9D0A3-32F6-8CF0-0BA5-5FD56D368BB3}"/>
                </a:ext>
              </a:extLst>
            </p:cNvPr>
            <p:cNvSpPr/>
            <p:nvPr/>
          </p:nvSpPr>
          <p:spPr>
            <a:xfrm>
              <a:off x="4383300" y="3091900"/>
              <a:ext cx="30800" cy="22675"/>
            </a:xfrm>
            <a:custGeom>
              <a:avLst/>
              <a:gdLst/>
              <a:ahLst/>
              <a:cxnLst/>
              <a:rect l="l" t="t" r="r" b="b"/>
              <a:pathLst>
                <a:path w="1232" h="907" extrusionOk="0">
                  <a:moveTo>
                    <a:pt x="659" y="0"/>
                  </a:moveTo>
                  <a:cubicBezTo>
                    <a:pt x="270" y="0"/>
                    <a:pt x="0" y="497"/>
                    <a:pt x="334" y="831"/>
                  </a:cubicBezTo>
                  <a:cubicBezTo>
                    <a:pt x="421" y="884"/>
                    <a:pt x="508" y="907"/>
                    <a:pt x="589" y="907"/>
                  </a:cubicBezTo>
                  <a:cubicBezTo>
                    <a:pt x="971" y="907"/>
                    <a:pt x="1232" y="394"/>
                    <a:pt x="901" y="64"/>
                  </a:cubicBezTo>
                  <a:cubicBezTo>
                    <a:pt x="818" y="20"/>
                    <a:pt x="737" y="0"/>
                    <a:pt x="6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3069;p76">
              <a:extLst>
                <a:ext uri="{FF2B5EF4-FFF2-40B4-BE49-F238E27FC236}">
                  <a16:creationId xmlns:a16="http://schemas.microsoft.com/office/drawing/2014/main" id="{6A55AD83-CC02-8830-B806-10C81568515A}"/>
                </a:ext>
              </a:extLst>
            </p:cNvPr>
            <p:cNvSpPr/>
            <p:nvPr/>
          </p:nvSpPr>
          <p:spPr>
            <a:xfrm>
              <a:off x="4332625" y="3152775"/>
              <a:ext cx="30500" cy="22375"/>
            </a:xfrm>
            <a:custGeom>
              <a:avLst/>
              <a:gdLst/>
              <a:ahLst/>
              <a:cxnLst/>
              <a:rect l="l" t="t" r="r" b="b"/>
              <a:pathLst>
                <a:path w="1220" h="895" extrusionOk="0">
                  <a:moveTo>
                    <a:pt x="655" y="1"/>
                  </a:moveTo>
                  <a:cubicBezTo>
                    <a:pt x="302" y="1"/>
                    <a:pt x="0" y="452"/>
                    <a:pt x="293" y="798"/>
                  </a:cubicBezTo>
                  <a:cubicBezTo>
                    <a:pt x="388" y="866"/>
                    <a:pt x="485" y="895"/>
                    <a:pt x="577" y="895"/>
                  </a:cubicBezTo>
                  <a:cubicBezTo>
                    <a:pt x="939" y="895"/>
                    <a:pt x="1219" y="443"/>
                    <a:pt x="927" y="98"/>
                  </a:cubicBezTo>
                  <a:cubicBezTo>
                    <a:pt x="839" y="30"/>
                    <a:pt x="745" y="1"/>
                    <a:pt x="65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3070;p76">
              <a:extLst>
                <a:ext uri="{FF2B5EF4-FFF2-40B4-BE49-F238E27FC236}">
                  <a16:creationId xmlns:a16="http://schemas.microsoft.com/office/drawing/2014/main" id="{AB1D755E-C91F-8577-75E1-142CE286E701}"/>
                </a:ext>
              </a:extLst>
            </p:cNvPr>
            <p:cNvSpPr/>
            <p:nvPr/>
          </p:nvSpPr>
          <p:spPr>
            <a:xfrm>
              <a:off x="4276825" y="3208850"/>
              <a:ext cx="28100" cy="22050"/>
            </a:xfrm>
            <a:custGeom>
              <a:avLst/>
              <a:gdLst/>
              <a:ahLst/>
              <a:cxnLst/>
              <a:rect l="l" t="t" r="r" b="b"/>
              <a:pathLst>
                <a:path w="1124" h="882" extrusionOk="0">
                  <a:moveTo>
                    <a:pt x="641" y="1"/>
                  </a:moveTo>
                  <a:cubicBezTo>
                    <a:pt x="295" y="1"/>
                    <a:pt x="1" y="398"/>
                    <a:pt x="257" y="757"/>
                  </a:cubicBezTo>
                  <a:cubicBezTo>
                    <a:pt x="340" y="840"/>
                    <a:pt x="457" y="882"/>
                    <a:pt x="574" y="882"/>
                  </a:cubicBezTo>
                  <a:cubicBezTo>
                    <a:pt x="690" y="882"/>
                    <a:pt x="807" y="840"/>
                    <a:pt x="890" y="757"/>
                  </a:cubicBezTo>
                  <a:cubicBezTo>
                    <a:pt x="1091" y="590"/>
                    <a:pt x="1124" y="323"/>
                    <a:pt x="957" y="123"/>
                  </a:cubicBezTo>
                  <a:cubicBezTo>
                    <a:pt x="856" y="37"/>
                    <a:pt x="746" y="1"/>
                    <a:pt x="6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3071;p76">
              <a:extLst>
                <a:ext uri="{FF2B5EF4-FFF2-40B4-BE49-F238E27FC236}">
                  <a16:creationId xmlns:a16="http://schemas.microsoft.com/office/drawing/2014/main" id="{01560E98-9873-CC3C-0FFE-C13E029DE590}"/>
                </a:ext>
              </a:extLst>
            </p:cNvPr>
            <p:cNvSpPr/>
            <p:nvPr/>
          </p:nvSpPr>
          <p:spPr>
            <a:xfrm>
              <a:off x="4214250" y="3256900"/>
              <a:ext cx="31475" cy="24500"/>
            </a:xfrm>
            <a:custGeom>
              <a:avLst/>
              <a:gdLst/>
              <a:ahLst/>
              <a:cxnLst/>
              <a:rect l="l" t="t" r="r" b="b"/>
              <a:pathLst>
                <a:path w="1259" h="980" extrusionOk="0">
                  <a:moveTo>
                    <a:pt x="620" y="1"/>
                  </a:moveTo>
                  <a:cubicBezTo>
                    <a:pt x="211" y="1"/>
                    <a:pt x="0" y="512"/>
                    <a:pt x="291" y="836"/>
                  </a:cubicBezTo>
                  <a:cubicBezTo>
                    <a:pt x="383" y="928"/>
                    <a:pt x="505" y="979"/>
                    <a:pt x="629" y="979"/>
                  </a:cubicBezTo>
                  <a:cubicBezTo>
                    <a:pt x="731" y="979"/>
                    <a:pt x="835" y="945"/>
                    <a:pt x="925" y="869"/>
                  </a:cubicBezTo>
                  <a:cubicBezTo>
                    <a:pt x="1259" y="603"/>
                    <a:pt x="1092" y="35"/>
                    <a:pt x="658" y="2"/>
                  </a:cubicBezTo>
                  <a:cubicBezTo>
                    <a:pt x="645" y="1"/>
                    <a:pt x="632" y="1"/>
                    <a:pt x="6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3072;p76">
              <a:extLst>
                <a:ext uri="{FF2B5EF4-FFF2-40B4-BE49-F238E27FC236}">
                  <a16:creationId xmlns:a16="http://schemas.microsoft.com/office/drawing/2014/main" id="{7352D83D-476F-8552-7977-DA5B6A15CF7F}"/>
                </a:ext>
              </a:extLst>
            </p:cNvPr>
            <p:cNvSpPr/>
            <p:nvPr/>
          </p:nvSpPr>
          <p:spPr>
            <a:xfrm>
              <a:off x="4153125" y="3304150"/>
              <a:ext cx="26700" cy="21475"/>
            </a:xfrm>
            <a:custGeom>
              <a:avLst/>
              <a:gdLst/>
              <a:ahLst/>
              <a:cxnLst/>
              <a:rect l="l" t="t" r="r" b="b"/>
              <a:pathLst>
                <a:path w="1068" h="859" extrusionOk="0">
                  <a:moveTo>
                    <a:pt x="561" y="0"/>
                  </a:moveTo>
                  <a:cubicBezTo>
                    <a:pt x="472" y="0"/>
                    <a:pt x="381" y="27"/>
                    <a:pt x="301" y="80"/>
                  </a:cubicBezTo>
                  <a:cubicBezTo>
                    <a:pt x="68" y="214"/>
                    <a:pt x="1" y="480"/>
                    <a:pt x="101" y="681"/>
                  </a:cubicBezTo>
                  <a:cubicBezTo>
                    <a:pt x="207" y="806"/>
                    <a:pt x="338" y="859"/>
                    <a:pt x="465" y="859"/>
                  </a:cubicBezTo>
                  <a:cubicBezTo>
                    <a:pt x="778" y="859"/>
                    <a:pt x="1068" y="536"/>
                    <a:pt x="902" y="180"/>
                  </a:cubicBezTo>
                  <a:cubicBezTo>
                    <a:pt x="822" y="60"/>
                    <a:pt x="693" y="0"/>
                    <a:pt x="56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3073;p76">
              <a:extLst>
                <a:ext uri="{FF2B5EF4-FFF2-40B4-BE49-F238E27FC236}">
                  <a16:creationId xmlns:a16="http://schemas.microsoft.com/office/drawing/2014/main" id="{91FE4424-F88D-9724-A83D-2C7F30EF6727}"/>
                </a:ext>
              </a:extLst>
            </p:cNvPr>
            <p:cNvSpPr/>
            <p:nvPr/>
          </p:nvSpPr>
          <p:spPr>
            <a:xfrm>
              <a:off x="4084125" y="3344200"/>
              <a:ext cx="24875" cy="19150"/>
            </a:xfrm>
            <a:custGeom>
              <a:avLst/>
              <a:gdLst/>
              <a:ahLst/>
              <a:cxnLst/>
              <a:rect l="l" t="t" r="r" b="b"/>
              <a:pathLst>
                <a:path w="995" h="766" extrusionOk="0">
                  <a:moveTo>
                    <a:pt x="558" y="1"/>
                  </a:moveTo>
                  <a:cubicBezTo>
                    <a:pt x="271" y="1"/>
                    <a:pt x="1" y="259"/>
                    <a:pt x="92" y="580"/>
                  </a:cubicBezTo>
                  <a:cubicBezTo>
                    <a:pt x="189" y="709"/>
                    <a:pt x="321" y="765"/>
                    <a:pt x="452" y="765"/>
                  </a:cubicBezTo>
                  <a:cubicBezTo>
                    <a:pt x="725" y="765"/>
                    <a:pt x="994" y="518"/>
                    <a:pt x="926" y="179"/>
                  </a:cubicBezTo>
                  <a:cubicBezTo>
                    <a:pt x="822" y="54"/>
                    <a:pt x="688" y="1"/>
                    <a:pt x="55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3074;p76">
              <a:extLst>
                <a:ext uri="{FF2B5EF4-FFF2-40B4-BE49-F238E27FC236}">
                  <a16:creationId xmlns:a16="http://schemas.microsoft.com/office/drawing/2014/main" id="{0AF14197-ED48-90E9-814B-F95A175504F6}"/>
                </a:ext>
              </a:extLst>
            </p:cNvPr>
            <p:cNvSpPr/>
            <p:nvPr/>
          </p:nvSpPr>
          <p:spPr>
            <a:xfrm>
              <a:off x="4011375" y="3375225"/>
              <a:ext cx="26350" cy="21200"/>
            </a:xfrm>
            <a:custGeom>
              <a:avLst/>
              <a:gdLst/>
              <a:ahLst/>
              <a:cxnLst/>
              <a:rect l="l" t="t" r="r" b="b"/>
              <a:pathLst>
                <a:path w="1054" h="848" extrusionOk="0">
                  <a:moveTo>
                    <a:pt x="554" y="1"/>
                  </a:moveTo>
                  <a:cubicBezTo>
                    <a:pt x="492" y="1"/>
                    <a:pt x="428" y="13"/>
                    <a:pt x="367" y="39"/>
                  </a:cubicBezTo>
                  <a:cubicBezTo>
                    <a:pt x="134" y="139"/>
                    <a:pt x="0" y="373"/>
                    <a:pt x="67" y="606"/>
                  </a:cubicBezTo>
                  <a:cubicBezTo>
                    <a:pt x="175" y="774"/>
                    <a:pt x="339" y="847"/>
                    <a:pt x="498" y="847"/>
                  </a:cubicBezTo>
                  <a:cubicBezTo>
                    <a:pt x="783" y="847"/>
                    <a:pt x="1053" y="615"/>
                    <a:pt x="968" y="273"/>
                  </a:cubicBezTo>
                  <a:cubicBezTo>
                    <a:pt x="894" y="100"/>
                    <a:pt x="729" y="1"/>
                    <a:pt x="55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3075;p76">
              <a:extLst>
                <a:ext uri="{FF2B5EF4-FFF2-40B4-BE49-F238E27FC236}">
                  <a16:creationId xmlns:a16="http://schemas.microsoft.com/office/drawing/2014/main" id="{75A0002A-9D41-3733-88C9-2872962DEA56}"/>
                </a:ext>
              </a:extLst>
            </p:cNvPr>
            <p:cNvSpPr/>
            <p:nvPr/>
          </p:nvSpPr>
          <p:spPr>
            <a:xfrm>
              <a:off x="3936950" y="3400975"/>
              <a:ext cx="25425" cy="21100"/>
            </a:xfrm>
            <a:custGeom>
              <a:avLst/>
              <a:gdLst/>
              <a:ahLst/>
              <a:cxnLst/>
              <a:rect l="l" t="t" r="r" b="b"/>
              <a:pathLst>
                <a:path w="1017" h="844" extrusionOk="0">
                  <a:moveTo>
                    <a:pt x="547" y="0"/>
                  </a:moveTo>
                  <a:cubicBezTo>
                    <a:pt x="276" y="0"/>
                    <a:pt x="1" y="215"/>
                    <a:pt x="42" y="544"/>
                  </a:cubicBezTo>
                  <a:cubicBezTo>
                    <a:pt x="133" y="752"/>
                    <a:pt x="306" y="844"/>
                    <a:pt x="479" y="844"/>
                  </a:cubicBezTo>
                  <a:cubicBezTo>
                    <a:pt x="748" y="844"/>
                    <a:pt x="1016" y="622"/>
                    <a:pt x="976" y="277"/>
                  </a:cubicBezTo>
                  <a:cubicBezTo>
                    <a:pt x="886" y="84"/>
                    <a:pt x="717" y="0"/>
                    <a:pt x="5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3076;p76">
              <a:extLst>
                <a:ext uri="{FF2B5EF4-FFF2-40B4-BE49-F238E27FC236}">
                  <a16:creationId xmlns:a16="http://schemas.microsoft.com/office/drawing/2014/main" id="{26F059FD-2DCB-9F00-DAD8-EA8A5A2110E3}"/>
                </a:ext>
              </a:extLst>
            </p:cNvPr>
            <p:cNvSpPr/>
            <p:nvPr/>
          </p:nvSpPr>
          <p:spPr>
            <a:xfrm>
              <a:off x="3860775" y="3420075"/>
              <a:ext cx="23850" cy="20175"/>
            </a:xfrm>
            <a:custGeom>
              <a:avLst/>
              <a:gdLst/>
              <a:ahLst/>
              <a:cxnLst/>
              <a:rect l="l" t="t" r="r" b="b"/>
              <a:pathLst>
                <a:path w="954" h="807" extrusionOk="0">
                  <a:moveTo>
                    <a:pt x="492" y="1"/>
                  </a:moveTo>
                  <a:cubicBezTo>
                    <a:pt x="243" y="1"/>
                    <a:pt x="1" y="175"/>
                    <a:pt x="20" y="480"/>
                  </a:cubicBezTo>
                  <a:cubicBezTo>
                    <a:pt x="91" y="706"/>
                    <a:pt x="269" y="807"/>
                    <a:pt x="451" y="807"/>
                  </a:cubicBezTo>
                  <a:cubicBezTo>
                    <a:pt x="699" y="807"/>
                    <a:pt x="954" y="621"/>
                    <a:pt x="954" y="313"/>
                  </a:cubicBezTo>
                  <a:cubicBezTo>
                    <a:pt x="868" y="99"/>
                    <a:pt x="678" y="1"/>
                    <a:pt x="4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3077;p76">
              <a:extLst>
                <a:ext uri="{FF2B5EF4-FFF2-40B4-BE49-F238E27FC236}">
                  <a16:creationId xmlns:a16="http://schemas.microsoft.com/office/drawing/2014/main" id="{46C83081-9BA1-D5B6-3754-1532E8B2CFD7}"/>
                </a:ext>
              </a:extLst>
            </p:cNvPr>
            <p:cNvSpPr/>
            <p:nvPr/>
          </p:nvSpPr>
          <p:spPr>
            <a:xfrm>
              <a:off x="3782875" y="3430950"/>
              <a:ext cx="23375" cy="21100"/>
            </a:xfrm>
            <a:custGeom>
              <a:avLst/>
              <a:gdLst/>
              <a:ahLst/>
              <a:cxnLst/>
              <a:rect l="l" t="t" r="r" b="b"/>
              <a:pathLst>
                <a:path w="935" h="844" extrusionOk="0">
                  <a:moveTo>
                    <a:pt x="475" y="0"/>
                  </a:moveTo>
                  <a:cubicBezTo>
                    <a:pt x="237" y="0"/>
                    <a:pt x="0" y="170"/>
                    <a:pt x="0" y="479"/>
                  </a:cubicBezTo>
                  <a:cubicBezTo>
                    <a:pt x="47" y="725"/>
                    <a:pt x="243" y="844"/>
                    <a:pt x="443" y="844"/>
                  </a:cubicBezTo>
                  <a:cubicBezTo>
                    <a:pt x="677" y="844"/>
                    <a:pt x="916" y="684"/>
                    <a:pt x="934" y="379"/>
                  </a:cubicBezTo>
                  <a:cubicBezTo>
                    <a:pt x="874" y="120"/>
                    <a:pt x="674" y="0"/>
                    <a:pt x="4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3078;p76">
              <a:extLst>
                <a:ext uri="{FF2B5EF4-FFF2-40B4-BE49-F238E27FC236}">
                  <a16:creationId xmlns:a16="http://schemas.microsoft.com/office/drawing/2014/main" id="{8858418D-9A57-535B-D859-533AF82AC70D}"/>
                </a:ext>
              </a:extLst>
            </p:cNvPr>
            <p:cNvSpPr/>
            <p:nvPr/>
          </p:nvSpPr>
          <p:spPr>
            <a:xfrm>
              <a:off x="3703650" y="3435600"/>
              <a:ext cx="23375" cy="20675"/>
            </a:xfrm>
            <a:custGeom>
              <a:avLst/>
              <a:gdLst/>
              <a:ahLst/>
              <a:cxnLst/>
              <a:rect l="l" t="t" r="r" b="b"/>
              <a:pathLst>
                <a:path w="935" h="827" extrusionOk="0">
                  <a:moveTo>
                    <a:pt x="467" y="1"/>
                  </a:moveTo>
                  <a:cubicBezTo>
                    <a:pt x="251" y="1"/>
                    <a:pt x="34" y="143"/>
                    <a:pt x="0" y="426"/>
                  </a:cubicBezTo>
                  <a:cubicBezTo>
                    <a:pt x="34" y="693"/>
                    <a:pt x="251" y="826"/>
                    <a:pt x="467" y="826"/>
                  </a:cubicBezTo>
                  <a:cubicBezTo>
                    <a:pt x="684" y="826"/>
                    <a:pt x="901" y="693"/>
                    <a:pt x="934" y="426"/>
                  </a:cubicBezTo>
                  <a:cubicBezTo>
                    <a:pt x="901" y="143"/>
                    <a:pt x="684" y="1"/>
                    <a:pt x="46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3079;p76">
              <a:extLst>
                <a:ext uri="{FF2B5EF4-FFF2-40B4-BE49-F238E27FC236}">
                  <a16:creationId xmlns:a16="http://schemas.microsoft.com/office/drawing/2014/main" id="{B0AD08DB-6B18-386B-8A8A-C408E691BB26}"/>
                </a:ext>
              </a:extLst>
            </p:cNvPr>
            <p:cNvSpPr/>
            <p:nvPr/>
          </p:nvSpPr>
          <p:spPr>
            <a:xfrm>
              <a:off x="3624425" y="3432800"/>
              <a:ext cx="23375" cy="20175"/>
            </a:xfrm>
            <a:custGeom>
              <a:avLst/>
              <a:gdLst/>
              <a:ahLst/>
              <a:cxnLst/>
              <a:rect l="l" t="t" r="r" b="b"/>
              <a:pathLst>
                <a:path w="935" h="807" extrusionOk="0">
                  <a:moveTo>
                    <a:pt x="441" y="0"/>
                  </a:moveTo>
                  <a:cubicBezTo>
                    <a:pt x="229" y="0"/>
                    <a:pt x="31" y="158"/>
                    <a:pt x="1" y="371"/>
                  </a:cubicBezTo>
                  <a:cubicBezTo>
                    <a:pt x="18" y="655"/>
                    <a:pt x="252" y="807"/>
                    <a:pt x="483" y="807"/>
                  </a:cubicBezTo>
                  <a:cubicBezTo>
                    <a:pt x="687" y="807"/>
                    <a:pt x="888" y="688"/>
                    <a:pt x="935" y="438"/>
                  </a:cubicBezTo>
                  <a:cubicBezTo>
                    <a:pt x="935" y="205"/>
                    <a:pt x="734" y="4"/>
                    <a:pt x="501" y="4"/>
                  </a:cubicBezTo>
                  <a:cubicBezTo>
                    <a:pt x="481" y="2"/>
                    <a:pt x="461" y="0"/>
                    <a:pt x="44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3080;p76">
              <a:extLst>
                <a:ext uri="{FF2B5EF4-FFF2-40B4-BE49-F238E27FC236}">
                  <a16:creationId xmlns:a16="http://schemas.microsoft.com/office/drawing/2014/main" id="{631317B7-A0BD-5484-DA38-2D16E1664AFF}"/>
                </a:ext>
              </a:extLst>
            </p:cNvPr>
            <p:cNvSpPr/>
            <p:nvPr/>
          </p:nvSpPr>
          <p:spPr>
            <a:xfrm>
              <a:off x="3546025" y="3422525"/>
              <a:ext cx="24225" cy="21325"/>
            </a:xfrm>
            <a:custGeom>
              <a:avLst/>
              <a:gdLst/>
              <a:ahLst/>
              <a:cxnLst/>
              <a:rect l="l" t="t" r="r" b="b"/>
              <a:pathLst>
                <a:path w="969" h="853" extrusionOk="0">
                  <a:moveTo>
                    <a:pt x="429" y="0"/>
                  </a:moveTo>
                  <a:cubicBezTo>
                    <a:pt x="234" y="0"/>
                    <a:pt x="58" y="151"/>
                    <a:pt x="1" y="349"/>
                  </a:cubicBezTo>
                  <a:lnTo>
                    <a:pt x="34" y="349"/>
                  </a:lnTo>
                  <a:cubicBezTo>
                    <a:pt x="15" y="670"/>
                    <a:pt x="265" y="853"/>
                    <a:pt x="515" y="853"/>
                  </a:cubicBezTo>
                  <a:cubicBezTo>
                    <a:pt x="705" y="853"/>
                    <a:pt x="896" y="747"/>
                    <a:pt x="968" y="516"/>
                  </a:cubicBezTo>
                  <a:cubicBezTo>
                    <a:pt x="968" y="249"/>
                    <a:pt x="802" y="49"/>
                    <a:pt x="535" y="15"/>
                  </a:cubicBezTo>
                  <a:cubicBezTo>
                    <a:pt x="499" y="5"/>
                    <a:pt x="464" y="0"/>
                    <a:pt x="42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3081;p76">
              <a:extLst>
                <a:ext uri="{FF2B5EF4-FFF2-40B4-BE49-F238E27FC236}">
                  <a16:creationId xmlns:a16="http://schemas.microsoft.com/office/drawing/2014/main" id="{2D0473F8-959E-4793-47E8-0477D2724792}"/>
                </a:ext>
              </a:extLst>
            </p:cNvPr>
            <p:cNvSpPr/>
            <p:nvPr/>
          </p:nvSpPr>
          <p:spPr>
            <a:xfrm>
              <a:off x="3467825" y="3405325"/>
              <a:ext cx="25050" cy="21225"/>
            </a:xfrm>
            <a:custGeom>
              <a:avLst/>
              <a:gdLst/>
              <a:ahLst/>
              <a:cxnLst/>
              <a:rect l="l" t="t" r="r" b="b"/>
              <a:pathLst>
                <a:path w="1002" h="849" extrusionOk="0">
                  <a:moveTo>
                    <a:pt x="477" y="1"/>
                  </a:moveTo>
                  <a:cubicBezTo>
                    <a:pt x="307" y="1"/>
                    <a:pt x="139" y="92"/>
                    <a:pt x="60" y="303"/>
                  </a:cubicBezTo>
                  <a:cubicBezTo>
                    <a:pt x="1" y="641"/>
                    <a:pt x="248" y="848"/>
                    <a:pt x="508" y="848"/>
                  </a:cubicBezTo>
                  <a:cubicBezTo>
                    <a:pt x="684" y="848"/>
                    <a:pt x="866" y="752"/>
                    <a:pt x="961" y="536"/>
                  </a:cubicBezTo>
                  <a:cubicBezTo>
                    <a:pt x="1001" y="214"/>
                    <a:pt x="737" y="1"/>
                    <a:pt x="47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3082;p76">
              <a:extLst>
                <a:ext uri="{FF2B5EF4-FFF2-40B4-BE49-F238E27FC236}">
                  <a16:creationId xmlns:a16="http://schemas.microsoft.com/office/drawing/2014/main" id="{902EE42B-1F4B-48E5-9E72-5B8C03DB833C}"/>
                </a:ext>
              </a:extLst>
            </p:cNvPr>
            <p:cNvSpPr/>
            <p:nvPr/>
          </p:nvSpPr>
          <p:spPr>
            <a:xfrm>
              <a:off x="3391825" y="3381275"/>
              <a:ext cx="26250" cy="21350"/>
            </a:xfrm>
            <a:custGeom>
              <a:avLst/>
              <a:gdLst/>
              <a:ahLst/>
              <a:cxnLst/>
              <a:rect l="l" t="t" r="r" b="b"/>
              <a:pathLst>
                <a:path w="1050" h="854" extrusionOk="0">
                  <a:moveTo>
                    <a:pt x="491" y="0"/>
                  </a:moveTo>
                  <a:cubicBezTo>
                    <a:pt x="328" y="0"/>
                    <a:pt x="163" y="81"/>
                    <a:pt x="65" y="264"/>
                  </a:cubicBezTo>
                  <a:cubicBezTo>
                    <a:pt x="0" y="607"/>
                    <a:pt x="280" y="853"/>
                    <a:pt x="559" y="853"/>
                  </a:cubicBezTo>
                  <a:cubicBezTo>
                    <a:pt x="714" y="853"/>
                    <a:pt x="870" y="777"/>
                    <a:pt x="965" y="598"/>
                  </a:cubicBezTo>
                  <a:cubicBezTo>
                    <a:pt x="1050" y="239"/>
                    <a:pt x="773" y="0"/>
                    <a:pt x="4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3083;p76">
              <a:extLst>
                <a:ext uri="{FF2B5EF4-FFF2-40B4-BE49-F238E27FC236}">
                  <a16:creationId xmlns:a16="http://schemas.microsoft.com/office/drawing/2014/main" id="{B1157A53-0865-CE24-1BAC-BDCDB0DF2DCF}"/>
                </a:ext>
              </a:extLst>
            </p:cNvPr>
            <p:cNvSpPr/>
            <p:nvPr/>
          </p:nvSpPr>
          <p:spPr>
            <a:xfrm>
              <a:off x="3317800" y="3350050"/>
              <a:ext cx="27275" cy="22050"/>
            </a:xfrm>
            <a:custGeom>
              <a:avLst/>
              <a:gdLst/>
              <a:ahLst/>
              <a:cxnLst/>
              <a:rect l="l" t="t" r="r" b="b"/>
              <a:pathLst>
                <a:path w="1091" h="882" extrusionOk="0">
                  <a:moveTo>
                    <a:pt x="544" y="0"/>
                  </a:moveTo>
                  <a:cubicBezTo>
                    <a:pt x="379" y="0"/>
                    <a:pt x="227" y="82"/>
                    <a:pt x="157" y="246"/>
                  </a:cubicBezTo>
                  <a:lnTo>
                    <a:pt x="157" y="212"/>
                  </a:lnTo>
                  <a:lnTo>
                    <a:pt x="157" y="212"/>
                  </a:lnTo>
                  <a:cubicBezTo>
                    <a:pt x="1" y="592"/>
                    <a:pt x="293" y="882"/>
                    <a:pt x="593" y="882"/>
                  </a:cubicBezTo>
                  <a:cubicBezTo>
                    <a:pt x="741" y="882"/>
                    <a:pt x="892" y="811"/>
                    <a:pt x="991" y="646"/>
                  </a:cubicBezTo>
                  <a:cubicBezTo>
                    <a:pt x="1091" y="412"/>
                    <a:pt x="991" y="146"/>
                    <a:pt x="757" y="45"/>
                  </a:cubicBezTo>
                  <a:cubicBezTo>
                    <a:pt x="687" y="15"/>
                    <a:pt x="614" y="0"/>
                    <a:pt x="54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3084;p76">
              <a:extLst>
                <a:ext uri="{FF2B5EF4-FFF2-40B4-BE49-F238E27FC236}">
                  <a16:creationId xmlns:a16="http://schemas.microsoft.com/office/drawing/2014/main" id="{6818B76C-4A4B-5710-9C31-450E694C9B51}"/>
                </a:ext>
              </a:extLst>
            </p:cNvPr>
            <p:cNvSpPr/>
            <p:nvPr/>
          </p:nvSpPr>
          <p:spPr>
            <a:xfrm>
              <a:off x="3246775" y="3311375"/>
              <a:ext cx="31700" cy="24400"/>
            </a:xfrm>
            <a:custGeom>
              <a:avLst/>
              <a:gdLst/>
              <a:ahLst/>
              <a:cxnLst/>
              <a:rect l="l" t="t" r="r" b="b"/>
              <a:pathLst>
                <a:path w="1268" h="976" extrusionOk="0">
                  <a:moveTo>
                    <a:pt x="628" y="1"/>
                  </a:moveTo>
                  <a:cubicBezTo>
                    <a:pt x="477" y="1"/>
                    <a:pt x="326" y="76"/>
                    <a:pt x="229" y="258"/>
                  </a:cubicBezTo>
                  <a:cubicBezTo>
                    <a:pt x="0" y="625"/>
                    <a:pt x="322" y="976"/>
                    <a:pt x="654" y="976"/>
                  </a:cubicBezTo>
                  <a:cubicBezTo>
                    <a:pt x="805" y="976"/>
                    <a:pt x="959" y="903"/>
                    <a:pt x="1063" y="725"/>
                  </a:cubicBezTo>
                  <a:cubicBezTo>
                    <a:pt x="1267" y="340"/>
                    <a:pt x="948" y="1"/>
                    <a:pt x="62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3085;p76">
              <a:extLst>
                <a:ext uri="{FF2B5EF4-FFF2-40B4-BE49-F238E27FC236}">
                  <a16:creationId xmlns:a16="http://schemas.microsoft.com/office/drawing/2014/main" id="{16FF7B33-6171-89E9-B7AF-20C79DFB5CA1}"/>
                </a:ext>
              </a:extLst>
            </p:cNvPr>
            <p:cNvSpPr/>
            <p:nvPr/>
          </p:nvSpPr>
          <p:spPr>
            <a:xfrm>
              <a:off x="3181700" y="3269000"/>
              <a:ext cx="29025" cy="21750"/>
            </a:xfrm>
            <a:custGeom>
              <a:avLst/>
              <a:gdLst/>
              <a:ahLst/>
              <a:cxnLst/>
              <a:rect l="l" t="t" r="r" b="b"/>
              <a:pathLst>
                <a:path w="1161" h="870" extrusionOk="0">
                  <a:moveTo>
                    <a:pt x="543" y="1"/>
                  </a:moveTo>
                  <a:cubicBezTo>
                    <a:pt x="425" y="1"/>
                    <a:pt x="303" y="46"/>
                    <a:pt x="197" y="152"/>
                  </a:cubicBezTo>
                  <a:cubicBezTo>
                    <a:pt x="1" y="520"/>
                    <a:pt x="292" y="870"/>
                    <a:pt x="619" y="870"/>
                  </a:cubicBezTo>
                  <a:cubicBezTo>
                    <a:pt x="736" y="870"/>
                    <a:pt x="858" y="825"/>
                    <a:pt x="964" y="719"/>
                  </a:cubicBezTo>
                  <a:cubicBezTo>
                    <a:pt x="1161" y="351"/>
                    <a:pt x="869" y="1"/>
                    <a:pt x="54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3086;p76">
              <a:extLst>
                <a:ext uri="{FF2B5EF4-FFF2-40B4-BE49-F238E27FC236}">
                  <a16:creationId xmlns:a16="http://schemas.microsoft.com/office/drawing/2014/main" id="{6F24E735-60FF-44EF-54F3-D7CA258D8842}"/>
                </a:ext>
              </a:extLst>
            </p:cNvPr>
            <p:cNvSpPr/>
            <p:nvPr/>
          </p:nvSpPr>
          <p:spPr>
            <a:xfrm>
              <a:off x="3121575" y="3219700"/>
              <a:ext cx="28100" cy="22050"/>
            </a:xfrm>
            <a:custGeom>
              <a:avLst/>
              <a:gdLst/>
              <a:ahLst/>
              <a:cxnLst/>
              <a:rect l="l" t="t" r="r" b="b"/>
              <a:pathLst>
                <a:path w="1124" h="882" extrusionOk="0">
                  <a:moveTo>
                    <a:pt x="469" y="0"/>
                  </a:moveTo>
                  <a:cubicBezTo>
                    <a:pt x="366" y="0"/>
                    <a:pt x="260" y="37"/>
                    <a:pt x="167" y="122"/>
                  </a:cubicBezTo>
                  <a:cubicBezTo>
                    <a:pt x="0" y="323"/>
                    <a:pt x="34" y="589"/>
                    <a:pt x="234" y="756"/>
                  </a:cubicBezTo>
                  <a:cubicBezTo>
                    <a:pt x="317" y="840"/>
                    <a:pt x="434" y="881"/>
                    <a:pt x="551" y="881"/>
                  </a:cubicBezTo>
                  <a:cubicBezTo>
                    <a:pt x="667" y="881"/>
                    <a:pt x="784" y="840"/>
                    <a:pt x="867" y="756"/>
                  </a:cubicBezTo>
                  <a:cubicBezTo>
                    <a:pt x="1123" y="398"/>
                    <a:pt x="810" y="0"/>
                    <a:pt x="46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3087;p76">
              <a:extLst>
                <a:ext uri="{FF2B5EF4-FFF2-40B4-BE49-F238E27FC236}">
                  <a16:creationId xmlns:a16="http://schemas.microsoft.com/office/drawing/2014/main" id="{099CE353-9378-CCDF-6D8C-E529B91917E5}"/>
                </a:ext>
              </a:extLst>
            </p:cNvPr>
            <p:cNvSpPr/>
            <p:nvPr/>
          </p:nvSpPr>
          <p:spPr>
            <a:xfrm>
              <a:off x="3062450" y="3165200"/>
              <a:ext cx="29875" cy="21725"/>
            </a:xfrm>
            <a:custGeom>
              <a:avLst/>
              <a:gdLst/>
              <a:ahLst/>
              <a:cxnLst/>
              <a:rect l="l" t="t" r="r" b="b"/>
              <a:pathLst>
                <a:path w="1195" h="869" extrusionOk="0">
                  <a:moveTo>
                    <a:pt x="559" y="0"/>
                  </a:moveTo>
                  <a:cubicBezTo>
                    <a:pt x="463" y="0"/>
                    <a:pt x="362" y="31"/>
                    <a:pt x="264" y="101"/>
                  </a:cubicBezTo>
                  <a:cubicBezTo>
                    <a:pt x="0" y="443"/>
                    <a:pt x="277" y="869"/>
                    <a:pt x="636" y="869"/>
                  </a:cubicBezTo>
                  <a:cubicBezTo>
                    <a:pt x="731" y="869"/>
                    <a:pt x="832" y="838"/>
                    <a:pt x="931" y="768"/>
                  </a:cubicBezTo>
                  <a:cubicBezTo>
                    <a:pt x="1194" y="426"/>
                    <a:pt x="917" y="0"/>
                    <a:pt x="5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3088;p76">
              <a:extLst>
                <a:ext uri="{FF2B5EF4-FFF2-40B4-BE49-F238E27FC236}">
                  <a16:creationId xmlns:a16="http://schemas.microsoft.com/office/drawing/2014/main" id="{358AF2F4-1299-A376-5268-D8EAF02DE465}"/>
                </a:ext>
              </a:extLst>
            </p:cNvPr>
            <p:cNvSpPr/>
            <p:nvPr/>
          </p:nvSpPr>
          <p:spPr>
            <a:xfrm>
              <a:off x="3009975" y="3104875"/>
              <a:ext cx="30725" cy="22275"/>
            </a:xfrm>
            <a:custGeom>
              <a:avLst/>
              <a:gdLst/>
              <a:ahLst/>
              <a:cxnLst/>
              <a:rect l="l" t="t" r="r" b="b"/>
              <a:pathLst>
                <a:path w="1229" h="891" extrusionOk="0">
                  <a:moveTo>
                    <a:pt x="580" y="1"/>
                  </a:moveTo>
                  <a:cubicBezTo>
                    <a:pt x="498" y="1"/>
                    <a:pt x="413" y="24"/>
                    <a:pt x="328" y="79"/>
                  </a:cubicBezTo>
                  <a:cubicBezTo>
                    <a:pt x="0" y="407"/>
                    <a:pt x="276" y="891"/>
                    <a:pt x="662" y="891"/>
                  </a:cubicBezTo>
                  <a:cubicBezTo>
                    <a:pt x="747" y="891"/>
                    <a:pt x="838" y="867"/>
                    <a:pt x="928" y="813"/>
                  </a:cubicBezTo>
                  <a:cubicBezTo>
                    <a:pt x="1229" y="485"/>
                    <a:pt x="948" y="1"/>
                    <a:pt x="58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3089;p76">
              <a:extLst>
                <a:ext uri="{FF2B5EF4-FFF2-40B4-BE49-F238E27FC236}">
                  <a16:creationId xmlns:a16="http://schemas.microsoft.com/office/drawing/2014/main" id="{DF9094F1-E764-59D6-19B6-A33166BF3BB2}"/>
                </a:ext>
              </a:extLst>
            </p:cNvPr>
            <p:cNvSpPr/>
            <p:nvPr/>
          </p:nvSpPr>
          <p:spPr>
            <a:xfrm>
              <a:off x="2963900" y="3041350"/>
              <a:ext cx="30275" cy="21725"/>
            </a:xfrm>
            <a:custGeom>
              <a:avLst/>
              <a:gdLst/>
              <a:ahLst/>
              <a:cxnLst/>
              <a:rect l="l" t="t" r="r" b="b"/>
              <a:pathLst>
                <a:path w="1211" h="869" extrusionOk="0">
                  <a:moveTo>
                    <a:pt x="574" y="1"/>
                  </a:moveTo>
                  <a:cubicBezTo>
                    <a:pt x="508" y="1"/>
                    <a:pt x="439" y="16"/>
                    <a:pt x="370" y="51"/>
                  </a:cubicBezTo>
                  <a:cubicBezTo>
                    <a:pt x="1" y="364"/>
                    <a:pt x="260" y="869"/>
                    <a:pt x="653" y="869"/>
                  </a:cubicBezTo>
                  <a:cubicBezTo>
                    <a:pt x="722" y="869"/>
                    <a:pt x="795" y="853"/>
                    <a:pt x="870" y="819"/>
                  </a:cubicBezTo>
                  <a:cubicBezTo>
                    <a:pt x="1211" y="506"/>
                    <a:pt x="947" y="1"/>
                    <a:pt x="5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3090;p76">
              <a:extLst>
                <a:ext uri="{FF2B5EF4-FFF2-40B4-BE49-F238E27FC236}">
                  <a16:creationId xmlns:a16="http://schemas.microsoft.com/office/drawing/2014/main" id="{13D2F310-4DF6-68BE-0170-B499F324A2F4}"/>
                </a:ext>
              </a:extLst>
            </p:cNvPr>
            <p:cNvSpPr/>
            <p:nvPr/>
          </p:nvSpPr>
          <p:spPr>
            <a:xfrm>
              <a:off x="2924175" y="2972750"/>
              <a:ext cx="29550" cy="22175"/>
            </a:xfrm>
            <a:custGeom>
              <a:avLst/>
              <a:gdLst/>
              <a:ahLst/>
              <a:cxnLst/>
              <a:rect l="l" t="t" r="r" b="b"/>
              <a:pathLst>
                <a:path w="1182" h="887" extrusionOk="0">
                  <a:moveTo>
                    <a:pt x="523" y="0"/>
                  </a:moveTo>
                  <a:cubicBezTo>
                    <a:pt x="471" y="0"/>
                    <a:pt x="415" y="9"/>
                    <a:pt x="357" y="27"/>
                  </a:cubicBezTo>
                  <a:cubicBezTo>
                    <a:pt x="0" y="324"/>
                    <a:pt x="227" y="887"/>
                    <a:pt x="659" y="887"/>
                  </a:cubicBezTo>
                  <a:cubicBezTo>
                    <a:pt x="711" y="887"/>
                    <a:pt x="767" y="879"/>
                    <a:pt x="824" y="861"/>
                  </a:cubicBezTo>
                  <a:cubicBezTo>
                    <a:pt x="1181" y="563"/>
                    <a:pt x="955" y="0"/>
                    <a:pt x="52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3091;p76">
              <a:extLst>
                <a:ext uri="{FF2B5EF4-FFF2-40B4-BE49-F238E27FC236}">
                  <a16:creationId xmlns:a16="http://schemas.microsoft.com/office/drawing/2014/main" id="{D345859F-890A-36E8-C45A-0BAD15B6F916}"/>
                </a:ext>
              </a:extLst>
            </p:cNvPr>
            <p:cNvSpPr/>
            <p:nvPr/>
          </p:nvSpPr>
          <p:spPr>
            <a:xfrm>
              <a:off x="2889100" y="2901075"/>
              <a:ext cx="31175" cy="22725"/>
            </a:xfrm>
            <a:custGeom>
              <a:avLst/>
              <a:gdLst/>
              <a:ahLst/>
              <a:cxnLst/>
              <a:rect l="l" t="t" r="r" b="b"/>
              <a:pathLst>
                <a:path w="1247" h="909" extrusionOk="0">
                  <a:moveTo>
                    <a:pt x="612" y="1"/>
                  </a:moveTo>
                  <a:cubicBezTo>
                    <a:pt x="564" y="1"/>
                    <a:pt x="513" y="8"/>
                    <a:pt x="460" y="25"/>
                  </a:cubicBezTo>
                  <a:cubicBezTo>
                    <a:pt x="0" y="270"/>
                    <a:pt x="244" y="908"/>
                    <a:pt x="699" y="908"/>
                  </a:cubicBezTo>
                  <a:cubicBezTo>
                    <a:pt x="740" y="908"/>
                    <a:pt x="783" y="903"/>
                    <a:pt x="826" y="892"/>
                  </a:cubicBezTo>
                  <a:cubicBezTo>
                    <a:pt x="1247" y="622"/>
                    <a:pt x="1046" y="1"/>
                    <a:pt x="61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3092;p76">
              <a:extLst>
                <a:ext uri="{FF2B5EF4-FFF2-40B4-BE49-F238E27FC236}">
                  <a16:creationId xmlns:a16="http://schemas.microsoft.com/office/drawing/2014/main" id="{63310A88-08F2-B99B-75E8-58EC79E6BBCC}"/>
                </a:ext>
              </a:extLst>
            </p:cNvPr>
            <p:cNvSpPr/>
            <p:nvPr/>
          </p:nvSpPr>
          <p:spPr>
            <a:xfrm>
              <a:off x="2862150" y="2826400"/>
              <a:ext cx="31025" cy="23000"/>
            </a:xfrm>
            <a:custGeom>
              <a:avLst/>
              <a:gdLst/>
              <a:ahLst/>
              <a:cxnLst/>
              <a:rect l="l" t="t" r="r" b="b"/>
              <a:pathLst>
                <a:path w="1241" h="920" extrusionOk="0">
                  <a:moveTo>
                    <a:pt x="570" y="1"/>
                  </a:moveTo>
                  <a:cubicBezTo>
                    <a:pt x="538" y="1"/>
                    <a:pt x="504" y="4"/>
                    <a:pt x="470" y="10"/>
                  </a:cubicBezTo>
                  <a:cubicBezTo>
                    <a:pt x="0" y="229"/>
                    <a:pt x="178" y="919"/>
                    <a:pt x="671" y="919"/>
                  </a:cubicBezTo>
                  <a:cubicBezTo>
                    <a:pt x="703" y="919"/>
                    <a:pt x="736" y="917"/>
                    <a:pt x="770" y="910"/>
                  </a:cubicBezTo>
                  <a:cubicBezTo>
                    <a:pt x="1240" y="691"/>
                    <a:pt x="1063" y="1"/>
                    <a:pt x="57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3093;p76">
              <a:extLst>
                <a:ext uri="{FF2B5EF4-FFF2-40B4-BE49-F238E27FC236}">
                  <a16:creationId xmlns:a16="http://schemas.microsoft.com/office/drawing/2014/main" id="{A5AEDF2A-5F1C-4AAA-7F61-F724C6345546}"/>
                </a:ext>
              </a:extLst>
            </p:cNvPr>
            <p:cNvSpPr/>
            <p:nvPr/>
          </p:nvSpPr>
          <p:spPr>
            <a:xfrm>
              <a:off x="2842475" y="2750725"/>
              <a:ext cx="29500" cy="22575"/>
            </a:xfrm>
            <a:custGeom>
              <a:avLst/>
              <a:gdLst/>
              <a:ahLst/>
              <a:cxnLst/>
              <a:rect l="l" t="t" r="r" b="b"/>
              <a:pathLst>
                <a:path w="1180" h="903" extrusionOk="0">
                  <a:moveTo>
                    <a:pt x="527" y="0"/>
                  </a:moveTo>
                  <a:cubicBezTo>
                    <a:pt x="515" y="0"/>
                    <a:pt x="502" y="1"/>
                    <a:pt x="490" y="1"/>
                  </a:cubicBezTo>
                  <a:cubicBezTo>
                    <a:pt x="0" y="165"/>
                    <a:pt x="150" y="903"/>
                    <a:pt x="657" y="903"/>
                  </a:cubicBezTo>
                  <a:cubicBezTo>
                    <a:pt x="668" y="903"/>
                    <a:pt x="679" y="903"/>
                    <a:pt x="690" y="902"/>
                  </a:cubicBezTo>
                  <a:cubicBezTo>
                    <a:pt x="1179" y="706"/>
                    <a:pt x="1063" y="0"/>
                    <a:pt x="5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3094;p76">
              <a:extLst>
                <a:ext uri="{FF2B5EF4-FFF2-40B4-BE49-F238E27FC236}">
                  <a16:creationId xmlns:a16="http://schemas.microsoft.com/office/drawing/2014/main" id="{3B60020C-97D4-6C70-84E8-A57693874345}"/>
                </a:ext>
              </a:extLst>
            </p:cNvPr>
            <p:cNvSpPr/>
            <p:nvPr/>
          </p:nvSpPr>
          <p:spPr>
            <a:xfrm>
              <a:off x="2829700" y="2671525"/>
              <a:ext cx="25875" cy="23375"/>
            </a:xfrm>
            <a:custGeom>
              <a:avLst/>
              <a:gdLst/>
              <a:ahLst/>
              <a:cxnLst/>
              <a:rect l="l" t="t" r="r" b="b"/>
              <a:pathLst>
                <a:path w="1035" h="935" extrusionOk="0">
                  <a:moveTo>
                    <a:pt x="534" y="0"/>
                  </a:moveTo>
                  <a:cubicBezTo>
                    <a:pt x="0" y="134"/>
                    <a:pt x="67" y="934"/>
                    <a:pt x="634" y="934"/>
                  </a:cubicBezTo>
                  <a:cubicBezTo>
                    <a:pt x="867" y="901"/>
                    <a:pt x="1034" y="667"/>
                    <a:pt x="1001" y="434"/>
                  </a:cubicBezTo>
                  <a:cubicBezTo>
                    <a:pt x="968" y="167"/>
                    <a:pt x="767" y="0"/>
                    <a:pt x="5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3095;p76">
              <a:extLst>
                <a:ext uri="{FF2B5EF4-FFF2-40B4-BE49-F238E27FC236}">
                  <a16:creationId xmlns:a16="http://schemas.microsoft.com/office/drawing/2014/main" id="{68E55173-25E7-6E91-CDAA-64630B9F859A}"/>
                </a:ext>
              </a:extLst>
            </p:cNvPr>
            <p:cNvSpPr/>
            <p:nvPr/>
          </p:nvSpPr>
          <p:spPr>
            <a:xfrm>
              <a:off x="2823850" y="2593125"/>
              <a:ext cx="28375" cy="23375"/>
            </a:xfrm>
            <a:custGeom>
              <a:avLst/>
              <a:gdLst/>
              <a:ahLst/>
              <a:cxnLst/>
              <a:rect l="l" t="t" r="r" b="b"/>
              <a:pathLst>
                <a:path w="1135" h="935" extrusionOk="0">
                  <a:moveTo>
                    <a:pt x="568" y="1"/>
                  </a:moveTo>
                  <a:cubicBezTo>
                    <a:pt x="1" y="67"/>
                    <a:pt x="34" y="868"/>
                    <a:pt x="601" y="935"/>
                  </a:cubicBezTo>
                  <a:cubicBezTo>
                    <a:pt x="1135" y="835"/>
                    <a:pt x="1101" y="34"/>
                    <a:pt x="5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3096;p76">
              <a:extLst>
                <a:ext uri="{FF2B5EF4-FFF2-40B4-BE49-F238E27FC236}">
                  <a16:creationId xmlns:a16="http://schemas.microsoft.com/office/drawing/2014/main" id="{DEBC6A63-A8B9-DFE4-5025-64ECA9629FFA}"/>
                </a:ext>
              </a:extLst>
            </p:cNvPr>
            <p:cNvSpPr/>
            <p:nvPr/>
          </p:nvSpPr>
          <p:spPr>
            <a:xfrm>
              <a:off x="2824700" y="2513900"/>
              <a:ext cx="29200" cy="23375"/>
            </a:xfrm>
            <a:custGeom>
              <a:avLst/>
              <a:gdLst/>
              <a:ahLst/>
              <a:cxnLst/>
              <a:rect l="l" t="t" r="r" b="b"/>
              <a:pathLst>
                <a:path w="1168" h="935" extrusionOk="0">
                  <a:moveTo>
                    <a:pt x="600" y="1"/>
                  </a:moveTo>
                  <a:lnTo>
                    <a:pt x="600" y="1"/>
                  </a:lnTo>
                  <a:cubicBezTo>
                    <a:pt x="33" y="34"/>
                    <a:pt x="0" y="835"/>
                    <a:pt x="534" y="935"/>
                  </a:cubicBezTo>
                  <a:cubicBezTo>
                    <a:pt x="1101" y="901"/>
                    <a:pt x="1168" y="101"/>
                    <a:pt x="60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3097;p76">
              <a:extLst>
                <a:ext uri="{FF2B5EF4-FFF2-40B4-BE49-F238E27FC236}">
                  <a16:creationId xmlns:a16="http://schemas.microsoft.com/office/drawing/2014/main" id="{179A16EF-DCBE-C62C-9C58-A48DE381E1DF}"/>
                </a:ext>
              </a:extLst>
            </p:cNvPr>
            <p:cNvSpPr/>
            <p:nvPr/>
          </p:nvSpPr>
          <p:spPr>
            <a:xfrm>
              <a:off x="2832200" y="2434675"/>
              <a:ext cx="30050" cy="24225"/>
            </a:xfrm>
            <a:custGeom>
              <a:avLst/>
              <a:gdLst/>
              <a:ahLst/>
              <a:cxnLst/>
              <a:rect l="l" t="t" r="r" b="b"/>
              <a:pathLst>
                <a:path w="1202" h="969" extrusionOk="0">
                  <a:moveTo>
                    <a:pt x="667" y="1"/>
                  </a:moveTo>
                  <a:cubicBezTo>
                    <a:pt x="134" y="1"/>
                    <a:pt x="0" y="801"/>
                    <a:pt x="534" y="968"/>
                  </a:cubicBezTo>
                  <a:cubicBezTo>
                    <a:pt x="1068" y="968"/>
                    <a:pt x="1201" y="168"/>
                    <a:pt x="66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3098;p76">
              <a:extLst>
                <a:ext uri="{FF2B5EF4-FFF2-40B4-BE49-F238E27FC236}">
                  <a16:creationId xmlns:a16="http://schemas.microsoft.com/office/drawing/2014/main" id="{D3792638-711C-DE7D-2126-C0AA15068F39}"/>
                </a:ext>
              </a:extLst>
            </p:cNvPr>
            <p:cNvSpPr/>
            <p:nvPr/>
          </p:nvSpPr>
          <p:spPr>
            <a:xfrm>
              <a:off x="2846900" y="2357025"/>
              <a:ext cx="31475" cy="23575"/>
            </a:xfrm>
            <a:custGeom>
              <a:avLst/>
              <a:gdLst/>
              <a:ahLst/>
              <a:cxnLst/>
              <a:rect l="l" t="t" r="r" b="b"/>
              <a:pathLst>
                <a:path w="1259" h="943" extrusionOk="0">
                  <a:moveTo>
                    <a:pt x="681" y="1"/>
                  </a:moveTo>
                  <a:cubicBezTo>
                    <a:pt x="165" y="1"/>
                    <a:pt x="1" y="747"/>
                    <a:pt x="513" y="939"/>
                  </a:cubicBezTo>
                  <a:cubicBezTo>
                    <a:pt x="536" y="941"/>
                    <a:pt x="558" y="943"/>
                    <a:pt x="579" y="943"/>
                  </a:cubicBezTo>
                  <a:cubicBezTo>
                    <a:pt x="1095" y="943"/>
                    <a:pt x="1259" y="197"/>
                    <a:pt x="747" y="5"/>
                  </a:cubicBezTo>
                  <a:cubicBezTo>
                    <a:pt x="724" y="2"/>
                    <a:pt x="702" y="1"/>
                    <a:pt x="68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3099;p76">
              <a:extLst>
                <a:ext uri="{FF2B5EF4-FFF2-40B4-BE49-F238E27FC236}">
                  <a16:creationId xmlns:a16="http://schemas.microsoft.com/office/drawing/2014/main" id="{851C8FB8-B48E-F9B9-C0B5-E2FCE36A7F41}"/>
                </a:ext>
              </a:extLst>
            </p:cNvPr>
            <p:cNvSpPr/>
            <p:nvPr/>
          </p:nvSpPr>
          <p:spPr>
            <a:xfrm>
              <a:off x="2869625" y="2281850"/>
              <a:ext cx="31050" cy="23000"/>
            </a:xfrm>
            <a:custGeom>
              <a:avLst/>
              <a:gdLst/>
              <a:ahLst/>
              <a:cxnLst/>
              <a:rect l="l" t="t" r="r" b="b"/>
              <a:pathLst>
                <a:path w="1242" h="920" extrusionOk="0">
                  <a:moveTo>
                    <a:pt x="668" y="0"/>
                  </a:moveTo>
                  <a:cubicBezTo>
                    <a:pt x="178" y="0"/>
                    <a:pt x="0" y="660"/>
                    <a:pt x="438" y="910"/>
                  </a:cubicBezTo>
                  <a:cubicBezTo>
                    <a:pt x="472" y="916"/>
                    <a:pt x="506" y="919"/>
                    <a:pt x="538" y="919"/>
                  </a:cubicBezTo>
                  <a:cubicBezTo>
                    <a:pt x="1035" y="919"/>
                    <a:pt x="1242" y="229"/>
                    <a:pt x="772" y="10"/>
                  </a:cubicBezTo>
                  <a:cubicBezTo>
                    <a:pt x="736" y="3"/>
                    <a:pt x="701" y="0"/>
                    <a:pt x="6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3100;p76">
              <a:extLst>
                <a:ext uri="{FF2B5EF4-FFF2-40B4-BE49-F238E27FC236}">
                  <a16:creationId xmlns:a16="http://schemas.microsoft.com/office/drawing/2014/main" id="{2560483F-95BB-A6C1-43C0-915BF0BA7D1A}"/>
                </a:ext>
              </a:extLst>
            </p:cNvPr>
            <p:cNvSpPr/>
            <p:nvPr/>
          </p:nvSpPr>
          <p:spPr>
            <a:xfrm>
              <a:off x="2897825" y="2207875"/>
              <a:ext cx="32225" cy="22500"/>
            </a:xfrm>
            <a:custGeom>
              <a:avLst/>
              <a:gdLst/>
              <a:ahLst/>
              <a:cxnLst/>
              <a:rect l="l" t="t" r="r" b="b"/>
              <a:pathLst>
                <a:path w="1289" h="900" extrusionOk="0">
                  <a:moveTo>
                    <a:pt x="671" y="0"/>
                  </a:moveTo>
                  <a:cubicBezTo>
                    <a:pt x="239" y="0"/>
                    <a:pt x="0" y="630"/>
                    <a:pt x="444" y="867"/>
                  </a:cubicBezTo>
                  <a:cubicBezTo>
                    <a:pt x="508" y="890"/>
                    <a:pt x="569" y="900"/>
                    <a:pt x="627" y="900"/>
                  </a:cubicBezTo>
                  <a:cubicBezTo>
                    <a:pt x="1076" y="900"/>
                    <a:pt x="1288" y="270"/>
                    <a:pt x="844" y="33"/>
                  </a:cubicBezTo>
                  <a:cubicBezTo>
                    <a:pt x="784" y="10"/>
                    <a:pt x="726" y="0"/>
                    <a:pt x="67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3101;p76">
              <a:extLst>
                <a:ext uri="{FF2B5EF4-FFF2-40B4-BE49-F238E27FC236}">
                  <a16:creationId xmlns:a16="http://schemas.microsoft.com/office/drawing/2014/main" id="{76716462-830D-7DC0-D38B-0EC5B8B7C552}"/>
                </a:ext>
              </a:extLst>
            </p:cNvPr>
            <p:cNvSpPr/>
            <p:nvPr/>
          </p:nvSpPr>
          <p:spPr>
            <a:xfrm>
              <a:off x="2933100" y="2137525"/>
              <a:ext cx="33375" cy="23125"/>
            </a:xfrm>
            <a:custGeom>
              <a:avLst/>
              <a:gdLst/>
              <a:ahLst/>
              <a:cxnLst/>
              <a:rect l="l" t="t" r="r" b="b"/>
              <a:pathLst>
                <a:path w="1335" h="925" extrusionOk="0">
                  <a:moveTo>
                    <a:pt x="695" y="0"/>
                  </a:moveTo>
                  <a:cubicBezTo>
                    <a:pt x="268" y="0"/>
                    <a:pt x="0" y="590"/>
                    <a:pt x="434" y="879"/>
                  </a:cubicBezTo>
                  <a:cubicBezTo>
                    <a:pt x="505" y="910"/>
                    <a:pt x="575" y="924"/>
                    <a:pt x="640" y="924"/>
                  </a:cubicBezTo>
                  <a:cubicBezTo>
                    <a:pt x="1067" y="924"/>
                    <a:pt x="1335" y="334"/>
                    <a:pt x="901" y="45"/>
                  </a:cubicBezTo>
                  <a:cubicBezTo>
                    <a:pt x="830" y="14"/>
                    <a:pt x="761" y="0"/>
                    <a:pt x="69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3102;p76">
              <a:extLst>
                <a:ext uri="{FF2B5EF4-FFF2-40B4-BE49-F238E27FC236}">
                  <a16:creationId xmlns:a16="http://schemas.microsoft.com/office/drawing/2014/main" id="{CE93B576-2AB8-AFC0-85EC-56617BD52FC3}"/>
                </a:ext>
              </a:extLst>
            </p:cNvPr>
            <p:cNvSpPr/>
            <p:nvPr/>
          </p:nvSpPr>
          <p:spPr>
            <a:xfrm>
              <a:off x="2976275" y="2070675"/>
              <a:ext cx="31300" cy="22500"/>
            </a:xfrm>
            <a:custGeom>
              <a:avLst/>
              <a:gdLst/>
              <a:ahLst/>
              <a:cxnLst/>
              <a:rect l="l" t="t" r="r" b="b"/>
              <a:pathLst>
                <a:path w="1252" h="900" extrusionOk="0">
                  <a:moveTo>
                    <a:pt x="691" y="0"/>
                  </a:moveTo>
                  <a:cubicBezTo>
                    <a:pt x="289" y="0"/>
                    <a:pt x="1" y="510"/>
                    <a:pt x="342" y="851"/>
                  </a:cubicBezTo>
                  <a:cubicBezTo>
                    <a:pt x="413" y="885"/>
                    <a:pt x="484" y="900"/>
                    <a:pt x="552" y="900"/>
                  </a:cubicBezTo>
                  <a:cubicBezTo>
                    <a:pt x="958" y="900"/>
                    <a:pt x="1252" y="365"/>
                    <a:pt x="909" y="51"/>
                  </a:cubicBezTo>
                  <a:cubicBezTo>
                    <a:pt x="834" y="16"/>
                    <a:pt x="761" y="0"/>
                    <a:pt x="6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3103;p76">
              <a:extLst>
                <a:ext uri="{FF2B5EF4-FFF2-40B4-BE49-F238E27FC236}">
                  <a16:creationId xmlns:a16="http://schemas.microsoft.com/office/drawing/2014/main" id="{B3D22481-7D05-B632-F72B-3BF2DE576315}"/>
                </a:ext>
              </a:extLst>
            </p:cNvPr>
            <p:cNvSpPr/>
            <p:nvPr/>
          </p:nvSpPr>
          <p:spPr>
            <a:xfrm>
              <a:off x="3024000" y="2008250"/>
              <a:ext cx="27550" cy="22325"/>
            </a:xfrm>
            <a:custGeom>
              <a:avLst/>
              <a:gdLst/>
              <a:ahLst/>
              <a:cxnLst/>
              <a:rect l="l" t="t" r="r" b="b"/>
              <a:pathLst>
                <a:path w="1102" h="893" extrusionOk="0">
                  <a:moveTo>
                    <a:pt x="680" y="1"/>
                  </a:moveTo>
                  <a:cubicBezTo>
                    <a:pt x="304" y="1"/>
                    <a:pt x="0" y="485"/>
                    <a:pt x="301" y="813"/>
                  </a:cubicBezTo>
                  <a:cubicBezTo>
                    <a:pt x="381" y="866"/>
                    <a:pt x="477" y="893"/>
                    <a:pt x="572" y="893"/>
                  </a:cubicBezTo>
                  <a:cubicBezTo>
                    <a:pt x="714" y="893"/>
                    <a:pt x="854" y="833"/>
                    <a:pt x="934" y="713"/>
                  </a:cubicBezTo>
                  <a:cubicBezTo>
                    <a:pt x="1101" y="546"/>
                    <a:pt x="1101" y="246"/>
                    <a:pt x="934" y="79"/>
                  </a:cubicBezTo>
                  <a:cubicBezTo>
                    <a:pt x="850" y="25"/>
                    <a:pt x="763" y="1"/>
                    <a:pt x="68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3104;p76">
              <a:extLst>
                <a:ext uri="{FF2B5EF4-FFF2-40B4-BE49-F238E27FC236}">
                  <a16:creationId xmlns:a16="http://schemas.microsoft.com/office/drawing/2014/main" id="{2E91CD9F-87E8-8CF5-36B5-7CB7BB759452}"/>
                </a:ext>
              </a:extLst>
            </p:cNvPr>
            <p:cNvSpPr/>
            <p:nvPr/>
          </p:nvSpPr>
          <p:spPr>
            <a:xfrm>
              <a:off x="3078425" y="1949175"/>
              <a:ext cx="32325" cy="24400"/>
            </a:xfrm>
            <a:custGeom>
              <a:avLst/>
              <a:gdLst/>
              <a:ahLst/>
              <a:cxnLst/>
              <a:rect l="l" t="t" r="r" b="b"/>
              <a:pathLst>
                <a:path w="1293" h="976" extrusionOk="0">
                  <a:moveTo>
                    <a:pt x="656" y="0"/>
                  </a:moveTo>
                  <a:cubicBezTo>
                    <a:pt x="524" y="0"/>
                    <a:pt x="387" y="60"/>
                    <a:pt x="292" y="174"/>
                  </a:cubicBezTo>
                  <a:cubicBezTo>
                    <a:pt x="1" y="465"/>
                    <a:pt x="212" y="976"/>
                    <a:pt x="620" y="976"/>
                  </a:cubicBezTo>
                  <a:cubicBezTo>
                    <a:pt x="633" y="976"/>
                    <a:pt x="646" y="975"/>
                    <a:pt x="659" y="974"/>
                  </a:cubicBezTo>
                  <a:cubicBezTo>
                    <a:pt x="1126" y="941"/>
                    <a:pt x="1293" y="374"/>
                    <a:pt x="926" y="107"/>
                  </a:cubicBezTo>
                  <a:cubicBezTo>
                    <a:pt x="854" y="35"/>
                    <a:pt x="756" y="0"/>
                    <a:pt x="6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3105;p76">
              <a:extLst>
                <a:ext uri="{FF2B5EF4-FFF2-40B4-BE49-F238E27FC236}">
                  <a16:creationId xmlns:a16="http://schemas.microsoft.com/office/drawing/2014/main" id="{5FA6530F-17AB-B2E7-78FC-8C07C5E977A7}"/>
                </a:ext>
              </a:extLst>
            </p:cNvPr>
            <p:cNvSpPr/>
            <p:nvPr/>
          </p:nvSpPr>
          <p:spPr>
            <a:xfrm>
              <a:off x="3136575" y="1896175"/>
              <a:ext cx="32550" cy="24825"/>
            </a:xfrm>
            <a:custGeom>
              <a:avLst/>
              <a:gdLst/>
              <a:ahLst/>
              <a:cxnLst/>
              <a:rect l="l" t="t" r="r" b="b"/>
              <a:pathLst>
                <a:path w="1302" h="993" extrusionOk="0">
                  <a:moveTo>
                    <a:pt x="664" y="0"/>
                  </a:moveTo>
                  <a:cubicBezTo>
                    <a:pt x="551" y="0"/>
                    <a:pt x="434" y="42"/>
                    <a:pt x="334" y="126"/>
                  </a:cubicBezTo>
                  <a:cubicBezTo>
                    <a:pt x="1" y="426"/>
                    <a:pt x="234" y="993"/>
                    <a:pt x="668" y="993"/>
                  </a:cubicBezTo>
                  <a:cubicBezTo>
                    <a:pt x="1101" y="993"/>
                    <a:pt x="1302" y="426"/>
                    <a:pt x="968" y="126"/>
                  </a:cubicBezTo>
                  <a:cubicBezTo>
                    <a:pt x="885" y="42"/>
                    <a:pt x="776" y="0"/>
                    <a:pt x="66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3106;p76">
              <a:extLst>
                <a:ext uri="{FF2B5EF4-FFF2-40B4-BE49-F238E27FC236}">
                  <a16:creationId xmlns:a16="http://schemas.microsoft.com/office/drawing/2014/main" id="{ADF33EAB-780A-EE60-3A11-5A33489FB3B4}"/>
                </a:ext>
              </a:extLst>
            </p:cNvPr>
            <p:cNvSpPr/>
            <p:nvPr/>
          </p:nvSpPr>
          <p:spPr>
            <a:xfrm>
              <a:off x="3200725" y="1848675"/>
              <a:ext cx="28500" cy="21575"/>
            </a:xfrm>
            <a:custGeom>
              <a:avLst/>
              <a:gdLst/>
              <a:ahLst/>
              <a:cxnLst/>
              <a:rect l="l" t="t" r="r" b="b"/>
              <a:pathLst>
                <a:path w="1140" h="863" extrusionOk="0">
                  <a:moveTo>
                    <a:pt x="611" y="1"/>
                  </a:moveTo>
                  <a:cubicBezTo>
                    <a:pt x="287" y="1"/>
                    <a:pt x="1" y="328"/>
                    <a:pt x="170" y="691"/>
                  </a:cubicBezTo>
                  <a:cubicBezTo>
                    <a:pt x="272" y="812"/>
                    <a:pt x="397" y="863"/>
                    <a:pt x="520" y="863"/>
                  </a:cubicBezTo>
                  <a:cubicBezTo>
                    <a:pt x="838" y="863"/>
                    <a:pt x="1139" y="519"/>
                    <a:pt x="970" y="158"/>
                  </a:cubicBezTo>
                  <a:cubicBezTo>
                    <a:pt x="860" y="48"/>
                    <a:pt x="733" y="1"/>
                    <a:pt x="61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3107;p76">
              <a:extLst>
                <a:ext uri="{FF2B5EF4-FFF2-40B4-BE49-F238E27FC236}">
                  <a16:creationId xmlns:a16="http://schemas.microsoft.com/office/drawing/2014/main" id="{7EAAA717-C2D4-5A9F-8597-D5D1361CA1B0}"/>
                </a:ext>
              </a:extLst>
            </p:cNvPr>
            <p:cNvSpPr/>
            <p:nvPr/>
          </p:nvSpPr>
          <p:spPr>
            <a:xfrm>
              <a:off x="3269175" y="1807275"/>
              <a:ext cx="27375" cy="21700"/>
            </a:xfrm>
            <a:custGeom>
              <a:avLst/>
              <a:gdLst/>
              <a:ahLst/>
              <a:cxnLst/>
              <a:rect l="l" t="t" r="r" b="b"/>
              <a:pathLst>
                <a:path w="1095" h="868" extrusionOk="0">
                  <a:moveTo>
                    <a:pt x="561" y="1"/>
                  </a:moveTo>
                  <a:cubicBezTo>
                    <a:pt x="470" y="1"/>
                    <a:pt x="378" y="28"/>
                    <a:pt x="301" y="79"/>
                  </a:cubicBezTo>
                  <a:cubicBezTo>
                    <a:pt x="67" y="179"/>
                    <a:pt x="0" y="446"/>
                    <a:pt x="100" y="646"/>
                  </a:cubicBezTo>
                  <a:cubicBezTo>
                    <a:pt x="205" y="803"/>
                    <a:pt x="349" y="868"/>
                    <a:pt x="490" y="868"/>
                  </a:cubicBezTo>
                  <a:cubicBezTo>
                    <a:pt x="799" y="868"/>
                    <a:pt x="1095" y="556"/>
                    <a:pt x="934" y="212"/>
                  </a:cubicBezTo>
                  <a:cubicBezTo>
                    <a:pt x="852" y="69"/>
                    <a:pt x="707" y="1"/>
                    <a:pt x="56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3108;p76">
              <a:extLst>
                <a:ext uri="{FF2B5EF4-FFF2-40B4-BE49-F238E27FC236}">
                  <a16:creationId xmlns:a16="http://schemas.microsoft.com/office/drawing/2014/main" id="{4DD906E4-8333-D0DE-98C3-C2EBC19BC469}"/>
                </a:ext>
              </a:extLst>
            </p:cNvPr>
            <p:cNvSpPr/>
            <p:nvPr/>
          </p:nvSpPr>
          <p:spPr>
            <a:xfrm>
              <a:off x="3339000" y="1771400"/>
              <a:ext cx="27150" cy="21125"/>
            </a:xfrm>
            <a:custGeom>
              <a:avLst/>
              <a:gdLst/>
              <a:ahLst/>
              <a:cxnLst/>
              <a:rect l="l" t="t" r="r" b="b"/>
              <a:pathLst>
                <a:path w="1086" h="845" extrusionOk="0">
                  <a:moveTo>
                    <a:pt x="566" y="0"/>
                  </a:moveTo>
                  <a:cubicBezTo>
                    <a:pt x="277" y="0"/>
                    <a:pt x="0" y="264"/>
                    <a:pt x="109" y="613"/>
                  </a:cubicBezTo>
                  <a:cubicBezTo>
                    <a:pt x="213" y="775"/>
                    <a:pt x="369" y="845"/>
                    <a:pt x="522" y="845"/>
                  </a:cubicBezTo>
                  <a:cubicBezTo>
                    <a:pt x="810" y="845"/>
                    <a:pt x="1086" y="595"/>
                    <a:pt x="977" y="246"/>
                  </a:cubicBezTo>
                  <a:cubicBezTo>
                    <a:pt x="873" y="74"/>
                    <a:pt x="718" y="0"/>
                    <a:pt x="56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3109;p76">
              <a:extLst>
                <a:ext uri="{FF2B5EF4-FFF2-40B4-BE49-F238E27FC236}">
                  <a16:creationId xmlns:a16="http://schemas.microsoft.com/office/drawing/2014/main" id="{39C6EFEE-2F0C-9D0A-D406-9B97618D8583}"/>
                </a:ext>
              </a:extLst>
            </p:cNvPr>
            <p:cNvSpPr/>
            <p:nvPr/>
          </p:nvSpPr>
          <p:spPr>
            <a:xfrm>
              <a:off x="3413025" y="1742800"/>
              <a:ext cx="26300" cy="21450"/>
            </a:xfrm>
            <a:custGeom>
              <a:avLst/>
              <a:gdLst/>
              <a:ahLst/>
              <a:cxnLst/>
              <a:rect l="l" t="t" r="r" b="b"/>
              <a:pathLst>
                <a:path w="1052" h="858" extrusionOk="0">
                  <a:moveTo>
                    <a:pt x="558" y="1"/>
                  </a:moveTo>
                  <a:cubicBezTo>
                    <a:pt x="279" y="1"/>
                    <a:pt x="1" y="237"/>
                    <a:pt x="84" y="590"/>
                  </a:cubicBezTo>
                  <a:cubicBezTo>
                    <a:pt x="161" y="743"/>
                    <a:pt x="335" y="857"/>
                    <a:pt x="518" y="857"/>
                  </a:cubicBezTo>
                  <a:cubicBezTo>
                    <a:pt x="573" y="857"/>
                    <a:pt x="630" y="847"/>
                    <a:pt x="684" y="823"/>
                  </a:cubicBezTo>
                  <a:cubicBezTo>
                    <a:pt x="918" y="757"/>
                    <a:pt x="1051" y="523"/>
                    <a:pt x="985" y="290"/>
                  </a:cubicBezTo>
                  <a:cubicBezTo>
                    <a:pt x="896" y="88"/>
                    <a:pt x="727" y="1"/>
                    <a:pt x="55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3110;p76">
              <a:extLst>
                <a:ext uri="{FF2B5EF4-FFF2-40B4-BE49-F238E27FC236}">
                  <a16:creationId xmlns:a16="http://schemas.microsoft.com/office/drawing/2014/main" id="{38A796F7-E6AD-3F15-DA9D-78DCA5BDBC61}"/>
                </a:ext>
              </a:extLst>
            </p:cNvPr>
            <p:cNvSpPr/>
            <p:nvPr/>
          </p:nvSpPr>
          <p:spPr>
            <a:xfrm>
              <a:off x="3490000" y="1721325"/>
              <a:ext cx="24525" cy="20725"/>
            </a:xfrm>
            <a:custGeom>
              <a:avLst/>
              <a:gdLst/>
              <a:ahLst/>
              <a:cxnLst/>
              <a:rect l="l" t="t" r="r" b="b"/>
              <a:pathLst>
                <a:path w="981" h="829" extrusionOk="0">
                  <a:moveTo>
                    <a:pt x="506" y="1"/>
                  </a:moveTo>
                  <a:cubicBezTo>
                    <a:pt x="253" y="1"/>
                    <a:pt x="1" y="200"/>
                    <a:pt x="40" y="515"/>
                  </a:cubicBezTo>
                  <a:cubicBezTo>
                    <a:pt x="122" y="733"/>
                    <a:pt x="299" y="829"/>
                    <a:pt x="475" y="829"/>
                  </a:cubicBezTo>
                  <a:cubicBezTo>
                    <a:pt x="729" y="829"/>
                    <a:pt x="980" y="630"/>
                    <a:pt x="941" y="315"/>
                  </a:cubicBezTo>
                  <a:cubicBezTo>
                    <a:pt x="859" y="96"/>
                    <a:pt x="682" y="1"/>
                    <a:pt x="5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3111;p76">
              <a:extLst>
                <a:ext uri="{FF2B5EF4-FFF2-40B4-BE49-F238E27FC236}">
                  <a16:creationId xmlns:a16="http://schemas.microsoft.com/office/drawing/2014/main" id="{066AF805-124C-E8F9-2C26-1996130FF209}"/>
                </a:ext>
              </a:extLst>
            </p:cNvPr>
            <p:cNvSpPr/>
            <p:nvPr/>
          </p:nvSpPr>
          <p:spPr>
            <a:xfrm>
              <a:off x="3567725" y="1705450"/>
              <a:ext cx="24200" cy="21200"/>
            </a:xfrm>
            <a:custGeom>
              <a:avLst/>
              <a:gdLst/>
              <a:ahLst/>
              <a:cxnLst/>
              <a:rect l="l" t="t" r="r" b="b"/>
              <a:pathLst>
                <a:path w="968" h="848" extrusionOk="0">
                  <a:moveTo>
                    <a:pt x="539" y="1"/>
                  </a:moveTo>
                  <a:cubicBezTo>
                    <a:pt x="504" y="1"/>
                    <a:pt x="469" y="6"/>
                    <a:pt x="434" y="16"/>
                  </a:cubicBezTo>
                  <a:cubicBezTo>
                    <a:pt x="200" y="16"/>
                    <a:pt x="0" y="249"/>
                    <a:pt x="34" y="483"/>
                  </a:cubicBezTo>
                  <a:cubicBezTo>
                    <a:pt x="93" y="733"/>
                    <a:pt x="282" y="847"/>
                    <a:pt x="475" y="847"/>
                  </a:cubicBezTo>
                  <a:cubicBezTo>
                    <a:pt x="718" y="847"/>
                    <a:pt x="968" y="666"/>
                    <a:pt x="968" y="349"/>
                  </a:cubicBezTo>
                  <a:cubicBezTo>
                    <a:pt x="911" y="151"/>
                    <a:pt x="734" y="1"/>
                    <a:pt x="53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3112;p76">
              <a:extLst>
                <a:ext uri="{FF2B5EF4-FFF2-40B4-BE49-F238E27FC236}">
                  <a16:creationId xmlns:a16="http://schemas.microsoft.com/office/drawing/2014/main" id="{423758D3-F2B5-D18B-9C17-1CA8D8B6FD43}"/>
                </a:ext>
              </a:extLst>
            </p:cNvPr>
            <p:cNvSpPr/>
            <p:nvPr/>
          </p:nvSpPr>
          <p:spPr>
            <a:xfrm>
              <a:off x="3643600" y="1698225"/>
              <a:ext cx="29400" cy="24325"/>
            </a:xfrm>
            <a:custGeom>
              <a:avLst/>
              <a:gdLst/>
              <a:ahLst/>
              <a:cxnLst/>
              <a:rect l="l" t="t" r="r" b="b"/>
              <a:pathLst>
                <a:path w="1176" h="973" extrusionOk="0">
                  <a:moveTo>
                    <a:pt x="661" y="0"/>
                  </a:moveTo>
                  <a:cubicBezTo>
                    <a:pt x="641" y="0"/>
                    <a:pt x="621" y="2"/>
                    <a:pt x="601" y="4"/>
                  </a:cubicBezTo>
                  <a:cubicBezTo>
                    <a:pt x="168" y="38"/>
                    <a:pt x="1" y="572"/>
                    <a:pt x="334" y="872"/>
                  </a:cubicBezTo>
                  <a:cubicBezTo>
                    <a:pt x="430" y="942"/>
                    <a:pt x="535" y="973"/>
                    <a:pt x="636" y="973"/>
                  </a:cubicBezTo>
                  <a:cubicBezTo>
                    <a:pt x="922" y="973"/>
                    <a:pt x="1175" y="725"/>
                    <a:pt x="1102" y="405"/>
                  </a:cubicBezTo>
                  <a:cubicBezTo>
                    <a:pt x="1071" y="161"/>
                    <a:pt x="873" y="0"/>
                    <a:pt x="66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3113;p76">
              <a:extLst>
                <a:ext uri="{FF2B5EF4-FFF2-40B4-BE49-F238E27FC236}">
                  <a16:creationId xmlns:a16="http://schemas.microsoft.com/office/drawing/2014/main" id="{96ABBA3F-E1DB-EED9-4B61-33DB72994B63}"/>
                </a:ext>
              </a:extLst>
            </p:cNvPr>
            <p:cNvSpPr/>
            <p:nvPr/>
          </p:nvSpPr>
          <p:spPr>
            <a:xfrm>
              <a:off x="3726175" y="1697150"/>
              <a:ext cx="23375" cy="20725"/>
            </a:xfrm>
            <a:custGeom>
              <a:avLst/>
              <a:gdLst/>
              <a:ahLst/>
              <a:cxnLst/>
              <a:rect l="l" t="t" r="r" b="b"/>
              <a:pathLst>
                <a:path w="935" h="829" extrusionOk="0">
                  <a:moveTo>
                    <a:pt x="463" y="1"/>
                  </a:moveTo>
                  <a:cubicBezTo>
                    <a:pt x="255" y="1"/>
                    <a:pt x="48" y="126"/>
                    <a:pt x="0" y="381"/>
                  </a:cubicBezTo>
                  <a:cubicBezTo>
                    <a:pt x="18" y="677"/>
                    <a:pt x="254" y="828"/>
                    <a:pt x="485" y="828"/>
                  </a:cubicBezTo>
                  <a:cubicBezTo>
                    <a:pt x="696" y="828"/>
                    <a:pt x="902" y="703"/>
                    <a:pt x="934" y="448"/>
                  </a:cubicBezTo>
                  <a:cubicBezTo>
                    <a:pt x="917" y="151"/>
                    <a:pt x="690" y="1"/>
                    <a:pt x="4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3114;p76">
              <a:extLst>
                <a:ext uri="{FF2B5EF4-FFF2-40B4-BE49-F238E27FC236}">
                  <a16:creationId xmlns:a16="http://schemas.microsoft.com/office/drawing/2014/main" id="{44050FE6-F3C1-D9BC-FC72-0803BCBC947B}"/>
                </a:ext>
              </a:extLst>
            </p:cNvPr>
            <p:cNvSpPr/>
            <p:nvPr/>
          </p:nvSpPr>
          <p:spPr>
            <a:xfrm>
              <a:off x="3805400" y="1703325"/>
              <a:ext cx="23375" cy="20550"/>
            </a:xfrm>
            <a:custGeom>
              <a:avLst/>
              <a:gdLst/>
              <a:ahLst/>
              <a:cxnLst/>
              <a:rect l="l" t="t" r="r" b="b"/>
              <a:pathLst>
                <a:path w="935" h="822" extrusionOk="0">
                  <a:moveTo>
                    <a:pt x="449" y="0"/>
                  </a:moveTo>
                  <a:cubicBezTo>
                    <a:pt x="253" y="0"/>
                    <a:pt x="60" y="114"/>
                    <a:pt x="0" y="368"/>
                  </a:cubicBezTo>
                  <a:cubicBezTo>
                    <a:pt x="0" y="659"/>
                    <a:pt x="239" y="821"/>
                    <a:pt x="478" y="821"/>
                  </a:cubicBezTo>
                  <a:cubicBezTo>
                    <a:pt x="676" y="821"/>
                    <a:pt x="874" y="710"/>
                    <a:pt x="934" y="468"/>
                  </a:cubicBezTo>
                  <a:cubicBezTo>
                    <a:pt x="934" y="173"/>
                    <a:pt x="690" y="0"/>
                    <a:pt x="44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3115;p76">
              <a:extLst>
                <a:ext uri="{FF2B5EF4-FFF2-40B4-BE49-F238E27FC236}">
                  <a16:creationId xmlns:a16="http://schemas.microsoft.com/office/drawing/2014/main" id="{1AEC3E6D-E230-186C-BB24-64367E09F08B}"/>
                </a:ext>
              </a:extLst>
            </p:cNvPr>
            <p:cNvSpPr/>
            <p:nvPr/>
          </p:nvSpPr>
          <p:spPr>
            <a:xfrm>
              <a:off x="3882450" y="1716550"/>
              <a:ext cx="24850" cy="21350"/>
            </a:xfrm>
            <a:custGeom>
              <a:avLst/>
              <a:gdLst/>
              <a:ahLst/>
              <a:cxnLst/>
              <a:rect l="l" t="t" r="r" b="b"/>
              <a:pathLst>
                <a:path w="994" h="854" extrusionOk="0">
                  <a:moveTo>
                    <a:pt x="474" y="1"/>
                  </a:moveTo>
                  <a:cubicBezTo>
                    <a:pt x="289" y="1"/>
                    <a:pt x="103" y="104"/>
                    <a:pt x="20" y="339"/>
                  </a:cubicBezTo>
                  <a:cubicBezTo>
                    <a:pt x="1" y="654"/>
                    <a:pt x="272" y="853"/>
                    <a:pt x="532" y="853"/>
                  </a:cubicBezTo>
                  <a:cubicBezTo>
                    <a:pt x="712" y="853"/>
                    <a:pt x="886" y="758"/>
                    <a:pt x="954" y="539"/>
                  </a:cubicBezTo>
                  <a:cubicBezTo>
                    <a:pt x="993" y="207"/>
                    <a:pt x="735" y="1"/>
                    <a:pt x="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3116;p76">
              <a:extLst>
                <a:ext uri="{FF2B5EF4-FFF2-40B4-BE49-F238E27FC236}">
                  <a16:creationId xmlns:a16="http://schemas.microsoft.com/office/drawing/2014/main" id="{6BBB41BA-D735-9FFC-A12A-BF97DB5E589C}"/>
                </a:ext>
              </a:extLst>
            </p:cNvPr>
            <p:cNvSpPr/>
            <p:nvPr/>
          </p:nvSpPr>
          <p:spPr>
            <a:xfrm>
              <a:off x="3958125" y="1736975"/>
              <a:ext cx="26475" cy="21600"/>
            </a:xfrm>
            <a:custGeom>
              <a:avLst/>
              <a:gdLst/>
              <a:ahLst/>
              <a:cxnLst/>
              <a:rect l="l" t="t" r="r" b="b"/>
              <a:pathLst>
                <a:path w="1059" h="864" extrusionOk="0">
                  <a:moveTo>
                    <a:pt x="491" y="0"/>
                  </a:moveTo>
                  <a:cubicBezTo>
                    <a:pt x="320" y="0"/>
                    <a:pt x="150" y="87"/>
                    <a:pt x="62" y="289"/>
                  </a:cubicBezTo>
                  <a:cubicBezTo>
                    <a:pt x="0" y="641"/>
                    <a:pt x="284" y="864"/>
                    <a:pt x="564" y="864"/>
                  </a:cubicBezTo>
                  <a:cubicBezTo>
                    <a:pt x="736" y="864"/>
                    <a:pt x="907" y="780"/>
                    <a:pt x="996" y="589"/>
                  </a:cubicBezTo>
                  <a:cubicBezTo>
                    <a:pt x="1058" y="237"/>
                    <a:pt x="772" y="0"/>
                    <a:pt x="4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3117;p76">
              <a:extLst>
                <a:ext uri="{FF2B5EF4-FFF2-40B4-BE49-F238E27FC236}">
                  <a16:creationId xmlns:a16="http://schemas.microsoft.com/office/drawing/2014/main" id="{9F0B5913-C6BD-2FD1-77CD-67F5DBD90420}"/>
                </a:ext>
              </a:extLst>
            </p:cNvPr>
            <p:cNvSpPr/>
            <p:nvPr/>
          </p:nvSpPr>
          <p:spPr>
            <a:xfrm>
              <a:off x="4032525" y="1764725"/>
              <a:ext cx="26925" cy="21125"/>
            </a:xfrm>
            <a:custGeom>
              <a:avLst/>
              <a:gdLst/>
              <a:ahLst/>
              <a:cxnLst/>
              <a:rect l="l" t="t" r="r" b="b"/>
              <a:pathLst>
                <a:path w="1077" h="845" extrusionOk="0">
                  <a:moveTo>
                    <a:pt x="501" y="0"/>
                  </a:moveTo>
                  <a:cubicBezTo>
                    <a:pt x="347" y="0"/>
                    <a:pt x="192" y="74"/>
                    <a:pt x="88" y="247"/>
                  </a:cubicBezTo>
                  <a:cubicBezTo>
                    <a:pt x="1" y="596"/>
                    <a:pt x="285" y="845"/>
                    <a:pt x="575" y="845"/>
                  </a:cubicBezTo>
                  <a:cubicBezTo>
                    <a:pt x="729" y="845"/>
                    <a:pt x="885" y="775"/>
                    <a:pt x="989" y="613"/>
                  </a:cubicBezTo>
                  <a:cubicBezTo>
                    <a:pt x="1076" y="264"/>
                    <a:pt x="792" y="0"/>
                    <a:pt x="5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3118;p76">
              <a:extLst>
                <a:ext uri="{FF2B5EF4-FFF2-40B4-BE49-F238E27FC236}">
                  <a16:creationId xmlns:a16="http://schemas.microsoft.com/office/drawing/2014/main" id="{0D522DE6-0C7D-DC75-DF54-2E0734361202}"/>
                </a:ext>
              </a:extLst>
            </p:cNvPr>
            <p:cNvSpPr/>
            <p:nvPr/>
          </p:nvSpPr>
          <p:spPr>
            <a:xfrm>
              <a:off x="4099825" y="1797825"/>
              <a:ext cx="29975" cy="22350"/>
            </a:xfrm>
            <a:custGeom>
              <a:avLst/>
              <a:gdLst/>
              <a:ahLst/>
              <a:cxnLst/>
              <a:rect l="l" t="t" r="r" b="b"/>
              <a:pathLst>
                <a:path w="1199" h="894" extrusionOk="0">
                  <a:moveTo>
                    <a:pt x="617" y="1"/>
                  </a:moveTo>
                  <a:cubicBezTo>
                    <a:pt x="237" y="1"/>
                    <a:pt x="1" y="630"/>
                    <a:pt x="498" y="824"/>
                  </a:cubicBezTo>
                  <a:cubicBezTo>
                    <a:pt x="569" y="871"/>
                    <a:pt x="649" y="893"/>
                    <a:pt x="727" y="893"/>
                  </a:cubicBezTo>
                  <a:cubicBezTo>
                    <a:pt x="871" y="893"/>
                    <a:pt x="1013" y="820"/>
                    <a:pt x="1099" y="690"/>
                  </a:cubicBezTo>
                  <a:cubicBezTo>
                    <a:pt x="1199" y="457"/>
                    <a:pt x="1099" y="190"/>
                    <a:pt x="865" y="90"/>
                  </a:cubicBezTo>
                  <a:cubicBezTo>
                    <a:pt x="780" y="27"/>
                    <a:pt x="696" y="1"/>
                    <a:pt x="6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3119;p76">
              <a:extLst>
                <a:ext uri="{FF2B5EF4-FFF2-40B4-BE49-F238E27FC236}">
                  <a16:creationId xmlns:a16="http://schemas.microsoft.com/office/drawing/2014/main" id="{F11DACEE-4DF2-875A-2BD9-53D102816975}"/>
                </a:ext>
              </a:extLst>
            </p:cNvPr>
            <p:cNvSpPr/>
            <p:nvPr/>
          </p:nvSpPr>
          <p:spPr>
            <a:xfrm>
              <a:off x="4172325" y="1839000"/>
              <a:ext cx="26700" cy="21525"/>
            </a:xfrm>
            <a:custGeom>
              <a:avLst/>
              <a:gdLst/>
              <a:ahLst/>
              <a:cxnLst/>
              <a:rect l="l" t="t" r="r" b="b"/>
              <a:pathLst>
                <a:path w="1068" h="861" extrusionOk="0">
                  <a:moveTo>
                    <a:pt x="461" y="0"/>
                  </a:moveTo>
                  <a:cubicBezTo>
                    <a:pt x="335" y="0"/>
                    <a:pt x="205" y="54"/>
                    <a:pt x="100" y="178"/>
                  </a:cubicBezTo>
                  <a:cubicBezTo>
                    <a:pt x="0" y="378"/>
                    <a:pt x="67" y="645"/>
                    <a:pt x="267" y="778"/>
                  </a:cubicBezTo>
                  <a:cubicBezTo>
                    <a:pt x="351" y="834"/>
                    <a:pt x="446" y="860"/>
                    <a:pt x="540" y="860"/>
                  </a:cubicBezTo>
                  <a:cubicBezTo>
                    <a:pt x="673" y="860"/>
                    <a:pt x="804" y="809"/>
                    <a:pt x="901" y="711"/>
                  </a:cubicBezTo>
                  <a:cubicBezTo>
                    <a:pt x="1067" y="330"/>
                    <a:pt x="775" y="0"/>
                    <a:pt x="46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3120;p76">
              <a:extLst>
                <a:ext uri="{FF2B5EF4-FFF2-40B4-BE49-F238E27FC236}">
                  <a16:creationId xmlns:a16="http://schemas.microsoft.com/office/drawing/2014/main" id="{4559C1BC-150B-2608-480C-B2C22FF57C33}"/>
                </a:ext>
              </a:extLst>
            </p:cNvPr>
            <p:cNvSpPr/>
            <p:nvPr/>
          </p:nvSpPr>
          <p:spPr>
            <a:xfrm>
              <a:off x="4234275" y="1885650"/>
              <a:ext cx="29550" cy="21500"/>
            </a:xfrm>
            <a:custGeom>
              <a:avLst/>
              <a:gdLst/>
              <a:ahLst/>
              <a:cxnLst/>
              <a:rect l="l" t="t" r="r" b="b"/>
              <a:pathLst>
                <a:path w="1182" h="860" extrusionOk="0">
                  <a:moveTo>
                    <a:pt x="558" y="0"/>
                  </a:moveTo>
                  <a:cubicBezTo>
                    <a:pt x="445" y="0"/>
                    <a:pt x="327" y="44"/>
                    <a:pt x="224" y="146"/>
                  </a:cubicBezTo>
                  <a:cubicBezTo>
                    <a:pt x="1" y="494"/>
                    <a:pt x="294" y="859"/>
                    <a:pt x="624" y="859"/>
                  </a:cubicBezTo>
                  <a:cubicBezTo>
                    <a:pt x="737" y="859"/>
                    <a:pt x="855" y="816"/>
                    <a:pt x="958" y="713"/>
                  </a:cubicBezTo>
                  <a:cubicBezTo>
                    <a:pt x="1181" y="366"/>
                    <a:pt x="888" y="0"/>
                    <a:pt x="55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3121;p76">
              <a:extLst>
                <a:ext uri="{FF2B5EF4-FFF2-40B4-BE49-F238E27FC236}">
                  <a16:creationId xmlns:a16="http://schemas.microsoft.com/office/drawing/2014/main" id="{CAE91585-0B44-832D-0D3E-09E286918776}"/>
                </a:ext>
              </a:extLst>
            </p:cNvPr>
            <p:cNvSpPr/>
            <p:nvPr/>
          </p:nvSpPr>
          <p:spPr>
            <a:xfrm>
              <a:off x="4294150" y="1937550"/>
              <a:ext cx="29825" cy="21825"/>
            </a:xfrm>
            <a:custGeom>
              <a:avLst/>
              <a:gdLst/>
              <a:ahLst/>
              <a:cxnLst/>
              <a:rect l="l" t="t" r="r" b="b"/>
              <a:pathLst>
                <a:path w="1193" h="873" extrusionOk="0">
                  <a:moveTo>
                    <a:pt x="556" y="1"/>
                  </a:moveTo>
                  <a:cubicBezTo>
                    <a:pt x="459" y="1"/>
                    <a:pt x="359" y="32"/>
                    <a:pt x="264" y="105"/>
                  </a:cubicBezTo>
                  <a:cubicBezTo>
                    <a:pt x="1" y="447"/>
                    <a:pt x="299" y="873"/>
                    <a:pt x="649" y="873"/>
                  </a:cubicBezTo>
                  <a:cubicBezTo>
                    <a:pt x="743" y="873"/>
                    <a:pt x="840" y="842"/>
                    <a:pt x="931" y="772"/>
                  </a:cubicBezTo>
                  <a:cubicBezTo>
                    <a:pt x="1192" y="407"/>
                    <a:pt x="902" y="1"/>
                    <a:pt x="5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3122;p76">
              <a:extLst>
                <a:ext uri="{FF2B5EF4-FFF2-40B4-BE49-F238E27FC236}">
                  <a16:creationId xmlns:a16="http://schemas.microsoft.com/office/drawing/2014/main" id="{89B7DCCB-C9A8-DDE1-ABB4-4C9F601535EC}"/>
                </a:ext>
              </a:extLst>
            </p:cNvPr>
            <p:cNvSpPr/>
            <p:nvPr/>
          </p:nvSpPr>
          <p:spPr>
            <a:xfrm>
              <a:off x="4347750" y="1994525"/>
              <a:ext cx="31100" cy="22225"/>
            </a:xfrm>
            <a:custGeom>
              <a:avLst/>
              <a:gdLst/>
              <a:ahLst/>
              <a:cxnLst/>
              <a:rect l="l" t="t" r="r" b="b"/>
              <a:pathLst>
                <a:path w="1244" h="889" extrusionOk="0">
                  <a:moveTo>
                    <a:pt x="597" y="1"/>
                  </a:moveTo>
                  <a:cubicBezTo>
                    <a:pt x="508" y="1"/>
                    <a:pt x="413" y="29"/>
                    <a:pt x="322" y="94"/>
                  </a:cubicBezTo>
                  <a:cubicBezTo>
                    <a:pt x="0" y="416"/>
                    <a:pt x="282" y="889"/>
                    <a:pt x="647" y="889"/>
                  </a:cubicBezTo>
                  <a:cubicBezTo>
                    <a:pt x="736" y="889"/>
                    <a:pt x="831" y="860"/>
                    <a:pt x="922" y="795"/>
                  </a:cubicBezTo>
                  <a:cubicBezTo>
                    <a:pt x="1244" y="473"/>
                    <a:pt x="962" y="1"/>
                    <a:pt x="59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3123;p76">
              <a:extLst>
                <a:ext uri="{FF2B5EF4-FFF2-40B4-BE49-F238E27FC236}">
                  <a16:creationId xmlns:a16="http://schemas.microsoft.com/office/drawing/2014/main" id="{DB8CCF54-DECB-4FDA-EE43-D725A58BDFD8}"/>
                </a:ext>
              </a:extLst>
            </p:cNvPr>
            <p:cNvSpPr/>
            <p:nvPr/>
          </p:nvSpPr>
          <p:spPr>
            <a:xfrm>
              <a:off x="4397475" y="2056500"/>
              <a:ext cx="30225" cy="22050"/>
            </a:xfrm>
            <a:custGeom>
              <a:avLst/>
              <a:gdLst/>
              <a:ahLst/>
              <a:cxnLst/>
              <a:rect l="l" t="t" r="r" b="b"/>
              <a:pathLst>
                <a:path w="1209" h="882" extrusionOk="0">
                  <a:moveTo>
                    <a:pt x="540" y="0"/>
                  </a:moveTo>
                  <a:cubicBezTo>
                    <a:pt x="474" y="0"/>
                    <a:pt x="404" y="16"/>
                    <a:pt x="334" y="50"/>
                  </a:cubicBezTo>
                  <a:cubicBezTo>
                    <a:pt x="0" y="385"/>
                    <a:pt x="270" y="881"/>
                    <a:pt x="640" y="881"/>
                  </a:cubicBezTo>
                  <a:cubicBezTo>
                    <a:pt x="713" y="881"/>
                    <a:pt x="791" y="862"/>
                    <a:pt x="868" y="818"/>
                  </a:cubicBezTo>
                  <a:cubicBezTo>
                    <a:pt x="1208" y="505"/>
                    <a:pt x="921" y="0"/>
                    <a:pt x="5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3124;p76">
              <a:extLst>
                <a:ext uri="{FF2B5EF4-FFF2-40B4-BE49-F238E27FC236}">
                  <a16:creationId xmlns:a16="http://schemas.microsoft.com/office/drawing/2014/main" id="{643974CE-E771-7654-DE8A-7147DF61C843}"/>
                </a:ext>
              </a:extLst>
            </p:cNvPr>
            <p:cNvSpPr/>
            <p:nvPr/>
          </p:nvSpPr>
          <p:spPr>
            <a:xfrm>
              <a:off x="4438125" y="2121200"/>
              <a:ext cx="35650" cy="24400"/>
            </a:xfrm>
            <a:custGeom>
              <a:avLst/>
              <a:gdLst/>
              <a:ahLst/>
              <a:cxnLst/>
              <a:rect l="l" t="t" r="r" b="b"/>
              <a:pathLst>
                <a:path w="1426" h="976" extrusionOk="0">
                  <a:moveTo>
                    <a:pt x="708" y="0"/>
                  </a:moveTo>
                  <a:cubicBezTo>
                    <a:pt x="634" y="0"/>
                    <a:pt x="555" y="20"/>
                    <a:pt x="476" y="64"/>
                  </a:cubicBezTo>
                  <a:cubicBezTo>
                    <a:pt x="1" y="344"/>
                    <a:pt x="252" y="976"/>
                    <a:pt x="680" y="976"/>
                  </a:cubicBezTo>
                  <a:cubicBezTo>
                    <a:pt x="763" y="976"/>
                    <a:pt x="852" y="952"/>
                    <a:pt x="943" y="898"/>
                  </a:cubicBezTo>
                  <a:cubicBezTo>
                    <a:pt x="1426" y="643"/>
                    <a:pt x="1135" y="0"/>
                    <a:pt x="7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3125;p76">
              <a:extLst>
                <a:ext uri="{FF2B5EF4-FFF2-40B4-BE49-F238E27FC236}">
                  <a16:creationId xmlns:a16="http://schemas.microsoft.com/office/drawing/2014/main" id="{AFBD3434-49DB-6F0C-9EA2-B8C145658BA6}"/>
                </a:ext>
              </a:extLst>
            </p:cNvPr>
            <p:cNvSpPr/>
            <p:nvPr/>
          </p:nvSpPr>
          <p:spPr>
            <a:xfrm>
              <a:off x="4477025" y="2192225"/>
              <a:ext cx="31850" cy="22925"/>
            </a:xfrm>
            <a:custGeom>
              <a:avLst/>
              <a:gdLst/>
              <a:ahLst/>
              <a:cxnLst/>
              <a:rect l="l" t="t" r="r" b="b"/>
              <a:pathLst>
                <a:path w="1274" h="917" extrusionOk="0">
                  <a:moveTo>
                    <a:pt x="581" y="0"/>
                  </a:moveTo>
                  <a:cubicBezTo>
                    <a:pt x="530" y="0"/>
                    <a:pt x="477" y="8"/>
                    <a:pt x="421" y="25"/>
                  </a:cubicBezTo>
                  <a:cubicBezTo>
                    <a:pt x="1" y="296"/>
                    <a:pt x="256" y="917"/>
                    <a:pt x="700" y="917"/>
                  </a:cubicBezTo>
                  <a:cubicBezTo>
                    <a:pt x="750" y="917"/>
                    <a:pt x="801" y="909"/>
                    <a:pt x="855" y="893"/>
                  </a:cubicBezTo>
                  <a:cubicBezTo>
                    <a:pt x="1273" y="594"/>
                    <a:pt x="1022" y="0"/>
                    <a:pt x="58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3126;p76">
              <a:extLst>
                <a:ext uri="{FF2B5EF4-FFF2-40B4-BE49-F238E27FC236}">
                  <a16:creationId xmlns:a16="http://schemas.microsoft.com/office/drawing/2014/main" id="{FE8DC641-9ACB-8D1E-D693-E183FC937DC2}"/>
                </a:ext>
              </a:extLst>
            </p:cNvPr>
            <p:cNvSpPr/>
            <p:nvPr/>
          </p:nvSpPr>
          <p:spPr>
            <a:xfrm>
              <a:off x="4511725" y="2265175"/>
              <a:ext cx="27600" cy="23200"/>
            </a:xfrm>
            <a:custGeom>
              <a:avLst/>
              <a:gdLst/>
              <a:ahLst/>
              <a:cxnLst/>
              <a:rect l="l" t="t" r="r" b="b"/>
              <a:pathLst>
                <a:path w="1104" h="928" extrusionOk="0">
                  <a:moveTo>
                    <a:pt x="404" y="0"/>
                  </a:moveTo>
                  <a:cubicBezTo>
                    <a:pt x="371" y="0"/>
                    <a:pt x="337" y="3"/>
                    <a:pt x="301" y="9"/>
                  </a:cubicBezTo>
                  <a:cubicBezTo>
                    <a:pt x="101" y="109"/>
                    <a:pt x="1" y="376"/>
                    <a:pt x="101" y="610"/>
                  </a:cubicBezTo>
                  <a:cubicBezTo>
                    <a:pt x="156" y="803"/>
                    <a:pt x="325" y="927"/>
                    <a:pt x="513" y="927"/>
                  </a:cubicBezTo>
                  <a:cubicBezTo>
                    <a:pt x="553" y="927"/>
                    <a:pt x="594" y="922"/>
                    <a:pt x="634" y="910"/>
                  </a:cubicBezTo>
                  <a:cubicBezTo>
                    <a:pt x="1103" y="660"/>
                    <a:pt x="898" y="0"/>
                    <a:pt x="40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3127;p76">
              <a:extLst>
                <a:ext uri="{FF2B5EF4-FFF2-40B4-BE49-F238E27FC236}">
                  <a16:creationId xmlns:a16="http://schemas.microsoft.com/office/drawing/2014/main" id="{DF0DF332-F6D1-D7EF-415B-768E376A3DAA}"/>
                </a:ext>
              </a:extLst>
            </p:cNvPr>
            <p:cNvSpPr/>
            <p:nvPr/>
          </p:nvSpPr>
          <p:spPr>
            <a:xfrm>
              <a:off x="4532025" y="2340350"/>
              <a:ext cx="30875" cy="23500"/>
            </a:xfrm>
            <a:custGeom>
              <a:avLst/>
              <a:gdLst/>
              <a:ahLst/>
              <a:cxnLst/>
              <a:rect l="l" t="t" r="r" b="b"/>
              <a:pathLst>
                <a:path w="1235" h="940" extrusionOk="0">
                  <a:moveTo>
                    <a:pt x="558" y="0"/>
                  </a:moveTo>
                  <a:cubicBezTo>
                    <a:pt x="536" y="0"/>
                    <a:pt x="513" y="2"/>
                    <a:pt x="489" y="5"/>
                  </a:cubicBezTo>
                  <a:cubicBezTo>
                    <a:pt x="0" y="233"/>
                    <a:pt x="181" y="940"/>
                    <a:pt x="688" y="940"/>
                  </a:cubicBezTo>
                  <a:cubicBezTo>
                    <a:pt x="700" y="940"/>
                    <a:pt x="711" y="939"/>
                    <a:pt x="723" y="939"/>
                  </a:cubicBezTo>
                  <a:cubicBezTo>
                    <a:pt x="1235" y="715"/>
                    <a:pt x="1072" y="0"/>
                    <a:pt x="55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3128;p76">
              <a:extLst>
                <a:ext uri="{FF2B5EF4-FFF2-40B4-BE49-F238E27FC236}">
                  <a16:creationId xmlns:a16="http://schemas.microsoft.com/office/drawing/2014/main" id="{31BAA94B-AEEC-6BBD-2A86-ED3DEC947E0B}"/>
                </a:ext>
              </a:extLst>
            </p:cNvPr>
            <p:cNvSpPr/>
            <p:nvPr/>
          </p:nvSpPr>
          <p:spPr>
            <a:xfrm>
              <a:off x="4548700" y="2417975"/>
              <a:ext cx="31150" cy="23425"/>
            </a:xfrm>
            <a:custGeom>
              <a:avLst/>
              <a:gdLst/>
              <a:ahLst/>
              <a:cxnLst/>
              <a:rect l="l" t="t" r="r" b="b"/>
              <a:pathLst>
                <a:path w="1246" h="937" extrusionOk="0">
                  <a:moveTo>
                    <a:pt x="588" y="1"/>
                  </a:moveTo>
                  <a:cubicBezTo>
                    <a:pt x="578" y="1"/>
                    <a:pt x="567" y="1"/>
                    <a:pt x="556" y="2"/>
                  </a:cubicBezTo>
                  <a:cubicBezTo>
                    <a:pt x="0" y="133"/>
                    <a:pt x="118" y="937"/>
                    <a:pt x="657" y="937"/>
                  </a:cubicBezTo>
                  <a:cubicBezTo>
                    <a:pt x="668" y="937"/>
                    <a:pt x="679" y="936"/>
                    <a:pt x="690" y="936"/>
                  </a:cubicBezTo>
                  <a:cubicBezTo>
                    <a:pt x="1245" y="772"/>
                    <a:pt x="1097" y="1"/>
                    <a:pt x="58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3129;p76">
              <a:extLst>
                <a:ext uri="{FF2B5EF4-FFF2-40B4-BE49-F238E27FC236}">
                  <a16:creationId xmlns:a16="http://schemas.microsoft.com/office/drawing/2014/main" id="{3C3AB1E0-1798-36BA-AF8D-8E9B3087AA5C}"/>
                </a:ext>
              </a:extLst>
            </p:cNvPr>
            <p:cNvSpPr/>
            <p:nvPr/>
          </p:nvSpPr>
          <p:spPr>
            <a:xfrm>
              <a:off x="4559250" y="2496400"/>
              <a:ext cx="29225" cy="23375"/>
            </a:xfrm>
            <a:custGeom>
              <a:avLst/>
              <a:gdLst/>
              <a:ahLst/>
              <a:cxnLst/>
              <a:rect l="l" t="t" r="r" b="b"/>
              <a:pathLst>
                <a:path w="1169" h="935" extrusionOk="0">
                  <a:moveTo>
                    <a:pt x="568" y="0"/>
                  </a:moveTo>
                  <a:lnTo>
                    <a:pt x="568" y="0"/>
                  </a:lnTo>
                  <a:cubicBezTo>
                    <a:pt x="1" y="100"/>
                    <a:pt x="68" y="901"/>
                    <a:pt x="635" y="934"/>
                  </a:cubicBezTo>
                  <a:cubicBezTo>
                    <a:pt x="1168" y="801"/>
                    <a:pt x="1102" y="34"/>
                    <a:pt x="5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3130;p76">
              <a:extLst>
                <a:ext uri="{FF2B5EF4-FFF2-40B4-BE49-F238E27FC236}">
                  <a16:creationId xmlns:a16="http://schemas.microsoft.com/office/drawing/2014/main" id="{5DEBA9F3-EA27-C27A-19AB-EA06453BC624}"/>
                </a:ext>
              </a:extLst>
            </p:cNvPr>
            <p:cNvSpPr/>
            <p:nvPr/>
          </p:nvSpPr>
          <p:spPr>
            <a:xfrm>
              <a:off x="4529250" y="1176275"/>
              <a:ext cx="29200" cy="26925"/>
            </a:xfrm>
            <a:custGeom>
              <a:avLst/>
              <a:gdLst/>
              <a:ahLst/>
              <a:cxnLst/>
              <a:rect l="l" t="t" r="r" b="b"/>
              <a:pathLst>
                <a:path w="1168" h="1077" extrusionOk="0">
                  <a:moveTo>
                    <a:pt x="584" y="1"/>
                  </a:moveTo>
                  <a:cubicBezTo>
                    <a:pt x="325" y="1"/>
                    <a:pt x="67" y="168"/>
                    <a:pt x="33" y="501"/>
                  </a:cubicBezTo>
                  <a:cubicBezTo>
                    <a:pt x="0" y="885"/>
                    <a:pt x="292" y="1077"/>
                    <a:pt x="584" y="1077"/>
                  </a:cubicBezTo>
                  <a:cubicBezTo>
                    <a:pt x="876" y="1077"/>
                    <a:pt x="1168" y="885"/>
                    <a:pt x="1134" y="501"/>
                  </a:cubicBezTo>
                  <a:cubicBezTo>
                    <a:pt x="1101" y="168"/>
                    <a:pt x="842" y="1"/>
                    <a:pt x="5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3131;p76">
              <a:extLst>
                <a:ext uri="{FF2B5EF4-FFF2-40B4-BE49-F238E27FC236}">
                  <a16:creationId xmlns:a16="http://schemas.microsoft.com/office/drawing/2014/main" id="{B94E112D-2E7C-BE3B-A694-73DA1B43AECC}"/>
                </a:ext>
              </a:extLst>
            </p:cNvPr>
            <p:cNvSpPr/>
            <p:nvPr/>
          </p:nvSpPr>
          <p:spPr>
            <a:xfrm>
              <a:off x="4525900" y="1223825"/>
              <a:ext cx="31725" cy="26450"/>
            </a:xfrm>
            <a:custGeom>
              <a:avLst/>
              <a:gdLst/>
              <a:ahLst/>
              <a:cxnLst/>
              <a:rect l="l" t="t" r="r" b="b"/>
              <a:pathLst>
                <a:path w="1269" h="1058" extrusionOk="0">
                  <a:moveTo>
                    <a:pt x="701" y="0"/>
                  </a:moveTo>
                  <a:cubicBezTo>
                    <a:pt x="234" y="0"/>
                    <a:pt x="1" y="567"/>
                    <a:pt x="334" y="901"/>
                  </a:cubicBezTo>
                  <a:cubicBezTo>
                    <a:pt x="443" y="1009"/>
                    <a:pt x="579" y="1058"/>
                    <a:pt x="714" y="1058"/>
                  </a:cubicBezTo>
                  <a:cubicBezTo>
                    <a:pt x="995" y="1058"/>
                    <a:pt x="1268" y="849"/>
                    <a:pt x="1268" y="534"/>
                  </a:cubicBezTo>
                  <a:cubicBezTo>
                    <a:pt x="1268" y="234"/>
                    <a:pt x="1001" y="0"/>
                    <a:pt x="7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3132;p76">
              <a:extLst>
                <a:ext uri="{FF2B5EF4-FFF2-40B4-BE49-F238E27FC236}">
                  <a16:creationId xmlns:a16="http://schemas.microsoft.com/office/drawing/2014/main" id="{72A65A29-2730-33CA-D76B-B6AA68A2AA7A}"/>
                </a:ext>
              </a:extLst>
            </p:cNvPr>
            <p:cNvSpPr/>
            <p:nvPr/>
          </p:nvSpPr>
          <p:spPr>
            <a:xfrm>
              <a:off x="4529250" y="1273025"/>
              <a:ext cx="29200" cy="26925"/>
            </a:xfrm>
            <a:custGeom>
              <a:avLst/>
              <a:gdLst/>
              <a:ahLst/>
              <a:cxnLst/>
              <a:rect l="l" t="t" r="r" b="b"/>
              <a:pathLst>
                <a:path w="1168" h="1077" extrusionOk="0">
                  <a:moveTo>
                    <a:pt x="584" y="0"/>
                  </a:moveTo>
                  <a:cubicBezTo>
                    <a:pt x="325" y="0"/>
                    <a:pt x="67" y="167"/>
                    <a:pt x="33" y="501"/>
                  </a:cubicBezTo>
                  <a:cubicBezTo>
                    <a:pt x="0" y="884"/>
                    <a:pt x="292" y="1076"/>
                    <a:pt x="584" y="1076"/>
                  </a:cubicBezTo>
                  <a:cubicBezTo>
                    <a:pt x="876" y="1076"/>
                    <a:pt x="1168" y="884"/>
                    <a:pt x="1134" y="501"/>
                  </a:cubicBezTo>
                  <a:cubicBezTo>
                    <a:pt x="1101" y="167"/>
                    <a:pt x="842" y="0"/>
                    <a:pt x="5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3133;p76">
              <a:extLst>
                <a:ext uri="{FF2B5EF4-FFF2-40B4-BE49-F238E27FC236}">
                  <a16:creationId xmlns:a16="http://schemas.microsoft.com/office/drawing/2014/main" id="{6180823E-8083-E377-3179-9962409C8563}"/>
                </a:ext>
              </a:extLst>
            </p:cNvPr>
            <p:cNvSpPr/>
            <p:nvPr/>
          </p:nvSpPr>
          <p:spPr>
            <a:xfrm>
              <a:off x="2891400" y="1164600"/>
              <a:ext cx="142625" cy="144300"/>
            </a:xfrm>
            <a:custGeom>
              <a:avLst/>
              <a:gdLst/>
              <a:ahLst/>
              <a:cxnLst/>
              <a:rect l="l" t="t" r="r" b="b"/>
              <a:pathLst>
                <a:path w="5705" h="5772" extrusionOk="0">
                  <a:moveTo>
                    <a:pt x="2836" y="1"/>
                  </a:moveTo>
                  <a:lnTo>
                    <a:pt x="2836" y="1"/>
                  </a:lnTo>
                  <a:cubicBezTo>
                    <a:pt x="2769" y="68"/>
                    <a:pt x="2703" y="101"/>
                    <a:pt x="2636" y="168"/>
                  </a:cubicBezTo>
                  <a:lnTo>
                    <a:pt x="2102" y="635"/>
                  </a:lnTo>
                  <a:lnTo>
                    <a:pt x="34" y="2469"/>
                  </a:lnTo>
                  <a:lnTo>
                    <a:pt x="1" y="2469"/>
                  </a:lnTo>
                  <a:lnTo>
                    <a:pt x="1" y="2503"/>
                  </a:lnTo>
                  <a:lnTo>
                    <a:pt x="1" y="5672"/>
                  </a:lnTo>
                  <a:lnTo>
                    <a:pt x="1" y="5772"/>
                  </a:lnTo>
                  <a:lnTo>
                    <a:pt x="2369" y="5772"/>
                  </a:lnTo>
                  <a:lnTo>
                    <a:pt x="2369" y="5638"/>
                  </a:lnTo>
                  <a:lnTo>
                    <a:pt x="2369" y="3870"/>
                  </a:lnTo>
                  <a:lnTo>
                    <a:pt x="3503" y="3870"/>
                  </a:lnTo>
                  <a:lnTo>
                    <a:pt x="3503" y="5638"/>
                  </a:lnTo>
                  <a:lnTo>
                    <a:pt x="3503" y="5772"/>
                  </a:lnTo>
                  <a:lnTo>
                    <a:pt x="5705" y="5772"/>
                  </a:lnTo>
                  <a:lnTo>
                    <a:pt x="5705" y="5672"/>
                  </a:lnTo>
                  <a:lnTo>
                    <a:pt x="5705" y="2503"/>
                  </a:lnTo>
                  <a:lnTo>
                    <a:pt x="5705" y="2469"/>
                  </a:lnTo>
                  <a:lnTo>
                    <a:pt x="5671" y="2469"/>
                  </a:lnTo>
                  <a:lnTo>
                    <a:pt x="3603" y="635"/>
                  </a:lnTo>
                  <a:lnTo>
                    <a:pt x="3069" y="168"/>
                  </a:lnTo>
                  <a:cubicBezTo>
                    <a:pt x="3003" y="101"/>
                    <a:pt x="2936" y="68"/>
                    <a:pt x="2869" y="1"/>
                  </a:cubicBezTo>
                  <a:lnTo>
                    <a:pt x="2869" y="1"/>
                  </a:lnTo>
                  <a:cubicBezTo>
                    <a:pt x="2936" y="68"/>
                    <a:pt x="3003" y="134"/>
                    <a:pt x="3069" y="201"/>
                  </a:cubicBezTo>
                  <a:lnTo>
                    <a:pt x="3603" y="701"/>
                  </a:lnTo>
                  <a:lnTo>
                    <a:pt x="5538" y="2538"/>
                  </a:lnTo>
                  <a:lnTo>
                    <a:pt x="5538" y="2538"/>
                  </a:lnTo>
                  <a:cubicBezTo>
                    <a:pt x="5538" y="3406"/>
                    <a:pt x="5538" y="4456"/>
                    <a:pt x="5538" y="5572"/>
                  </a:cubicBezTo>
                  <a:lnTo>
                    <a:pt x="3737" y="5572"/>
                  </a:lnTo>
                  <a:lnTo>
                    <a:pt x="3737" y="3670"/>
                  </a:lnTo>
                  <a:lnTo>
                    <a:pt x="2169" y="3670"/>
                  </a:lnTo>
                  <a:lnTo>
                    <a:pt x="2169" y="3770"/>
                  </a:lnTo>
                  <a:lnTo>
                    <a:pt x="2169" y="5572"/>
                  </a:lnTo>
                  <a:lnTo>
                    <a:pt x="231" y="5572"/>
                  </a:lnTo>
                  <a:cubicBezTo>
                    <a:pt x="201" y="4458"/>
                    <a:pt x="201" y="3437"/>
                    <a:pt x="201" y="2538"/>
                  </a:cubicBezTo>
                  <a:lnTo>
                    <a:pt x="201" y="2538"/>
                  </a:lnTo>
                  <a:lnTo>
                    <a:pt x="2102" y="735"/>
                  </a:lnTo>
                  <a:lnTo>
                    <a:pt x="2636" y="201"/>
                  </a:lnTo>
                  <a:cubicBezTo>
                    <a:pt x="2703" y="134"/>
                    <a:pt x="2769" y="68"/>
                    <a:pt x="28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3134;p76">
              <a:extLst>
                <a:ext uri="{FF2B5EF4-FFF2-40B4-BE49-F238E27FC236}">
                  <a16:creationId xmlns:a16="http://schemas.microsoft.com/office/drawing/2014/main" id="{9848E3BA-8D9A-BB0A-8BA8-9DC86EB7DC69}"/>
                </a:ext>
              </a:extLst>
            </p:cNvPr>
            <p:cNvSpPr/>
            <p:nvPr/>
          </p:nvSpPr>
          <p:spPr>
            <a:xfrm>
              <a:off x="3425950" y="3753125"/>
              <a:ext cx="130950" cy="142625"/>
            </a:xfrm>
            <a:custGeom>
              <a:avLst/>
              <a:gdLst/>
              <a:ahLst/>
              <a:cxnLst/>
              <a:rect l="l" t="t" r="r" b="b"/>
              <a:pathLst>
                <a:path w="5238" h="5705" extrusionOk="0">
                  <a:moveTo>
                    <a:pt x="1" y="1"/>
                  </a:moveTo>
                  <a:lnTo>
                    <a:pt x="1" y="5705"/>
                  </a:lnTo>
                  <a:lnTo>
                    <a:pt x="1335" y="5705"/>
                  </a:lnTo>
                  <a:lnTo>
                    <a:pt x="1335" y="3370"/>
                  </a:lnTo>
                  <a:lnTo>
                    <a:pt x="3937" y="3370"/>
                  </a:lnTo>
                  <a:lnTo>
                    <a:pt x="3937" y="5705"/>
                  </a:lnTo>
                  <a:lnTo>
                    <a:pt x="5238" y="5705"/>
                  </a:lnTo>
                  <a:lnTo>
                    <a:pt x="5238" y="1"/>
                  </a:lnTo>
                  <a:lnTo>
                    <a:pt x="3937" y="1"/>
                  </a:lnTo>
                  <a:lnTo>
                    <a:pt x="3937" y="2236"/>
                  </a:lnTo>
                  <a:lnTo>
                    <a:pt x="1335" y="2236"/>
                  </a:lnTo>
                  <a:lnTo>
                    <a:pt x="133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3135;p76">
              <a:extLst>
                <a:ext uri="{FF2B5EF4-FFF2-40B4-BE49-F238E27FC236}">
                  <a16:creationId xmlns:a16="http://schemas.microsoft.com/office/drawing/2014/main" id="{F2136B13-1313-10C4-9F55-25250F01F8F3}"/>
                </a:ext>
              </a:extLst>
            </p:cNvPr>
            <p:cNvSpPr/>
            <p:nvPr/>
          </p:nvSpPr>
          <p:spPr>
            <a:xfrm>
              <a:off x="3580225" y="3783900"/>
              <a:ext cx="117550" cy="113600"/>
            </a:xfrm>
            <a:custGeom>
              <a:avLst/>
              <a:gdLst/>
              <a:ahLst/>
              <a:cxnLst/>
              <a:rect l="l" t="t" r="r" b="b"/>
              <a:pathLst>
                <a:path w="4702" h="4544" extrusionOk="0">
                  <a:moveTo>
                    <a:pt x="2369" y="980"/>
                  </a:moveTo>
                  <a:cubicBezTo>
                    <a:pt x="2853" y="980"/>
                    <a:pt x="3336" y="1288"/>
                    <a:pt x="3436" y="1905"/>
                  </a:cubicBezTo>
                  <a:lnTo>
                    <a:pt x="1302" y="1905"/>
                  </a:lnTo>
                  <a:cubicBezTo>
                    <a:pt x="1402" y="1288"/>
                    <a:pt x="1885" y="980"/>
                    <a:pt x="2369" y="980"/>
                  </a:cubicBezTo>
                  <a:close/>
                  <a:moveTo>
                    <a:pt x="2451" y="1"/>
                  </a:moveTo>
                  <a:cubicBezTo>
                    <a:pt x="2413" y="1"/>
                    <a:pt x="2374" y="2"/>
                    <a:pt x="2336" y="4"/>
                  </a:cubicBezTo>
                  <a:cubicBezTo>
                    <a:pt x="2316" y="3"/>
                    <a:pt x="2296" y="3"/>
                    <a:pt x="2276" y="3"/>
                  </a:cubicBezTo>
                  <a:cubicBezTo>
                    <a:pt x="1035" y="3"/>
                    <a:pt x="1" y="1025"/>
                    <a:pt x="1" y="2272"/>
                  </a:cubicBezTo>
                  <a:cubicBezTo>
                    <a:pt x="1" y="3573"/>
                    <a:pt x="1001" y="4540"/>
                    <a:pt x="2502" y="4540"/>
                  </a:cubicBezTo>
                  <a:cubicBezTo>
                    <a:pt x="2544" y="4543"/>
                    <a:pt x="2586" y="4544"/>
                    <a:pt x="2627" y="4544"/>
                  </a:cubicBezTo>
                  <a:cubicBezTo>
                    <a:pt x="3252" y="4544"/>
                    <a:pt x="3866" y="4309"/>
                    <a:pt x="4304" y="3840"/>
                  </a:cubicBezTo>
                  <a:lnTo>
                    <a:pt x="3637" y="3106"/>
                  </a:lnTo>
                  <a:cubicBezTo>
                    <a:pt x="3362" y="3350"/>
                    <a:pt x="3003" y="3511"/>
                    <a:pt x="2638" y="3511"/>
                  </a:cubicBezTo>
                  <a:cubicBezTo>
                    <a:pt x="2604" y="3511"/>
                    <a:pt x="2570" y="3509"/>
                    <a:pt x="2536" y="3506"/>
                  </a:cubicBezTo>
                  <a:cubicBezTo>
                    <a:pt x="2491" y="3512"/>
                    <a:pt x="2447" y="3514"/>
                    <a:pt x="2403" y="3514"/>
                  </a:cubicBezTo>
                  <a:cubicBezTo>
                    <a:pt x="1887" y="3514"/>
                    <a:pt x="1424" y="3162"/>
                    <a:pt x="1302" y="2639"/>
                  </a:cubicBezTo>
                  <a:lnTo>
                    <a:pt x="4637" y="2639"/>
                  </a:lnTo>
                  <a:cubicBezTo>
                    <a:pt x="4637" y="2539"/>
                    <a:pt x="4637" y="2406"/>
                    <a:pt x="4637" y="2306"/>
                  </a:cubicBezTo>
                  <a:cubicBezTo>
                    <a:pt x="4702" y="1043"/>
                    <a:pt x="3699" y="1"/>
                    <a:pt x="245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3136;p76">
              <a:extLst>
                <a:ext uri="{FF2B5EF4-FFF2-40B4-BE49-F238E27FC236}">
                  <a16:creationId xmlns:a16="http://schemas.microsoft.com/office/drawing/2014/main" id="{55A574F2-8D8C-C1A6-20C3-D588FE3CDCC1}"/>
                </a:ext>
              </a:extLst>
            </p:cNvPr>
            <p:cNvSpPr/>
            <p:nvPr/>
          </p:nvSpPr>
          <p:spPr>
            <a:xfrm>
              <a:off x="3717825" y="3743950"/>
              <a:ext cx="30875" cy="151800"/>
            </a:xfrm>
            <a:custGeom>
              <a:avLst/>
              <a:gdLst/>
              <a:ahLst/>
              <a:cxnLst/>
              <a:rect l="l" t="t" r="r" b="b"/>
              <a:pathLst>
                <a:path w="1235" h="6072" extrusionOk="0">
                  <a:moveTo>
                    <a:pt x="1" y="1"/>
                  </a:moveTo>
                  <a:lnTo>
                    <a:pt x="1" y="6072"/>
                  </a:lnTo>
                  <a:lnTo>
                    <a:pt x="1235" y="6072"/>
                  </a:lnTo>
                  <a:lnTo>
                    <a:pt x="123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3137;p76">
              <a:extLst>
                <a:ext uri="{FF2B5EF4-FFF2-40B4-BE49-F238E27FC236}">
                  <a16:creationId xmlns:a16="http://schemas.microsoft.com/office/drawing/2014/main" id="{2DEEB9BE-B0D5-15A0-A1BF-919F62AF8B92}"/>
                </a:ext>
              </a:extLst>
            </p:cNvPr>
            <p:cNvSpPr/>
            <p:nvPr/>
          </p:nvSpPr>
          <p:spPr>
            <a:xfrm>
              <a:off x="3778700" y="3743950"/>
              <a:ext cx="32550" cy="151800"/>
            </a:xfrm>
            <a:custGeom>
              <a:avLst/>
              <a:gdLst/>
              <a:ahLst/>
              <a:cxnLst/>
              <a:rect l="l" t="t" r="r" b="b"/>
              <a:pathLst>
                <a:path w="1302" h="6072" extrusionOk="0">
                  <a:moveTo>
                    <a:pt x="1" y="1"/>
                  </a:moveTo>
                  <a:lnTo>
                    <a:pt x="1" y="6072"/>
                  </a:lnTo>
                  <a:lnTo>
                    <a:pt x="1302" y="6072"/>
                  </a:lnTo>
                  <a:lnTo>
                    <a:pt x="130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3138;p76">
              <a:extLst>
                <a:ext uri="{FF2B5EF4-FFF2-40B4-BE49-F238E27FC236}">
                  <a16:creationId xmlns:a16="http://schemas.microsoft.com/office/drawing/2014/main" id="{9A3E6509-4637-C003-DA34-A1AC7FF79601}"/>
                </a:ext>
              </a:extLst>
            </p:cNvPr>
            <p:cNvSpPr/>
            <p:nvPr/>
          </p:nvSpPr>
          <p:spPr>
            <a:xfrm>
              <a:off x="3832075" y="3783975"/>
              <a:ext cx="120950" cy="113450"/>
            </a:xfrm>
            <a:custGeom>
              <a:avLst/>
              <a:gdLst/>
              <a:ahLst/>
              <a:cxnLst/>
              <a:rect l="l" t="t" r="r" b="b"/>
              <a:pathLst>
                <a:path w="4838" h="4538" extrusionOk="0">
                  <a:moveTo>
                    <a:pt x="2419" y="1233"/>
                  </a:moveTo>
                  <a:cubicBezTo>
                    <a:pt x="2966" y="1233"/>
                    <a:pt x="3493" y="1637"/>
                    <a:pt x="3536" y="2269"/>
                  </a:cubicBezTo>
                  <a:cubicBezTo>
                    <a:pt x="3603" y="2936"/>
                    <a:pt x="3103" y="3503"/>
                    <a:pt x="2436" y="3503"/>
                  </a:cubicBezTo>
                  <a:cubicBezTo>
                    <a:pt x="1435" y="3503"/>
                    <a:pt x="934" y="2336"/>
                    <a:pt x="1602" y="1602"/>
                  </a:cubicBezTo>
                  <a:cubicBezTo>
                    <a:pt x="1833" y="1347"/>
                    <a:pt x="2129" y="1233"/>
                    <a:pt x="2419" y="1233"/>
                  </a:cubicBezTo>
                  <a:close/>
                  <a:moveTo>
                    <a:pt x="2436" y="1"/>
                  </a:moveTo>
                  <a:cubicBezTo>
                    <a:pt x="1035" y="1"/>
                    <a:pt x="0" y="935"/>
                    <a:pt x="0" y="2269"/>
                  </a:cubicBezTo>
                  <a:cubicBezTo>
                    <a:pt x="0" y="3603"/>
                    <a:pt x="1035" y="4537"/>
                    <a:pt x="2436" y="4537"/>
                  </a:cubicBezTo>
                  <a:cubicBezTo>
                    <a:pt x="3837" y="4537"/>
                    <a:pt x="4837" y="3603"/>
                    <a:pt x="4837" y="2269"/>
                  </a:cubicBezTo>
                  <a:cubicBezTo>
                    <a:pt x="4837" y="935"/>
                    <a:pt x="3837" y="1"/>
                    <a:pt x="243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3139;p76">
              <a:extLst>
                <a:ext uri="{FF2B5EF4-FFF2-40B4-BE49-F238E27FC236}">
                  <a16:creationId xmlns:a16="http://schemas.microsoft.com/office/drawing/2014/main" id="{12763FC0-CAE0-FD14-60DE-3E9703776A65}"/>
                </a:ext>
              </a:extLst>
            </p:cNvPr>
            <p:cNvSpPr/>
            <p:nvPr/>
          </p:nvSpPr>
          <p:spPr>
            <a:xfrm>
              <a:off x="3969675" y="3753125"/>
              <a:ext cx="39225" cy="145350"/>
            </a:xfrm>
            <a:custGeom>
              <a:avLst/>
              <a:gdLst/>
              <a:ahLst/>
              <a:cxnLst/>
              <a:rect l="l" t="t" r="r" b="b"/>
              <a:pathLst>
                <a:path w="1569" h="5814" extrusionOk="0">
                  <a:moveTo>
                    <a:pt x="34" y="1"/>
                  </a:moveTo>
                  <a:lnTo>
                    <a:pt x="267" y="3703"/>
                  </a:lnTo>
                  <a:lnTo>
                    <a:pt x="1268" y="3703"/>
                  </a:lnTo>
                  <a:lnTo>
                    <a:pt x="1535" y="1"/>
                  </a:lnTo>
                  <a:close/>
                  <a:moveTo>
                    <a:pt x="784" y="4237"/>
                  </a:moveTo>
                  <a:cubicBezTo>
                    <a:pt x="392" y="4237"/>
                    <a:pt x="0" y="4504"/>
                    <a:pt x="0" y="5038"/>
                  </a:cubicBezTo>
                  <a:cubicBezTo>
                    <a:pt x="0" y="5555"/>
                    <a:pt x="392" y="5813"/>
                    <a:pt x="784" y="5813"/>
                  </a:cubicBezTo>
                  <a:cubicBezTo>
                    <a:pt x="1176" y="5813"/>
                    <a:pt x="1568" y="5555"/>
                    <a:pt x="1568" y="5038"/>
                  </a:cubicBezTo>
                  <a:cubicBezTo>
                    <a:pt x="1568" y="4504"/>
                    <a:pt x="1176" y="4237"/>
                    <a:pt x="784" y="4237"/>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3140;p76">
              <a:extLst>
                <a:ext uri="{FF2B5EF4-FFF2-40B4-BE49-F238E27FC236}">
                  <a16:creationId xmlns:a16="http://schemas.microsoft.com/office/drawing/2014/main" id="{1D0039BB-BA07-8F38-AD50-DE19D55CF8A1}"/>
                </a:ext>
              </a:extLst>
            </p:cNvPr>
            <p:cNvSpPr/>
            <p:nvPr/>
          </p:nvSpPr>
          <p:spPr>
            <a:xfrm>
              <a:off x="2947275" y="4114225"/>
              <a:ext cx="1480250" cy="5025"/>
            </a:xfrm>
            <a:custGeom>
              <a:avLst/>
              <a:gdLst/>
              <a:ahLst/>
              <a:cxnLst/>
              <a:rect l="l" t="t" r="r" b="b"/>
              <a:pathLst>
                <a:path w="59210" h="201" extrusionOk="0">
                  <a:moveTo>
                    <a:pt x="29622" y="0"/>
                  </a:moveTo>
                  <a:cubicBezTo>
                    <a:pt x="13243" y="0"/>
                    <a:pt x="1" y="34"/>
                    <a:pt x="1" y="100"/>
                  </a:cubicBezTo>
                  <a:cubicBezTo>
                    <a:pt x="1" y="134"/>
                    <a:pt x="13277" y="200"/>
                    <a:pt x="29622" y="200"/>
                  </a:cubicBezTo>
                  <a:cubicBezTo>
                    <a:pt x="45967" y="200"/>
                    <a:pt x="59209" y="134"/>
                    <a:pt x="59209" y="100"/>
                  </a:cubicBezTo>
                  <a:cubicBezTo>
                    <a:pt x="59209" y="67"/>
                    <a:pt x="45967" y="0"/>
                    <a:pt x="296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3141;p76">
              <a:extLst>
                <a:ext uri="{FF2B5EF4-FFF2-40B4-BE49-F238E27FC236}">
                  <a16:creationId xmlns:a16="http://schemas.microsoft.com/office/drawing/2014/main" id="{35D7B0CA-5888-3B4D-E210-D9C08B65B686}"/>
                </a:ext>
              </a:extLst>
            </p:cNvPr>
            <p:cNvSpPr/>
            <p:nvPr/>
          </p:nvSpPr>
          <p:spPr>
            <a:xfrm>
              <a:off x="2947275" y="4262650"/>
              <a:ext cx="1480250" cy="4200"/>
            </a:xfrm>
            <a:custGeom>
              <a:avLst/>
              <a:gdLst/>
              <a:ahLst/>
              <a:cxnLst/>
              <a:rect l="l" t="t" r="r" b="b"/>
              <a:pathLst>
                <a:path w="59210" h="168" extrusionOk="0">
                  <a:moveTo>
                    <a:pt x="29622" y="1"/>
                  </a:moveTo>
                  <a:cubicBezTo>
                    <a:pt x="13243" y="1"/>
                    <a:pt x="1" y="34"/>
                    <a:pt x="1" y="68"/>
                  </a:cubicBezTo>
                  <a:cubicBezTo>
                    <a:pt x="1" y="134"/>
                    <a:pt x="13277" y="168"/>
                    <a:pt x="29622" y="168"/>
                  </a:cubicBezTo>
                  <a:cubicBezTo>
                    <a:pt x="45967" y="168"/>
                    <a:pt x="59209" y="134"/>
                    <a:pt x="59209" y="68"/>
                  </a:cubicBezTo>
                  <a:cubicBezTo>
                    <a:pt x="59209" y="34"/>
                    <a:pt x="45967" y="1"/>
                    <a:pt x="296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3142;p76">
              <a:extLst>
                <a:ext uri="{FF2B5EF4-FFF2-40B4-BE49-F238E27FC236}">
                  <a16:creationId xmlns:a16="http://schemas.microsoft.com/office/drawing/2014/main" id="{AC416953-63C0-E8D0-E1C7-A4F84B016197}"/>
                </a:ext>
              </a:extLst>
            </p:cNvPr>
            <p:cNvSpPr/>
            <p:nvPr/>
          </p:nvSpPr>
          <p:spPr>
            <a:xfrm>
              <a:off x="3365900" y="4410275"/>
              <a:ext cx="643000" cy="4175"/>
            </a:xfrm>
            <a:custGeom>
              <a:avLst/>
              <a:gdLst/>
              <a:ahLst/>
              <a:cxnLst/>
              <a:rect l="l" t="t" r="r" b="b"/>
              <a:pathLst>
                <a:path w="25720" h="167" extrusionOk="0">
                  <a:moveTo>
                    <a:pt x="12843" y="0"/>
                  </a:moveTo>
                  <a:cubicBezTo>
                    <a:pt x="5738" y="0"/>
                    <a:pt x="1" y="33"/>
                    <a:pt x="1" y="100"/>
                  </a:cubicBezTo>
                  <a:cubicBezTo>
                    <a:pt x="1" y="134"/>
                    <a:pt x="5738" y="167"/>
                    <a:pt x="12843" y="167"/>
                  </a:cubicBezTo>
                  <a:cubicBezTo>
                    <a:pt x="19948" y="167"/>
                    <a:pt x="25719" y="134"/>
                    <a:pt x="25719" y="100"/>
                  </a:cubicBezTo>
                  <a:cubicBezTo>
                    <a:pt x="25719" y="33"/>
                    <a:pt x="19948" y="0"/>
                    <a:pt x="128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3143;p76">
              <a:extLst>
                <a:ext uri="{FF2B5EF4-FFF2-40B4-BE49-F238E27FC236}">
                  <a16:creationId xmlns:a16="http://schemas.microsoft.com/office/drawing/2014/main" id="{314C5E72-56CA-0490-0970-777FDDE1519B}"/>
                </a:ext>
              </a:extLst>
            </p:cNvPr>
            <p:cNvSpPr/>
            <p:nvPr/>
          </p:nvSpPr>
          <p:spPr>
            <a:xfrm>
              <a:off x="2815525" y="1774850"/>
              <a:ext cx="1757925" cy="1601575"/>
            </a:xfrm>
            <a:custGeom>
              <a:avLst/>
              <a:gdLst/>
              <a:ahLst/>
              <a:cxnLst/>
              <a:rect l="l" t="t" r="r" b="b"/>
              <a:pathLst>
                <a:path w="70317" h="64063" extrusionOk="0">
                  <a:moveTo>
                    <a:pt x="35159" y="0"/>
                  </a:moveTo>
                  <a:cubicBezTo>
                    <a:pt x="26961" y="0"/>
                    <a:pt x="18764" y="3127"/>
                    <a:pt x="12509" y="9382"/>
                  </a:cubicBezTo>
                  <a:cubicBezTo>
                    <a:pt x="0" y="21891"/>
                    <a:pt x="0" y="42172"/>
                    <a:pt x="12509" y="54681"/>
                  </a:cubicBezTo>
                  <a:cubicBezTo>
                    <a:pt x="18764" y="60935"/>
                    <a:pt x="26961" y="64063"/>
                    <a:pt x="35159" y="64063"/>
                  </a:cubicBezTo>
                  <a:cubicBezTo>
                    <a:pt x="43356" y="64063"/>
                    <a:pt x="51554" y="60935"/>
                    <a:pt x="57808" y="54681"/>
                  </a:cubicBezTo>
                  <a:cubicBezTo>
                    <a:pt x="70317" y="42172"/>
                    <a:pt x="70317" y="21891"/>
                    <a:pt x="57808" y="9382"/>
                  </a:cubicBezTo>
                  <a:cubicBezTo>
                    <a:pt x="51554" y="3127"/>
                    <a:pt x="43356" y="0"/>
                    <a:pt x="35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3144;p76">
              <a:extLst>
                <a:ext uri="{FF2B5EF4-FFF2-40B4-BE49-F238E27FC236}">
                  <a16:creationId xmlns:a16="http://schemas.microsoft.com/office/drawing/2014/main" id="{3227A06A-DD90-6773-A7F5-58FBA0E7237B}"/>
                </a:ext>
              </a:extLst>
            </p:cNvPr>
            <p:cNvSpPr/>
            <p:nvPr/>
          </p:nvSpPr>
          <p:spPr>
            <a:xfrm>
              <a:off x="3686975" y="1410225"/>
              <a:ext cx="536225" cy="931075"/>
            </a:xfrm>
            <a:custGeom>
              <a:avLst/>
              <a:gdLst/>
              <a:ahLst/>
              <a:cxnLst/>
              <a:rect l="l" t="t" r="r" b="b"/>
              <a:pathLst>
                <a:path w="21449" h="37243" extrusionOk="0">
                  <a:moveTo>
                    <a:pt x="4334" y="1"/>
                  </a:moveTo>
                  <a:cubicBezTo>
                    <a:pt x="2817" y="1"/>
                    <a:pt x="1281" y="565"/>
                    <a:pt x="0" y="1884"/>
                  </a:cubicBezTo>
                  <a:lnTo>
                    <a:pt x="7773" y="31505"/>
                  </a:lnTo>
                  <a:cubicBezTo>
                    <a:pt x="12176" y="32273"/>
                    <a:pt x="16212" y="34341"/>
                    <a:pt x="20081" y="37243"/>
                  </a:cubicBezTo>
                  <a:cubicBezTo>
                    <a:pt x="20015" y="34875"/>
                    <a:pt x="21449" y="32473"/>
                    <a:pt x="20615" y="30271"/>
                  </a:cubicBezTo>
                  <a:cubicBezTo>
                    <a:pt x="19981" y="28637"/>
                    <a:pt x="18213" y="27636"/>
                    <a:pt x="17513" y="26035"/>
                  </a:cubicBezTo>
                  <a:cubicBezTo>
                    <a:pt x="16812" y="24434"/>
                    <a:pt x="17246" y="22699"/>
                    <a:pt x="17546" y="21031"/>
                  </a:cubicBezTo>
                  <a:cubicBezTo>
                    <a:pt x="17813" y="19363"/>
                    <a:pt x="17880" y="17429"/>
                    <a:pt x="16712" y="16228"/>
                  </a:cubicBezTo>
                  <a:cubicBezTo>
                    <a:pt x="15745" y="15227"/>
                    <a:pt x="14177" y="14994"/>
                    <a:pt x="13176" y="14060"/>
                  </a:cubicBezTo>
                  <a:cubicBezTo>
                    <a:pt x="12242" y="13226"/>
                    <a:pt x="11875" y="11891"/>
                    <a:pt x="11809" y="10624"/>
                  </a:cubicBezTo>
                  <a:cubicBezTo>
                    <a:pt x="11742" y="9356"/>
                    <a:pt x="11875" y="8089"/>
                    <a:pt x="11709" y="6821"/>
                  </a:cubicBezTo>
                  <a:cubicBezTo>
                    <a:pt x="11342" y="4219"/>
                    <a:pt x="9741" y="1918"/>
                    <a:pt x="7372" y="750"/>
                  </a:cubicBezTo>
                  <a:cubicBezTo>
                    <a:pt x="6430" y="272"/>
                    <a:pt x="5386" y="1"/>
                    <a:pt x="43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3145;p76">
              <a:extLst>
                <a:ext uri="{FF2B5EF4-FFF2-40B4-BE49-F238E27FC236}">
                  <a16:creationId xmlns:a16="http://schemas.microsoft.com/office/drawing/2014/main" id="{FD6E9E0A-BC7C-A305-4825-B6E12B94FF66}"/>
                </a:ext>
              </a:extLst>
            </p:cNvPr>
            <p:cNvSpPr/>
            <p:nvPr/>
          </p:nvSpPr>
          <p:spPr>
            <a:xfrm>
              <a:off x="3968000" y="1634950"/>
              <a:ext cx="243525" cy="463125"/>
            </a:xfrm>
            <a:custGeom>
              <a:avLst/>
              <a:gdLst/>
              <a:ahLst/>
              <a:cxnLst/>
              <a:rect l="l" t="t" r="r" b="b"/>
              <a:pathLst>
                <a:path w="9741" h="18525" extrusionOk="0">
                  <a:moveTo>
                    <a:pt x="234" y="0"/>
                  </a:moveTo>
                  <a:lnTo>
                    <a:pt x="234" y="0"/>
                  </a:lnTo>
                  <a:cubicBezTo>
                    <a:pt x="167" y="100"/>
                    <a:pt x="134" y="167"/>
                    <a:pt x="134" y="267"/>
                  </a:cubicBezTo>
                  <a:cubicBezTo>
                    <a:pt x="67" y="534"/>
                    <a:pt x="34" y="768"/>
                    <a:pt x="1" y="1034"/>
                  </a:cubicBezTo>
                  <a:cubicBezTo>
                    <a:pt x="1" y="1468"/>
                    <a:pt x="34" y="1868"/>
                    <a:pt x="134" y="2269"/>
                  </a:cubicBezTo>
                  <a:cubicBezTo>
                    <a:pt x="468" y="3469"/>
                    <a:pt x="1302" y="4470"/>
                    <a:pt x="2436" y="4971"/>
                  </a:cubicBezTo>
                  <a:cubicBezTo>
                    <a:pt x="3070" y="5271"/>
                    <a:pt x="3803" y="5504"/>
                    <a:pt x="4504" y="5838"/>
                  </a:cubicBezTo>
                  <a:cubicBezTo>
                    <a:pt x="6072" y="6605"/>
                    <a:pt x="7172" y="8073"/>
                    <a:pt x="7473" y="9774"/>
                  </a:cubicBezTo>
                  <a:cubicBezTo>
                    <a:pt x="7606" y="10641"/>
                    <a:pt x="7573" y="11542"/>
                    <a:pt x="7273" y="12376"/>
                  </a:cubicBezTo>
                  <a:cubicBezTo>
                    <a:pt x="7006" y="13210"/>
                    <a:pt x="6639" y="13977"/>
                    <a:pt x="6439" y="14744"/>
                  </a:cubicBezTo>
                  <a:cubicBezTo>
                    <a:pt x="6205" y="15478"/>
                    <a:pt x="6172" y="16279"/>
                    <a:pt x="6405" y="17013"/>
                  </a:cubicBezTo>
                  <a:cubicBezTo>
                    <a:pt x="6605" y="17680"/>
                    <a:pt x="7106" y="18213"/>
                    <a:pt x="7740" y="18447"/>
                  </a:cubicBezTo>
                  <a:cubicBezTo>
                    <a:pt x="7913" y="18498"/>
                    <a:pt x="8090" y="18524"/>
                    <a:pt x="8265" y="18524"/>
                  </a:cubicBezTo>
                  <a:cubicBezTo>
                    <a:pt x="8659" y="18524"/>
                    <a:pt x="9040" y="18391"/>
                    <a:pt x="9341" y="18113"/>
                  </a:cubicBezTo>
                  <a:cubicBezTo>
                    <a:pt x="9641" y="17813"/>
                    <a:pt x="9741" y="17379"/>
                    <a:pt x="9674" y="16946"/>
                  </a:cubicBezTo>
                  <a:cubicBezTo>
                    <a:pt x="9608" y="16679"/>
                    <a:pt x="9474" y="16445"/>
                    <a:pt x="9274" y="16279"/>
                  </a:cubicBezTo>
                  <a:cubicBezTo>
                    <a:pt x="9207" y="16212"/>
                    <a:pt x="9107" y="16179"/>
                    <a:pt x="9007" y="16145"/>
                  </a:cubicBezTo>
                  <a:lnTo>
                    <a:pt x="9007" y="16145"/>
                  </a:lnTo>
                  <a:cubicBezTo>
                    <a:pt x="9007" y="16179"/>
                    <a:pt x="9107" y="16179"/>
                    <a:pt x="9241" y="16312"/>
                  </a:cubicBezTo>
                  <a:cubicBezTo>
                    <a:pt x="9441" y="16479"/>
                    <a:pt x="9574" y="16712"/>
                    <a:pt x="9608" y="16946"/>
                  </a:cubicBezTo>
                  <a:cubicBezTo>
                    <a:pt x="9674" y="17346"/>
                    <a:pt x="9541" y="17746"/>
                    <a:pt x="9274" y="18047"/>
                  </a:cubicBezTo>
                  <a:cubicBezTo>
                    <a:pt x="9001" y="18274"/>
                    <a:pt x="8651" y="18393"/>
                    <a:pt x="8298" y="18393"/>
                  </a:cubicBezTo>
                  <a:cubicBezTo>
                    <a:pt x="8132" y="18393"/>
                    <a:pt x="7966" y="18367"/>
                    <a:pt x="7806" y="18313"/>
                  </a:cubicBezTo>
                  <a:cubicBezTo>
                    <a:pt x="7172" y="18113"/>
                    <a:pt x="6705" y="17580"/>
                    <a:pt x="6539" y="16979"/>
                  </a:cubicBezTo>
                  <a:cubicBezTo>
                    <a:pt x="6339" y="16245"/>
                    <a:pt x="6372" y="15478"/>
                    <a:pt x="6605" y="14778"/>
                  </a:cubicBezTo>
                  <a:cubicBezTo>
                    <a:pt x="6806" y="14010"/>
                    <a:pt x="7172" y="13277"/>
                    <a:pt x="7439" y="12443"/>
                  </a:cubicBezTo>
                  <a:cubicBezTo>
                    <a:pt x="7740" y="11575"/>
                    <a:pt x="7773" y="10641"/>
                    <a:pt x="7639" y="9741"/>
                  </a:cubicBezTo>
                  <a:cubicBezTo>
                    <a:pt x="7306" y="7973"/>
                    <a:pt x="6172" y="6472"/>
                    <a:pt x="4571" y="5704"/>
                  </a:cubicBezTo>
                  <a:cubicBezTo>
                    <a:pt x="3837" y="5337"/>
                    <a:pt x="3136" y="5137"/>
                    <a:pt x="2502" y="4837"/>
                  </a:cubicBezTo>
                  <a:cubicBezTo>
                    <a:pt x="1001" y="4170"/>
                    <a:pt x="34" y="2669"/>
                    <a:pt x="67" y="1034"/>
                  </a:cubicBezTo>
                  <a:cubicBezTo>
                    <a:pt x="101" y="667"/>
                    <a:pt x="134" y="334"/>
                    <a:pt x="2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3146;p76">
              <a:extLst>
                <a:ext uri="{FF2B5EF4-FFF2-40B4-BE49-F238E27FC236}">
                  <a16:creationId xmlns:a16="http://schemas.microsoft.com/office/drawing/2014/main" id="{02BD11BD-CE26-FAC5-1A70-C0599C3732B1}"/>
                </a:ext>
              </a:extLst>
            </p:cNvPr>
            <p:cNvSpPr/>
            <p:nvPr/>
          </p:nvSpPr>
          <p:spPr>
            <a:xfrm>
              <a:off x="3218300" y="1525700"/>
              <a:ext cx="427825" cy="818950"/>
            </a:xfrm>
            <a:custGeom>
              <a:avLst/>
              <a:gdLst/>
              <a:ahLst/>
              <a:cxnLst/>
              <a:rect l="l" t="t" r="r" b="b"/>
              <a:pathLst>
                <a:path w="17113" h="32758" extrusionOk="0">
                  <a:moveTo>
                    <a:pt x="11409" y="1"/>
                  </a:moveTo>
                  <a:cubicBezTo>
                    <a:pt x="10275" y="3036"/>
                    <a:pt x="9774" y="5504"/>
                    <a:pt x="8673" y="7940"/>
                  </a:cubicBezTo>
                  <a:cubicBezTo>
                    <a:pt x="8073" y="9307"/>
                    <a:pt x="7239" y="10675"/>
                    <a:pt x="7306" y="12176"/>
                  </a:cubicBezTo>
                  <a:cubicBezTo>
                    <a:pt x="7373" y="13210"/>
                    <a:pt x="7840" y="14177"/>
                    <a:pt x="7806" y="15211"/>
                  </a:cubicBezTo>
                  <a:cubicBezTo>
                    <a:pt x="7773" y="17013"/>
                    <a:pt x="6238" y="18380"/>
                    <a:pt x="4871" y="19581"/>
                  </a:cubicBezTo>
                  <a:cubicBezTo>
                    <a:pt x="3503" y="20782"/>
                    <a:pt x="2069" y="22350"/>
                    <a:pt x="2369" y="24118"/>
                  </a:cubicBezTo>
                  <a:cubicBezTo>
                    <a:pt x="2502" y="24918"/>
                    <a:pt x="2936" y="25619"/>
                    <a:pt x="3003" y="26419"/>
                  </a:cubicBezTo>
                  <a:cubicBezTo>
                    <a:pt x="3069" y="27387"/>
                    <a:pt x="2569" y="28287"/>
                    <a:pt x="2002" y="29055"/>
                  </a:cubicBezTo>
                  <a:cubicBezTo>
                    <a:pt x="1335" y="29755"/>
                    <a:pt x="768" y="30522"/>
                    <a:pt x="201" y="31323"/>
                  </a:cubicBezTo>
                  <a:lnTo>
                    <a:pt x="1" y="32757"/>
                  </a:lnTo>
                  <a:lnTo>
                    <a:pt x="17113" y="27353"/>
                  </a:lnTo>
                  <a:lnTo>
                    <a:pt x="114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3147;p76">
              <a:extLst>
                <a:ext uri="{FF2B5EF4-FFF2-40B4-BE49-F238E27FC236}">
                  <a16:creationId xmlns:a16="http://schemas.microsoft.com/office/drawing/2014/main" id="{04B852BA-DB33-46A4-D19F-1B88C2A18846}"/>
                </a:ext>
              </a:extLst>
            </p:cNvPr>
            <p:cNvSpPr/>
            <p:nvPr/>
          </p:nvSpPr>
          <p:spPr>
            <a:xfrm>
              <a:off x="4245700" y="1889075"/>
              <a:ext cx="301900" cy="363000"/>
            </a:xfrm>
            <a:custGeom>
              <a:avLst/>
              <a:gdLst/>
              <a:ahLst/>
              <a:cxnLst/>
              <a:rect l="l" t="t" r="r" b="b"/>
              <a:pathLst>
                <a:path w="12076" h="14520" extrusionOk="0">
                  <a:moveTo>
                    <a:pt x="6617" y="0"/>
                  </a:moveTo>
                  <a:cubicBezTo>
                    <a:pt x="6591" y="0"/>
                    <a:pt x="6565" y="3"/>
                    <a:pt x="6539" y="9"/>
                  </a:cubicBezTo>
                  <a:cubicBezTo>
                    <a:pt x="5905" y="176"/>
                    <a:pt x="6338" y="1277"/>
                    <a:pt x="6338" y="1277"/>
                  </a:cubicBezTo>
                  <a:cubicBezTo>
                    <a:pt x="6338" y="1277"/>
                    <a:pt x="7473" y="6647"/>
                    <a:pt x="6939" y="6747"/>
                  </a:cubicBezTo>
                  <a:cubicBezTo>
                    <a:pt x="6927" y="6750"/>
                    <a:pt x="6915" y="6752"/>
                    <a:pt x="6903" y="6752"/>
                  </a:cubicBezTo>
                  <a:cubicBezTo>
                    <a:pt x="6340" y="6752"/>
                    <a:pt x="5600" y="3723"/>
                    <a:pt x="5404" y="2678"/>
                  </a:cubicBezTo>
                  <a:cubicBezTo>
                    <a:pt x="5285" y="1914"/>
                    <a:pt x="4961" y="1526"/>
                    <a:pt x="4627" y="1526"/>
                  </a:cubicBezTo>
                  <a:cubicBezTo>
                    <a:pt x="4494" y="1526"/>
                    <a:pt x="4360" y="1587"/>
                    <a:pt x="4237" y="1710"/>
                  </a:cubicBezTo>
                  <a:cubicBezTo>
                    <a:pt x="3970" y="2044"/>
                    <a:pt x="4470" y="5346"/>
                    <a:pt x="4671" y="6381"/>
                  </a:cubicBezTo>
                  <a:cubicBezTo>
                    <a:pt x="4837" y="7269"/>
                    <a:pt x="5304" y="9404"/>
                    <a:pt x="4610" y="9404"/>
                  </a:cubicBezTo>
                  <a:cubicBezTo>
                    <a:pt x="4470" y="9404"/>
                    <a:pt x="4283" y="9317"/>
                    <a:pt x="4037" y="9116"/>
                  </a:cubicBezTo>
                  <a:cubicBezTo>
                    <a:pt x="2789" y="8095"/>
                    <a:pt x="1469" y="7677"/>
                    <a:pt x="794" y="7677"/>
                  </a:cubicBezTo>
                  <a:cubicBezTo>
                    <a:pt x="675" y="7677"/>
                    <a:pt x="576" y="7690"/>
                    <a:pt x="501" y="7715"/>
                  </a:cubicBezTo>
                  <a:cubicBezTo>
                    <a:pt x="1" y="7915"/>
                    <a:pt x="101" y="8649"/>
                    <a:pt x="668" y="8816"/>
                  </a:cubicBezTo>
                  <a:cubicBezTo>
                    <a:pt x="1268" y="9049"/>
                    <a:pt x="1835" y="9349"/>
                    <a:pt x="2336" y="9750"/>
                  </a:cubicBezTo>
                  <a:cubicBezTo>
                    <a:pt x="2736" y="10050"/>
                    <a:pt x="3103" y="10417"/>
                    <a:pt x="3436" y="10784"/>
                  </a:cubicBezTo>
                  <a:cubicBezTo>
                    <a:pt x="3837" y="11217"/>
                    <a:pt x="5171" y="12852"/>
                    <a:pt x="5505" y="14520"/>
                  </a:cubicBezTo>
                  <a:lnTo>
                    <a:pt x="12043" y="11851"/>
                  </a:lnTo>
                  <a:lnTo>
                    <a:pt x="12076" y="11884"/>
                  </a:lnTo>
                  <a:cubicBezTo>
                    <a:pt x="11676" y="9016"/>
                    <a:pt x="12043" y="6114"/>
                    <a:pt x="11942" y="4613"/>
                  </a:cubicBezTo>
                  <a:cubicBezTo>
                    <a:pt x="11774" y="2286"/>
                    <a:pt x="11559" y="1915"/>
                    <a:pt x="11316" y="1915"/>
                  </a:cubicBezTo>
                  <a:cubicBezTo>
                    <a:pt x="11270" y="1915"/>
                    <a:pt x="11223" y="1928"/>
                    <a:pt x="11175" y="1944"/>
                  </a:cubicBezTo>
                  <a:cubicBezTo>
                    <a:pt x="10381" y="2097"/>
                    <a:pt x="11181" y="6053"/>
                    <a:pt x="10707" y="6053"/>
                  </a:cubicBezTo>
                  <a:cubicBezTo>
                    <a:pt x="10663" y="6053"/>
                    <a:pt x="10609" y="6020"/>
                    <a:pt x="10541" y="5947"/>
                  </a:cubicBezTo>
                  <a:cubicBezTo>
                    <a:pt x="9727" y="5067"/>
                    <a:pt x="9899" y="268"/>
                    <a:pt x="9098" y="268"/>
                  </a:cubicBezTo>
                  <a:cubicBezTo>
                    <a:pt x="9079" y="268"/>
                    <a:pt x="9060" y="271"/>
                    <a:pt x="9040" y="276"/>
                  </a:cubicBezTo>
                  <a:cubicBezTo>
                    <a:pt x="7873" y="610"/>
                    <a:pt x="9040" y="5513"/>
                    <a:pt x="9107" y="5914"/>
                  </a:cubicBezTo>
                  <a:cubicBezTo>
                    <a:pt x="9145" y="6160"/>
                    <a:pt x="8967" y="6299"/>
                    <a:pt x="8800" y="6299"/>
                  </a:cubicBezTo>
                  <a:cubicBezTo>
                    <a:pt x="8674" y="6299"/>
                    <a:pt x="8554" y="6219"/>
                    <a:pt x="8540" y="6047"/>
                  </a:cubicBezTo>
                  <a:cubicBezTo>
                    <a:pt x="8475" y="5525"/>
                    <a:pt x="7740" y="0"/>
                    <a:pt x="6617"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3148;p76">
              <a:extLst>
                <a:ext uri="{FF2B5EF4-FFF2-40B4-BE49-F238E27FC236}">
                  <a16:creationId xmlns:a16="http://schemas.microsoft.com/office/drawing/2014/main" id="{C6895FB7-528F-A687-F216-2A689AF17123}"/>
                </a:ext>
              </a:extLst>
            </p:cNvPr>
            <p:cNvSpPr/>
            <p:nvPr/>
          </p:nvSpPr>
          <p:spPr>
            <a:xfrm>
              <a:off x="4386625" y="2139250"/>
              <a:ext cx="115125" cy="46950"/>
            </a:xfrm>
            <a:custGeom>
              <a:avLst/>
              <a:gdLst/>
              <a:ahLst/>
              <a:cxnLst/>
              <a:rect l="l" t="t" r="r" b="b"/>
              <a:pathLst>
                <a:path w="4605" h="1878" extrusionOk="0">
                  <a:moveTo>
                    <a:pt x="683" y="1"/>
                  </a:moveTo>
                  <a:cubicBezTo>
                    <a:pt x="443" y="1"/>
                    <a:pt x="222" y="66"/>
                    <a:pt x="1" y="176"/>
                  </a:cubicBezTo>
                  <a:cubicBezTo>
                    <a:pt x="1" y="181"/>
                    <a:pt x="9" y="183"/>
                    <a:pt x="23" y="183"/>
                  </a:cubicBezTo>
                  <a:cubicBezTo>
                    <a:pt x="80" y="183"/>
                    <a:pt x="243" y="153"/>
                    <a:pt x="479" y="153"/>
                  </a:cubicBezTo>
                  <a:cubicBezTo>
                    <a:pt x="585" y="153"/>
                    <a:pt x="704" y="159"/>
                    <a:pt x="835" y="176"/>
                  </a:cubicBezTo>
                  <a:cubicBezTo>
                    <a:pt x="1502" y="243"/>
                    <a:pt x="2136" y="476"/>
                    <a:pt x="2636" y="910"/>
                  </a:cubicBezTo>
                  <a:cubicBezTo>
                    <a:pt x="2903" y="1110"/>
                    <a:pt x="3137" y="1377"/>
                    <a:pt x="3303" y="1677"/>
                  </a:cubicBezTo>
                  <a:lnTo>
                    <a:pt x="3403" y="1877"/>
                  </a:lnTo>
                  <a:lnTo>
                    <a:pt x="3470" y="1644"/>
                  </a:lnTo>
                  <a:cubicBezTo>
                    <a:pt x="3604" y="1244"/>
                    <a:pt x="3837" y="877"/>
                    <a:pt x="4204" y="643"/>
                  </a:cubicBezTo>
                  <a:cubicBezTo>
                    <a:pt x="4437" y="476"/>
                    <a:pt x="4604" y="443"/>
                    <a:pt x="4604" y="410"/>
                  </a:cubicBezTo>
                  <a:cubicBezTo>
                    <a:pt x="4437" y="410"/>
                    <a:pt x="4271" y="443"/>
                    <a:pt x="4104" y="543"/>
                  </a:cubicBezTo>
                  <a:cubicBezTo>
                    <a:pt x="3770" y="738"/>
                    <a:pt x="3505" y="1026"/>
                    <a:pt x="3349" y="1369"/>
                  </a:cubicBezTo>
                  <a:lnTo>
                    <a:pt x="3349" y="1369"/>
                  </a:lnTo>
                  <a:cubicBezTo>
                    <a:pt x="3178" y="1129"/>
                    <a:pt x="2984" y="898"/>
                    <a:pt x="2770" y="710"/>
                  </a:cubicBezTo>
                  <a:cubicBezTo>
                    <a:pt x="2203" y="276"/>
                    <a:pt x="1535" y="9"/>
                    <a:pt x="835" y="9"/>
                  </a:cubicBezTo>
                  <a:cubicBezTo>
                    <a:pt x="783" y="4"/>
                    <a:pt x="733" y="1"/>
                    <a:pt x="68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3149;p76">
              <a:extLst>
                <a:ext uri="{FF2B5EF4-FFF2-40B4-BE49-F238E27FC236}">
                  <a16:creationId xmlns:a16="http://schemas.microsoft.com/office/drawing/2014/main" id="{81BB86E9-3BF8-EC38-99B3-6F9C353451E6}"/>
                </a:ext>
              </a:extLst>
            </p:cNvPr>
            <p:cNvSpPr/>
            <p:nvPr/>
          </p:nvSpPr>
          <p:spPr>
            <a:xfrm>
              <a:off x="2947275" y="2172000"/>
              <a:ext cx="1835500" cy="1203200"/>
            </a:xfrm>
            <a:custGeom>
              <a:avLst/>
              <a:gdLst/>
              <a:ahLst/>
              <a:cxnLst/>
              <a:rect l="l" t="t" r="r" b="b"/>
              <a:pathLst>
                <a:path w="73420" h="48128" extrusionOk="0">
                  <a:moveTo>
                    <a:pt x="64246" y="0"/>
                  </a:moveTo>
                  <a:lnTo>
                    <a:pt x="56975" y="2869"/>
                  </a:lnTo>
                  <a:lnTo>
                    <a:pt x="59076" y="19147"/>
                  </a:lnTo>
                  <a:lnTo>
                    <a:pt x="57542" y="16812"/>
                  </a:lnTo>
                  <a:lnTo>
                    <a:pt x="54673" y="13043"/>
                  </a:lnTo>
                  <a:cubicBezTo>
                    <a:pt x="48801" y="2952"/>
                    <a:pt x="41690" y="1751"/>
                    <a:pt x="38638" y="1751"/>
                  </a:cubicBezTo>
                  <a:cubicBezTo>
                    <a:pt x="37684" y="1751"/>
                    <a:pt x="37127" y="1868"/>
                    <a:pt x="37127" y="1868"/>
                  </a:cubicBezTo>
                  <a:lnTo>
                    <a:pt x="24151" y="868"/>
                  </a:lnTo>
                  <a:cubicBezTo>
                    <a:pt x="24151" y="868"/>
                    <a:pt x="15912" y="1034"/>
                    <a:pt x="11175" y="6405"/>
                  </a:cubicBezTo>
                  <a:cubicBezTo>
                    <a:pt x="9974" y="7773"/>
                    <a:pt x="2903" y="21883"/>
                    <a:pt x="1" y="27754"/>
                  </a:cubicBezTo>
                  <a:cubicBezTo>
                    <a:pt x="1802" y="32324"/>
                    <a:pt x="4604" y="36426"/>
                    <a:pt x="8240" y="39729"/>
                  </a:cubicBezTo>
                  <a:lnTo>
                    <a:pt x="15645" y="24418"/>
                  </a:lnTo>
                  <a:lnTo>
                    <a:pt x="16879" y="29788"/>
                  </a:lnTo>
                  <a:cubicBezTo>
                    <a:pt x="17713" y="32690"/>
                    <a:pt x="17747" y="35793"/>
                    <a:pt x="16913" y="38728"/>
                  </a:cubicBezTo>
                  <a:lnTo>
                    <a:pt x="14911" y="44466"/>
                  </a:lnTo>
                  <a:cubicBezTo>
                    <a:pt x="19587" y="46908"/>
                    <a:pt x="24713" y="48128"/>
                    <a:pt x="29832" y="48128"/>
                  </a:cubicBezTo>
                  <a:cubicBezTo>
                    <a:pt x="35339" y="48128"/>
                    <a:pt x="40840" y="46716"/>
                    <a:pt x="45767" y="43898"/>
                  </a:cubicBezTo>
                  <a:lnTo>
                    <a:pt x="43899" y="39395"/>
                  </a:lnTo>
                  <a:cubicBezTo>
                    <a:pt x="42598" y="36360"/>
                    <a:pt x="42297" y="32991"/>
                    <a:pt x="42931" y="29788"/>
                  </a:cubicBezTo>
                  <a:lnTo>
                    <a:pt x="44332" y="22850"/>
                  </a:lnTo>
                  <a:lnTo>
                    <a:pt x="52071" y="30222"/>
                  </a:lnTo>
                  <a:cubicBezTo>
                    <a:pt x="52872" y="31123"/>
                    <a:pt x="53772" y="31957"/>
                    <a:pt x="54706" y="32724"/>
                  </a:cubicBezTo>
                  <a:cubicBezTo>
                    <a:pt x="58309" y="35559"/>
                    <a:pt x="61111" y="35626"/>
                    <a:pt x="61111" y="35626"/>
                  </a:cubicBezTo>
                  <a:cubicBezTo>
                    <a:pt x="73420" y="35159"/>
                    <a:pt x="64247" y="1"/>
                    <a:pt x="6424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3150;p76">
              <a:extLst>
                <a:ext uri="{FF2B5EF4-FFF2-40B4-BE49-F238E27FC236}">
                  <a16:creationId xmlns:a16="http://schemas.microsoft.com/office/drawing/2014/main" id="{79938A32-635D-6A2F-D670-BB9616DF0618}"/>
                </a:ext>
              </a:extLst>
            </p:cNvPr>
            <p:cNvSpPr/>
            <p:nvPr/>
          </p:nvSpPr>
          <p:spPr>
            <a:xfrm>
              <a:off x="3418450" y="2521325"/>
              <a:ext cx="28375" cy="23700"/>
            </a:xfrm>
            <a:custGeom>
              <a:avLst/>
              <a:gdLst/>
              <a:ahLst/>
              <a:cxnLst/>
              <a:rect l="l" t="t" r="r" b="b"/>
              <a:pathLst>
                <a:path w="1135" h="948" extrusionOk="0">
                  <a:moveTo>
                    <a:pt x="712" y="1"/>
                  </a:moveTo>
                  <a:cubicBezTo>
                    <a:pt x="697" y="1"/>
                    <a:pt x="682" y="2"/>
                    <a:pt x="667" y="4"/>
                  </a:cubicBezTo>
                  <a:cubicBezTo>
                    <a:pt x="234" y="4"/>
                    <a:pt x="0" y="504"/>
                    <a:pt x="301" y="805"/>
                  </a:cubicBezTo>
                  <a:cubicBezTo>
                    <a:pt x="399" y="903"/>
                    <a:pt x="523" y="948"/>
                    <a:pt x="645" y="948"/>
                  </a:cubicBezTo>
                  <a:cubicBezTo>
                    <a:pt x="894" y="948"/>
                    <a:pt x="1134" y="762"/>
                    <a:pt x="1134" y="471"/>
                  </a:cubicBezTo>
                  <a:cubicBezTo>
                    <a:pt x="1134" y="221"/>
                    <a:pt x="930" y="1"/>
                    <a:pt x="71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3151;p76">
              <a:extLst>
                <a:ext uri="{FF2B5EF4-FFF2-40B4-BE49-F238E27FC236}">
                  <a16:creationId xmlns:a16="http://schemas.microsoft.com/office/drawing/2014/main" id="{630A0CCD-F512-AD22-E2EC-4F51438C2454}"/>
                </a:ext>
              </a:extLst>
            </p:cNvPr>
            <p:cNvSpPr/>
            <p:nvPr/>
          </p:nvSpPr>
          <p:spPr>
            <a:xfrm>
              <a:off x="3333375" y="2644825"/>
              <a:ext cx="27550" cy="24300"/>
            </a:xfrm>
            <a:custGeom>
              <a:avLst/>
              <a:gdLst/>
              <a:ahLst/>
              <a:cxnLst/>
              <a:rect l="l" t="t" r="r" b="b"/>
              <a:pathLst>
                <a:path w="1102" h="972" extrusionOk="0">
                  <a:moveTo>
                    <a:pt x="635" y="1"/>
                  </a:moveTo>
                  <a:cubicBezTo>
                    <a:pt x="201" y="1"/>
                    <a:pt x="1" y="535"/>
                    <a:pt x="301" y="835"/>
                  </a:cubicBezTo>
                  <a:cubicBezTo>
                    <a:pt x="396" y="930"/>
                    <a:pt x="510" y="971"/>
                    <a:pt x="623" y="971"/>
                  </a:cubicBezTo>
                  <a:cubicBezTo>
                    <a:pt x="867" y="971"/>
                    <a:pt x="1102" y="775"/>
                    <a:pt x="1102" y="501"/>
                  </a:cubicBezTo>
                  <a:cubicBezTo>
                    <a:pt x="1102" y="234"/>
                    <a:pt x="868" y="1"/>
                    <a:pt x="63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3152;p76">
              <a:extLst>
                <a:ext uri="{FF2B5EF4-FFF2-40B4-BE49-F238E27FC236}">
                  <a16:creationId xmlns:a16="http://schemas.microsoft.com/office/drawing/2014/main" id="{5B392BAD-33EB-2891-D0DA-99534244B94A}"/>
                </a:ext>
              </a:extLst>
            </p:cNvPr>
            <p:cNvSpPr/>
            <p:nvPr/>
          </p:nvSpPr>
          <p:spPr>
            <a:xfrm>
              <a:off x="3603575" y="2521325"/>
              <a:ext cx="28375" cy="23700"/>
            </a:xfrm>
            <a:custGeom>
              <a:avLst/>
              <a:gdLst/>
              <a:ahLst/>
              <a:cxnLst/>
              <a:rect l="l" t="t" r="r" b="b"/>
              <a:pathLst>
                <a:path w="1135" h="948" extrusionOk="0">
                  <a:moveTo>
                    <a:pt x="713" y="1"/>
                  </a:moveTo>
                  <a:cubicBezTo>
                    <a:pt x="698" y="1"/>
                    <a:pt x="683" y="2"/>
                    <a:pt x="668" y="4"/>
                  </a:cubicBezTo>
                  <a:cubicBezTo>
                    <a:pt x="234" y="4"/>
                    <a:pt x="1" y="504"/>
                    <a:pt x="301" y="805"/>
                  </a:cubicBezTo>
                  <a:cubicBezTo>
                    <a:pt x="400" y="903"/>
                    <a:pt x="524" y="948"/>
                    <a:pt x="645" y="948"/>
                  </a:cubicBezTo>
                  <a:cubicBezTo>
                    <a:pt x="894" y="948"/>
                    <a:pt x="1135" y="762"/>
                    <a:pt x="1135" y="471"/>
                  </a:cubicBezTo>
                  <a:cubicBezTo>
                    <a:pt x="1135" y="221"/>
                    <a:pt x="930" y="1"/>
                    <a:pt x="71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3153;p76">
              <a:extLst>
                <a:ext uri="{FF2B5EF4-FFF2-40B4-BE49-F238E27FC236}">
                  <a16:creationId xmlns:a16="http://schemas.microsoft.com/office/drawing/2014/main" id="{401464EE-EF3F-1116-EDF6-04BA778648D0}"/>
                </a:ext>
              </a:extLst>
            </p:cNvPr>
            <p:cNvSpPr/>
            <p:nvPr/>
          </p:nvSpPr>
          <p:spPr>
            <a:xfrm>
              <a:off x="3330050" y="2272075"/>
              <a:ext cx="27550" cy="24275"/>
            </a:xfrm>
            <a:custGeom>
              <a:avLst/>
              <a:gdLst/>
              <a:ahLst/>
              <a:cxnLst/>
              <a:rect l="l" t="t" r="r" b="b"/>
              <a:pathLst>
                <a:path w="1102" h="971" extrusionOk="0">
                  <a:moveTo>
                    <a:pt x="634" y="0"/>
                  </a:moveTo>
                  <a:cubicBezTo>
                    <a:pt x="201" y="0"/>
                    <a:pt x="0" y="534"/>
                    <a:pt x="301" y="834"/>
                  </a:cubicBezTo>
                  <a:cubicBezTo>
                    <a:pt x="385" y="929"/>
                    <a:pt x="496" y="970"/>
                    <a:pt x="608" y="970"/>
                  </a:cubicBezTo>
                  <a:cubicBezTo>
                    <a:pt x="851" y="970"/>
                    <a:pt x="1101" y="775"/>
                    <a:pt x="1101" y="501"/>
                  </a:cubicBezTo>
                  <a:cubicBezTo>
                    <a:pt x="1101" y="234"/>
                    <a:pt x="901" y="0"/>
                    <a:pt x="6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3154;p76">
              <a:extLst>
                <a:ext uri="{FF2B5EF4-FFF2-40B4-BE49-F238E27FC236}">
                  <a16:creationId xmlns:a16="http://schemas.microsoft.com/office/drawing/2014/main" id="{6C8FDE2D-02FA-C0DF-10AD-A59B718D6D69}"/>
                </a:ext>
              </a:extLst>
            </p:cNvPr>
            <p:cNvSpPr/>
            <p:nvPr/>
          </p:nvSpPr>
          <p:spPr>
            <a:xfrm>
              <a:off x="3689475" y="2662350"/>
              <a:ext cx="28375" cy="24275"/>
            </a:xfrm>
            <a:custGeom>
              <a:avLst/>
              <a:gdLst/>
              <a:ahLst/>
              <a:cxnLst/>
              <a:rect l="l" t="t" r="r" b="b"/>
              <a:pathLst>
                <a:path w="1135" h="971" extrusionOk="0">
                  <a:moveTo>
                    <a:pt x="634" y="0"/>
                  </a:moveTo>
                  <a:cubicBezTo>
                    <a:pt x="234" y="0"/>
                    <a:pt x="0" y="534"/>
                    <a:pt x="301" y="834"/>
                  </a:cubicBezTo>
                  <a:cubicBezTo>
                    <a:pt x="395" y="929"/>
                    <a:pt x="510" y="971"/>
                    <a:pt x="624" y="971"/>
                  </a:cubicBezTo>
                  <a:cubicBezTo>
                    <a:pt x="870" y="971"/>
                    <a:pt x="1112" y="775"/>
                    <a:pt x="1135" y="501"/>
                  </a:cubicBezTo>
                  <a:cubicBezTo>
                    <a:pt x="1135" y="234"/>
                    <a:pt x="901" y="0"/>
                    <a:pt x="6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3155;p76">
              <a:extLst>
                <a:ext uri="{FF2B5EF4-FFF2-40B4-BE49-F238E27FC236}">
                  <a16:creationId xmlns:a16="http://schemas.microsoft.com/office/drawing/2014/main" id="{052FC261-97C3-87D2-A284-372FBC235EDB}"/>
                </a:ext>
              </a:extLst>
            </p:cNvPr>
            <p:cNvSpPr/>
            <p:nvPr/>
          </p:nvSpPr>
          <p:spPr>
            <a:xfrm>
              <a:off x="3836250" y="2612300"/>
              <a:ext cx="28375" cy="24300"/>
            </a:xfrm>
            <a:custGeom>
              <a:avLst/>
              <a:gdLst/>
              <a:ahLst/>
              <a:cxnLst/>
              <a:rect l="l" t="t" r="r" b="b"/>
              <a:pathLst>
                <a:path w="1135" h="972" extrusionOk="0">
                  <a:moveTo>
                    <a:pt x="634" y="1"/>
                  </a:moveTo>
                  <a:cubicBezTo>
                    <a:pt x="200" y="1"/>
                    <a:pt x="0" y="535"/>
                    <a:pt x="300" y="835"/>
                  </a:cubicBezTo>
                  <a:cubicBezTo>
                    <a:pt x="395" y="930"/>
                    <a:pt x="513" y="971"/>
                    <a:pt x="630" y="971"/>
                  </a:cubicBezTo>
                  <a:cubicBezTo>
                    <a:pt x="884" y="971"/>
                    <a:pt x="1134" y="775"/>
                    <a:pt x="1134" y="501"/>
                  </a:cubicBezTo>
                  <a:cubicBezTo>
                    <a:pt x="1134" y="234"/>
                    <a:pt x="901" y="1"/>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3156;p76">
              <a:extLst>
                <a:ext uri="{FF2B5EF4-FFF2-40B4-BE49-F238E27FC236}">
                  <a16:creationId xmlns:a16="http://schemas.microsoft.com/office/drawing/2014/main" id="{2E3BD6BD-8D33-581C-971B-66BB7BF6768D}"/>
                </a:ext>
              </a:extLst>
            </p:cNvPr>
            <p:cNvSpPr/>
            <p:nvPr/>
          </p:nvSpPr>
          <p:spPr>
            <a:xfrm>
              <a:off x="4073075" y="2493900"/>
              <a:ext cx="28375" cy="23625"/>
            </a:xfrm>
            <a:custGeom>
              <a:avLst/>
              <a:gdLst/>
              <a:ahLst/>
              <a:cxnLst/>
              <a:rect l="l" t="t" r="r" b="b"/>
              <a:pathLst>
                <a:path w="1135" h="945" extrusionOk="0">
                  <a:moveTo>
                    <a:pt x="634" y="0"/>
                  </a:moveTo>
                  <a:cubicBezTo>
                    <a:pt x="234" y="0"/>
                    <a:pt x="1" y="501"/>
                    <a:pt x="301" y="801"/>
                  </a:cubicBezTo>
                  <a:cubicBezTo>
                    <a:pt x="400" y="900"/>
                    <a:pt x="524" y="944"/>
                    <a:pt x="646" y="944"/>
                  </a:cubicBezTo>
                  <a:cubicBezTo>
                    <a:pt x="894" y="944"/>
                    <a:pt x="1135" y="758"/>
                    <a:pt x="1135" y="467"/>
                  </a:cubicBezTo>
                  <a:cubicBezTo>
                    <a:pt x="1135" y="200"/>
                    <a:pt x="901" y="0"/>
                    <a:pt x="6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3157;p76">
              <a:extLst>
                <a:ext uri="{FF2B5EF4-FFF2-40B4-BE49-F238E27FC236}">
                  <a16:creationId xmlns:a16="http://schemas.microsoft.com/office/drawing/2014/main" id="{05FF124A-086F-037D-4424-5895942D7C88}"/>
                </a:ext>
              </a:extLst>
            </p:cNvPr>
            <p:cNvSpPr/>
            <p:nvPr/>
          </p:nvSpPr>
          <p:spPr>
            <a:xfrm>
              <a:off x="4292400" y="2689025"/>
              <a:ext cx="28375" cy="24300"/>
            </a:xfrm>
            <a:custGeom>
              <a:avLst/>
              <a:gdLst/>
              <a:ahLst/>
              <a:cxnLst/>
              <a:rect l="l" t="t" r="r" b="b"/>
              <a:pathLst>
                <a:path w="1135" h="972" extrusionOk="0">
                  <a:moveTo>
                    <a:pt x="668" y="1"/>
                  </a:moveTo>
                  <a:cubicBezTo>
                    <a:pt x="234" y="1"/>
                    <a:pt x="1" y="535"/>
                    <a:pt x="301" y="835"/>
                  </a:cubicBezTo>
                  <a:cubicBezTo>
                    <a:pt x="396" y="929"/>
                    <a:pt x="513" y="971"/>
                    <a:pt x="631" y="971"/>
                  </a:cubicBezTo>
                  <a:cubicBezTo>
                    <a:pt x="885" y="971"/>
                    <a:pt x="1135" y="775"/>
                    <a:pt x="1135" y="501"/>
                  </a:cubicBezTo>
                  <a:cubicBezTo>
                    <a:pt x="1135" y="234"/>
                    <a:pt x="901" y="1"/>
                    <a:pt x="6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3158;p76">
              <a:extLst>
                <a:ext uri="{FF2B5EF4-FFF2-40B4-BE49-F238E27FC236}">
                  <a16:creationId xmlns:a16="http://schemas.microsoft.com/office/drawing/2014/main" id="{A7D86C1B-4217-B0DE-B381-8CB42F74058A}"/>
                </a:ext>
              </a:extLst>
            </p:cNvPr>
            <p:cNvSpPr/>
            <p:nvPr/>
          </p:nvSpPr>
          <p:spPr>
            <a:xfrm>
              <a:off x="4408325" y="2755750"/>
              <a:ext cx="28375" cy="24250"/>
            </a:xfrm>
            <a:custGeom>
              <a:avLst/>
              <a:gdLst/>
              <a:ahLst/>
              <a:cxnLst/>
              <a:rect l="l" t="t" r="r" b="b"/>
              <a:pathLst>
                <a:path w="1135" h="970" extrusionOk="0">
                  <a:moveTo>
                    <a:pt x="634" y="0"/>
                  </a:moveTo>
                  <a:cubicBezTo>
                    <a:pt x="234" y="0"/>
                    <a:pt x="0" y="534"/>
                    <a:pt x="300" y="834"/>
                  </a:cubicBezTo>
                  <a:cubicBezTo>
                    <a:pt x="394" y="928"/>
                    <a:pt x="510" y="970"/>
                    <a:pt x="626" y="970"/>
                  </a:cubicBezTo>
                  <a:cubicBezTo>
                    <a:pt x="881" y="970"/>
                    <a:pt x="1134" y="766"/>
                    <a:pt x="1134" y="467"/>
                  </a:cubicBezTo>
                  <a:cubicBezTo>
                    <a:pt x="1134" y="201"/>
                    <a:pt x="901" y="0"/>
                    <a:pt x="6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3159;p76">
              <a:extLst>
                <a:ext uri="{FF2B5EF4-FFF2-40B4-BE49-F238E27FC236}">
                  <a16:creationId xmlns:a16="http://schemas.microsoft.com/office/drawing/2014/main" id="{52E2F992-3D10-6CBE-EA8A-4AC7D8936921}"/>
                </a:ext>
              </a:extLst>
            </p:cNvPr>
            <p:cNvSpPr/>
            <p:nvPr/>
          </p:nvSpPr>
          <p:spPr>
            <a:xfrm>
              <a:off x="4441675" y="2923375"/>
              <a:ext cx="27550" cy="24275"/>
            </a:xfrm>
            <a:custGeom>
              <a:avLst/>
              <a:gdLst/>
              <a:ahLst/>
              <a:cxnLst/>
              <a:rect l="l" t="t" r="r" b="b"/>
              <a:pathLst>
                <a:path w="1102" h="971" extrusionOk="0">
                  <a:moveTo>
                    <a:pt x="634" y="0"/>
                  </a:moveTo>
                  <a:cubicBezTo>
                    <a:pt x="201" y="0"/>
                    <a:pt x="1" y="534"/>
                    <a:pt x="301" y="834"/>
                  </a:cubicBezTo>
                  <a:cubicBezTo>
                    <a:pt x="395" y="929"/>
                    <a:pt x="510" y="970"/>
                    <a:pt x="623" y="970"/>
                  </a:cubicBezTo>
                  <a:cubicBezTo>
                    <a:pt x="867" y="970"/>
                    <a:pt x="1101" y="775"/>
                    <a:pt x="1101" y="501"/>
                  </a:cubicBezTo>
                  <a:cubicBezTo>
                    <a:pt x="1101" y="234"/>
                    <a:pt x="901" y="0"/>
                    <a:pt x="6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3160;p76">
              <a:extLst>
                <a:ext uri="{FF2B5EF4-FFF2-40B4-BE49-F238E27FC236}">
                  <a16:creationId xmlns:a16="http://schemas.microsoft.com/office/drawing/2014/main" id="{12773D44-7730-2582-D93F-AC18D4B5D65B}"/>
                </a:ext>
              </a:extLst>
            </p:cNvPr>
            <p:cNvSpPr/>
            <p:nvPr/>
          </p:nvSpPr>
          <p:spPr>
            <a:xfrm>
              <a:off x="4554250" y="2804125"/>
              <a:ext cx="28375" cy="23650"/>
            </a:xfrm>
            <a:custGeom>
              <a:avLst/>
              <a:gdLst/>
              <a:ahLst/>
              <a:cxnLst/>
              <a:rect l="l" t="t" r="r" b="b"/>
              <a:pathLst>
                <a:path w="1135" h="946" extrusionOk="0">
                  <a:moveTo>
                    <a:pt x="668" y="0"/>
                  </a:moveTo>
                  <a:cubicBezTo>
                    <a:pt x="234" y="0"/>
                    <a:pt x="1" y="501"/>
                    <a:pt x="301" y="801"/>
                  </a:cubicBezTo>
                  <a:cubicBezTo>
                    <a:pt x="401" y="901"/>
                    <a:pt x="527" y="945"/>
                    <a:pt x="651" y="945"/>
                  </a:cubicBezTo>
                  <a:cubicBezTo>
                    <a:pt x="898" y="945"/>
                    <a:pt x="1135" y="767"/>
                    <a:pt x="1135" y="501"/>
                  </a:cubicBezTo>
                  <a:cubicBezTo>
                    <a:pt x="1135" y="234"/>
                    <a:pt x="901" y="0"/>
                    <a:pt x="6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3161;p76">
              <a:extLst>
                <a:ext uri="{FF2B5EF4-FFF2-40B4-BE49-F238E27FC236}">
                  <a16:creationId xmlns:a16="http://schemas.microsoft.com/office/drawing/2014/main" id="{FEAB1336-7DE0-1747-8BB3-6DA023E87057}"/>
                </a:ext>
              </a:extLst>
            </p:cNvPr>
            <p:cNvSpPr/>
            <p:nvPr/>
          </p:nvSpPr>
          <p:spPr>
            <a:xfrm>
              <a:off x="4478375" y="2644825"/>
              <a:ext cx="28375" cy="24300"/>
            </a:xfrm>
            <a:custGeom>
              <a:avLst/>
              <a:gdLst/>
              <a:ahLst/>
              <a:cxnLst/>
              <a:rect l="l" t="t" r="r" b="b"/>
              <a:pathLst>
                <a:path w="1135" h="972" extrusionOk="0">
                  <a:moveTo>
                    <a:pt x="634" y="1"/>
                  </a:moveTo>
                  <a:cubicBezTo>
                    <a:pt x="200" y="1"/>
                    <a:pt x="0" y="535"/>
                    <a:pt x="300" y="835"/>
                  </a:cubicBezTo>
                  <a:cubicBezTo>
                    <a:pt x="395" y="930"/>
                    <a:pt x="513" y="971"/>
                    <a:pt x="630" y="971"/>
                  </a:cubicBezTo>
                  <a:cubicBezTo>
                    <a:pt x="884" y="971"/>
                    <a:pt x="1134" y="775"/>
                    <a:pt x="1134" y="501"/>
                  </a:cubicBezTo>
                  <a:cubicBezTo>
                    <a:pt x="1101" y="234"/>
                    <a:pt x="901" y="1"/>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3162;p76">
              <a:extLst>
                <a:ext uri="{FF2B5EF4-FFF2-40B4-BE49-F238E27FC236}">
                  <a16:creationId xmlns:a16="http://schemas.microsoft.com/office/drawing/2014/main" id="{2171565A-955C-47C0-93F4-3CB2848216E6}"/>
                </a:ext>
              </a:extLst>
            </p:cNvPr>
            <p:cNvSpPr/>
            <p:nvPr/>
          </p:nvSpPr>
          <p:spPr>
            <a:xfrm>
              <a:off x="4554250" y="2508900"/>
              <a:ext cx="28375" cy="24275"/>
            </a:xfrm>
            <a:custGeom>
              <a:avLst/>
              <a:gdLst/>
              <a:ahLst/>
              <a:cxnLst/>
              <a:rect l="l" t="t" r="r" b="b"/>
              <a:pathLst>
                <a:path w="1135" h="971" extrusionOk="0">
                  <a:moveTo>
                    <a:pt x="668" y="1"/>
                  </a:moveTo>
                  <a:cubicBezTo>
                    <a:pt x="234" y="1"/>
                    <a:pt x="1" y="534"/>
                    <a:pt x="301" y="835"/>
                  </a:cubicBezTo>
                  <a:cubicBezTo>
                    <a:pt x="396" y="929"/>
                    <a:pt x="514" y="971"/>
                    <a:pt x="631" y="971"/>
                  </a:cubicBezTo>
                  <a:cubicBezTo>
                    <a:pt x="885" y="971"/>
                    <a:pt x="1135" y="775"/>
                    <a:pt x="1135" y="501"/>
                  </a:cubicBezTo>
                  <a:cubicBezTo>
                    <a:pt x="1135" y="234"/>
                    <a:pt x="901" y="1"/>
                    <a:pt x="6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3163;p76">
              <a:extLst>
                <a:ext uri="{FF2B5EF4-FFF2-40B4-BE49-F238E27FC236}">
                  <a16:creationId xmlns:a16="http://schemas.microsoft.com/office/drawing/2014/main" id="{566AEBC3-4479-5C12-3786-3914A0E145CB}"/>
                </a:ext>
              </a:extLst>
            </p:cNvPr>
            <p:cNvSpPr/>
            <p:nvPr/>
          </p:nvSpPr>
          <p:spPr>
            <a:xfrm>
              <a:off x="4459200" y="2390475"/>
              <a:ext cx="28375" cy="23625"/>
            </a:xfrm>
            <a:custGeom>
              <a:avLst/>
              <a:gdLst/>
              <a:ahLst/>
              <a:cxnLst/>
              <a:rect l="l" t="t" r="r" b="b"/>
              <a:pathLst>
                <a:path w="1135" h="945" extrusionOk="0">
                  <a:moveTo>
                    <a:pt x="667" y="1"/>
                  </a:moveTo>
                  <a:cubicBezTo>
                    <a:pt x="234" y="1"/>
                    <a:pt x="0" y="501"/>
                    <a:pt x="300" y="802"/>
                  </a:cubicBezTo>
                  <a:cubicBezTo>
                    <a:pt x="399" y="900"/>
                    <a:pt x="523" y="945"/>
                    <a:pt x="645" y="945"/>
                  </a:cubicBezTo>
                  <a:cubicBezTo>
                    <a:pt x="894" y="945"/>
                    <a:pt x="1134" y="759"/>
                    <a:pt x="1134" y="468"/>
                  </a:cubicBezTo>
                  <a:cubicBezTo>
                    <a:pt x="1134" y="201"/>
                    <a:pt x="901" y="1"/>
                    <a:pt x="6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3164;p76">
              <a:extLst>
                <a:ext uri="{FF2B5EF4-FFF2-40B4-BE49-F238E27FC236}">
                  <a16:creationId xmlns:a16="http://schemas.microsoft.com/office/drawing/2014/main" id="{8B1F9477-3C3B-1A4F-E566-A112733C82FB}"/>
                </a:ext>
              </a:extLst>
            </p:cNvPr>
            <p:cNvSpPr/>
            <p:nvPr/>
          </p:nvSpPr>
          <p:spPr>
            <a:xfrm>
              <a:off x="4530075" y="2261425"/>
              <a:ext cx="25050" cy="23800"/>
            </a:xfrm>
            <a:custGeom>
              <a:avLst/>
              <a:gdLst/>
              <a:ahLst/>
              <a:cxnLst/>
              <a:rect l="l" t="t" r="r" b="b"/>
              <a:pathLst>
                <a:path w="1002" h="952" extrusionOk="0">
                  <a:moveTo>
                    <a:pt x="488" y="1"/>
                  </a:moveTo>
                  <a:cubicBezTo>
                    <a:pt x="267" y="1"/>
                    <a:pt x="50" y="143"/>
                    <a:pt x="34" y="426"/>
                  </a:cubicBezTo>
                  <a:cubicBezTo>
                    <a:pt x="0" y="776"/>
                    <a:pt x="251" y="952"/>
                    <a:pt x="501" y="952"/>
                  </a:cubicBezTo>
                  <a:cubicBezTo>
                    <a:pt x="751" y="952"/>
                    <a:pt x="1001" y="776"/>
                    <a:pt x="968" y="426"/>
                  </a:cubicBezTo>
                  <a:cubicBezTo>
                    <a:pt x="934" y="143"/>
                    <a:pt x="709" y="1"/>
                    <a:pt x="48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3165;p76">
              <a:extLst>
                <a:ext uri="{FF2B5EF4-FFF2-40B4-BE49-F238E27FC236}">
                  <a16:creationId xmlns:a16="http://schemas.microsoft.com/office/drawing/2014/main" id="{F6D14B3F-22C4-0C15-23F7-ED3EEE58F0F8}"/>
                </a:ext>
              </a:extLst>
            </p:cNvPr>
            <p:cNvSpPr/>
            <p:nvPr/>
          </p:nvSpPr>
          <p:spPr>
            <a:xfrm>
              <a:off x="4265725" y="2863325"/>
              <a:ext cx="27525" cy="24275"/>
            </a:xfrm>
            <a:custGeom>
              <a:avLst/>
              <a:gdLst/>
              <a:ahLst/>
              <a:cxnLst/>
              <a:rect l="l" t="t" r="r" b="b"/>
              <a:pathLst>
                <a:path w="1101" h="971" extrusionOk="0">
                  <a:moveTo>
                    <a:pt x="634" y="1"/>
                  </a:moveTo>
                  <a:cubicBezTo>
                    <a:pt x="200" y="1"/>
                    <a:pt x="0" y="534"/>
                    <a:pt x="300" y="834"/>
                  </a:cubicBezTo>
                  <a:cubicBezTo>
                    <a:pt x="395" y="929"/>
                    <a:pt x="510" y="971"/>
                    <a:pt x="622" y="971"/>
                  </a:cubicBezTo>
                  <a:cubicBezTo>
                    <a:pt x="867" y="971"/>
                    <a:pt x="1101" y="775"/>
                    <a:pt x="1101" y="501"/>
                  </a:cubicBezTo>
                  <a:cubicBezTo>
                    <a:pt x="1101" y="234"/>
                    <a:pt x="901" y="1"/>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3166;p76">
              <a:extLst>
                <a:ext uri="{FF2B5EF4-FFF2-40B4-BE49-F238E27FC236}">
                  <a16:creationId xmlns:a16="http://schemas.microsoft.com/office/drawing/2014/main" id="{6CC00319-2337-249A-66FC-B5328C2FB9EC}"/>
                </a:ext>
              </a:extLst>
            </p:cNvPr>
            <p:cNvSpPr/>
            <p:nvPr/>
          </p:nvSpPr>
          <p:spPr>
            <a:xfrm>
              <a:off x="4133125" y="2674850"/>
              <a:ext cx="28375" cy="23625"/>
            </a:xfrm>
            <a:custGeom>
              <a:avLst/>
              <a:gdLst/>
              <a:ahLst/>
              <a:cxnLst/>
              <a:rect l="l" t="t" r="r" b="b"/>
              <a:pathLst>
                <a:path w="1135" h="945" extrusionOk="0">
                  <a:moveTo>
                    <a:pt x="634" y="1"/>
                  </a:moveTo>
                  <a:cubicBezTo>
                    <a:pt x="234" y="1"/>
                    <a:pt x="0" y="501"/>
                    <a:pt x="301" y="801"/>
                  </a:cubicBezTo>
                  <a:cubicBezTo>
                    <a:pt x="399" y="900"/>
                    <a:pt x="523" y="945"/>
                    <a:pt x="645" y="945"/>
                  </a:cubicBezTo>
                  <a:cubicBezTo>
                    <a:pt x="894" y="945"/>
                    <a:pt x="1135" y="759"/>
                    <a:pt x="1135" y="468"/>
                  </a:cubicBezTo>
                  <a:cubicBezTo>
                    <a:pt x="1135" y="201"/>
                    <a:pt x="901" y="1"/>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3167;p76">
              <a:extLst>
                <a:ext uri="{FF2B5EF4-FFF2-40B4-BE49-F238E27FC236}">
                  <a16:creationId xmlns:a16="http://schemas.microsoft.com/office/drawing/2014/main" id="{185D5297-553B-2EBE-1B25-609A157A86B6}"/>
                </a:ext>
              </a:extLst>
            </p:cNvPr>
            <p:cNvSpPr/>
            <p:nvPr/>
          </p:nvSpPr>
          <p:spPr>
            <a:xfrm>
              <a:off x="4292400" y="2548925"/>
              <a:ext cx="28375" cy="23625"/>
            </a:xfrm>
            <a:custGeom>
              <a:avLst/>
              <a:gdLst/>
              <a:ahLst/>
              <a:cxnLst/>
              <a:rect l="l" t="t" r="r" b="b"/>
              <a:pathLst>
                <a:path w="1135" h="945" extrusionOk="0">
                  <a:moveTo>
                    <a:pt x="668" y="1"/>
                  </a:moveTo>
                  <a:cubicBezTo>
                    <a:pt x="234" y="1"/>
                    <a:pt x="1" y="501"/>
                    <a:pt x="301" y="801"/>
                  </a:cubicBezTo>
                  <a:cubicBezTo>
                    <a:pt x="400" y="900"/>
                    <a:pt x="524" y="945"/>
                    <a:pt x="645" y="945"/>
                  </a:cubicBezTo>
                  <a:cubicBezTo>
                    <a:pt x="894" y="945"/>
                    <a:pt x="1135" y="759"/>
                    <a:pt x="1135" y="468"/>
                  </a:cubicBezTo>
                  <a:cubicBezTo>
                    <a:pt x="1135" y="201"/>
                    <a:pt x="901" y="1"/>
                    <a:pt x="6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3168;p76">
              <a:extLst>
                <a:ext uri="{FF2B5EF4-FFF2-40B4-BE49-F238E27FC236}">
                  <a16:creationId xmlns:a16="http://schemas.microsoft.com/office/drawing/2014/main" id="{E0A699F7-A73C-797A-B9BF-10C5D0201BA5}"/>
                </a:ext>
              </a:extLst>
            </p:cNvPr>
            <p:cNvSpPr/>
            <p:nvPr/>
          </p:nvSpPr>
          <p:spPr>
            <a:xfrm>
              <a:off x="3487650" y="2366300"/>
              <a:ext cx="23375" cy="24200"/>
            </a:xfrm>
            <a:custGeom>
              <a:avLst/>
              <a:gdLst/>
              <a:ahLst/>
              <a:cxnLst/>
              <a:rect l="l" t="t" r="r" b="b"/>
              <a:pathLst>
                <a:path w="935" h="968" extrusionOk="0">
                  <a:moveTo>
                    <a:pt x="468" y="1"/>
                  </a:moveTo>
                  <a:cubicBezTo>
                    <a:pt x="201" y="1"/>
                    <a:pt x="1" y="234"/>
                    <a:pt x="1" y="468"/>
                  </a:cubicBezTo>
                  <a:cubicBezTo>
                    <a:pt x="1" y="734"/>
                    <a:pt x="201" y="968"/>
                    <a:pt x="468" y="968"/>
                  </a:cubicBezTo>
                  <a:cubicBezTo>
                    <a:pt x="735" y="968"/>
                    <a:pt x="935" y="734"/>
                    <a:pt x="935" y="468"/>
                  </a:cubicBezTo>
                  <a:cubicBezTo>
                    <a:pt x="935" y="234"/>
                    <a:pt x="735" y="1"/>
                    <a:pt x="4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3169;p76">
              <a:extLst>
                <a:ext uri="{FF2B5EF4-FFF2-40B4-BE49-F238E27FC236}">
                  <a16:creationId xmlns:a16="http://schemas.microsoft.com/office/drawing/2014/main" id="{2A59A811-F06E-50E2-6B42-C5C2C09D21EA}"/>
                </a:ext>
              </a:extLst>
            </p:cNvPr>
            <p:cNvSpPr/>
            <p:nvPr/>
          </p:nvSpPr>
          <p:spPr>
            <a:xfrm>
              <a:off x="3162425" y="2633150"/>
              <a:ext cx="27550" cy="23625"/>
            </a:xfrm>
            <a:custGeom>
              <a:avLst/>
              <a:gdLst/>
              <a:ahLst/>
              <a:cxnLst/>
              <a:rect l="l" t="t" r="r" b="b"/>
              <a:pathLst>
                <a:path w="1102" h="945" extrusionOk="0">
                  <a:moveTo>
                    <a:pt x="634" y="1"/>
                  </a:moveTo>
                  <a:cubicBezTo>
                    <a:pt x="201" y="1"/>
                    <a:pt x="1" y="501"/>
                    <a:pt x="301" y="801"/>
                  </a:cubicBezTo>
                  <a:cubicBezTo>
                    <a:pt x="400" y="900"/>
                    <a:pt x="520" y="945"/>
                    <a:pt x="637" y="945"/>
                  </a:cubicBezTo>
                  <a:cubicBezTo>
                    <a:pt x="876" y="945"/>
                    <a:pt x="1101" y="759"/>
                    <a:pt x="1101" y="468"/>
                  </a:cubicBezTo>
                  <a:cubicBezTo>
                    <a:pt x="1101" y="201"/>
                    <a:pt x="901" y="1"/>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3170;p76">
              <a:extLst>
                <a:ext uri="{FF2B5EF4-FFF2-40B4-BE49-F238E27FC236}">
                  <a16:creationId xmlns:a16="http://schemas.microsoft.com/office/drawing/2014/main" id="{D6BC14B2-2815-997B-0609-F864EDA4B383}"/>
                </a:ext>
              </a:extLst>
            </p:cNvPr>
            <p:cNvSpPr/>
            <p:nvPr/>
          </p:nvSpPr>
          <p:spPr>
            <a:xfrm>
              <a:off x="3149925" y="2946725"/>
              <a:ext cx="28375" cy="24275"/>
            </a:xfrm>
            <a:custGeom>
              <a:avLst/>
              <a:gdLst/>
              <a:ahLst/>
              <a:cxnLst/>
              <a:rect l="l" t="t" r="r" b="b"/>
              <a:pathLst>
                <a:path w="1135" h="971" extrusionOk="0">
                  <a:moveTo>
                    <a:pt x="667" y="0"/>
                  </a:moveTo>
                  <a:cubicBezTo>
                    <a:pt x="234" y="0"/>
                    <a:pt x="0" y="534"/>
                    <a:pt x="334" y="834"/>
                  </a:cubicBezTo>
                  <a:cubicBezTo>
                    <a:pt x="429" y="929"/>
                    <a:pt x="543" y="970"/>
                    <a:pt x="656" y="970"/>
                  </a:cubicBezTo>
                  <a:cubicBezTo>
                    <a:pt x="900" y="970"/>
                    <a:pt x="1134" y="775"/>
                    <a:pt x="1134" y="501"/>
                  </a:cubicBezTo>
                  <a:cubicBezTo>
                    <a:pt x="1134" y="234"/>
                    <a:pt x="934" y="0"/>
                    <a:pt x="66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3171;p76">
              <a:extLst>
                <a:ext uri="{FF2B5EF4-FFF2-40B4-BE49-F238E27FC236}">
                  <a16:creationId xmlns:a16="http://schemas.microsoft.com/office/drawing/2014/main" id="{8238B734-A9BF-76D3-EDA7-E2B8EE3A8CDA}"/>
                </a:ext>
              </a:extLst>
            </p:cNvPr>
            <p:cNvSpPr/>
            <p:nvPr/>
          </p:nvSpPr>
          <p:spPr>
            <a:xfrm>
              <a:off x="3052350" y="3015100"/>
              <a:ext cx="24200" cy="24200"/>
            </a:xfrm>
            <a:custGeom>
              <a:avLst/>
              <a:gdLst/>
              <a:ahLst/>
              <a:cxnLst/>
              <a:rect l="l" t="t" r="r" b="b"/>
              <a:pathLst>
                <a:path w="968" h="968" extrusionOk="0">
                  <a:moveTo>
                    <a:pt x="468" y="1"/>
                  </a:moveTo>
                  <a:cubicBezTo>
                    <a:pt x="234" y="1"/>
                    <a:pt x="1" y="201"/>
                    <a:pt x="1" y="468"/>
                  </a:cubicBezTo>
                  <a:cubicBezTo>
                    <a:pt x="1" y="734"/>
                    <a:pt x="234" y="968"/>
                    <a:pt x="468" y="968"/>
                  </a:cubicBezTo>
                  <a:cubicBezTo>
                    <a:pt x="734" y="968"/>
                    <a:pt x="968" y="734"/>
                    <a:pt x="968" y="468"/>
                  </a:cubicBezTo>
                  <a:cubicBezTo>
                    <a:pt x="968" y="201"/>
                    <a:pt x="734" y="1"/>
                    <a:pt x="4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3172;p76">
              <a:extLst>
                <a:ext uri="{FF2B5EF4-FFF2-40B4-BE49-F238E27FC236}">
                  <a16:creationId xmlns:a16="http://schemas.microsoft.com/office/drawing/2014/main" id="{98CED1F0-B751-60C7-6738-015C5BB24A88}"/>
                </a:ext>
              </a:extLst>
            </p:cNvPr>
            <p:cNvSpPr/>
            <p:nvPr/>
          </p:nvSpPr>
          <p:spPr>
            <a:xfrm>
              <a:off x="3442625" y="2689025"/>
              <a:ext cx="27550" cy="24300"/>
            </a:xfrm>
            <a:custGeom>
              <a:avLst/>
              <a:gdLst/>
              <a:ahLst/>
              <a:cxnLst/>
              <a:rect l="l" t="t" r="r" b="b"/>
              <a:pathLst>
                <a:path w="1102" h="972" extrusionOk="0">
                  <a:moveTo>
                    <a:pt x="634" y="1"/>
                  </a:moveTo>
                  <a:cubicBezTo>
                    <a:pt x="201" y="1"/>
                    <a:pt x="1" y="535"/>
                    <a:pt x="301" y="835"/>
                  </a:cubicBezTo>
                  <a:cubicBezTo>
                    <a:pt x="396" y="929"/>
                    <a:pt x="510" y="971"/>
                    <a:pt x="623" y="971"/>
                  </a:cubicBezTo>
                  <a:cubicBezTo>
                    <a:pt x="867" y="971"/>
                    <a:pt x="1101" y="775"/>
                    <a:pt x="1101" y="501"/>
                  </a:cubicBezTo>
                  <a:cubicBezTo>
                    <a:pt x="1101" y="234"/>
                    <a:pt x="901" y="1"/>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3173;p76">
              <a:extLst>
                <a:ext uri="{FF2B5EF4-FFF2-40B4-BE49-F238E27FC236}">
                  <a16:creationId xmlns:a16="http://schemas.microsoft.com/office/drawing/2014/main" id="{74139C39-73B3-064A-5E86-C255CFEF58AD}"/>
                </a:ext>
              </a:extLst>
            </p:cNvPr>
            <p:cNvSpPr/>
            <p:nvPr/>
          </p:nvSpPr>
          <p:spPr>
            <a:xfrm>
              <a:off x="3607750" y="2767425"/>
              <a:ext cx="28375" cy="24275"/>
            </a:xfrm>
            <a:custGeom>
              <a:avLst/>
              <a:gdLst/>
              <a:ahLst/>
              <a:cxnLst/>
              <a:rect l="l" t="t" r="r" b="b"/>
              <a:pathLst>
                <a:path w="1135" h="971" extrusionOk="0">
                  <a:moveTo>
                    <a:pt x="668" y="0"/>
                  </a:moveTo>
                  <a:cubicBezTo>
                    <a:pt x="234" y="0"/>
                    <a:pt x="0" y="534"/>
                    <a:pt x="301" y="834"/>
                  </a:cubicBezTo>
                  <a:cubicBezTo>
                    <a:pt x="395" y="929"/>
                    <a:pt x="513" y="971"/>
                    <a:pt x="630" y="971"/>
                  </a:cubicBezTo>
                  <a:cubicBezTo>
                    <a:pt x="884" y="971"/>
                    <a:pt x="1135" y="775"/>
                    <a:pt x="1135" y="501"/>
                  </a:cubicBezTo>
                  <a:cubicBezTo>
                    <a:pt x="1135" y="234"/>
                    <a:pt x="901" y="0"/>
                    <a:pt x="6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3174;p76">
              <a:extLst>
                <a:ext uri="{FF2B5EF4-FFF2-40B4-BE49-F238E27FC236}">
                  <a16:creationId xmlns:a16="http://schemas.microsoft.com/office/drawing/2014/main" id="{ED64E701-0E10-1B1E-C15F-466DFBD99BE2}"/>
                </a:ext>
              </a:extLst>
            </p:cNvPr>
            <p:cNvSpPr/>
            <p:nvPr/>
          </p:nvSpPr>
          <p:spPr>
            <a:xfrm>
              <a:off x="3903800" y="2779925"/>
              <a:ext cx="28375" cy="23450"/>
            </a:xfrm>
            <a:custGeom>
              <a:avLst/>
              <a:gdLst/>
              <a:ahLst/>
              <a:cxnLst/>
              <a:rect l="l" t="t" r="r" b="b"/>
              <a:pathLst>
                <a:path w="1135" h="938" extrusionOk="0">
                  <a:moveTo>
                    <a:pt x="634" y="1"/>
                  </a:moveTo>
                  <a:cubicBezTo>
                    <a:pt x="234" y="1"/>
                    <a:pt x="0" y="501"/>
                    <a:pt x="300" y="801"/>
                  </a:cubicBezTo>
                  <a:cubicBezTo>
                    <a:pt x="395" y="896"/>
                    <a:pt x="513" y="938"/>
                    <a:pt x="630" y="938"/>
                  </a:cubicBezTo>
                  <a:cubicBezTo>
                    <a:pt x="884" y="938"/>
                    <a:pt x="1134" y="742"/>
                    <a:pt x="1134" y="468"/>
                  </a:cubicBezTo>
                  <a:cubicBezTo>
                    <a:pt x="1101" y="201"/>
                    <a:pt x="901" y="1"/>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3175;p76">
              <a:extLst>
                <a:ext uri="{FF2B5EF4-FFF2-40B4-BE49-F238E27FC236}">
                  <a16:creationId xmlns:a16="http://schemas.microsoft.com/office/drawing/2014/main" id="{4D70AC24-4F99-10D4-95CD-142D2F9A0FC7}"/>
                </a:ext>
              </a:extLst>
            </p:cNvPr>
            <p:cNvSpPr/>
            <p:nvPr/>
          </p:nvSpPr>
          <p:spPr>
            <a:xfrm>
              <a:off x="3983850" y="2622525"/>
              <a:ext cx="25875" cy="23800"/>
            </a:xfrm>
            <a:custGeom>
              <a:avLst/>
              <a:gdLst/>
              <a:ahLst/>
              <a:cxnLst/>
              <a:rect l="l" t="t" r="r" b="b"/>
              <a:pathLst>
                <a:path w="1035" h="952" extrusionOk="0">
                  <a:moveTo>
                    <a:pt x="518" y="1"/>
                  </a:moveTo>
                  <a:cubicBezTo>
                    <a:pt x="292" y="1"/>
                    <a:pt x="67" y="142"/>
                    <a:pt x="34" y="426"/>
                  </a:cubicBezTo>
                  <a:cubicBezTo>
                    <a:pt x="0" y="776"/>
                    <a:pt x="259" y="951"/>
                    <a:pt x="518" y="951"/>
                  </a:cubicBezTo>
                  <a:cubicBezTo>
                    <a:pt x="776" y="951"/>
                    <a:pt x="1035" y="776"/>
                    <a:pt x="1001" y="426"/>
                  </a:cubicBezTo>
                  <a:cubicBezTo>
                    <a:pt x="968" y="142"/>
                    <a:pt x="743" y="1"/>
                    <a:pt x="51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3176;p76">
              <a:extLst>
                <a:ext uri="{FF2B5EF4-FFF2-40B4-BE49-F238E27FC236}">
                  <a16:creationId xmlns:a16="http://schemas.microsoft.com/office/drawing/2014/main" id="{AD89A759-ED93-2766-0D93-18523513E948}"/>
                </a:ext>
              </a:extLst>
            </p:cNvPr>
            <p:cNvSpPr/>
            <p:nvPr/>
          </p:nvSpPr>
          <p:spPr>
            <a:xfrm>
              <a:off x="3922975" y="3177725"/>
              <a:ext cx="28375" cy="23625"/>
            </a:xfrm>
            <a:custGeom>
              <a:avLst/>
              <a:gdLst/>
              <a:ahLst/>
              <a:cxnLst/>
              <a:rect l="l" t="t" r="r" b="b"/>
              <a:pathLst>
                <a:path w="1135" h="945" extrusionOk="0">
                  <a:moveTo>
                    <a:pt x="668" y="0"/>
                  </a:moveTo>
                  <a:cubicBezTo>
                    <a:pt x="234" y="0"/>
                    <a:pt x="0" y="501"/>
                    <a:pt x="301" y="801"/>
                  </a:cubicBezTo>
                  <a:cubicBezTo>
                    <a:pt x="399" y="899"/>
                    <a:pt x="523" y="944"/>
                    <a:pt x="645" y="944"/>
                  </a:cubicBezTo>
                  <a:cubicBezTo>
                    <a:pt x="894" y="944"/>
                    <a:pt x="1135" y="758"/>
                    <a:pt x="1135" y="467"/>
                  </a:cubicBezTo>
                  <a:cubicBezTo>
                    <a:pt x="1135" y="200"/>
                    <a:pt x="901" y="0"/>
                    <a:pt x="6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3177;p76">
              <a:extLst>
                <a:ext uri="{FF2B5EF4-FFF2-40B4-BE49-F238E27FC236}">
                  <a16:creationId xmlns:a16="http://schemas.microsoft.com/office/drawing/2014/main" id="{2DBDCD9B-881B-13AC-27AF-45473397CE2B}"/>
                </a:ext>
              </a:extLst>
            </p:cNvPr>
            <p:cNvSpPr/>
            <p:nvPr/>
          </p:nvSpPr>
          <p:spPr>
            <a:xfrm>
              <a:off x="3922975" y="3301150"/>
              <a:ext cx="28375" cy="24275"/>
            </a:xfrm>
            <a:custGeom>
              <a:avLst/>
              <a:gdLst/>
              <a:ahLst/>
              <a:cxnLst/>
              <a:rect l="l" t="t" r="r" b="b"/>
              <a:pathLst>
                <a:path w="1135" h="971" extrusionOk="0">
                  <a:moveTo>
                    <a:pt x="668" y="0"/>
                  </a:moveTo>
                  <a:cubicBezTo>
                    <a:pt x="234" y="0"/>
                    <a:pt x="0" y="534"/>
                    <a:pt x="301" y="834"/>
                  </a:cubicBezTo>
                  <a:cubicBezTo>
                    <a:pt x="395" y="929"/>
                    <a:pt x="513" y="970"/>
                    <a:pt x="630" y="970"/>
                  </a:cubicBezTo>
                  <a:cubicBezTo>
                    <a:pt x="884" y="970"/>
                    <a:pt x="1135" y="774"/>
                    <a:pt x="1135" y="500"/>
                  </a:cubicBezTo>
                  <a:cubicBezTo>
                    <a:pt x="1135" y="234"/>
                    <a:pt x="901" y="0"/>
                    <a:pt x="6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3178;p76">
              <a:extLst>
                <a:ext uri="{FF2B5EF4-FFF2-40B4-BE49-F238E27FC236}">
                  <a16:creationId xmlns:a16="http://schemas.microsoft.com/office/drawing/2014/main" id="{49CA3AC4-F7AA-3E43-7784-61D227FCAF25}"/>
                </a:ext>
              </a:extLst>
            </p:cNvPr>
            <p:cNvSpPr/>
            <p:nvPr/>
          </p:nvSpPr>
          <p:spPr>
            <a:xfrm>
              <a:off x="3968850" y="2970900"/>
              <a:ext cx="28375" cy="23625"/>
            </a:xfrm>
            <a:custGeom>
              <a:avLst/>
              <a:gdLst/>
              <a:ahLst/>
              <a:cxnLst/>
              <a:rect l="l" t="t" r="r" b="b"/>
              <a:pathLst>
                <a:path w="1135" h="945" extrusionOk="0">
                  <a:moveTo>
                    <a:pt x="634" y="1"/>
                  </a:moveTo>
                  <a:cubicBezTo>
                    <a:pt x="234" y="1"/>
                    <a:pt x="0" y="501"/>
                    <a:pt x="300" y="801"/>
                  </a:cubicBezTo>
                  <a:cubicBezTo>
                    <a:pt x="399" y="900"/>
                    <a:pt x="523" y="944"/>
                    <a:pt x="645" y="944"/>
                  </a:cubicBezTo>
                  <a:cubicBezTo>
                    <a:pt x="894" y="944"/>
                    <a:pt x="1134" y="759"/>
                    <a:pt x="1134" y="468"/>
                  </a:cubicBezTo>
                  <a:cubicBezTo>
                    <a:pt x="1134" y="234"/>
                    <a:pt x="901" y="1"/>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3179;p76">
              <a:extLst>
                <a:ext uri="{FF2B5EF4-FFF2-40B4-BE49-F238E27FC236}">
                  <a16:creationId xmlns:a16="http://schemas.microsoft.com/office/drawing/2014/main" id="{9C6967E6-421C-CBEB-FCA5-37315A26AEDB}"/>
                </a:ext>
              </a:extLst>
            </p:cNvPr>
            <p:cNvSpPr/>
            <p:nvPr/>
          </p:nvSpPr>
          <p:spPr>
            <a:xfrm>
              <a:off x="3765350" y="2875000"/>
              <a:ext cx="27550" cy="23625"/>
            </a:xfrm>
            <a:custGeom>
              <a:avLst/>
              <a:gdLst/>
              <a:ahLst/>
              <a:cxnLst/>
              <a:rect l="l" t="t" r="r" b="b"/>
              <a:pathLst>
                <a:path w="1102" h="945" extrusionOk="0">
                  <a:moveTo>
                    <a:pt x="635" y="1"/>
                  </a:moveTo>
                  <a:cubicBezTo>
                    <a:pt x="201" y="1"/>
                    <a:pt x="1" y="501"/>
                    <a:pt x="301" y="801"/>
                  </a:cubicBezTo>
                  <a:cubicBezTo>
                    <a:pt x="400" y="900"/>
                    <a:pt x="520" y="944"/>
                    <a:pt x="637" y="944"/>
                  </a:cubicBezTo>
                  <a:cubicBezTo>
                    <a:pt x="876" y="944"/>
                    <a:pt x="1102" y="759"/>
                    <a:pt x="1102" y="468"/>
                  </a:cubicBezTo>
                  <a:cubicBezTo>
                    <a:pt x="1102" y="234"/>
                    <a:pt x="902" y="1"/>
                    <a:pt x="63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3180;p76">
              <a:extLst>
                <a:ext uri="{FF2B5EF4-FFF2-40B4-BE49-F238E27FC236}">
                  <a16:creationId xmlns:a16="http://schemas.microsoft.com/office/drawing/2014/main" id="{0F9B2512-CD91-2599-E2F2-F61ED3390154}"/>
                </a:ext>
              </a:extLst>
            </p:cNvPr>
            <p:cNvSpPr/>
            <p:nvPr/>
          </p:nvSpPr>
          <p:spPr>
            <a:xfrm>
              <a:off x="3812900" y="3026775"/>
              <a:ext cx="27550" cy="24275"/>
            </a:xfrm>
            <a:custGeom>
              <a:avLst/>
              <a:gdLst/>
              <a:ahLst/>
              <a:cxnLst/>
              <a:rect l="l" t="t" r="r" b="b"/>
              <a:pathLst>
                <a:path w="1102" h="971" extrusionOk="0">
                  <a:moveTo>
                    <a:pt x="634" y="1"/>
                  </a:moveTo>
                  <a:cubicBezTo>
                    <a:pt x="200" y="1"/>
                    <a:pt x="0" y="534"/>
                    <a:pt x="300" y="834"/>
                  </a:cubicBezTo>
                  <a:cubicBezTo>
                    <a:pt x="395" y="929"/>
                    <a:pt x="510" y="971"/>
                    <a:pt x="622" y="971"/>
                  </a:cubicBezTo>
                  <a:cubicBezTo>
                    <a:pt x="867" y="971"/>
                    <a:pt x="1101" y="775"/>
                    <a:pt x="1101" y="501"/>
                  </a:cubicBezTo>
                  <a:cubicBezTo>
                    <a:pt x="1101" y="234"/>
                    <a:pt x="901" y="1"/>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3181;p76">
              <a:extLst>
                <a:ext uri="{FF2B5EF4-FFF2-40B4-BE49-F238E27FC236}">
                  <a16:creationId xmlns:a16="http://schemas.microsoft.com/office/drawing/2014/main" id="{F3F9B8FD-E75A-99D4-10B9-2EE0D3A75368}"/>
                </a:ext>
              </a:extLst>
            </p:cNvPr>
            <p:cNvSpPr/>
            <p:nvPr/>
          </p:nvSpPr>
          <p:spPr>
            <a:xfrm>
              <a:off x="3584400" y="2959225"/>
              <a:ext cx="27550" cy="23625"/>
            </a:xfrm>
            <a:custGeom>
              <a:avLst/>
              <a:gdLst/>
              <a:ahLst/>
              <a:cxnLst/>
              <a:rect l="l" t="t" r="r" b="b"/>
              <a:pathLst>
                <a:path w="1102" h="945" extrusionOk="0">
                  <a:moveTo>
                    <a:pt x="634" y="1"/>
                  </a:moveTo>
                  <a:cubicBezTo>
                    <a:pt x="201" y="1"/>
                    <a:pt x="0" y="501"/>
                    <a:pt x="301" y="801"/>
                  </a:cubicBezTo>
                  <a:cubicBezTo>
                    <a:pt x="399" y="900"/>
                    <a:pt x="520" y="944"/>
                    <a:pt x="637" y="944"/>
                  </a:cubicBezTo>
                  <a:cubicBezTo>
                    <a:pt x="876" y="944"/>
                    <a:pt x="1101" y="759"/>
                    <a:pt x="1101" y="468"/>
                  </a:cubicBezTo>
                  <a:cubicBezTo>
                    <a:pt x="1101" y="201"/>
                    <a:pt x="901" y="1"/>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3182;p76">
              <a:extLst>
                <a:ext uri="{FF2B5EF4-FFF2-40B4-BE49-F238E27FC236}">
                  <a16:creationId xmlns:a16="http://schemas.microsoft.com/office/drawing/2014/main" id="{020B2C69-6B5A-D428-CB43-F9CF3E466DF2}"/>
                </a:ext>
              </a:extLst>
            </p:cNvPr>
            <p:cNvSpPr/>
            <p:nvPr/>
          </p:nvSpPr>
          <p:spPr>
            <a:xfrm>
              <a:off x="3534350" y="3239425"/>
              <a:ext cx="27550" cy="23625"/>
            </a:xfrm>
            <a:custGeom>
              <a:avLst/>
              <a:gdLst/>
              <a:ahLst/>
              <a:cxnLst/>
              <a:rect l="l" t="t" r="r" b="b"/>
              <a:pathLst>
                <a:path w="1102" h="945" extrusionOk="0">
                  <a:moveTo>
                    <a:pt x="635" y="1"/>
                  </a:moveTo>
                  <a:cubicBezTo>
                    <a:pt x="201" y="1"/>
                    <a:pt x="1" y="501"/>
                    <a:pt x="301" y="801"/>
                  </a:cubicBezTo>
                  <a:cubicBezTo>
                    <a:pt x="400" y="900"/>
                    <a:pt x="520" y="945"/>
                    <a:pt x="637" y="945"/>
                  </a:cubicBezTo>
                  <a:cubicBezTo>
                    <a:pt x="876" y="945"/>
                    <a:pt x="1102" y="759"/>
                    <a:pt x="1102" y="468"/>
                  </a:cubicBezTo>
                  <a:cubicBezTo>
                    <a:pt x="1102" y="201"/>
                    <a:pt x="902" y="1"/>
                    <a:pt x="63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3183;p76">
              <a:extLst>
                <a:ext uri="{FF2B5EF4-FFF2-40B4-BE49-F238E27FC236}">
                  <a16:creationId xmlns:a16="http://schemas.microsoft.com/office/drawing/2014/main" id="{328E43D1-DCF2-217D-3EB2-24EA69EC2AF7}"/>
                </a:ext>
              </a:extLst>
            </p:cNvPr>
            <p:cNvSpPr/>
            <p:nvPr/>
          </p:nvSpPr>
          <p:spPr>
            <a:xfrm>
              <a:off x="3646100" y="3127675"/>
              <a:ext cx="27550" cy="23450"/>
            </a:xfrm>
            <a:custGeom>
              <a:avLst/>
              <a:gdLst/>
              <a:ahLst/>
              <a:cxnLst/>
              <a:rect l="l" t="t" r="r" b="b"/>
              <a:pathLst>
                <a:path w="1102" h="938" extrusionOk="0">
                  <a:moveTo>
                    <a:pt x="635" y="1"/>
                  </a:moveTo>
                  <a:cubicBezTo>
                    <a:pt x="201" y="1"/>
                    <a:pt x="1" y="501"/>
                    <a:pt x="301" y="801"/>
                  </a:cubicBezTo>
                  <a:cubicBezTo>
                    <a:pt x="396" y="896"/>
                    <a:pt x="510" y="938"/>
                    <a:pt x="623" y="938"/>
                  </a:cubicBezTo>
                  <a:cubicBezTo>
                    <a:pt x="867" y="938"/>
                    <a:pt x="1102" y="742"/>
                    <a:pt x="1102" y="468"/>
                  </a:cubicBezTo>
                  <a:cubicBezTo>
                    <a:pt x="1102" y="201"/>
                    <a:pt x="901" y="1"/>
                    <a:pt x="63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3184;p76">
              <a:extLst>
                <a:ext uri="{FF2B5EF4-FFF2-40B4-BE49-F238E27FC236}">
                  <a16:creationId xmlns:a16="http://schemas.microsoft.com/office/drawing/2014/main" id="{908ECA0D-B74E-1FC3-EC3D-2B8986D0468C}"/>
                </a:ext>
              </a:extLst>
            </p:cNvPr>
            <p:cNvSpPr/>
            <p:nvPr/>
          </p:nvSpPr>
          <p:spPr>
            <a:xfrm>
              <a:off x="3408450" y="3277800"/>
              <a:ext cx="28375" cy="23600"/>
            </a:xfrm>
            <a:custGeom>
              <a:avLst/>
              <a:gdLst/>
              <a:ahLst/>
              <a:cxnLst/>
              <a:rect l="l" t="t" r="r" b="b"/>
              <a:pathLst>
                <a:path w="1135" h="944" extrusionOk="0">
                  <a:moveTo>
                    <a:pt x="634" y="0"/>
                  </a:moveTo>
                  <a:cubicBezTo>
                    <a:pt x="234" y="0"/>
                    <a:pt x="0" y="500"/>
                    <a:pt x="300" y="801"/>
                  </a:cubicBezTo>
                  <a:cubicBezTo>
                    <a:pt x="399" y="899"/>
                    <a:pt x="523" y="944"/>
                    <a:pt x="645" y="944"/>
                  </a:cubicBezTo>
                  <a:cubicBezTo>
                    <a:pt x="894" y="944"/>
                    <a:pt x="1134" y="758"/>
                    <a:pt x="1134" y="467"/>
                  </a:cubicBezTo>
                  <a:cubicBezTo>
                    <a:pt x="1134" y="200"/>
                    <a:pt x="901" y="0"/>
                    <a:pt x="6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3185;p76">
              <a:extLst>
                <a:ext uri="{FF2B5EF4-FFF2-40B4-BE49-F238E27FC236}">
                  <a16:creationId xmlns:a16="http://schemas.microsoft.com/office/drawing/2014/main" id="{C012162B-F984-4DC0-9833-A62A8BED8151}"/>
                </a:ext>
              </a:extLst>
            </p:cNvPr>
            <p:cNvSpPr/>
            <p:nvPr/>
          </p:nvSpPr>
          <p:spPr>
            <a:xfrm>
              <a:off x="3661950" y="3345325"/>
              <a:ext cx="23375" cy="24225"/>
            </a:xfrm>
            <a:custGeom>
              <a:avLst/>
              <a:gdLst/>
              <a:ahLst/>
              <a:cxnLst/>
              <a:rect l="l" t="t" r="r" b="b"/>
              <a:pathLst>
                <a:path w="935" h="969" extrusionOk="0">
                  <a:moveTo>
                    <a:pt x="468" y="1"/>
                  </a:moveTo>
                  <a:cubicBezTo>
                    <a:pt x="201" y="1"/>
                    <a:pt x="1" y="234"/>
                    <a:pt x="1" y="468"/>
                  </a:cubicBezTo>
                  <a:cubicBezTo>
                    <a:pt x="1" y="735"/>
                    <a:pt x="201" y="968"/>
                    <a:pt x="468" y="968"/>
                  </a:cubicBezTo>
                  <a:cubicBezTo>
                    <a:pt x="734" y="968"/>
                    <a:pt x="935" y="735"/>
                    <a:pt x="935" y="468"/>
                  </a:cubicBezTo>
                  <a:cubicBezTo>
                    <a:pt x="935" y="234"/>
                    <a:pt x="734" y="1"/>
                    <a:pt x="4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3186;p76">
              <a:extLst>
                <a:ext uri="{FF2B5EF4-FFF2-40B4-BE49-F238E27FC236}">
                  <a16:creationId xmlns:a16="http://schemas.microsoft.com/office/drawing/2014/main" id="{864D9AA8-1631-D89C-904A-96BBEF19A90E}"/>
                </a:ext>
              </a:extLst>
            </p:cNvPr>
            <p:cNvSpPr/>
            <p:nvPr/>
          </p:nvSpPr>
          <p:spPr>
            <a:xfrm>
              <a:off x="3776200" y="3251100"/>
              <a:ext cx="27550" cy="23625"/>
            </a:xfrm>
            <a:custGeom>
              <a:avLst/>
              <a:gdLst/>
              <a:ahLst/>
              <a:cxnLst/>
              <a:rect l="l" t="t" r="r" b="b"/>
              <a:pathLst>
                <a:path w="1102" h="945" extrusionOk="0">
                  <a:moveTo>
                    <a:pt x="634" y="1"/>
                  </a:moveTo>
                  <a:cubicBezTo>
                    <a:pt x="201" y="1"/>
                    <a:pt x="1" y="501"/>
                    <a:pt x="301" y="801"/>
                  </a:cubicBezTo>
                  <a:cubicBezTo>
                    <a:pt x="399" y="900"/>
                    <a:pt x="520" y="945"/>
                    <a:pt x="637" y="945"/>
                  </a:cubicBezTo>
                  <a:cubicBezTo>
                    <a:pt x="876" y="945"/>
                    <a:pt x="1101" y="759"/>
                    <a:pt x="1101" y="468"/>
                  </a:cubicBezTo>
                  <a:cubicBezTo>
                    <a:pt x="1101" y="234"/>
                    <a:pt x="868" y="1"/>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3187;p76">
              <a:extLst>
                <a:ext uri="{FF2B5EF4-FFF2-40B4-BE49-F238E27FC236}">
                  <a16:creationId xmlns:a16="http://schemas.microsoft.com/office/drawing/2014/main" id="{55BEC5E2-1450-078B-A492-6D233CF2ED48}"/>
                </a:ext>
              </a:extLst>
            </p:cNvPr>
            <p:cNvSpPr/>
            <p:nvPr/>
          </p:nvSpPr>
          <p:spPr>
            <a:xfrm>
              <a:off x="3430125" y="2875000"/>
              <a:ext cx="28375" cy="24250"/>
            </a:xfrm>
            <a:custGeom>
              <a:avLst/>
              <a:gdLst/>
              <a:ahLst/>
              <a:cxnLst/>
              <a:rect l="l" t="t" r="r" b="b"/>
              <a:pathLst>
                <a:path w="1135" h="970" extrusionOk="0">
                  <a:moveTo>
                    <a:pt x="667" y="1"/>
                  </a:moveTo>
                  <a:cubicBezTo>
                    <a:pt x="234" y="1"/>
                    <a:pt x="0" y="534"/>
                    <a:pt x="334" y="834"/>
                  </a:cubicBezTo>
                  <a:cubicBezTo>
                    <a:pt x="427" y="928"/>
                    <a:pt x="540" y="970"/>
                    <a:pt x="652" y="970"/>
                  </a:cubicBezTo>
                  <a:cubicBezTo>
                    <a:pt x="897" y="970"/>
                    <a:pt x="1134" y="766"/>
                    <a:pt x="1134" y="468"/>
                  </a:cubicBezTo>
                  <a:cubicBezTo>
                    <a:pt x="1134" y="234"/>
                    <a:pt x="934" y="1"/>
                    <a:pt x="6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3188;p76">
              <a:extLst>
                <a:ext uri="{FF2B5EF4-FFF2-40B4-BE49-F238E27FC236}">
                  <a16:creationId xmlns:a16="http://schemas.microsoft.com/office/drawing/2014/main" id="{9A29A1BE-1B51-CCCD-4BD3-6E6C712AE62B}"/>
                </a:ext>
              </a:extLst>
            </p:cNvPr>
            <p:cNvSpPr/>
            <p:nvPr/>
          </p:nvSpPr>
          <p:spPr>
            <a:xfrm>
              <a:off x="3440950" y="3103500"/>
              <a:ext cx="23375" cy="24200"/>
            </a:xfrm>
            <a:custGeom>
              <a:avLst/>
              <a:gdLst/>
              <a:ahLst/>
              <a:cxnLst/>
              <a:rect l="l" t="t" r="r" b="b"/>
              <a:pathLst>
                <a:path w="935" h="968" extrusionOk="0">
                  <a:moveTo>
                    <a:pt x="468" y="0"/>
                  </a:moveTo>
                  <a:cubicBezTo>
                    <a:pt x="201" y="0"/>
                    <a:pt x="1" y="234"/>
                    <a:pt x="1" y="501"/>
                  </a:cubicBezTo>
                  <a:cubicBezTo>
                    <a:pt x="1" y="734"/>
                    <a:pt x="201" y="968"/>
                    <a:pt x="468" y="968"/>
                  </a:cubicBezTo>
                  <a:cubicBezTo>
                    <a:pt x="735" y="968"/>
                    <a:pt x="935" y="734"/>
                    <a:pt x="935" y="501"/>
                  </a:cubicBezTo>
                  <a:cubicBezTo>
                    <a:pt x="935" y="234"/>
                    <a:pt x="735" y="0"/>
                    <a:pt x="4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3189;p76">
              <a:extLst>
                <a:ext uri="{FF2B5EF4-FFF2-40B4-BE49-F238E27FC236}">
                  <a16:creationId xmlns:a16="http://schemas.microsoft.com/office/drawing/2014/main" id="{29FC7DF1-C29F-4D6B-BB80-0A51194CBA1A}"/>
                </a:ext>
              </a:extLst>
            </p:cNvPr>
            <p:cNvSpPr/>
            <p:nvPr/>
          </p:nvSpPr>
          <p:spPr>
            <a:xfrm>
              <a:off x="3026725" y="2816600"/>
              <a:ext cx="28150" cy="23650"/>
            </a:xfrm>
            <a:custGeom>
              <a:avLst/>
              <a:gdLst/>
              <a:ahLst/>
              <a:cxnLst/>
              <a:rect l="l" t="t" r="r" b="b"/>
              <a:pathLst>
                <a:path w="1126" h="946" extrusionOk="0">
                  <a:moveTo>
                    <a:pt x="620" y="0"/>
                  </a:moveTo>
                  <a:cubicBezTo>
                    <a:pt x="211" y="0"/>
                    <a:pt x="0" y="511"/>
                    <a:pt x="292" y="802"/>
                  </a:cubicBezTo>
                  <a:cubicBezTo>
                    <a:pt x="401" y="901"/>
                    <a:pt x="529" y="945"/>
                    <a:pt x="651" y="945"/>
                  </a:cubicBezTo>
                  <a:cubicBezTo>
                    <a:pt x="900" y="945"/>
                    <a:pt x="1126" y="760"/>
                    <a:pt x="1126" y="469"/>
                  </a:cubicBezTo>
                  <a:cubicBezTo>
                    <a:pt x="1126" y="202"/>
                    <a:pt x="925" y="2"/>
                    <a:pt x="659" y="2"/>
                  </a:cubicBezTo>
                  <a:cubicBezTo>
                    <a:pt x="646" y="0"/>
                    <a:pt x="633" y="0"/>
                    <a:pt x="6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3190;p76">
              <a:extLst>
                <a:ext uri="{FF2B5EF4-FFF2-40B4-BE49-F238E27FC236}">
                  <a16:creationId xmlns:a16="http://schemas.microsoft.com/office/drawing/2014/main" id="{29423A6F-CE01-B097-0CEF-FAE1E7CCF338}"/>
                </a:ext>
              </a:extLst>
            </p:cNvPr>
            <p:cNvSpPr/>
            <p:nvPr/>
          </p:nvSpPr>
          <p:spPr>
            <a:xfrm>
              <a:off x="3202450" y="2804125"/>
              <a:ext cx="27550" cy="23650"/>
            </a:xfrm>
            <a:custGeom>
              <a:avLst/>
              <a:gdLst/>
              <a:ahLst/>
              <a:cxnLst/>
              <a:rect l="l" t="t" r="r" b="b"/>
              <a:pathLst>
                <a:path w="1102" h="946" extrusionOk="0">
                  <a:moveTo>
                    <a:pt x="635" y="0"/>
                  </a:moveTo>
                  <a:cubicBezTo>
                    <a:pt x="201" y="0"/>
                    <a:pt x="1" y="501"/>
                    <a:pt x="301" y="801"/>
                  </a:cubicBezTo>
                  <a:cubicBezTo>
                    <a:pt x="401" y="901"/>
                    <a:pt x="523" y="945"/>
                    <a:pt x="642" y="945"/>
                  </a:cubicBezTo>
                  <a:cubicBezTo>
                    <a:pt x="879" y="945"/>
                    <a:pt x="1102" y="767"/>
                    <a:pt x="1102" y="501"/>
                  </a:cubicBezTo>
                  <a:cubicBezTo>
                    <a:pt x="1102" y="234"/>
                    <a:pt x="901" y="0"/>
                    <a:pt x="63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3191;p76">
              <a:extLst>
                <a:ext uri="{FF2B5EF4-FFF2-40B4-BE49-F238E27FC236}">
                  <a16:creationId xmlns:a16="http://schemas.microsoft.com/office/drawing/2014/main" id="{69726C3C-FD3E-2B6C-3D2F-C34183B0808A}"/>
                </a:ext>
              </a:extLst>
            </p:cNvPr>
            <p:cNvSpPr/>
            <p:nvPr/>
          </p:nvSpPr>
          <p:spPr>
            <a:xfrm>
              <a:off x="3263325" y="2433225"/>
              <a:ext cx="25050" cy="23800"/>
            </a:xfrm>
            <a:custGeom>
              <a:avLst/>
              <a:gdLst/>
              <a:ahLst/>
              <a:cxnLst/>
              <a:rect l="l" t="t" r="r" b="b"/>
              <a:pathLst>
                <a:path w="1002" h="952" extrusionOk="0">
                  <a:moveTo>
                    <a:pt x="501" y="1"/>
                  </a:moveTo>
                  <a:cubicBezTo>
                    <a:pt x="251" y="1"/>
                    <a:pt x="1" y="176"/>
                    <a:pt x="34" y="526"/>
                  </a:cubicBezTo>
                  <a:cubicBezTo>
                    <a:pt x="51" y="809"/>
                    <a:pt x="268" y="951"/>
                    <a:pt x="489" y="951"/>
                  </a:cubicBezTo>
                  <a:cubicBezTo>
                    <a:pt x="710" y="951"/>
                    <a:pt x="935" y="809"/>
                    <a:pt x="968" y="526"/>
                  </a:cubicBezTo>
                  <a:cubicBezTo>
                    <a:pt x="1002" y="176"/>
                    <a:pt x="751" y="1"/>
                    <a:pt x="5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3192;p76">
              <a:extLst>
                <a:ext uri="{FF2B5EF4-FFF2-40B4-BE49-F238E27FC236}">
                  <a16:creationId xmlns:a16="http://schemas.microsoft.com/office/drawing/2014/main" id="{12ECA371-3BFB-D88F-EAEE-128275769F9E}"/>
                </a:ext>
              </a:extLst>
            </p:cNvPr>
            <p:cNvSpPr/>
            <p:nvPr/>
          </p:nvSpPr>
          <p:spPr>
            <a:xfrm>
              <a:off x="3338400" y="2713200"/>
              <a:ext cx="59825" cy="350300"/>
            </a:xfrm>
            <a:custGeom>
              <a:avLst/>
              <a:gdLst/>
              <a:ahLst/>
              <a:cxnLst/>
              <a:rect l="l" t="t" r="r" b="b"/>
              <a:pathLst>
                <a:path w="2393" h="14012" extrusionOk="0">
                  <a:moveTo>
                    <a:pt x="1201" y="1"/>
                  </a:moveTo>
                  <a:cubicBezTo>
                    <a:pt x="1201" y="1"/>
                    <a:pt x="1201" y="1"/>
                    <a:pt x="1201" y="1"/>
                  </a:cubicBezTo>
                  <a:cubicBezTo>
                    <a:pt x="1200" y="2"/>
                    <a:pt x="1199" y="5"/>
                    <a:pt x="1199" y="11"/>
                  </a:cubicBezTo>
                  <a:lnTo>
                    <a:pt x="1199" y="11"/>
                  </a:lnTo>
                  <a:cubicBezTo>
                    <a:pt x="1201" y="5"/>
                    <a:pt x="1202" y="1"/>
                    <a:pt x="1201" y="1"/>
                  </a:cubicBezTo>
                  <a:close/>
                  <a:moveTo>
                    <a:pt x="1199" y="11"/>
                  </a:moveTo>
                  <a:lnTo>
                    <a:pt x="1199" y="11"/>
                  </a:lnTo>
                  <a:cubicBezTo>
                    <a:pt x="1134" y="198"/>
                    <a:pt x="0" y="2803"/>
                    <a:pt x="0" y="2803"/>
                  </a:cubicBezTo>
                  <a:cubicBezTo>
                    <a:pt x="1334" y="7673"/>
                    <a:pt x="1835" y="14011"/>
                    <a:pt x="1835" y="14011"/>
                  </a:cubicBezTo>
                  <a:cubicBezTo>
                    <a:pt x="2392" y="10960"/>
                    <a:pt x="1175" y="388"/>
                    <a:pt x="1199" y="11"/>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3193;p76">
              <a:extLst>
                <a:ext uri="{FF2B5EF4-FFF2-40B4-BE49-F238E27FC236}">
                  <a16:creationId xmlns:a16="http://schemas.microsoft.com/office/drawing/2014/main" id="{898D3A59-1631-E05B-E4C0-C21361E5D9C6}"/>
                </a:ext>
              </a:extLst>
            </p:cNvPr>
            <p:cNvSpPr/>
            <p:nvPr/>
          </p:nvSpPr>
          <p:spPr>
            <a:xfrm>
              <a:off x="3757850" y="2259550"/>
              <a:ext cx="462025" cy="351950"/>
            </a:xfrm>
            <a:custGeom>
              <a:avLst/>
              <a:gdLst/>
              <a:ahLst/>
              <a:cxnLst/>
              <a:rect l="l" t="t" r="r" b="b"/>
              <a:pathLst>
                <a:path w="18481" h="14078" extrusionOk="0">
                  <a:moveTo>
                    <a:pt x="12143" y="1"/>
                  </a:moveTo>
                  <a:lnTo>
                    <a:pt x="3203" y="4371"/>
                  </a:lnTo>
                  <a:lnTo>
                    <a:pt x="101" y="7740"/>
                  </a:lnTo>
                  <a:cubicBezTo>
                    <a:pt x="1" y="9308"/>
                    <a:pt x="968" y="11609"/>
                    <a:pt x="1902" y="12877"/>
                  </a:cubicBezTo>
                  <a:cubicBezTo>
                    <a:pt x="2302" y="13444"/>
                    <a:pt x="2869" y="14044"/>
                    <a:pt x="3570" y="14078"/>
                  </a:cubicBezTo>
                  <a:cubicBezTo>
                    <a:pt x="3937" y="14078"/>
                    <a:pt x="4304" y="14011"/>
                    <a:pt x="4671" y="13877"/>
                  </a:cubicBezTo>
                  <a:lnTo>
                    <a:pt x="12943" y="11009"/>
                  </a:lnTo>
                  <a:cubicBezTo>
                    <a:pt x="12710" y="10642"/>
                    <a:pt x="12476" y="10275"/>
                    <a:pt x="12243" y="9875"/>
                  </a:cubicBezTo>
                  <a:lnTo>
                    <a:pt x="12243" y="9875"/>
                  </a:lnTo>
                  <a:cubicBezTo>
                    <a:pt x="12970" y="10352"/>
                    <a:pt x="13779" y="10576"/>
                    <a:pt x="14573" y="10576"/>
                  </a:cubicBezTo>
                  <a:cubicBezTo>
                    <a:pt x="16220" y="10576"/>
                    <a:pt x="17805" y="9616"/>
                    <a:pt x="18481" y="7973"/>
                  </a:cubicBezTo>
                  <a:cubicBezTo>
                    <a:pt x="15612" y="6739"/>
                    <a:pt x="13744" y="3970"/>
                    <a:pt x="13677" y="868"/>
                  </a:cubicBezTo>
                  <a:lnTo>
                    <a:pt x="12143" y="1"/>
                  </a:ln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3194;p76">
              <a:extLst>
                <a:ext uri="{FF2B5EF4-FFF2-40B4-BE49-F238E27FC236}">
                  <a16:creationId xmlns:a16="http://schemas.microsoft.com/office/drawing/2014/main" id="{12105153-D7DF-F5FF-B491-AEE94E22ED38}"/>
                </a:ext>
              </a:extLst>
            </p:cNvPr>
            <p:cNvSpPr/>
            <p:nvPr/>
          </p:nvSpPr>
          <p:spPr>
            <a:xfrm>
              <a:off x="3549375" y="2932000"/>
              <a:ext cx="419500" cy="177100"/>
            </a:xfrm>
            <a:custGeom>
              <a:avLst/>
              <a:gdLst/>
              <a:ahLst/>
              <a:cxnLst/>
              <a:rect l="l" t="t" r="r" b="b"/>
              <a:pathLst>
                <a:path w="16780" h="7084" extrusionOk="0">
                  <a:moveTo>
                    <a:pt x="16632" y="0"/>
                  </a:moveTo>
                  <a:cubicBezTo>
                    <a:pt x="16046" y="0"/>
                    <a:pt x="12411" y="1163"/>
                    <a:pt x="8173" y="2958"/>
                  </a:cubicBezTo>
                  <a:cubicBezTo>
                    <a:pt x="3570" y="4926"/>
                    <a:pt x="0" y="6827"/>
                    <a:pt x="100" y="7061"/>
                  </a:cubicBezTo>
                  <a:cubicBezTo>
                    <a:pt x="107" y="7076"/>
                    <a:pt x="130" y="7084"/>
                    <a:pt x="168" y="7084"/>
                  </a:cubicBezTo>
                  <a:cubicBezTo>
                    <a:pt x="702" y="7084"/>
                    <a:pt x="4241" y="5597"/>
                    <a:pt x="8506" y="3792"/>
                  </a:cubicBezTo>
                  <a:cubicBezTo>
                    <a:pt x="13076" y="1823"/>
                    <a:pt x="16779" y="256"/>
                    <a:pt x="16712" y="22"/>
                  </a:cubicBezTo>
                  <a:cubicBezTo>
                    <a:pt x="16705" y="8"/>
                    <a:pt x="16678" y="0"/>
                    <a:pt x="16632" y="0"/>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3195;p76">
              <a:extLst>
                <a:ext uri="{FF2B5EF4-FFF2-40B4-BE49-F238E27FC236}">
                  <a16:creationId xmlns:a16="http://schemas.microsoft.com/office/drawing/2014/main" id="{990BFF3B-3970-1B69-D46B-7AA50C0FFF16}"/>
                </a:ext>
              </a:extLst>
            </p:cNvPr>
            <p:cNvSpPr/>
            <p:nvPr/>
          </p:nvSpPr>
          <p:spPr>
            <a:xfrm>
              <a:off x="4420000" y="2647325"/>
              <a:ext cx="31700" cy="167650"/>
            </a:xfrm>
            <a:custGeom>
              <a:avLst/>
              <a:gdLst/>
              <a:ahLst/>
              <a:cxnLst/>
              <a:rect l="l" t="t" r="r" b="b"/>
              <a:pathLst>
                <a:path w="1268" h="6706" extrusionOk="0">
                  <a:moveTo>
                    <a:pt x="0" y="1"/>
                  </a:moveTo>
                  <a:cubicBezTo>
                    <a:pt x="134" y="1135"/>
                    <a:pt x="300" y="2269"/>
                    <a:pt x="534" y="3370"/>
                  </a:cubicBezTo>
                  <a:cubicBezTo>
                    <a:pt x="901" y="5238"/>
                    <a:pt x="1234" y="6706"/>
                    <a:pt x="1268" y="6706"/>
                  </a:cubicBezTo>
                  <a:cubicBezTo>
                    <a:pt x="1134" y="5572"/>
                    <a:pt x="968" y="4437"/>
                    <a:pt x="734" y="3337"/>
                  </a:cubicBezTo>
                  <a:cubicBezTo>
                    <a:pt x="534" y="2203"/>
                    <a:pt x="300" y="110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3196;p76">
              <a:extLst>
                <a:ext uri="{FF2B5EF4-FFF2-40B4-BE49-F238E27FC236}">
                  <a16:creationId xmlns:a16="http://schemas.microsoft.com/office/drawing/2014/main" id="{699D0054-C12D-DEF5-0D2D-5807B9A48D6B}"/>
                </a:ext>
              </a:extLst>
            </p:cNvPr>
            <p:cNvSpPr/>
            <p:nvPr/>
          </p:nvSpPr>
          <p:spPr>
            <a:xfrm>
              <a:off x="4425825" y="2650675"/>
              <a:ext cx="66750" cy="147625"/>
            </a:xfrm>
            <a:custGeom>
              <a:avLst/>
              <a:gdLst/>
              <a:ahLst/>
              <a:cxnLst/>
              <a:rect l="l" t="t" r="r" b="b"/>
              <a:pathLst>
                <a:path w="2670" h="5905" extrusionOk="0">
                  <a:moveTo>
                    <a:pt x="1" y="0"/>
                  </a:moveTo>
                  <a:cubicBezTo>
                    <a:pt x="34" y="301"/>
                    <a:pt x="101" y="634"/>
                    <a:pt x="234" y="934"/>
                  </a:cubicBezTo>
                  <a:cubicBezTo>
                    <a:pt x="434" y="1668"/>
                    <a:pt x="701" y="2369"/>
                    <a:pt x="1035" y="3069"/>
                  </a:cubicBezTo>
                  <a:cubicBezTo>
                    <a:pt x="1335" y="3770"/>
                    <a:pt x="1702" y="4470"/>
                    <a:pt x="2102" y="5104"/>
                  </a:cubicBezTo>
                  <a:cubicBezTo>
                    <a:pt x="2269" y="5404"/>
                    <a:pt x="2436" y="5671"/>
                    <a:pt x="2669" y="5905"/>
                  </a:cubicBezTo>
                  <a:cubicBezTo>
                    <a:pt x="2536" y="5604"/>
                    <a:pt x="2369" y="5338"/>
                    <a:pt x="2202" y="5037"/>
                  </a:cubicBezTo>
                  <a:cubicBezTo>
                    <a:pt x="1935" y="4537"/>
                    <a:pt x="1535" y="3836"/>
                    <a:pt x="1168" y="3003"/>
                  </a:cubicBezTo>
                  <a:cubicBezTo>
                    <a:pt x="835" y="2202"/>
                    <a:pt x="534" y="1435"/>
                    <a:pt x="334" y="901"/>
                  </a:cubicBezTo>
                  <a:cubicBezTo>
                    <a:pt x="268" y="567"/>
                    <a:pt x="134" y="30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3197;p76">
              <a:extLst>
                <a:ext uri="{FF2B5EF4-FFF2-40B4-BE49-F238E27FC236}">
                  <a16:creationId xmlns:a16="http://schemas.microsoft.com/office/drawing/2014/main" id="{F5F5A795-0B60-155B-227B-E10126EF7A7F}"/>
                </a:ext>
              </a:extLst>
            </p:cNvPr>
            <p:cNvSpPr/>
            <p:nvPr/>
          </p:nvSpPr>
          <p:spPr>
            <a:xfrm>
              <a:off x="3257500" y="2301250"/>
              <a:ext cx="124275" cy="356125"/>
            </a:xfrm>
            <a:custGeom>
              <a:avLst/>
              <a:gdLst/>
              <a:ahLst/>
              <a:cxnLst/>
              <a:rect l="l" t="t" r="r" b="b"/>
              <a:pathLst>
                <a:path w="4971" h="14245" extrusionOk="0">
                  <a:moveTo>
                    <a:pt x="0" y="1"/>
                  </a:moveTo>
                  <a:lnTo>
                    <a:pt x="0" y="1"/>
                  </a:lnTo>
                  <a:cubicBezTo>
                    <a:pt x="668" y="401"/>
                    <a:pt x="1301" y="868"/>
                    <a:pt x="1835" y="1435"/>
                  </a:cubicBezTo>
                  <a:cubicBezTo>
                    <a:pt x="3136" y="2803"/>
                    <a:pt x="4003" y="4504"/>
                    <a:pt x="4370" y="6339"/>
                  </a:cubicBezTo>
                  <a:cubicBezTo>
                    <a:pt x="4704" y="8173"/>
                    <a:pt x="4837" y="10041"/>
                    <a:pt x="4704" y="11909"/>
                  </a:cubicBezTo>
                  <a:cubicBezTo>
                    <a:pt x="4637" y="12610"/>
                    <a:pt x="4637" y="13210"/>
                    <a:pt x="4604" y="13610"/>
                  </a:cubicBezTo>
                  <a:cubicBezTo>
                    <a:pt x="4570" y="13811"/>
                    <a:pt x="4570" y="13977"/>
                    <a:pt x="4570" y="14077"/>
                  </a:cubicBezTo>
                  <a:lnTo>
                    <a:pt x="4570" y="14244"/>
                  </a:lnTo>
                  <a:cubicBezTo>
                    <a:pt x="4604" y="14178"/>
                    <a:pt x="4604" y="14144"/>
                    <a:pt x="4604" y="14077"/>
                  </a:cubicBezTo>
                  <a:cubicBezTo>
                    <a:pt x="4604" y="13944"/>
                    <a:pt x="4637" y="13811"/>
                    <a:pt x="4670" y="13610"/>
                  </a:cubicBezTo>
                  <a:cubicBezTo>
                    <a:pt x="4704" y="13210"/>
                    <a:pt x="4770" y="12643"/>
                    <a:pt x="4804" y="11909"/>
                  </a:cubicBezTo>
                  <a:cubicBezTo>
                    <a:pt x="4971" y="10041"/>
                    <a:pt x="4904" y="8140"/>
                    <a:pt x="4537" y="6305"/>
                  </a:cubicBezTo>
                  <a:cubicBezTo>
                    <a:pt x="4170" y="4404"/>
                    <a:pt x="3269" y="2703"/>
                    <a:pt x="1935" y="1335"/>
                  </a:cubicBezTo>
                  <a:cubicBezTo>
                    <a:pt x="1535" y="935"/>
                    <a:pt x="1068" y="568"/>
                    <a:pt x="567" y="301"/>
                  </a:cubicBezTo>
                  <a:cubicBezTo>
                    <a:pt x="434" y="201"/>
                    <a:pt x="301" y="134"/>
                    <a:pt x="167" y="67"/>
                  </a:cubicBezTo>
                  <a:cubicBezTo>
                    <a:pt x="100" y="67"/>
                    <a:pt x="67" y="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3198;p76">
              <a:extLst>
                <a:ext uri="{FF2B5EF4-FFF2-40B4-BE49-F238E27FC236}">
                  <a16:creationId xmlns:a16="http://schemas.microsoft.com/office/drawing/2014/main" id="{10F2A5A4-55DC-1B04-A474-44AF65748D5E}"/>
                </a:ext>
              </a:extLst>
            </p:cNvPr>
            <p:cNvSpPr/>
            <p:nvPr/>
          </p:nvSpPr>
          <p:spPr>
            <a:xfrm>
              <a:off x="4047225" y="2512250"/>
              <a:ext cx="10025" cy="183475"/>
            </a:xfrm>
            <a:custGeom>
              <a:avLst/>
              <a:gdLst/>
              <a:ahLst/>
              <a:cxnLst/>
              <a:rect l="l" t="t" r="r" b="b"/>
              <a:pathLst>
                <a:path w="401" h="7339" extrusionOk="0">
                  <a:moveTo>
                    <a:pt x="1" y="0"/>
                  </a:moveTo>
                  <a:cubicBezTo>
                    <a:pt x="1" y="334"/>
                    <a:pt x="1" y="701"/>
                    <a:pt x="34" y="1068"/>
                  </a:cubicBezTo>
                  <a:cubicBezTo>
                    <a:pt x="101" y="1735"/>
                    <a:pt x="134" y="2635"/>
                    <a:pt x="167" y="3669"/>
                  </a:cubicBezTo>
                  <a:cubicBezTo>
                    <a:pt x="201" y="4670"/>
                    <a:pt x="201" y="5604"/>
                    <a:pt x="167" y="6271"/>
                  </a:cubicBezTo>
                  <a:cubicBezTo>
                    <a:pt x="167" y="6605"/>
                    <a:pt x="167" y="6972"/>
                    <a:pt x="167" y="7339"/>
                  </a:cubicBezTo>
                  <a:cubicBezTo>
                    <a:pt x="267" y="6972"/>
                    <a:pt x="301" y="6638"/>
                    <a:pt x="301" y="6271"/>
                  </a:cubicBezTo>
                  <a:cubicBezTo>
                    <a:pt x="368" y="5604"/>
                    <a:pt x="401" y="4670"/>
                    <a:pt x="368" y="3669"/>
                  </a:cubicBezTo>
                  <a:cubicBezTo>
                    <a:pt x="334" y="2635"/>
                    <a:pt x="267" y="1701"/>
                    <a:pt x="201" y="1034"/>
                  </a:cubicBezTo>
                  <a:cubicBezTo>
                    <a:pt x="167" y="701"/>
                    <a:pt x="101" y="3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3199;p76">
              <a:extLst>
                <a:ext uri="{FF2B5EF4-FFF2-40B4-BE49-F238E27FC236}">
                  <a16:creationId xmlns:a16="http://schemas.microsoft.com/office/drawing/2014/main" id="{12461391-587D-3D2B-B5D3-0567780F4848}"/>
                </a:ext>
              </a:extLst>
            </p:cNvPr>
            <p:cNvSpPr/>
            <p:nvPr/>
          </p:nvSpPr>
          <p:spPr>
            <a:xfrm>
              <a:off x="3588575" y="1511525"/>
              <a:ext cx="101625" cy="674675"/>
            </a:xfrm>
            <a:custGeom>
              <a:avLst/>
              <a:gdLst/>
              <a:ahLst/>
              <a:cxnLst/>
              <a:rect l="l" t="t" r="r" b="b"/>
              <a:pathLst>
                <a:path w="4065" h="26987" extrusionOk="0">
                  <a:moveTo>
                    <a:pt x="2569" y="0"/>
                  </a:moveTo>
                  <a:lnTo>
                    <a:pt x="11" y="26871"/>
                  </a:lnTo>
                  <a:lnTo>
                    <a:pt x="11" y="26871"/>
                  </a:lnTo>
                  <a:cubicBezTo>
                    <a:pt x="356" y="23731"/>
                    <a:pt x="4065" y="25646"/>
                    <a:pt x="3636" y="22383"/>
                  </a:cubicBezTo>
                  <a:cubicBezTo>
                    <a:pt x="2669" y="14978"/>
                    <a:pt x="2335" y="7506"/>
                    <a:pt x="2569" y="0"/>
                  </a:cubicBezTo>
                  <a:close/>
                  <a:moveTo>
                    <a:pt x="11" y="26871"/>
                  </a:moveTo>
                  <a:cubicBezTo>
                    <a:pt x="7" y="26909"/>
                    <a:pt x="3" y="26947"/>
                    <a:pt x="0" y="26986"/>
                  </a:cubicBezTo>
                  <a:lnTo>
                    <a:pt x="11" y="2687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3200;p76">
              <a:extLst>
                <a:ext uri="{FF2B5EF4-FFF2-40B4-BE49-F238E27FC236}">
                  <a16:creationId xmlns:a16="http://schemas.microsoft.com/office/drawing/2014/main" id="{3C57A9BE-FEAB-0004-21B8-FE25DA9EF545}"/>
                </a:ext>
              </a:extLst>
            </p:cNvPr>
            <p:cNvSpPr/>
            <p:nvPr/>
          </p:nvSpPr>
          <p:spPr>
            <a:xfrm>
              <a:off x="3472650" y="1491175"/>
              <a:ext cx="500375" cy="1022750"/>
            </a:xfrm>
            <a:custGeom>
              <a:avLst/>
              <a:gdLst/>
              <a:ahLst/>
              <a:cxnLst/>
              <a:rect l="l" t="t" r="r" b="b"/>
              <a:pathLst>
                <a:path w="20015" h="40910" extrusionOk="0">
                  <a:moveTo>
                    <a:pt x="7836" y="1"/>
                  </a:moveTo>
                  <a:cubicBezTo>
                    <a:pt x="6203" y="1"/>
                    <a:pt x="4467" y="283"/>
                    <a:pt x="2636" y="814"/>
                  </a:cubicBezTo>
                  <a:cubicBezTo>
                    <a:pt x="2636" y="814"/>
                    <a:pt x="1" y="11756"/>
                    <a:pt x="334" y="16993"/>
                  </a:cubicBezTo>
                  <a:cubicBezTo>
                    <a:pt x="634" y="22463"/>
                    <a:pt x="4704" y="23564"/>
                    <a:pt x="4704" y="23564"/>
                  </a:cubicBezTo>
                  <a:cubicBezTo>
                    <a:pt x="4704" y="23564"/>
                    <a:pt x="4570" y="25399"/>
                    <a:pt x="4370" y="27667"/>
                  </a:cubicBezTo>
                  <a:cubicBezTo>
                    <a:pt x="3336" y="27834"/>
                    <a:pt x="2202" y="28067"/>
                    <a:pt x="1068" y="28334"/>
                  </a:cubicBezTo>
                  <a:cubicBezTo>
                    <a:pt x="634" y="28434"/>
                    <a:pt x="9240" y="40910"/>
                    <a:pt x="9240" y="40910"/>
                  </a:cubicBezTo>
                  <a:lnTo>
                    <a:pt x="20015" y="29235"/>
                  </a:lnTo>
                  <a:cubicBezTo>
                    <a:pt x="18814" y="28601"/>
                    <a:pt x="17546" y="28167"/>
                    <a:pt x="16212" y="27867"/>
                  </a:cubicBezTo>
                  <a:lnTo>
                    <a:pt x="17680" y="5251"/>
                  </a:lnTo>
                  <a:cubicBezTo>
                    <a:pt x="15047" y="1607"/>
                    <a:pt x="11734" y="1"/>
                    <a:pt x="7836"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3201;p76">
              <a:extLst>
                <a:ext uri="{FF2B5EF4-FFF2-40B4-BE49-F238E27FC236}">
                  <a16:creationId xmlns:a16="http://schemas.microsoft.com/office/drawing/2014/main" id="{12D8DFB8-912C-EC3B-35A4-4EE6EA019C8B}"/>
                </a:ext>
              </a:extLst>
            </p:cNvPr>
            <p:cNvSpPr/>
            <p:nvPr/>
          </p:nvSpPr>
          <p:spPr>
            <a:xfrm>
              <a:off x="3537700" y="1711400"/>
              <a:ext cx="36725" cy="33900"/>
            </a:xfrm>
            <a:custGeom>
              <a:avLst/>
              <a:gdLst/>
              <a:ahLst/>
              <a:cxnLst/>
              <a:rect l="l" t="t" r="r" b="b"/>
              <a:pathLst>
                <a:path w="1469" h="1356" extrusionOk="0">
                  <a:moveTo>
                    <a:pt x="712" y="1"/>
                  </a:moveTo>
                  <a:cubicBezTo>
                    <a:pt x="368" y="1"/>
                    <a:pt x="94" y="249"/>
                    <a:pt x="34" y="578"/>
                  </a:cubicBezTo>
                  <a:cubicBezTo>
                    <a:pt x="0" y="945"/>
                    <a:pt x="267" y="1312"/>
                    <a:pt x="634" y="1345"/>
                  </a:cubicBezTo>
                  <a:cubicBezTo>
                    <a:pt x="672" y="1352"/>
                    <a:pt x="710" y="1356"/>
                    <a:pt x="748" y="1356"/>
                  </a:cubicBezTo>
                  <a:cubicBezTo>
                    <a:pt x="1074" y="1356"/>
                    <a:pt x="1372" y="1107"/>
                    <a:pt x="1401" y="778"/>
                  </a:cubicBezTo>
                  <a:cubicBezTo>
                    <a:pt x="1468" y="411"/>
                    <a:pt x="1201" y="78"/>
                    <a:pt x="834" y="11"/>
                  </a:cubicBezTo>
                  <a:cubicBezTo>
                    <a:pt x="793" y="4"/>
                    <a:pt x="752" y="1"/>
                    <a:pt x="7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3202;p76">
              <a:extLst>
                <a:ext uri="{FF2B5EF4-FFF2-40B4-BE49-F238E27FC236}">
                  <a16:creationId xmlns:a16="http://schemas.microsoft.com/office/drawing/2014/main" id="{3F194936-88FB-BE90-1080-A9CD1113EBB1}"/>
                </a:ext>
              </a:extLst>
            </p:cNvPr>
            <p:cNvSpPr/>
            <p:nvPr/>
          </p:nvSpPr>
          <p:spPr>
            <a:xfrm>
              <a:off x="3516850" y="1695625"/>
              <a:ext cx="71750" cy="22100"/>
            </a:xfrm>
            <a:custGeom>
              <a:avLst/>
              <a:gdLst/>
              <a:ahLst/>
              <a:cxnLst/>
              <a:rect l="l" t="t" r="r" b="b"/>
              <a:pathLst>
                <a:path w="2870" h="884" extrusionOk="0">
                  <a:moveTo>
                    <a:pt x="1274" y="0"/>
                  </a:moveTo>
                  <a:cubicBezTo>
                    <a:pt x="940" y="0"/>
                    <a:pt x="613" y="74"/>
                    <a:pt x="334" y="242"/>
                  </a:cubicBezTo>
                  <a:cubicBezTo>
                    <a:pt x="101" y="409"/>
                    <a:pt x="0" y="575"/>
                    <a:pt x="34" y="609"/>
                  </a:cubicBezTo>
                  <a:cubicBezTo>
                    <a:pt x="47" y="622"/>
                    <a:pt x="68" y="628"/>
                    <a:pt x="97" y="628"/>
                  </a:cubicBezTo>
                  <a:cubicBezTo>
                    <a:pt x="267" y="628"/>
                    <a:pt x="693" y="433"/>
                    <a:pt x="1236" y="433"/>
                  </a:cubicBezTo>
                  <a:cubicBezTo>
                    <a:pt x="1301" y="433"/>
                    <a:pt x="1367" y="436"/>
                    <a:pt x="1435" y="442"/>
                  </a:cubicBezTo>
                  <a:cubicBezTo>
                    <a:pt x="2113" y="534"/>
                    <a:pt x="2591" y="883"/>
                    <a:pt x="2739" y="883"/>
                  </a:cubicBezTo>
                  <a:cubicBezTo>
                    <a:pt x="2752" y="883"/>
                    <a:pt x="2761" y="881"/>
                    <a:pt x="2769" y="876"/>
                  </a:cubicBezTo>
                  <a:cubicBezTo>
                    <a:pt x="2869" y="776"/>
                    <a:pt x="2736" y="676"/>
                    <a:pt x="2536" y="442"/>
                  </a:cubicBezTo>
                  <a:cubicBezTo>
                    <a:pt x="2235" y="209"/>
                    <a:pt x="1868" y="42"/>
                    <a:pt x="1468" y="8"/>
                  </a:cubicBezTo>
                  <a:cubicBezTo>
                    <a:pt x="1403" y="3"/>
                    <a:pt x="1338" y="0"/>
                    <a:pt x="12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3203;p76">
              <a:extLst>
                <a:ext uri="{FF2B5EF4-FFF2-40B4-BE49-F238E27FC236}">
                  <a16:creationId xmlns:a16="http://schemas.microsoft.com/office/drawing/2014/main" id="{A3AB89C8-BE64-972B-BE84-8565D5B86889}"/>
                </a:ext>
              </a:extLst>
            </p:cNvPr>
            <p:cNvSpPr/>
            <p:nvPr/>
          </p:nvSpPr>
          <p:spPr>
            <a:xfrm>
              <a:off x="3727825" y="1733900"/>
              <a:ext cx="36725" cy="33125"/>
            </a:xfrm>
            <a:custGeom>
              <a:avLst/>
              <a:gdLst/>
              <a:ahLst/>
              <a:cxnLst/>
              <a:rect l="l" t="t" r="r" b="b"/>
              <a:pathLst>
                <a:path w="1469" h="1325" extrusionOk="0">
                  <a:moveTo>
                    <a:pt x="701" y="1"/>
                  </a:moveTo>
                  <a:cubicBezTo>
                    <a:pt x="362" y="1"/>
                    <a:pt x="93" y="224"/>
                    <a:pt x="34" y="579"/>
                  </a:cubicBezTo>
                  <a:cubicBezTo>
                    <a:pt x="1" y="946"/>
                    <a:pt x="268" y="1279"/>
                    <a:pt x="635" y="1313"/>
                  </a:cubicBezTo>
                  <a:cubicBezTo>
                    <a:pt x="677" y="1320"/>
                    <a:pt x="719" y="1324"/>
                    <a:pt x="760" y="1324"/>
                  </a:cubicBezTo>
                  <a:cubicBezTo>
                    <a:pt x="1082" y="1324"/>
                    <a:pt x="1376" y="1104"/>
                    <a:pt x="1435" y="779"/>
                  </a:cubicBezTo>
                  <a:cubicBezTo>
                    <a:pt x="1469" y="412"/>
                    <a:pt x="1202" y="45"/>
                    <a:pt x="835" y="12"/>
                  </a:cubicBezTo>
                  <a:cubicBezTo>
                    <a:pt x="789" y="4"/>
                    <a:pt x="744" y="1"/>
                    <a:pt x="7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3204;p76">
              <a:extLst>
                <a:ext uri="{FF2B5EF4-FFF2-40B4-BE49-F238E27FC236}">
                  <a16:creationId xmlns:a16="http://schemas.microsoft.com/office/drawing/2014/main" id="{544CF73D-69D3-2A1A-85F8-B549A7366F5D}"/>
                </a:ext>
              </a:extLst>
            </p:cNvPr>
            <p:cNvSpPr/>
            <p:nvPr/>
          </p:nvSpPr>
          <p:spPr>
            <a:xfrm>
              <a:off x="3707825" y="1718125"/>
              <a:ext cx="70900" cy="21275"/>
            </a:xfrm>
            <a:custGeom>
              <a:avLst/>
              <a:gdLst/>
              <a:ahLst/>
              <a:cxnLst/>
              <a:rect l="l" t="t" r="r" b="b"/>
              <a:pathLst>
                <a:path w="2836" h="851" extrusionOk="0">
                  <a:moveTo>
                    <a:pt x="1273" y="1"/>
                  </a:moveTo>
                  <a:cubicBezTo>
                    <a:pt x="940" y="1"/>
                    <a:pt x="613" y="75"/>
                    <a:pt x="334" y="243"/>
                  </a:cubicBezTo>
                  <a:cubicBezTo>
                    <a:pt x="67" y="376"/>
                    <a:pt x="0" y="543"/>
                    <a:pt x="34" y="576"/>
                  </a:cubicBezTo>
                  <a:cubicBezTo>
                    <a:pt x="42" y="589"/>
                    <a:pt x="60" y="595"/>
                    <a:pt x="86" y="595"/>
                  </a:cubicBezTo>
                  <a:cubicBezTo>
                    <a:pt x="235" y="595"/>
                    <a:pt x="660" y="400"/>
                    <a:pt x="1203" y="400"/>
                  </a:cubicBezTo>
                  <a:cubicBezTo>
                    <a:pt x="1267" y="400"/>
                    <a:pt x="1334" y="403"/>
                    <a:pt x="1401" y="409"/>
                  </a:cubicBezTo>
                  <a:cubicBezTo>
                    <a:pt x="2110" y="502"/>
                    <a:pt x="2591" y="850"/>
                    <a:pt x="2739" y="850"/>
                  </a:cubicBezTo>
                  <a:cubicBezTo>
                    <a:pt x="2751" y="850"/>
                    <a:pt x="2761" y="848"/>
                    <a:pt x="2769" y="843"/>
                  </a:cubicBezTo>
                  <a:cubicBezTo>
                    <a:pt x="2836" y="743"/>
                    <a:pt x="2736" y="643"/>
                    <a:pt x="2502" y="409"/>
                  </a:cubicBezTo>
                  <a:cubicBezTo>
                    <a:pt x="2202" y="176"/>
                    <a:pt x="1835" y="42"/>
                    <a:pt x="1468" y="9"/>
                  </a:cubicBezTo>
                  <a:cubicBezTo>
                    <a:pt x="1403" y="4"/>
                    <a:pt x="1338" y="1"/>
                    <a:pt x="12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3205;p76">
              <a:extLst>
                <a:ext uri="{FF2B5EF4-FFF2-40B4-BE49-F238E27FC236}">
                  <a16:creationId xmlns:a16="http://schemas.microsoft.com/office/drawing/2014/main" id="{62AA3E8F-7D74-36A0-C377-787C8062D7F8}"/>
                </a:ext>
              </a:extLst>
            </p:cNvPr>
            <p:cNvSpPr/>
            <p:nvPr/>
          </p:nvSpPr>
          <p:spPr>
            <a:xfrm>
              <a:off x="3578550" y="1706650"/>
              <a:ext cx="72575" cy="154325"/>
            </a:xfrm>
            <a:custGeom>
              <a:avLst/>
              <a:gdLst/>
              <a:ahLst/>
              <a:cxnLst/>
              <a:rect l="l" t="t" r="r" b="b"/>
              <a:pathLst>
                <a:path w="2903" h="6173" extrusionOk="0">
                  <a:moveTo>
                    <a:pt x="2801" y="1"/>
                  </a:moveTo>
                  <a:cubicBezTo>
                    <a:pt x="2718" y="1"/>
                    <a:pt x="1858" y="1556"/>
                    <a:pt x="868" y="3537"/>
                  </a:cubicBezTo>
                  <a:lnTo>
                    <a:pt x="201" y="4938"/>
                  </a:lnTo>
                  <a:cubicBezTo>
                    <a:pt x="68" y="5138"/>
                    <a:pt x="1" y="5405"/>
                    <a:pt x="34" y="5672"/>
                  </a:cubicBezTo>
                  <a:cubicBezTo>
                    <a:pt x="68" y="5805"/>
                    <a:pt x="168" y="5905"/>
                    <a:pt x="301" y="5972"/>
                  </a:cubicBezTo>
                  <a:cubicBezTo>
                    <a:pt x="401" y="6005"/>
                    <a:pt x="535" y="6039"/>
                    <a:pt x="635" y="6039"/>
                  </a:cubicBezTo>
                  <a:cubicBezTo>
                    <a:pt x="1035" y="6139"/>
                    <a:pt x="1435" y="6172"/>
                    <a:pt x="1869" y="6172"/>
                  </a:cubicBezTo>
                  <a:cubicBezTo>
                    <a:pt x="1469" y="6005"/>
                    <a:pt x="1068" y="5905"/>
                    <a:pt x="668" y="5839"/>
                  </a:cubicBezTo>
                  <a:cubicBezTo>
                    <a:pt x="468" y="5805"/>
                    <a:pt x="301" y="5738"/>
                    <a:pt x="301" y="5605"/>
                  </a:cubicBezTo>
                  <a:cubicBezTo>
                    <a:pt x="301" y="5405"/>
                    <a:pt x="368" y="5205"/>
                    <a:pt x="468" y="5071"/>
                  </a:cubicBezTo>
                  <a:lnTo>
                    <a:pt x="1168" y="3670"/>
                  </a:lnTo>
                  <a:cubicBezTo>
                    <a:pt x="2169" y="1669"/>
                    <a:pt x="2903" y="34"/>
                    <a:pt x="2803" y="1"/>
                  </a:cubicBezTo>
                  <a:cubicBezTo>
                    <a:pt x="2802" y="1"/>
                    <a:pt x="2801" y="1"/>
                    <a:pt x="28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3206;p76">
              <a:extLst>
                <a:ext uri="{FF2B5EF4-FFF2-40B4-BE49-F238E27FC236}">
                  <a16:creationId xmlns:a16="http://schemas.microsoft.com/office/drawing/2014/main" id="{7CE80B36-1AC1-D960-30C6-0DF7757D5FEB}"/>
                </a:ext>
              </a:extLst>
            </p:cNvPr>
            <p:cNvSpPr/>
            <p:nvPr/>
          </p:nvSpPr>
          <p:spPr>
            <a:xfrm>
              <a:off x="3588575" y="2049400"/>
              <a:ext cx="186825" cy="67325"/>
            </a:xfrm>
            <a:custGeom>
              <a:avLst/>
              <a:gdLst/>
              <a:ahLst/>
              <a:cxnLst/>
              <a:rect l="l" t="t" r="r" b="b"/>
              <a:pathLst>
                <a:path w="7473" h="2693" extrusionOk="0">
                  <a:moveTo>
                    <a:pt x="7472" y="1"/>
                  </a:moveTo>
                  <a:cubicBezTo>
                    <a:pt x="5629" y="883"/>
                    <a:pt x="3614" y="1315"/>
                    <a:pt x="1582" y="1315"/>
                  </a:cubicBezTo>
                  <a:cubicBezTo>
                    <a:pt x="1077" y="1315"/>
                    <a:pt x="571" y="1288"/>
                    <a:pt x="67" y="1235"/>
                  </a:cubicBezTo>
                  <a:lnTo>
                    <a:pt x="0" y="2503"/>
                  </a:lnTo>
                  <a:cubicBezTo>
                    <a:pt x="685" y="2635"/>
                    <a:pt x="1317" y="2692"/>
                    <a:pt x="1898" y="2692"/>
                  </a:cubicBezTo>
                  <a:cubicBezTo>
                    <a:pt x="5873" y="2692"/>
                    <a:pt x="7472" y="1"/>
                    <a:pt x="747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3207;p76">
              <a:extLst>
                <a:ext uri="{FF2B5EF4-FFF2-40B4-BE49-F238E27FC236}">
                  <a16:creationId xmlns:a16="http://schemas.microsoft.com/office/drawing/2014/main" id="{EE99749E-9E2A-D08F-752E-26FCEB1AB14C}"/>
                </a:ext>
              </a:extLst>
            </p:cNvPr>
            <p:cNvSpPr/>
            <p:nvPr/>
          </p:nvSpPr>
          <p:spPr>
            <a:xfrm>
              <a:off x="3626100" y="1896075"/>
              <a:ext cx="58400" cy="43050"/>
            </a:xfrm>
            <a:custGeom>
              <a:avLst/>
              <a:gdLst/>
              <a:ahLst/>
              <a:cxnLst/>
              <a:rect l="l" t="t" r="r" b="b"/>
              <a:pathLst>
                <a:path w="2336" h="1722" extrusionOk="0">
                  <a:moveTo>
                    <a:pt x="1079" y="1"/>
                  </a:moveTo>
                  <a:cubicBezTo>
                    <a:pt x="724" y="1"/>
                    <a:pt x="369" y="161"/>
                    <a:pt x="100" y="430"/>
                  </a:cubicBezTo>
                  <a:lnTo>
                    <a:pt x="67" y="430"/>
                  </a:lnTo>
                  <a:cubicBezTo>
                    <a:pt x="0" y="530"/>
                    <a:pt x="0" y="630"/>
                    <a:pt x="34" y="730"/>
                  </a:cubicBezTo>
                  <a:cubicBezTo>
                    <a:pt x="67" y="797"/>
                    <a:pt x="134" y="897"/>
                    <a:pt x="234" y="963"/>
                  </a:cubicBezTo>
                  <a:cubicBezTo>
                    <a:pt x="467" y="1230"/>
                    <a:pt x="767" y="1464"/>
                    <a:pt x="1134" y="1631"/>
                  </a:cubicBezTo>
                  <a:cubicBezTo>
                    <a:pt x="1245" y="1692"/>
                    <a:pt x="1368" y="1722"/>
                    <a:pt x="1495" y="1722"/>
                  </a:cubicBezTo>
                  <a:cubicBezTo>
                    <a:pt x="1715" y="1722"/>
                    <a:pt x="1945" y="1633"/>
                    <a:pt x="2135" y="1464"/>
                  </a:cubicBezTo>
                  <a:cubicBezTo>
                    <a:pt x="2302" y="1197"/>
                    <a:pt x="2335" y="863"/>
                    <a:pt x="2135" y="597"/>
                  </a:cubicBezTo>
                  <a:cubicBezTo>
                    <a:pt x="1968" y="296"/>
                    <a:pt x="1668" y="96"/>
                    <a:pt x="1335" y="29"/>
                  </a:cubicBezTo>
                  <a:cubicBezTo>
                    <a:pt x="1250" y="10"/>
                    <a:pt x="1165" y="1"/>
                    <a:pt x="107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3208;p76">
              <a:extLst>
                <a:ext uri="{FF2B5EF4-FFF2-40B4-BE49-F238E27FC236}">
                  <a16:creationId xmlns:a16="http://schemas.microsoft.com/office/drawing/2014/main" id="{E1277EE6-98B7-C150-5A6A-54B49D248F1A}"/>
                </a:ext>
              </a:extLst>
            </p:cNvPr>
            <p:cNvSpPr/>
            <p:nvPr/>
          </p:nvSpPr>
          <p:spPr>
            <a:xfrm>
              <a:off x="3614425" y="1879275"/>
              <a:ext cx="67575" cy="49400"/>
            </a:xfrm>
            <a:custGeom>
              <a:avLst/>
              <a:gdLst/>
              <a:ahLst/>
              <a:cxnLst/>
              <a:rect l="l" t="t" r="r" b="b"/>
              <a:pathLst>
                <a:path w="2703" h="1976" extrusionOk="0">
                  <a:moveTo>
                    <a:pt x="2561" y="0"/>
                  </a:moveTo>
                  <a:cubicBezTo>
                    <a:pt x="2432" y="0"/>
                    <a:pt x="2354" y="811"/>
                    <a:pt x="1601" y="1302"/>
                  </a:cubicBezTo>
                  <a:cubicBezTo>
                    <a:pt x="868" y="1802"/>
                    <a:pt x="0" y="1635"/>
                    <a:pt x="0" y="1736"/>
                  </a:cubicBezTo>
                  <a:cubicBezTo>
                    <a:pt x="0" y="1802"/>
                    <a:pt x="167" y="1902"/>
                    <a:pt x="534" y="1969"/>
                  </a:cubicBezTo>
                  <a:cubicBezTo>
                    <a:pt x="591" y="1973"/>
                    <a:pt x="649" y="1975"/>
                    <a:pt x="706" y="1975"/>
                  </a:cubicBezTo>
                  <a:cubicBezTo>
                    <a:pt x="1115" y="1975"/>
                    <a:pt x="1517" y="1870"/>
                    <a:pt x="1868" y="1635"/>
                  </a:cubicBezTo>
                  <a:cubicBezTo>
                    <a:pt x="2269" y="1369"/>
                    <a:pt x="2535" y="1002"/>
                    <a:pt x="2635" y="535"/>
                  </a:cubicBezTo>
                  <a:cubicBezTo>
                    <a:pt x="2702" y="201"/>
                    <a:pt x="2635" y="1"/>
                    <a:pt x="2569" y="1"/>
                  </a:cubicBezTo>
                  <a:cubicBezTo>
                    <a:pt x="2566" y="0"/>
                    <a:pt x="2564" y="0"/>
                    <a:pt x="25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3209;p76">
              <a:extLst>
                <a:ext uri="{FF2B5EF4-FFF2-40B4-BE49-F238E27FC236}">
                  <a16:creationId xmlns:a16="http://schemas.microsoft.com/office/drawing/2014/main" id="{BB493AC5-A04B-C956-FE60-1A2A505ABD55}"/>
                </a:ext>
              </a:extLst>
            </p:cNvPr>
            <p:cNvSpPr/>
            <p:nvPr/>
          </p:nvSpPr>
          <p:spPr>
            <a:xfrm>
              <a:off x="3521850" y="1673300"/>
              <a:ext cx="60900" cy="11975"/>
            </a:xfrm>
            <a:custGeom>
              <a:avLst/>
              <a:gdLst/>
              <a:ahLst/>
              <a:cxnLst/>
              <a:rect l="l" t="t" r="r" b="b"/>
              <a:pathLst>
                <a:path w="2436" h="479" extrusionOk="0">
                  <a:moveTo>
                    <a:pt x="1201" y="1"/>
                  </a:moveTo>
                  <a:cubicBezTo>
                    <a:pt x="501" y="1"/>
                    <a:pt x="1" y="334"/>
                    <a:pt x="34" y="434"/>
                  </a:cubicBezTo>
                  <a:cubicBezTo>
                    <a:pt x="45" y="457"/>
                    <a:pt x="112" y="464"/>
                    <a:pt x="218" y="464"/>
                  </a:cubicBezTo>
                  <a:cubicBezTo>
                    <a:pt x="431" y="464"/>
                    <a:pt x="801" y="434"/>
                    <a:pt x="1201" y="434"/>
                  </a:cubicBezTo>
                  <a:cubicBezTo>
                    <a:pt x="1624" y="434"/>
                    <a:pt x="1987" y="479"/>
                    <a:pt x="2202" y="479"/>
                  </a:cubicBezTo>
                  <a:cubicBezTo>
                    <a:pt x="2310" y="479"/>
                    <a:pt x="2380" y="468"/>
                    <a:pt x="2402" y="434"/>
                  </a:cubicBezTo>
                  <a:cubicBezTo>
                    <a:pt x="2436" y="301"/>
                    <a:pt x="1935" y="1"/>
                    <a:pt x="12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3210;p76">
              <a:extLst>
                <a:ext uri="{FF2B5EF4-FFF2-40B4-BE49-F238E27FC236}">
                  <a16:creationId xmlns:a16="http://schemas.microsoft.com/office/drawing/2014/main" id="{A8ED5517-75BB-8720-9201-4DF7C7DBF9E5}"/>
                </a:ext>
              </a:extLst>
            </p:cNvPr>
            <p:cNvSpPr/>
            <p:nvPr/>
          </p:nvSpPr>
          <p:spPr>
            <a:xfrm>
              <a:off x="3704475" y="1673100"/>
              <a:ext cx="68425" cy="18925"/>
            </a:xfrm>
            <a:custGeom>
              <a:avLst/>
              <a:gdLst/>
              <a:ahLst/>
              <a:cxnLst/>
              <a:rect l="l" t="t" r="r" b="b"/>
              <a:pathLst>
                <a:path w="2737" h="757" extrusionOk="0">
                  <a:moveTo>
                    <a:pt x="1285" y="0"/>
                  </a:moveTo>
                  <a:cubicBezTo>
                    <a:pt x="981" y="0"/>
                    <a:pt x="685" y="70"/>
                    <a:pt x="434" y="209"/>
                  </a:cubicBezTo>
                  <a:cubicBezTo>
                    <a:pt x="168" y="309"/>
                    <a:pt x="1" y="376"/>
                    <a:pt x="101" y="476"/>
                  </a:cubicBezTo>
                  <a:cubicBezTo>
                    <a:pt x="116" y="506"/>
                    <a:pt x="156" y="518"/>
                    <a:pt x="218" y="518"/>
                  </a:cubicBezTo>
                  <a:cubicBezTo>
                    <a:pt x="389" y="518"/>
                    <a:pt x="726" y="430"/>
                    <a:pt x="1160" y="430"/>
                  </a:cubicBezTo>
                  <a:cubicBezTo>
                    <a:pt x="1248" y="430"/>
                    <a:pt x="1340" y="434"/>
                    <a:pt x="1435" y="442"/>
                  </a:cubicBezTo>
                  <a:cubicBezTo>
                    <a:pt x="1802" y="476"/>
                    <a:pt x="2202" y="576"/>
                    <a:pt x="2569" y="743"/>
                  </a:cubicBezTo>
                  <a:cubicBezTo>
                    <a:pt x="2579" y="752"/>
                    <a:pt x="2589" y="756"/>
                    <a:pt x="2599" y="756"/>
                  </a:cubicBezTo>
                  <a:cubicBezTo>
                    <a:pt x="2625" y="756"/>
                    <a:pt x="2656" y="733"/>
                    <a:pt x="2703" y="709"/>
                  </a:cubicBezTo>
                  <a:lnTo>
                    <a:pt x="2736" y="676"/>
                  </a:lnTo>
                  <a:lnTo>
                    <a:pt x="2669" y="609"/>
                  </a:lnTo>
                  <a:cubicBezTo>
                    <a:pt x="2369" y="242"/>
                    <a:pt x="1936" y="42"/>
                    <a:pt x="1469" y="9"/>
                  </a:cubicBezTo>
                  <a:cubicBezTo>
                    <a:pt x="1407" y="3"/>
                    <a:pt x="1346" y="0"/>
                    <a:pt x="12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3211;p76">
              <a:extLst>
                <a:ext uri="{FF2B5EF4-FFF2-40B4-BE49-F238E27FC236}">
                  <a16:creationId xmlns:a16="http://schemas.microsoft.com/office/drawing/2014/main" id="{2985D320-B0FC-572D-F996-4F9622894E03}"/>
                </a:ext>
              </a:extLst>
            </p:cNvPr>
            <p:cNvSpPr/>
            <p:nvPr/>
          </p:nvSpPr>
          <p:spPr>
            <a:xfrm>
              <a:off x="3770375" y="1803400"/>
              <a:ext cx="5850" cy="10025"/>
            </a:xfrm>
            <a:custGeom>
              <a:avLst/>
              <a:gdLst/>
              <a:ahLst/>
              <a:cxnLst/>
              <a:rect l="l" t="t" r="r" b="b"/>
              <a:pathLst>
                <a:path w="234" h="401" extrusionOk="0">
                  <a:moveTo>
                    <a:pt x="100" y="0"/>
                  </a:moveTo>
                  <a:cubicBezTo>
                    <a:pt x="33" y="0"/>
                    <a:pt x="0" y="101"/>
                    <a:pt x="0" y="201"/>
                  </a:cubicBezTo>
                  <a:cubicBezTo>
                    <a:pt x="33" y="301"/>
                    <a:pt x="67" y="401"/>
                    <a:pt x="133" y="401"/>
                  </a:cubicBezTo>
                  <a:cubicBezTo>
                    <a:pt x="200" y="367"/>
                    <a:pt x="234" y="301"/>
                    <a:pt x="234" y="167"/>
                  </a:cubicBezTo>
                  <a:cubicBezTo>
                    <a:pt x="200" y="67"/>
                    <a:pt x="133" y="0"/>
                    <a:pt x="10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3212;p76">
              <a:extLst>
                <a:ext uri="{FF2B5EF4-FFF2-40B4-BE49-F238E27FC236}">
                  <a16:creationId xmlns:a16="http://schemas.microsoft.com/office/drawing/2014/main" id="{673B7A3E-805E-1516-F274-23EC2F89CA64}"/>
                </a:ext>
              </a:extLst>
            </p:cNvPr>
            <p:cNvSpPr/>
            <p:nvPr/>
          </p:nvSpPr>
          <p:spPr>
            <a:xfrm>
              <a:off x="3728675" y="1803075"/>
              <a:ext cx="6700" cy="7850"/>
            </a:xfrm>
            <a:custGeom>
              <a:avLst/>
              <a:gdLst/>
              <a:ahLst/>
              <a:cxnLst/>
              <a:rect l="l" t="t" r="r" b="b"/>
              <a:pathLst>
                <a:path w="268" h="314" extrusionOk="0">
                  <a:moveTo>
                    <a:pt x="198" y="1"/>
                  </a:moveTo>
                  <a:cubicBezTo>
                    <a:pt x="152" y="1"/>
                    <a:pt x="84" y="39"/>
                    <a:pt x="34" y="114"/>
                  </a:cubicBezTo>
                  <a:cubicBezTo>
                    <a:pt x="0" y="214"/>
                    <a:pt x="34" y="314"/>
                    <a:pt x="100" y="314"/>
                  </a:cubicBezTo>
                  <a:cubicBezTo>
                    <a:pt x="167" y="314"/>
                    <a:pt x="200" y="280"/>
                    <a:pt x="234" y="214"/>
                  </a:cubicBezTo>
                  <a:cubicBezTo>
                    <a:pt x="267" y="147"/>
                    <a:pt x="267" y="80"/>
                    <a:pt x="234" y="13"/>
                  </a:cubicBezTo>
                  <a:cubicBezTo>
                    <a:pt x="225" y="5"/>
                    <a:pt x="213" y="1"/>
                    <a:pt x="198"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3213;p76">
              <a:extLst>
                <a:ext uri="{FF2B5EF4-FFF2-40B4-BE49-F238E27FC236}">
                  <a16:creationId xmlns:a16="http://schemas.microsoft.com/office/drawing/2014/main" id="{07AE7C19-21A5-CEB7-6543-031074BC5F6B}"/>
                </a:ext>
              </a:extLst>
            </p:cNvPr>
            <p:cNvSpPr/>
            <p:nvPr/>
          </p:nvSpPr>
          <p:spPr>
            <a:xfrm>
              <a:off x="3751175" y="1824800"/>
              <a:ext cx="6700" cy="4525"/>
            </a:xfrm>
            <a:custGeom>
              <a:avLst/>
              <a:gdLst/>
              <a:ahLst/>
              <a:cxnLst/>
              <a:rect l="l" t="t" r="r" b="b"/>
              <a:pathLst>
                <a:path w="268" h="181" extrusionOk="0">
                  <a:moveTo>
                    <a:pt x="206" y="0"/>
                  </a:moveTo>
                  <a:cubicBezTo>
                    <a:pt x="141" y="0"/>
                    <a:pt x="1" y="181"/>
                    <a:pt x="111" y="181"/>
                  </a:cubicBezTo>
                  <a:cubicBezTo>
                    <a:pt x="118" y="181"/>
                    <a:pt x="125" y="180"/>
                    <a:pt x="134" y="179"/>
                  </a:cubicBezTo>
                  <a:cubicBezTo>
                    <a:pt x="201" y="179"/>
                    <a:pt x="268" y="145"/>
                    <a:pt x="234" y="78"/>
                  </a:cubicBezTo>
                  <a:cubicBezTo>
                    <a:pt x="242" y="21"/>
                    <a:pt x="229" y="0"/>
                    <a:pt x="20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3214;p76">
              <a:extLst>
                <a:ext uri="{FF2B5EF4-FFF2-40B4-BE49-F238E27FC236}">
                  <a16:creationId xmlns:a16="http://schemas.microsoft.com/office/drawing/2014/main" id="{48F11DFC-8A37-BDB2-52D9-B9C725EA3635}"/>
                </a:ext>
              </a:extLst>
            </p:cNvPr>
            <p:cNvSpPr/>
            <p:nvPr/>
          </p:nvSpPr>
          <p:spPr>
            <a:xfrm>
              <a:off x="3508500" y="1793400"/>
              <a:ext cx="5875" cy="9350"/>
            </a:xfrm>
            <a:custGeom>
              <a:avLst/>
              <a:gdLst/>
              <a:ahLst/>
              <a:cxnLst/>
              <a:rect l="l" t="t" r="r" b="b"/>
              <a:pathLst>
                <a:path w="235" h="374" extrusionOk="0">
                  <a:moveTo>
                    <a:pt x="134" y="0"/>
                  </a:moveTo>
                  <a:cubicBezTo>
                    <a:pt x="68" y="0"/>
                    <a:pt x="34" y="67"/>
                    <a:pt x="1" y="167"/>
                  </a:cubicBezTo>
                  <a:cubicBezTo>
                    <a:pt x="1" y="267"/>
                    <a:pt x="34" y="367"/>
                    <a:pt x="101" y="367"/>
                  </a:cubicBezTo>
                  <a:cubicBezTo>
                    <a:pt x="105" y="372"/>
                    <a:pt x="111" y="374"/>
                    <a:pt x="116" y="374"/>
                  </a:cubicBezTo>
                  <a:cubicBezTo>
                    <a:pt x="152" y="374"/>
                    <a:pt x="206" y="287"/>
                    <a:pt x="234" y="200"/>
                  </a:cubicBezTo>
                  <a:cubicBezTo>
                    <a:pt x="234" y="100"/>
                    <a:pt x="201" y="0"/>
                    <a:pt x="13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3215;p76">
              <a:extLst>
                <a:ext uri="{FF2B5EF4-FFF2-40B4-BE49-F238E27FC236}">
                  <a16:creationId xmlns:a16="http://schemas.microsoft.com/office/drawing/2014/main" id="{90B887FA-30BB-2417-40E9-06FF12CD33DA}"/>
                </a:ext>
              </a:extLst>
            </p:cNvPr>
            <p:cNvSpPr/>
            <p:nvPr/>
          </p:nvSpPr>
          <p:spPr>
            <a:xfrm>
              <a:off x="3551050" y="1795900"/>
              <a:ext cx="5850" cy="7525"/>
            </a:xfrm>
            <a:custGeom>
              <a:avLst/>
              <a:gdLst/>
              <a:ahLst/>
              <a:cxnLst/>
              <a:rect l="l" t="t" r="r" b="b"/>
              <a:pathLst>
                <a:path w="234" h="301" extrusionOk="0">
                  <a:moveTo>
                    <a:pt x="134" y="0"/>
                  </a:moveTo>
                  <a:cubicBezTo>
                    <a:pt x="67" y="0"/>
                    <a:pt x="0" y="67"/>
                    <a:pt x="0" y="167"/>
                  </a:cubicBezTo>
                  <a:cubicBezTo>
                    <a:pt x="0" y="234"/>
                    <a:pt x="33" y="300"/>
                    <a:pt x="100" y="300"/>
                  </a:cubicBezTo>
                  <a:cubicBezTo>
                    <a:pt x="167" y="300"/>
                    <a:pt x="234" y="234"/>
                    <a:pt x="234" y="167"/>
                  </a:cubicBezTo>
                  <a:cubicBezTo>
                    <a:pt x="234" y="67"/>
                    <a:pt x="167" y="0"/>
                    <a:pt x="13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3216;p76">
              <a:extLst>
                <a:ext uri="{FF2B5EF4-FFF2-40B4-BE49-F238E27FC236}">
                  <a16:creationId xmlns:a16="http://schemas.microsoft.com/office/drawing/2014/main" id="{5D3C4DC7-C819-0825-0437-3D4075CBAB5B}"/>
                </a:ext>
              </a:extLst>
            </p:cNvPr>
            <p:cNvSpPr/>
            <p:nvPr/>
          </p:nvSpPr>
          <p:spPr>
            <a:xfrm>
              <a:off x="3530200" y="1807575"/>
              <a:ext cx="5025" cy="10025"/>
            </a:xfrm>
            <a:custGeom>
              <a:avLst/>
              <a:gdLst/>
              <a:ahLst/>
              <a:cxnLst/>
              <a:rect l="l" t="t" r="r" b="b"/>
              <a:pathLst>
                <a:path w="201" h="401" extrusionOk="0">
                  <a:moveTo>
                    <a:pt x="100" y="0"/>
                  </a:moveTo>
                  <a:cubicBezTo>
                    <a:pt x="34" y="0"/>
                    <a:pt x="0" y="100"/>
                    <a:pt x="0" y="200"/>
                  </a:cubicBezTo>
                  <a:cubicBezTo>
                    <a:pt x="0" y="300"/>
                    <a:pt x="34" y="401"/>
                    <a:pt x="100" y="401"/>
                  </a:cubicBezTo>
                  <a:cubicBezTo>
                    <a:pt x="167" y="401"/>
                    <a:pt x="200" y="300"/>
                    <a:pt x="200" y="200"/>
                  </a:cubicBezTo>
                  <a:cubicBezTo>
                    <a:pt x="200" y="100"/>
                    <a:pt x="167" y="0"/>
                    <a:pt x="10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3217;p76">
              <a:extLst>
                <a:ext uri="{FF2B5EF4-FFF2-40B4-BE49-F238E27FC236}">
                  <a16:creationId xmlns:a16="http://schemas.microsoft.com/office/drawing/2014/main" id="{315F2534-334F-4C5B-07C1-D5FC55AFC8B7}"/>
                </a:ext>
              </a:extLst>
            </p:cNvPr>
            <p:cNvSpPr/>
            <p:nvPr/>
          </p:nvSpPr>
          <p:spPr>
            <a:xfrm>
              <a:off x="3435125" y="1414300"/>
              <a:ext cx="273550" cy="309075"/>
            </a:xfrm>
            <a:custGeom>
              <a:avLst/>
              <a:gdLst/>
              <a:ahLst/>
              <a:cxnLst/>
              <a:rect l="l" t="t" r="r" b="b"/>
              <a:pathLst>
                <a:path w="10942" h="12363" extrusionOk="0">
                  <a:moveTo>
                    <a:pt x="8480" y="0"/>
                  </a:moveTo>
                  <a:cubicBezTo>
                    <a:pt x="6940" y="0"/>
                    <a:pt x="5417" y="548"/>
                    <a:pt x="4203" y="1588"/>
                  </a:cubicBezTo>
                  <a:cubicBezTo>
                    <a:pt x="2769" y="2855"/>
                    <a:pt x="2002" y="4690"/>
                    <a:pt x="1401" y="6525"/>
                  </a:cubicBezTo>
                  <a:cubicBezTo>
                    <a:pt x="834" y="8393"/>
                    <a:pt x="701" y="10161"/>
                    <a:pt x="0" y="12362"/>
                  </a:cubicBezTo>
                  <a:cubicBezTo>
                    <a:pt x="2569" y="11929"/>
                    <a:pt x="4537" y="10227"/>
                    <a:pt x="6305" y="8326"/>
                  </a:cubicBezTo>
                  <a:cubicBezTo>
                    <a:pt x="8040" y="6358"/>
                    <a:pt x="9107" y="3889"/>
                    <a:pt x="9340" y="1288"/>
                  </a:cubicBezTo>
                  <a:lnTo>
                    <a:pt x="10942" y="487"/>
                  </a:lnTo>
                  <a:cubicBezTo>
                    <a:pt x="10147" y="160"/>
                    <a:pt x="9311" y="0"/>
                    <a:pt x="84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3218;p76">
              <a:extLst>
                <a:ext uri="{FF2B5EF4-FFF2-40B4-BE49-F238E27FC236}">
                  <a16:creationId xmlns:a16="http://schemas.microsoft.com/office/drawing/2014/main" id="{1EAC5985-9C5D-BEFC-76A8-0A678F91AF1A}"/>
                </a:ext>
              </a:extLst>
            </p:cNvPr>
            <p:cNvSpPr/>
            <p:nvPr/>
          </p:nvSpPr>
          <p:spPr>
            <a:xfrm>
              <a:off x="3449300" y="1497350"/>
              <a:ext cx="205175" cy="176200"/>
            </a:xfrm>
            <a:custGeom>
              <a:avLst/>
              <a:gdLst/>
              <a:ahLst/>
              <a:cxnLst/>
              <a:rect l="l" t="t" r="r" b="b"/>
              <a:pathLst>
                <a:path w="8207" h="7048" extrusionOk="0">
                  <a:moveTo>
                    <a:pt x="8206" y="0"/>
                  </a:moveTo>
                  <a:lnTo>
                    <a:pt x="8206" y="0"/>
                  </a:lnTo>
                  <a:cubicBezTo>
                    <a:pt x="8106" y="134"/>
                    <a:pt x="8040" y="267"/>
                    <a:pt x="7973" y="401"/>
                  </a:cubicBezTo>
                  <a:lnTo>
                    <a:pt x="7306" y="1401"/>
                  </a:lnTo>
                  <a:cubicBezTo>
                    <a:pt x="6605" y="2536"/>
                    <a:pt x="5805" y="3603"/>
                    <a:pt x="4871" y="4570"/>
                  </a:cubicBezTo>
                  <a:cubicBezTo>
                    <a:pt x="4370" y="5104"/>
                    <a:pt x="3803" y="5571"/>
                    <a:pt x="3203" y="6005"/>
                  </a:cubicBezTo>
                  <a:cubicBezTo>
                    <a:pt x="2736" y="6338"/>
                    <a:pt x="2202" y="6605"/>
                    <a:pt x="1635" y="6772"/>
                  </a:cubicBezTo>
                  <a:cubicBezTo>
                    <a:pt x="1101" y="6905"/>
                    <a:pt x="534" y="6972"/>
                    <a:pt x="1" y="6972"/>
                  </a:cubicBezTo>
                  <a:cubicBezTo>
                    <a:pt x="134" y="7039"/>
                    <a:pt x="267" y="7039"/>
                    <a:pt x="434" y="7039"/>
                  </a:cubicBezTo>
                  <a:cubicBezTo>
                    <a:pt x="505" y="7045"/>
                    <a:pt x="576" y="7047"/>
                    <a:pt x="647" y="7047"/>
                  </a:cubicBezTo>
                  <a:cubicBezTo>
                    <a:pt x="976" y="7047"/>
                    <a:pt x="1306" y="6988"/>
                    <a:pt x="1635" y="6905"/>
                  </a:cubicBezTo>
                  <a:cubicBezTo>
                    <a:pt x="2235" y="6739"/>
                    <a:pt x="2803" y="6472"/>
                    <a:pt x="3303" y="6138"/>
                  </a:cubicBezTo>
                  <a:cubicBezTo>
                    <a:pt x="3903" y="5704"/>
                    <a:pt x="4470" y="5237"/>
                    <a:pt x="5004" y="4704"/>
                  </a:cubicBezTo>
                  <a:cubicBezTo>
                    <a:pt x="5938" y="3736"/>
                    <a:pt x="6739" y="2669"/>
                    <a:pt x="7439" y="1501"/>
                  </a:cubicBezTo>
                  <a:cubicBezTo>
                    <a:pt x="7673" y="1068"/>
                    <a:pt x="7873" y="701"/>
                    <a:pt x="8006" y="434"/>
                  </a:cubicBezTo>
                  <a:cubicBezTo>
                    <a:pt x="8106" y="301"/>
                    <a:pt x="8173" y="167"/>
                    <a:pt x="820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3219;p76">
              <a:extLst>
                <a:ext uri="{FF2B5EF4-FFF2-40B4-BE49-F238E27FC236}">
                  <a16:creationId xmlns:a16="http://schemas.microsoft.com/office/drawing/2014/main" id="{6F8FDA64-C7C6-BC72-21C6-B0B048AF0B4D}"/>
                </a:ext>
              </a:extLst>
            </p:cNvPr>
            <p:cNvSpPr/>
            <p:nvPr/>
          </p:nvSpPr>
          <p:spPr>
            <a:xfrm>
              <a:off x="3333375" y="1678300"/>
              <a:ext cx="156825" cy="554600"/>
            </a:xfrm>
            <a:custGeom>
              <a:avLst/>
              <a:gdLst/>
              <a:ahLst/>
              <a:cxnLst/>
              <a:rect l="l" t="t" r="r" b="b"/>
              <a:pathLst>
                <a:path w="6273" h="22184" extrusionOk="0">
                  <a:moveTo>
                    <a:pt x="6272" y="1"/>
                  </a:moveTo>
                  <a:cubicBezTo>
                    <a:pt x="6205" y="68"/>
                    <a:pt x="6172" y="168"/>
                    <a:pt x="6105" y="234"/>
                  </a:cubicBezTo>
                  <a:cubicBezTo>
                    <a:pt x="5938" y="435"/>
                    <a:pt x="5805" y="601"/>
                    <a:pt x="5672" y="801"/>
                  </a:cubicBezTo>
                  <a:cubicBezTo>
                    <a:pt x="5138" y="1569"/>
                    <a:pt x="4771" y="2403"/>
                    <a:pt x="4571" y="3270"/>
                  </a:cubicBezTo>
                  <a:cubicBezTo>
                    <a:pt x="4404" y="3870"/>
                    <a:pt x="4337" y="4504"/>
                    <a:pt x="4371" y="5138"/>
                  </a:cubicBezTo>
                  <a:cubicBezTo>
                    <a:pt x="4404" y="5838"/>
                    <a:pt x="4504" y="6539"/>
                    <a:pt x="4671" y="7239"/>
                  </a:cubicBezTo>
                  <a:cubicBezTo>
                    <a:pt x="4838" y="8007"/>
                    <a:pt x="4971" y="8774"/>
                    <a:pt x="5004" y="9541"/>
                  </a:cubicBezTo>
                  <a:cubicBezTo>
                    <a:pt x="5038" y="10375"/>
                    <a:pt x="4838" y="11209"/>
                    <a:pt x="4471" y="11976"/>
                  </a:cubicBezTo>
                  <a:cubicBezTo>
                    <a:pt x="4137" y="12710"/>
                    <a:pt x="3603" y="13377"/>
                    <a:pt x="2936" y="13878"/>
                  </a:cubicBezTo>
                  <a:cubicBezTo>
                    <a:pt x="2303" y="14378"/>
                    <a:pt x="1569" y="14711"/>
                    <a:pt x="1002" y="15212"/>
                  </a:cubicBezTo>
                  <a:cubicBezTo>
                    <a:pt x="701" y="15445"/>
                    <a:pt x="468" y="15712"/>
                    <a:pt x="268" y="16046"/>
                  </a:cubicBezTo>
                  <a:cubicBezTo>
                    <a:pt x="101" y="16346"/>
                    <a:pt x="1" y="16713"/>
                    <a:pt x="1" y="17080"/>
                  </a:cubicBezTo>
                  <a:cubicBezTo>
                    <a:pt x="34" y="17714"/>
                    <a:pt x="268" y="18314"/>
                    <a:pt x="601" y="18848"/>
                  </a:cubicBezTo>
                  <a:cubicBezTo>
                    <a:pt x="902" y="19281"/>
                    <a:pt x="1135" y="19715"/>
                    <a:pt x="1335" y="20182"/>
                  </a:cubicBezTo>
                  <a:cubicBezTo>
                    <a:pt x="1469" y="20516"/>
                    <a:pt x="1535" y="20916"/>
                    <a:pt x="1535" y="21283"/>
                  </a:cubicBezTo>
                  <a:cubicBezTo>
                    <a:pt x="1535" y="21516"/>
                    <a:pt x="1469" y="21783"/>
                    <a:pt x="1335" y="21983"/>
                  </a:cubicBezTo>
                  <a:cubicBezTo>
                    <a:pt x="1302" y="22050"/>
                    <a:pt x="1268" y="22117"/>
                    <a:pt x="1202" y="22183"/>
                  </a:cubicBezTo>
                  <a:cubicBezTo>
                    <a:pt x="1268" y="22150"/>
                    <a:pt x="1335" y="22083"/>
                    <a:pt x="1369" y="21983"/>
                  </a:cubicBezTo>
                  <a:cubicBezTo>
                    <a:pt x="1502" y="21783"/>
                    <a:pt x="1569" y="21550"/>
                    <a:pt x="1602" y="21283"/>
                  </a:cubicBezTo>
                  <a:cubicBezTo>
                    <a:pt x="1602" y="20916"/>
                    <a:pt x="1569" y="20516"/>
                    <a:pt x="1435" y="20149"/>
                  </a:cubicBezTo>
                  <a:cubicBezTo>
                    <a:pt x="1235" y="19682"/>
                    <a:pt x="1002" y="19215"/>
                    <a:pt x="735" y="18781"/>
                  </a:cubicBezTo>
                  <a:cubicBezTo>
                    <a:pt x="401" y="18281"/>
                    <a:pt x="201" y="17680"/>
                    <a:pt x="134" y="17080"/>
                  </a:cubicBezTo>
                  <a:cubicBezTo>
                    <a:pt x="168" y="16379"/>
                    <a:pt x="535" y="15746"/>
                    <a:pt x="1102" y="15312"/>
                  </a:cubicBezTo>
                  <a:cubicBezTo>
                    <a:pt x="1669" y="14845"/>
                    <a:pt x="2403" y="14511"/>
                    <a:pt x="3036" y="14011"/>
                  </a:cubicBezTo>
                  <a:cubicBezTo>
                    <a:pt x="3737" y="13477"/>
                    <a:pt x="4271" y="12810"/>
                    <a:pt x="4638" y="12043"/>
                  </a:cubicBezTo>
                  <a:cubicBezTo>
                    <a:pt x="5004" y="11242"/>
                    <a:pt x="5205" y="10375"/>
                    <a:pt x="5171" y="9541"/>
                  </a:cubicBezTo>
                  <a:cubicBezTo>
                    <a:pt x="5138" y="8740"/>
                    <a:pt x="5004" y="7940"/>
                    <a:pt x="4804" y="7139"/>
                  </a:cubicBezTo>
                  <a:cubicBezTo>
                    <a:pt x="4638" y="6472"/>
                    <a:pt x="4537" y="5772"/>
                    <a:pt x="4504" y="5071"/>
                  </a:cubicBezTo>
                  <a:cubicBezTo>
                    <a:pt x="4471" y="4471"/>
                    <a:pt x="4537" y="3837"/>
                    <a:pt x="4671" y="3237"/>
                  </a:cubicBezTo>
                  <a:cubicBezTo>
                    <a:pt x="4871" y="2369"/>
                    <a:pt x="5205" y="1535"/>
                    <a:pt x="5705" y="801"/>
                  </a:cubicBezTo>
                  <a:cubicBezTo>
                    <a:pt x="5872" y="535"/>
                    <a:pt x="6039" y="334"/>
                    <a:pt x="6139" y="201"/>
                  </a:cubicBezTo>
                  <a:cubicBezTo>
                    <a:pt x="6172" y="168"/>
                    <a:pt x="6239" y="101"/>
                    <a:pt x="627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3220;p76">
              <a:extLst>
                <a:ext uri="{FF2B5EF4-FFF2-40B4-BE49-F238E27FC236}">
                  <a16:creationId xmlns:a16="http://schemas.microsoft.com/office/drawing/2014/main" id="{4A665EF0-F1BC-853B-F00F-997617B5E6C0}"/>
                </a:ext>
              </a:extLst>
            </p:cNvPr>
            <p:cNvSpPr/>
            <p:nvPr/>
          </p:nvSpPr>
          <p:spPr>
            <a:xfrm>
              <a:off x="3337550" y="1516525"/>
              <a:ext cx="295250" cy="476500"/>
            </a:xfrm>
            <a:custGeom>
              <a:avLst/>
              <a:gdLst/>
              <a:ahLst/>
              <a:cxnLst/>
              <a:rect l="l" t="t" r="r" b="b"/>
              <a:pathLst>
                <a:path w="11810" h="19060" extrusionOk="0">
                  <a:moveTo>
                    <a:pt x="11809" y="1"/>
                  </a:moveTo>
                  <a:cubicBezTo>
                    <a:pt x="11676" y="334"/>
                    <a:pt x="11476" y="668"/>
                    <a:pt x="11275" y="1001"/>
                  </a:cubicBezTo>
                  <a:cubicBezTo>
                    <a:pt x="10708" y="1869"/>
                    <a:pt x="10008" y="2636"/>
                    <a:pt x="9207" y="3303"/>
                  </a:cubicBezTo>
                  <a:cubicBezTo>
                    <a:pt x="8207" y="4137"/>
                    <a:pt x="6972" y="5204"/>
                    <a:pt x="5304" y="5638"/>
                  </a:cubicBezTo>
                  <a:cubicBezTo>
                    <a:pt x="4871" y="5738"/>
                    <a:pt x="4437" y="5838"/>
                    <a:pt x="4004" y="5938"/>
                  </a:cubicBezTo>
                  <a:cubicBezTo>
                    <a:pt x="3537" y="6005"/>
                    <a:pt x="3070" y="6138"/>
                    <a:pt x="2636" y="6338"/>
                  </a:cubicBezTo>
                  <a:cubicBezTo>
                    <a:pt x="1735" y="6805"/>
                    <a:pt x="1068" y="7606"/>
                    <a:pt x="768" y="8607"/>
                  </a:cubicBezTo>
                  <a:cubicBezTo>
                    <a:pt x="634" y="9074"/>
                    <a:pt x="601" y="9607"/>
                    <a:pt x="668" y="10108"/>
                  </a:cubicBezTo>
                  <a:cubicBezTo>
                    <a:pt x="768" y="10608"/>
                    <a:pt x="968" y="11075"/>
                    <a:pt x="1235" y="11475"/>
                  </a:cubicBezTo>
                  <a:cubicBezTo>
                    <a:pt x="1735" y="12309"/>
                    <a:pt x="2402" y="12943"/>
                    <a:pt x="2869" y="13677"/>
                  </a:cubicBezTo>
                  <a:cubicBezTo>
                    <a:pt x="3336" y="14344"/>
                    <a:pt x="3670" y="15078"/>
                    <a:pt x="3803" y="15912"/>
                  </a:cubicBezTo>
                  <a:cubicBezTo>
                    <a:pt x="3903" y="16612"/>
                    <a:pt x="3770" y="17313"/>
                    <a:pt x="3403" y="17947"/>
                  </a:cubicBezTo>
                  <a:cubicBezTo>
                    <a:pt x="3103" y="18447"/>
                    <a:pt x="2636" y="18814"/>
                    <a:pt x="2035" y="18914"/>
                  </a:cubicBezTo>
                  <a:cubicBezTo>
                    <a:pt x="1923" y="18931"/>
                    <a:pt x="1811" y="18940"/>
                    <a:pt x="1700" y="18940"/>
                  </a:cubicBezTo>
                  <a:cubicBezTo>
                    <a:pt x="1380" y="18940"/>
                    <a:pt x="1065" y="18871"/>
                    <a:pt x="768" y="18747"/>
                  </a:cubicBezTo>
                  <a:cubicBezTo>
                    <a:pt x="501" y="18614"/>
                    <a:pt x="301" y="18414"/>
                    <a:pt x="134" y="18180"/>
                  </a:cubicBezTo>
                  <a:cubicBezTo>
                    <a:pt x="34" y="18014"/>
                    <a:pt x="1" y="17947"/>
                    <a:pt x="1" y="17947"/>
                  </a:cubicBezTo>
                  <a:lnTo>
                    <a:pt x="1" y="17947"/>
                  </a:lnTo>
                  <a:cubicBezTo>
                    <a:pt x="34" y="18047"/>
                    <a:pt x="67" y="18114"/>
                    <a:pt x="101" y="18214"/>
                  </a:cubicBezTo>
                  <a:cubicBezTo>
                    <a:pt x="234" y="18481"/>
                    <a:pt x="468" y="18681"/>
                    <a:pt x="701" y="18814"/>
                  </a:cubicBezTo>
                  <a:cubicBezTo>
                    <a:pt x="1014" y="18981"/>
                    <a:pt x="1350" y="19060"/>
                    <a:pt x="1681" y="19060"/>
                  </a:cubicBezTo>
                  <a:cubicBezTo>
                    <a:pt x="2408" y="19060"/>
                    <a:pt x="3113" y="18678"/>
                    <a:pt x="3503" y="18014"/>
                  </a:cubicBezTo>
                  <a:cubicBezTo>
                    <a:pt x="3870" y="17380"/>
                    <a:pt x="4037" y="16612"/>
                    <a:pt x="3903" y="15912"/>
                  </a:cubicBezTo>
                  <a:cubicBezTo>
                    <a:pt x="3803" y="15078"/>
                    <a:pt x="3470" y="14277"/>
                    <a:pt x="2969" y="13577"/>
                  </a:cubicBezTo>
                  <a:cubicBezTo>
                    <a:pt x="2502" y="12843"/>
                    <a:pt x="1835" y="12176"/>
                    <a:pt x="1335" y="11409"/>
                  </a:cubicBezTo>
                  <a:cubicBezTo>
                    <a:pt x="1101" y="11008"/>
                    <a:pt x="901" y="10541"/>
                    <a:pt x="835" y="10108"/>
                  </a:cubicBezTo>
                  <a:cubicBezTo>
                    <a:pt x="735" y="9607"/>
                    <a:pt x="768" y="9107"/>
                    <a:pt x="901" y="8673"/>
                  </a:cubicBezTo>
                  <a:cubicBezTo>
                    <a:pt x="1202" y="7739"/>
                    <a:pt x="1835" y="6972"/>
                    <a:pt x="2703" y="6505"/>
                  </a:cubicBezTo>
                  <a:cubicBezTo>
                    <a:pt x="3103" y="6305"/>
                    <a:pt x="3537" y="6172"/>
                    <a:pt x="4004" y="6105"/>
                  </a:cubicBezTo>
                  <a:cubicBezTo>
                    <a:pt x="4437" y="6005"/>
                    <a:pt x="4904" y="5905"/>
                    <a:pt x="5304" y="5805"/>
                  </a:cubicBezTo>
                  <a:cubicBezTo>
                    <a:pt x="6105" y="5571"/>
                    <a:pt x="6872" y="5204"/>
                    <a:pt x="7573" y="4737"/>
                  </a:cubicBezTo>
                  <a:cubicBezTo>
                    <a:pt x="8140" y="4304"/>
                    <a:pt x="8707" y="3870"/>
                    <a:pt x="9241" y="3403"/>
                  </a:cubicBezTo>
                  <a:cubicBezTo>
                    <a:pt x="10075" y="2703"/>
                    <a:pt x="10775" y="1902"/>
                    <a:pt x="11342" y="1035"/>
                  </a:cubicBezTo>
                  <a:cubicBezTo>
                    <a:pt x="11476" y="801"/>
                    <a:pt x="11609" y="534"/>
                    <a:pt x="11709" y="267"/>
                  </a:cubicBezTo>
                  <a:cubicBezTo>
                    <a:pt x="11742" y="167"/>
                    <a:pt x="11776" y="101"/>
                    <a:pt x="118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3221;p76">
              <a:extLst>
                <a:ext uri="{FF2B5EF4-FFF2-40B4-BE49-F238E27FC236}">
                  <a16:creationId xmlns:a16="http://schemas.microsoft.com/office/drawing/2014/main" id="{BA659A52-3FC5-7B98-D162-EB9D5A4A2FE7}"/>
                </a:ext>
              </a:extLst>
            </p:cNvPr>
            <p:cNvSpPr/>
            <p:nvPr/>
          </p:nvSpPr>
          <p:spPr>
            <a:xfrm>
              <a:off x="3929650" y="1640775"/>
              <a:ext cx="241025" cy="658850"/>
            </a:xfrm>
            <a:custGeom>
              <a:avLst/>
              <a:gdLst/>
              <a:ahLst/>
              <a:cxnLst/>
              <a:rect l="l" t="t" r="r" b="b"/>
              <a:pathLst>
                <a:path w="9641" h="26354" extrusionOk="0">
                  <a:moveTo>
                    <a:pt x="501" y="1"/>
                  </a:moveTo>
                  <a:cubicBezTo>
                    <a:pt x="501" y="1"/>
                    <a:pt x="501" y="34"/>
                    <a:pt x="467" y="68"/>
                  </a:cubicBezTo>
                  <a:lnTo>
                    <a:pt x="334" y="268"/>
                  </a:lnTo>
                  <a:cubicBezTo>
                    <a:pt x="300" y="368"/>
                    <a:pt x="234" y="501"/>
                    <a:pt x="200" y="635"/>
                  </a:cubicBezTo>
                  <a:cubicBezTo>
                    <a:pt x="134" y="801"/>
                    <a:pt x="67" y="1002"/>
                    <a:pt x="67" y="1168"/>
                  </a:cubicBezTo>
                  <a:cubicBezTo>
                    <a:pt x="0" y="1669"/>
                    <a:pt x="34" y="2169"/>
                    <a:pt x="234" y="2603"/>
                  </a:cubicBezTo>
                  <a:cubicBezTo>
                    <a:pt x="501" y="3236"/>
                    <a:pt x="868" y="3770"/>
                    <a:pt x="1335" y="4237"/>
                  </a:cubicBezTo>
                  <a:cubicBezTo>
                    <a:pt x="1902" y="4738"/>
                    <a:pt x="2535" y="5205"/>
                    <a:pt x="3203" y="5605"/>
                  </a:cubicBezTo>
                  <a:cubicBezTo>
                    <a:pt x="3970" y="6038"/>
                    <a:pt x="4670" y="6639"/>
                    <a:pt x="5204" y="7306"/>
                  </a:cubicBezTo>
                  <a:cubicBezTo>
                    <a:pt x="5838" y="8107"/>
                    <a:pt x="5971" y="9141"/>
                    <a:pt x="5538" y="10041"/>
                  </a:cubicBezTo>
                  <a:cubicBezTo>
                    <a:pt x="5137" y="10975"/>
                    <a:pt x="4403" y="11809"/>
                    <a:pt x="4003" y="12843"/>
                  </a:cubicBezTo>
                  <a:cubicBezTo>
                    <a:pt x="3770" y="13344"/>
                    <a:pt x="3703" y="13911"/>
                    <a:pt x="3770" y="14478"/>
                  </a:cubicBezTo>
                  <a:cubicBezTo>
                    <a:pt x="3870" y="15012"/>
                    <a:pt x="4070" y="15512"/>
                    <a:pt x="4370" y="15979"/>
                  </a:cubicBezTo>
                  <a:cubicBezTo>
                    <a:pt x="4937" y="16813"/>
                    <a:pt x="5638" y="17513"/>
                    <a:pt x="6438" y="18114"/>
                  </a:cubicBezTo>
                  <a:cubicBezTo>
                    <a:pt x="7139" y="18648"/>
                    <a:pt x="7806" y="19281"/>
                    <a:pt x="8406" y="19948"/>
                  </a:cubicBezTo>
                  <a:cubicBezTo>
                    <a:pt x="8873" y="20549"/>
                    <a:pt x="9207" y="21283"/>
                    <a:pt x="9374" y="22017"/>
                  </a:cubicBezTo>
                  <a:cubicBezTo>
                    <a:pt x="9507" y="22650"/>
                    <a:pt x="9507" y="23318"/>
                    <a:pt x="9407" y="23951"/>
                  </a:cubicBezTo>
                  <a:cubicBezTo>
                    <a:pt x="9307" y="24418"/>
                    <a:pt x="9173" y="24885"/>
                    <a:pt x="8973" y="25319"/>
                  </a:cubicBezTo>
                  <a:cubicBezTo>
                    <a:pt x="8773" y="25686"/>
                    <a:pt x="8573" y="26019"/>
                    <a:pt x="8306" y="26353"/>
                  </a:cubicBezTo>
                  <a:lnTo>
                    <a:pt x="8406" y="26320"/>
                  </a:lnTo>
                  <a:lnTo>
                    <a:pt x="8540" y="26120"/>
                  </a:lnTo>
                  <a:cubicBezTo>
                    <a:pt x="8740" y="25886"/>
                    <a:pt x="8907" y="25619"/>
                    <a:pt x="9040" y="25352"/>
                  </a:cubicBezTo>
                  <a:cubicBezTo>
                    <a:pt x="9274" y="24919"/>
                    <a:pt x="9440" y="24452"/>
                    <a:pt x="9540" y="23951"/>
                  </a:cubicBezTo>
                  <a:cubicBezTo>
                    <a:pt x="9640" y="23318"/>
                    <a:pt x="9640" y="22650"/>
                    <a:pt x="9540" y="22017"/>
                  </a:cubicBezTo>
                  <a:cubicBezTo>
                    <a:pt x="9374" y="21216"/>
                    <a:pt x="9040" y="20482"/>
                    <a:pt x="8540" y="19848"/>
                  </a:cubicBezTo>
                  <a:cubicBezTo>
                    <a:pt x="7973" y="19181"/>
                    <a:pt x="7305" y="18547"/>
                    <a:pt x="6572" y="18014"/>
                  </a:cubicBezTo>
                  <a:cubicBezTo>
                    <a:pt x="5804" y="17413"/>
                    <a:pt x="5104" y="16713"/>
                    <a:pt x="4537" y="15879"/>
                  </a:cubicBezTo>
                  <a:cubicBezTo>
                    <a:pt x="4270" y="15445"/>
                    <a:pt x="4103" y="14978"/>
                    <a:pt x="4003" y="14445"/>
                  </a:cubicBezTo>
                  <a:cubicBezTo>
                    <a:pt x="3936" y="13944"/>
                    <a:pt x="4003" y="13410"/>
                    <a:pt x="4203" y="12910"/>
                  </a:cubicBezTo>
                  <a:cubicBezTo>
                    <a:pt x="4604" y="11909"/>
                    <a:pt x="5337" y="11109"/>
                    <a:pt x="5738" y="10108"/>
                  </a:cubicBezTo>
                  <a:cubicBezTo>
                    <a:pt x="6205" y="9174"/>
                    <a:pt x="6071" y="8040"/>
                    <a:pt x="5404" y="7239"/>
                  </a:cubicBezTo>
                  <a:cubicBezTo>
                    <a:pt x="4837" y="6505"/>
                    <a:pt x="4103" y="5938"/>
                    <a:pt x="3303" y="5505"/>
                  </a:cubicBezTo>
                  <a:cubicBezTo>
                    <a:pt x="2635" y="5104"/>
                    <a:pt x="2002" y="4671"/>
                    <a:pt x="1435" y="4137"/>
                  </a:cubicBezTo>
                  <a:cubicBezTo>
                    <a:pt x="968" y="3703"/>
                    <a:pt x="567" y="3170"/>
                    <a:pt x="334" y="2569"/>
                  </a:cubicBezTo>
                  <a:cubicBezTo>
                    <a:pt x="134" y="2136"/>
                    <a:pt x="67" y="1669"/>
                    <a:pt x="134" y="1168"/>
                  </a:cubicBezTo>
                  <a:cubicBezTo>
                    <a:pt x="134" y="1002"/>
                    <a:pt x="167" y="835"/>
                    <a:pt x="234" y="668"/>
                  </a:cubicBezTo>
                  <a:cubicBezTo>
                    <a:pt x="300" y="501"/>
                    <a:pt x="334" y="401"/>
                    <a:pt x="367" y="301"/>
                  </a:cubicBezTo>
                  <a:lnTo>
                    <a:pt x="501" y="68"/>
                  </a:lnTo>
                  <a:cubicBezTo>
                    <a:pt x="501" y="34"/>
                    <a:pt x="534" y="1"/>
                    <a:pt x="5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3222;p76">
              <a:extLst>
                <a:ext uri="{FF2B5EF4-FFF2-40B4-BE49-F238E27FC236}">
                  <a16:creationId xmlns:a16="http://schemas.microsoft.com/office/drawing/2014/main" id="{BD08E20B-D4DC-887F-0C01-BBEC0ACE06B8}"/>
                </a:ext>
              </a:extLst>
            </p:cNvPr>
            <p:cNvSpPr/>
            <p:nvPr/>
          </p:nvSpPr>
          <p:spPr>
            <a:xfrm>
              <a:off x="3645275" y="1416400"/>
              <a:ext cx="513725" cy="1144225"/>
            </a:xfrm>
            <a:custGeom>
              <a:avLst/>
              <a:gdLst/>
              <a:ahLst/>
              <a:cxnLst/>
              <a:rect l="l" t="t" r="r" b="b"/>
              <a:pathLst>
                <a:path w="20549" h="45769" extrusionOk="0">
                  <a:moveTo>
                    <a:pt x="4200" y="0"/>
                  </a:moveTo>
                  <a:cubicBezTo>
                    <a:pt x="3565" y="0"/>
                    <a:pt x="2927" y="74"/>
                    <a:pt x="2302" y="203"/>
                  </a:cubicBezTo>
                  <a:cubicBezTo>
                    <a:pt x="1335" y="436"/>
                    <a:pt x="501" y="1037"/>
                    <a:pt x="0" y="1871"/>
                  </a:cubicBezTo>
                  <a:lnTo>
                    <a:pt x="467" y="1404"/>
                  </a:lnTo>
                  <a:lnTo>
                    <a:pt x="467" y="1404"/>
                  </a:lnTo>
                  <a:cubicBezTo>
                    <a:pt x="101" y="3539"/>
                    <a:pt x="701" y="5707"/>
                    <a:pt x="2102" y="7308"/>
                  </a:cubicBezTo>
                  <a:cubicBezTo>
                    <a:pt x="3536" y="8909"/>
                    <a:pt x="5404" y="10010"/>
                    <a:pt x="7506" y="10477"/>
                  </a:cubicBezTo>
                  <a:cubicBezTo>
                    <a:pt x="7472" y="11177"/>
                    <a:pt x="7639" y="11845"/>
                    <a:pt x="7939" y="12478"/>
                  </a:cubicBezTo>
                  <a:lnTo>
                    <a:pt x="7906" y="12545"/>
                  </a:lnTo>
                  <a:lnTo>
                    <a:pt x="8040" y="12612"/>
                  </a:lnTo>
                  <a:cubicBezTo>
                    <a:pt x="8140" y="12845"/>
                    <a:pt x="8306" y="13045"/>
                    <a:pt x="8473" y="13246"/>
                  </a:cubicBezTo>
                  <a:cubicBezTo>
                    <a:pt x="8707" y="13512"/>
                    <a:pt x="8974" y="13746"/>
                    <a:pt x="9274" y="13946"/>
                  </a:cubicBezTo>
                  <a:cubicBezTo>
                    <a:pt x="9674" y="14813"/>
                    <a:pt x="9674" y="15814"/>
                    <a:pt x="9274" y="16648"/>
                  </a:cubicBezTo>
                  <a:cubicBezTo>
                    <a:pt x="8740" y="17615"/>
                    <a:pt x="7706" y="18316"/>
                    <a:pt x="7506" y="19383"/>
                  </a:cubicBezTo>
                  <a:cubicBezTo>
                    <a:pt x="7272" y="20584"/>
                    <a:pt x="8173" y="21718"/>
                    <a:pt x="8173" y="22953"/>
                  </a:cubicBezTo>
                  <a:cubicBezTo>
                    <a:pt x="8106" y="23620"/>
                    <a:pt x="7906" y="24220"/>
                    <a:pt x="7539" y="24787"/>
                  </a:cubicBezTo>
                  <a:cubicBezTo>
                    <a:pt x="5338" y="27656"/>
                    <a:pt x="5705" y="30591"/>
                    <a:pt x="6972" y="33994"/>
                  </a:cubicBezTo>
                  <a:cubicBezTo>
                    <a:pt x="7439" y="35228"/>
                    <a:pt x="8173" y="36562"/>
                    <a:pt x="7806" y="37863"/>
                  </a:cubicBezTo>
                  <a:cubicBezTo>
                    <a:pt x="7472" y="39064"/>
                    <a:pt x="6238" y="39898"/>
                    <a:pt x="5838" y="41099"/>
                  </a:cubicBezTo>
                  <a:cubicBezTo>
                    <a:pt x="5304" y="42767"/>
                    <a:pt x="6538" y="44468"/>
                    <a:pt x="7706" y="45769"/>
                  </a:cubicBezTo>
                  <a:cubicBezTo>
                    <a:pt x="10174" y="44668"/>
                    <a:pt x="12743" y="43834"/>
                    <a:pt x="15411" y="43234"/>
                  </a:cubicBezTo>
                  <a:cubicBezTo>
                    <a:pt x="15145" y="42133"/>
                    <a:pt x="15011" y="40999"/>
                    <a:pt x="15011" y="39831"/>
                  </a:cubicBezTo>
                  <a:lnTo>
                    <a:pt x="15011" y="39831"/>
                  </a:lnTo>
                  <a:cubicBezTo>
                    <a:pt x="15294" y="41398"/>
                    <a:pt x="16613" y="42259"/>
                    <a:pt x="17940" y="42259"/>
                  </a:cubicBezTo>
                  <a:cubicBezTo>
                    <a:pt x="18959" y="42259"/>
                    <a:pt x="19984" y="41752"/>
                    <a:pt x="20548" y="40665"/>
                  </a:cubicBezTo>
                  <a:cubicBezTo>
                    <a:pt x="18347" y="39498"/>
                    <a:pt x="17213" y="36929"/>
                    <a:pt x="16913" y="34461"/>
                  </a:cubicBezTo>
                  <a:cubicBezTo>
                    <a:pt x="16646" y="31959"/>
                    <a:pt x="16145" y="30958"/>
                    <a:pt x="16179" y="28456"/>
                  </a:cubicBezTo>
                  <a:cubicBezTo>
                    <a:pt x="16179" y="26188"/>
                    <a:pt x="14077" y="23119"/>
                    <a:pt x="15378" y="20451"/>
                  </a:cubicBezTo>
                  <a:cubicBezTo>
                    <a:pt x="14911" y="18749"/>
                    <a:pt x="14311" y="17115"/>
                    <a:pt x="13577" y="15514"/>
                  </a:cubicBezTo>
                  <a:cubicBezTo>
                    <a:pt x="13143" y="14513"/>
                    <a:pt x="11542" y="11511"/>
                    <a:pt x="11142" y="10510"/>
                  </a:cubicBezTo>
                  <a:cubicBezTo>
                    <a:pt x="11409" y="8676"/>
                    <a:pt x="12743" y="8809"/>
                    <a:pt x="12476" y="6941"/>
                  </a:cubicBezTo>
                  <a:cubicBezTo>
                    <a:pt x="12176" y="4739"/>
                    <a:pt x="11108" y="2505"/>
                    <a:pt x="9240" y="1304"/>
                  </a:cubicBezTo>
                  <a:cubicBezTo>
                    <a:pt x="8006" y="570"/>
                    <a:pt x="6639" y="170"/>
                    <a:pt x="5238" y="69"/>
                  </a:cubicBezTo>
                  <a:cubicBezTo>
                    <a:pt x="4895" y="22"/>
                    <a:pt x="4548" y="0"/>
                    <a:pt x="42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3223;p76">
              <a:extLst>
                <a:ext uri="{FF2B5EF4-FFF2-40B4-BE49-F238E27FC236}">
                  <a16:creationId xmlns:a16="http://schemas.microsoft.com/office/drawing/2014/main" id="{9BBB3264-5B17-6D52-A4C5-05A0CED6DD35}"/>
                </a:ext>
              </a:extLst>
            </p:cNvPr>
            <p:cNvSpPr/>
            <p:nvPr/>
          </p:nvSpPr>
          <p:spPr>
            <a:xfrm>
              <a:off x="3654450" y="1497350"/>
              <a:ext cx="325250" cy="168450"/>
            </a:xfrm>
            <a:custGeom>
              <a:avLst/>
              <a:gdLst/>
              <a:ahLst/>
              <a:cxnLst/>
              <a:rect l="l" t="t" r="r" b="b"/>
              <a:pathLst>
                <a:path w="13010" h="6738" extrusionOk="0">
                  <a:moveTo>
                    <a:pt x="0" y="0"/>
                  </a:moveTo>
                  <a:cubicBezTo>
                    <a:pt x="0" y="67"/>
                    <a:pt x="0" y="134"/>
                    <a:pt x="34" y="201"/>
                  </a:cubicBezTo>
                  <a:cubicBezTo>
                    <a:pt x="34" y="301"/>
                    <a:pt x="67" y="467"/>
                    <a:pt x="134" y="668"/>
                  </a:cubicBezTo>
                  <a:cubicBezTo>
                    <a:pt x="501" y="2135"/>
                    <a:pt x="1268" y="3470"/>
                    <a:pt x="2335" y="4537"/>
                  </a:cubicBezTo>
                  <a:cubicBezTo>
                    <a:pt x="3103" y="5304"/>
                    <a:pt x="4070" y="5938"/>
                    <a:pt x="5104" y="6305"/>
                  </a:cubicBezTo>
                  <a:cubicBezTo>
                    <a:pt x="5917" y="6593"/>
                    <a:pt x="6770" y="6737"/>
                    <a:pt x="7633" y="6737"/>
                  </a:cubicBezTo>
                  <a:cubicBezTo>
                    <a:pt x="7868" y="6737"/>
                    <a:pt x="8104" y="6727"/>
                    <a:pt x="8340" y="6705"/>
                  </a:cubicBezTo>
                  <a:cubicBezTo>
                    <a:pt x="9240" y="6638"/>
                    <a:pt x="10108" y="6438"/>
                    <a:pt x="10942" y="6071"/>
                  </a:cubicBezTo>
                  <a:cubicBezTo>
                    <a:pt x="11509" y="5838"/>
                    <a:pt x="12042" y="5538"/>
                    <a:pt x="12509" y="5171"/>
                  </a:cubicBezTo>
                  <a:cubicBezTo>
                    <a:pt x="12643" y="5071"/>
                    <a:pt x="12776" y="4971"/>
                    <a:pt x="12876" y="4837"/>
                  </a:cubicBezTo>
                  <a:cubicBezTo>
                    <a:pt x="12976" y="4771"/>
                    <a:pt x="13010" y="4737"/>
                    <a:pt x="13010" y="4737"/>
                  </a:cubicBezTo>
                  <a:lnTo>
                    <a:pt x="13010" y="4737"/>
                  </a:lnTo>
                  <a:cubicBezTo>
                    <a:pt x="12343" y="5237"/>
                    <a:pt x="11642" y="5638"/>
                    <a:pt x="10908" y="5971"/>
                  </a:cubicBezTo>
                  <a:cubicBezTo>
                    <a:pt x="10074" y="6305"/>
                    <a:pt x="9207" y="6505"/>
                    <a:pt x="8340" y="6572"/>
                  </a:cubicBezTo>
                  <a:cubicBezTo>
                    <a:pt x="8162" y="6583"/>
                    <a:pt x="7983" y="6588"/>
                    <a:pt x="7804" y="6588"/>
                  </a:cubicBezTo>
                  <a:cubicBezTo>
                    <a:pt x="6907" y="6588"/>
                    <a:pt x="5999" y="6449"/>
                    <a:pt x="5137" y="6171"/>
                  </a:cubicBezTo>
                  <a:cubicBezTo>
                    <a:pt x="4137" y="5771"/>
                    <a:pt x="3203" y="5204"/>
                    <a:pt x="2435" y="4437"/>
                  </a:cubicBezTo>
                  <a:cubicBezTo>
                    <a:pt x="1802" y="3803"/>
                    <a:pt x="1301" y="3103"/>
                    <a:pt x="868" y="2302"/>
                  </a:cubicBezTo>
                  <a:cubicBezTo>
                    <a:pt x="601" y="1768"/>
                    <a:pt x="367" y="1235"/>
                    <a:pt x="201" y="634"/>
                  </a:cubicBezTo>
                  <a:cubicBezTo>
                    <a:pt x="134" y="434"/>
                    <a:pt x="67" y="234"/>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3224;p76">
              <a:extLst>
                <a:ext uri="{FF2B5EF4-FFF2-40B4-BE49-F238E27FC236}">
                  <a16:creationId xmlns:a16="http://schemas.microsoft.com/office/drawing/2014/main" id="{BF2FD55B-40E9-106F-5E78-746C347FAD5E}"/>
                </a:ext>
              </a:extLst>
            </p:cNvPr>
            <p:cNvSpPr/>
            <p:nvPr/>
          </p:nvSpPr>
          <p:spPr>
            <a:xfrm>
              <a:off x="3743675" y="1458975"/>
              <a:ext cx="226025" cy="95975"/>
            </a:xfrm>
            <a:custGeom>
              <a:avLst/>
              <a:gdLst/>
              <a:ahLst/>
              <a:cxnLst/>
              <a:rect l="l" t="t" r="r" b="b"/>
              <a:pathLst>
                <a:path w="9041" h="3839" extrusionOk="0">
                  <a:moveTo>
                    <a:pt x="1" y="1"/>
                  </a:moveTo>
                  <a:cubicBezTo>
                    <a:pt x="34" y="134"/>
                    <a:pt x="101" y="268"/>
                    <a:pt x="201" y="368"/>
                  </a:cubicBezTo>
                  <a:cubicBezTo>
                    <a:pt x="401" y="668"/>
                    <a:pt x="634" y="968"/>
                    <a:pt x="901" y="1235"/>
                  </a:cubicBezTo>
                  <a:cubicBezTo>
                    <a:pt x="2435" y="2889"/>
                    <a:pt x="4592" y="3838"/>
                    <a:pt x="6835" y="3838"/>
                  </a:cubicBezTo>
                  <a:cubicBezTo>
                    <a:pt x="7080" y="3838"/>
                    <a:pt x="7326" y="3827"/>
                    <a:pt x="7573" y="3804"/>
                  </a:cubicBezTo>
                  <a:cubicBezTo>
                    <a:pt x="7940" y="3770"/>
                    <a:pt x="8307" y="3704"/>
                    <a:pt x="8673" y="3637"/>
                  </a:cubicBezTo>
                  <a:cubicBezTo>
                    <a:pt x="8807" y="3604"/>
                    <a:pt x="8940" y="3570"/>
                    <a:pt x="9040" y="3503"/>
                  </a:cubicBezTo>
                  <a:cubicBezTo>
                    <a:pt x="9040" y="3500"/>
                    <a:pt x="9036" y="3499"/>
                    <a:pt x="9027" y="3499"/>
                  </a:cubicBezTo>
                  <a:cubicBezTo>
                    <a:pt x="8936" y="3499"/>
                    <a:pt x="8390" y="3643"/>
                    <a:pt x="7539" y="3704"/>
                  </a:cubicBezTo>
                  <a:cubicBezTo>
                    <a:pt x="7386" y="3712"/>
                    <a:pt x="7233" y="3716"/>
                    <a:pt x="7080" y="3716"/>
                  </a:cubicBezTo>
                  <a:cubicBezTo>
                    <a:pt x="4805" y="3716"/>
                    <a:pt x="2593" y="2792"/>
                    <a:pt x="968" y="1135"/>
                  </a:cubicBezTo>
                  <a:cubicBezTo>
                    <a:pt x="334" y="501"/>
                    <a:pt x="34" y="1"/>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3225;p76">
              <a:extLst>
                <a:ext uri="{FF2B5EF4-FFF2-40B4-BE49-F238E27FC236}">
                  <a16:creationId xmlns:a16="http://schemas.microsoft.com/office/drawing/2014/main" id="{E9B81EB2-B5B4-CC7B-C1B3-B212BEFAB1CF}"/>
                </a:ext>
              </a:extLst>
            </p:cNvPr>
            <p:cNvSpPr/>
            <p:nvPr/>
          </p:nvSpPr>
          <p:spPr>
            <a:xfrm>
              <a:off x="3905450" y="1577400"/>
              <a:ext cx="74250" cy="37600"/>
            </a:xfrm>
            <a:custGeom>
              <a:avLst/>
              <a:gdLst/>
              <a:ahLst/>
              <a:cxnLst/>
              <a:rect l="l" t="t" r="r" b="b"/>
              <a:pathLst>
                <a:path w="2970" h="1504" extrusionOk="0">
                  <a:moveTo>
                    <a:pt x="2970" y="1"/>
                  </a:moveTo>
                  <a:cubicBezTo>
                    <a:pt x="2536" y="368"/>
                    <a:pt x="2069" y="701"/>
                    <a:pt x="1602" y="968"/>
                  </a:cubicBezTo>
                  <a:cubicBezTo>
                    <a:pt x="1068" y="1202"/>
                    <a:pt x="535" y="1368"/>
                    <a:pt x="1" y="1502"/>
                  </a:cubicBezTo>
                  <a:cubicBezTo>
                    <a:pt x="33" y="1503"/>
                    <a:pt x="66" y="1503"/>
                    <a:pt x="99" y="1503"/>
                  </a:cubicBezTo>
                  <a:cubicBezTo>
                    <a:pt x="1231" y="1503"/>
                    <a:pt x="2321" y="941"/>
                    <a:pt x="297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3226;p76">
              <a:extLst>
                <a:ext uri="{FF2B5EF4-FFF2-40B4-BE49-F238E27FC236}">
                  <a16:creationId xmlns:a16="http://schemas.microsoft.com/office/drawing/2014/main" id="{43320164-9FC5-D2DD-E062-5365D06218C6}"/>
                </a:ext>
              </a:extLst>
            </p:cNvPr>
            <p:cNvSpPr/>
            <p:nvPr/>
          </p:nvSpPr>
          <p:spPr>
            <a:xfrm>
              <a:off x="3886275" y="1662475"/>
              <a:ext cx="101775" cy="851450"/>
            </a:xfrm>
            <a:custGeom>
              <a:avLst/>
              <a:gdLst/>
              <a:ahLst/>
              <a:cxnLst/>
              <a:rect l="l" t="t" r="r" b="b"/>
              <a:pathLst>
                <a:path w="4071" h="34058" extrusionOk="0">
                  <a:moveTo>
                    <a:pt x="234" y="0"/>
                  </a:moveTo>
                  <a:lnTo>
                    <a:pt x="234" y="0"/>
                  </a:lnTo>
                  <a:cubicBezTo>
                    <a:pt x="167" y="100"/>
                    <a:pt x="101" y="234"/>
                    <a:pt x="67" y="367"/>
                  </a:cubicBezTo>
                  <a:cubicBezTo>
                    <a:pt x="1" y="734"/>
                    <a:pt x="34" y="1134"/>
                    <a:pt x="167" y="1501"/>
                  </a:cubicBezTo>
                  <a:cubicBezTo>
                    <a:pt x="268" y="1768"/>
                    <a:pt x="401" y="2002"/>
                    <a:pt x="568" y="2235"/>
                  </a:cubicBezTo>
                  <a:cubicBezTo>
                    <a:pt x="768" y="2502"/>
                    <a:pt x="1035" y="2735"/>
                    <a:pt x="1302" y="2936"/>
                  </a:cubicBezTo>
                  <a:cubicBezTo>
                    <a:pt x="1602" y="3136"/>
                    <a:pt x="1902" y="3336"/>
                    <a:pt x="2236" y="3569"/>
                  </a:cubicBezTo>
                  <a:cubicBezTo>
                    <a:pt x="2569" y="3803"/>
                    <a:pt x="2836" y="4136"/>
                    <a:pt x="3070" y="4470"/>
                  </a:cubicBezTo>
                  <a:cubicBezTo>
                    <a:pt x="3503" y="5337"/>
                    <a:pt x="3537" y="6371"/>
                    <a:pt x="3136" y="7239"/>
                  </a:cubicBezTo>
                  <a:cubicBezTo>
                    <a:pt x="2903" y="7739"/>
                    <a:pt x="2603" y="8173"/>
                    <a:pt x="2236" y="8573"/>
                  </a:cubicBezTo>
                  <a:cubicBezTo>
                    <a:pt x="1835" y="9007"/>
                    <a:pt x="1568" y="9540"/>
                    <a:pt x="1468" y="10141"/>
                  </a:cubicBezTo>
                  <a:cubicBezTo>
                    <a:pt x="1468" y="10774"/>
                    <a:pt x="1669" y="11375"/>
                    <a:pt x="2035" y="11875"/>
                  </a:cubicBezTo>
                  <a:cubicBezTo>
                    <a:pt x="2369" y="12409"/>
                    <a:pt x="2836" y="12876"/>
                    <a:pt x="3203" y="13376"/>
                  </a:cubicBezTo>
                  <a:cubicBezTo>
                    <a:pt x="3603" y="13877"/>
                    <a:pt x="3837" y="14511"/>
                    <a:pt x="3903" y="15144"/>
                  </a:cubicBezTo>
                  <a:cubicBezTo>
                    <a:pt x="3903" y="15778"/>
                    <a:pt x="3470" y="16345"/>
                    <a:pt x="3070" y="16846"/>
                  </a:cubicBezTo>
                  <a:cubicBezTo>
                    <a:pt x="2169" y="17880"/>
                    <a:pt x="1635" y="19181"/>
                    <a:pt x="1535" y="20515"/>
                  </a:cubicBezTo>
                  <a:cubicBezTo>
                    <a:pt x="1468" y="21782"/>
                    <a:pt x="1769" y="23050"/>
                    <a:pt x="2436" y="24117"/>
                  </a:cubicBezTo>
                  <a:cubicBezTo>
                    <a:pt x="2736" y="24584"/>
                    <a:pt x="3036" y="25085"/>
                    <a:pt x="3270" y="25585"/>
                  </a:cubicBezTo>
                  <a:cubicBezTo>
                    <a:pt x="3370" y="25852"/>
                    <a:pt x="3436" y="26085"/>
                    <a:pt x="3436" y="26386"/>
                  </a:cubicBezTo>
                  <a:cubicBezTo>
                    <a:pt x="3470" y="26619"/>
                    <a:pt x="3403" y="26886"/>
                    <a:pt x="3303" y="27120"/>
                  </a:cubicBezTo>
                  <a:cubicBezTo>
                    <a:pt x="3103" y="27553"/>
                    <a:pt x="2736" y="27920"/>
                    <a:pt x="2269" y="28120"/>
                  </a:cubicBezTo>
                  <a:cubicBezTo>
                    <a:pt x="1835" y="28354"/>
                    <a:pt x="1468" y="28654"/>
                    <a:pt x="1202" y="29054"/>
                  </a:cubicBezTo>
                  <a:cubicBezTo>
                    <a:pt x="968" y="29421"/>
                    <a:pt x="835" y="29855"/>
                    <a:pt x="868" y="30322"/>
                  </a:cubicBezTo>
                  <a:cubicBezTo>
                    <a:pt x="901" y="30489"/>
                    <a:pt x="935" y="30689"/>
                    <a:pt x="968" y="30889"/>
                  </a:cubicBezTo>
                  <a:cubicBezTo>
                    <a:pt x="1035" y="31089"/>
                    <a:pt x="1068" y="31256"/>
                    <a:pt x="1135" y="31423"/>
                  </a:cubicBezTo>
                  <a:cubicBezTo>
                    <a:pt x="1268" y="31723"/>
                    <a:pt x="1468" y="32023"/>
                    <a:pt x="1735" y="32223"/>
                  </a:cubicBezTo>
                  <a:cubicBezTo>
                    <a:pt x="2002" y="32457"/>
                    <a:pt x="2202" y="32590"/>
                    <a:pt x="2402" y="32757"/>
                  </a:cubicBezTo>
                  <a:cubicBezTo>
                    <a:pt x="2703" y="32990"/>
                    <a:pt x="2903" y="33324"/>
                    <a:pt x="3003" y="33691"/>
                  </a:cubicBezTo>
                  <a:cubicBezTo>
                    <a:pt x="3052" y="33806"/>
                    <a:pt x="3085" y="33896"/>
                    <a:pt x="3106" y="33959"/>
                  </a:cubicBezTo>
                  <a:lnTo>
                    <a:pt x="3106" y="33959"/>
                  </a:lnTo>
                  <a:cubicBezTo>
                    <a:pt x="3104" y="33948"/>
                    <a:pt x="3103" y="33937"/>
                    <a:pt x="3103" y="33924"/>
                  </a:cubicBezTo>
                  <a:cubicBezTo>
                    <a:pt x="3103" y="33858"/>
                    <a:pt x="3070" y="33758"/>
                    <a:pt x="3036" y="33658"/>
                  </a:cubicBezTo>
                  <a:cubicBezTo>
                    <a:pt x="2936" y="33257"/>
                    <a:pt x="2736" y="32924"/>
                    <a:pt x="2436" y="32657"/>
                  </a:cubicBezTo>
                  <a:cubicBezTo>
                    <a:pt x="2236" y="32490"/>
                    <a:pt x="2002" y="32357"/>
                    <a:pt x="1802" y="32156"/>
                  </a:cubicBezTo>
                  <a:cubicBezTo>
                    <a:pt x="1535" y="31956"/>
                    <a:pt x="1368" y="31689"/>
                    <a:pt x="1235" y="31356"/>
                  </a:cubicBezTo>
                  <a:cubicBezTo>
                    <a:pt x="1101" y="31022"/>
                    <a:pt x="1001" y="30655"/>
                    <a:pt x="968" y="30288"/>
                  </a:cubicBezTo>
                  <a:cubicBezTo>
                    <a:pt x="968" y="29888"/>
                    <a:pt x="1068" y="29455"/>
                    <a:pt x="1302" y="29121"/>
                  </a:cubicBezTo>
                  <a:cubicBezTo>
                    <a:pt x="1568" y="28754"/>
                    <a:pt x="1935" y="28454"/>
                    <a:pt x="2336" y="28254"/>
                  </a:cubicBezTo>
                  <a:cubicBezTo>
                    <a:pt x="2836" y="28020"/>
                    <a:pt x="3203" y="27653"/>
                    <a:pt x="3436" y="27153"/>
                  </a:cubicBezTo>
                  <a:cubicBezTo>
                    <a:pt x="3537" y="26919"/>
                    <a:pt x="3603" y="26653"/>
                    <a:pt x="3603" y="26352"/>
                  </a:cubicBezTo>
                  <a:cubicBezTo>
                    <a:pt x="3570" y="26085"/>
                    <a:pt x="3503" y="25785"/>
                    <a:pt x="3403" y="25518"/>
                  </a:cubicBezTo>
                  <a:cubicBezTo>
                    <a:pt x="3170" y="24985"/>
                    <a:pt x="2869" y="24484"/>
                    <a:pt x="2569" y="24017"/>
                  </a:cubicBezTo>
                  <a:cubicBezTo>
                    <a:pt x="1935" y="22950"/>
                    <a:pt x="1635" y="21749"/>
                    <a:pt x="1735" y="20515"/>
                  </a:cubicBezTo>
                  <a:cubicBezTo>
                    <a:pt x="1802" y="19214"/>
                    <a:pt x="2336" y="17946"/>
                    <a:pt x="3203" y="16979"/>
                  </a:cubicBezTo>
                  <a:cubicBezTo>
                    <a:pt x="3436" y="16712"/>
                    <a:pt x="3637" y="16412"/>
                    <a:pt x="3803" y="16145"/>
                  </a:cubicBezTo>
                  <a:cubicBezTo>
                    <a:pt x="3970" y="15845"/>
                    <a:pt x="4070" y="15478"/>
                    <a:pt x="4070" y="15144"/>
                  </a:cubicBezTo>
                  <a:cubicBezTo>
                    <a:pt x="4037" y="14444"/>
                    <a:pt x="3770" y="13810"/>
                    <a:pt x="3336" y="13310"/>
                  </a:cubicBezTo>
                  <a:cubicBezTo>
                    <a:pt x="2969" y="12776"/>
                    <a:pt x="2536" y="12309"/>
                    <a:pt x="2202" y="11809"/>
                  </a:cubicBezTo>
                  <a:cubicBezTo>
                    <a:pt x="1835" y="11308"/>
                    <a:pt x="1669" y="10741"/>
                    <a:pt x="1669" y="10141"/>
                  </a:cubicBezTo>
                  <a:cubicBezTo>
                    <a:pt x="1735" y="9607"/>
                    <a:pt x="2002" y="9073"/>
                    <a:pt x="2369" y="8673"/>
                  </a:cubicBezTo>
                  <a:cubicBezTo>
                    <a:pt x="2736" y="8273"/>
                    <a:pt x="3036" y="7806"/>
                    <a:pt x="3270" y="7305"/>
                  </a:cubicBezTo>
                  <a:cubicBezTo>
                    <a:pt x="3703" y="6371"/>
                    <a:pt x="3670" y="5304"/>
                    <a:pt x="3170" y="4403"/>
                  </a:cubicBezTo>
                  <a:cubicBezTo>
                    <a:pt x="2969" y="4036"/>
                    <a:pt x="2669" y="3736"/>
                    <a:pt x="2302" y="3469"/>
                  </a:cubicBezTo>
                  <a:cubicBezTo>
                    <a:pt x="1969" y="3269"/>
                    <a:pt x="1635" y="3036"/>
                    <a:pt x="1368" y="2835"/>
                  </a:cubicBezTo>
                  <a:cubicBezTo>
                    <a:pt x="1068" y="2669"/>
                    <a:pt x="835" y="2435"/>
                    <a:pt x="634" y="2202"/>
                  </a:cubicBezTo>
                  <a:cubicBezTo>
                    <a:pt x="468" y="1968"/>
                    <a:pt x="334" y="1735"/>
                    <a:pt x="234" y="1468"/>
                  </a:cubicBezTo>
                  <a:cubicBezTo>
                    <a:pt x="101" y="1134"/>
                    <a:pt x="34" y="734"/>
                    <a:pt x="101" y="367"/>
                  </a:cubicBezTo>
                  <a:cubicBezTo>
                    <a:pt x="134" y="234"/>
                    <a:pt x="201" y="100"/>
                    <a:pt x="234" y="0"/>
                  </a:cubicBezTo>
                  <a:close/>
                  <a:moveTo>
                    <a:pt x="3106" y="33959"/>
                  </a:moveTo>
                  <a:cubicBezTo>
                    <a:pt x="3110" y="33980"/>
                    <a:pt x="3117" y="33998"/>
                    <a:pt x="3123" y="34013"/>
                  </a:cubicBezTo>
                  <a:lnTo>
                    <a:pt x="3123" y="34013"/>
                  </a:lnTo>
                  <a:cubicBezTo>
                    <a:pt x="3119" y="33998"/>
                    <a:pt x="3113" y="33980"/>
                    <a:pt x="3106" y="33959"/>
                  </a:cubicBezTo>
                  <a:close/>
                  <a:moveTo>
                    <a:pt x="3123" y="34013"/>
                  </a:moveTo>
                  <a:cubicBezTo>
                    <a:pt x="3132" y="34042"/>
                    <a:pt x="3136" y="34058"/>
                    <a:pt x="3136" y="34058"/>
                  </a:cubicBezTo>
                  <a:cubicBezTo>
                    <a:pt x="3136" y="34044"/>
                    <a:pt x="3130" y="34030"/>
                    <a:pt x="3123" y="34013"/>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3227;p76">
              <a:extLst>
                <a:ext uri="{FF2B5EF4-FFF2-40B4-BE49-F238E27FC236}">
                  <a16:creationId xmlns:a16="http://schemas.microsoft.com/office/drawing/2014/main" id="{2983C76F-3F45-1E4A-D186-FA09C022A231}"/>
                </a:ext>
              </a:extLst>
            </p:cNvPr>
            <p:cNvSpPr/>
            <p:nvPr/>
          </p:nvSpPr>
          <p:spPr>
            <a:xfrm>
              <a:off x="3671125" y="1458150"/>
              <a:ext cx="310250" cy="196900"/>
            </a:xfrm>
            <a:custGeom>
              <a:avLst/>
              <a:gdLst/>
              <a:ahLst/>
              <a:cxnLst/>
              <a:rect l="l" t="t" r="r" b="b"/>
              <a:pathLst>
                <a:path w="12410" h="7876" extrusionOk="0">
                  <a:moveTo>
                    <a:pt x="34" y="1"/>
                  </a:moveTo>
                  <a:cubicBezTo>
                    <a:pt x="1" y="1"/>
                    <a:pt x="201" y="167"/>
                    <a:pt x="468" y="501"/>
                  </a:cubicBezTo>
                  <a:cubicBezTo>
                    <a:pt x="801" y="1001"/>
                    <a:pt x="1101" y="1568"/>
                    <a:pt x="1301" y="2135"/>
                  </a:cubicBezTo>
                  <a:cubicBezTo>
                    <a:pt x="1568" y="2836"/>
                    <a:pt x="1835" y="3737"/>
                    <a:pt x="2269" y="4704"/>
                  </a:cubicBezTo>
                  <a:cubicBezTo>
                    <a:pt x="2469" y="5204"/>
                    <a:pt x="2769" y="5638"/>
                    <a:pt x="3136" y="6072"/>
                  </a:cubicBezTo>
                  <a:cubicBezTo>
                    <a:pt x="3536" y="6505"/>
                    <a:pt x="4003" y="6872"/>
                    <a:pt x="4537" y="7139"/>
                  </a:cubicBezTo>
                  <a:cubicBezTo>
                    <a:pt x="5482" y="7611"/>
                    <a:pt x="6546" y="7876"/>
                    <a:pt x="7616" y="7876"/>
                  </a:cubicBezTo>
                  <a:cubicBezTo>
                    <a:pt x="7679" y="7876"/>
                    <a:pt x="7743" y="7875"/>
                    <a:pt x="7806" y="7873"/>
                  </a:cubicBezTo>
                  <a:cubicBezTo>
                    <a:pt x="8740" y="7873"/>
                    <a:pt x="9641" y="7673"/>
                    <a:pt x="10475" y="7239"/>
                  </a:cubicBezTo>
                  <a:cubicBezTo>
                    <a:pt x="11008" y="6972"/>
                    <a:pt x="11542" y="6605"/>
                    <a:pt x="11976" y="6172"/>
                  </a:cubicBezTo>
                  <a:cubicBezTo>
                    <a:pt x="12076" y="6038"/>
                    <a:pt x="12209" y="5905"/>
                    <a:pt x="12309" y="5771"/>
                  </a:cubicBezTo>
                  <a:cubicBezTo>
                    <a:pt x="12343" y="5738"/>
                    <a:pt x="12376" y="5705"/>
                    <a:pt x="12409" y="5638"/>
                  </a:cubicBezTo>
                  <a:lnTo>
                    <a:pt x="12409" y="5638"/>
                  </a:lnTo>
                  <a:cubicBezTo>
                    <a:pt x="12376" y="5638"/>
                    <a:pt x="12243" y="5838"/>
                    <a:pt x="11942" y="6105"/>
                  </a:cubicBezTo>
                  <a:cubicBezTo>
                    <a:pt x="10808" y="7139"/>
                    <a:pt x="9341" y="7739"/>
                    <a:pt x="7839" y="7739"/>
                  </a:cubicBezTo>
                  <a:cubicBezTo>
                    <a:pt x="6705" y="7739"/>
                    <a:pt x="5638" y="7473"/>
                    <a:pt x="4637" y="6972"/>
                  </a:cubicBezTo>
                  <a:cubicBezTo>
                    <a:pt x="4137" y="6705"/>
                    <a:pt x="3670" y="6372"/>
                    <a:pt x="3303" y="5938"/>
                  </a:cubicBezTo>
                  <a:cubicBezTo>
                    <a:pt x="2936" y="5538"/>
                    <a:pt x="2636" y="5104"/>
                    <a:pt x="2436" y="4604"/>
                  </a:cubicBezTo>
                  <a:cubicBezTo>
                    <a:pt x="2002" y="3703"/>
                    <a:pt x="1735" y="2803"/>
                    <a:pt x="1435" y="2069"/>
                  </a:cubicBezTo>
                  <a:cubicBezTo>
                    <a:pt x="1201" y="1502"/>
                    <a:pt x="901" y="968"/>
                    <a:pt x="534" y="468"/>
                  </a:cubicBezTo>
                  <a:cubicBezTo>
                    <a:pt x="401" y="334"/>
                    <a:pt x="301" y="234"/>
                    <a:pt x="167" y="101"/>
                  </a:cubicBezTo>
                  <a:cubicBezTo>
                    <a:pt x="134" y="67"/>
                    <a:pt x="101" y="34"/>
                    <a:pt x="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3228;p76">
              <a:extLst>
                <a:ext uri="{FF2B5EF4-FFF2-40B4-BE49-F238E27FC236}">
                  <a16:creationId xmlns:a16="http://schemas.microsoft.com/office/drawing/2014/main" id="{F2276DBB-65DB-E3C4-8BDE-2803E0D1E34A}"/>
                </a:ext>
              </a:extLst>
            </p:cNvPr>
            <p:cNvSpPr/>
            <p:nvPr/>
          </p:nvSpPr>
          <p:spPr>
            <a:xfrm>
              <a:off x="2730450" y="3455950"/>
              <a:ext cx="160975" cy="6475"/>
            </a:xfrm>
            <a:custGeom>
              <a:avLst/>
              <a:gdLst/>
              <a:ahLst/>
              <a:cxnLst/>
              <a:rect l="l" t="t" r="r" b="b"/>
              <a:pathLst>
                <a:path w="6439" h="259" extrusionOk="0">
                  <a:moveTo>
                    <a:pt x="2447" y="0"/>
                  </a:moveTo>
                  <a:cubicBezTo>
                    <a:pt x="1632" y="0"/>
                    <a:pt x="816" y="44"/>
                    <a:pt x="1" y="146"/>
                  </a:cubicBezTo>
                  <a:cubicBezTo>
                    <a:pt x="801" y="221"/>
                    <a:pt x="1602" y="258"/>
                    <a:pt x="2402" y="258"/>
                  </a:cubicBezTo>
                  <a:cubicBezTo>
                    <a:pt x="2669" y="258"/>
                    <a:pt x="2936" y="254"/>
                    <a:pt x="3203" y="246"/>
                  </a:cubicBezTo>
                  <a:cubicBezTo>
                    <a:pt x="3470" y="254"/>
                    <a:pt x="3737" y="258"/>
                    <a:pt x="4004" y="258"/>
                  </a:cubicBezTo>
                  <a:cubicBezTo>
                    <a:pt x="4806" y="258"/>
                    <a:pt x="5613" y="221"/>
                    <a:pt x="6439" y="146"/>
                  </a:cubicBezTo>
                  <a:cubicBezTo>
                    <a:pt x="5598" y="44"/>
                    <a:pt x="4776" y="0"/>
                    <a:pt x="3959" y="0"/>
                  </a:cubicBezTo>
                  <a:cubicBezTo>
                    <a:pt x="3707" y="0"/>
                    <a:pt x="3455" y="5"/>
                    <a:pt x="3203" y="12"/>
                  </a:cubicBezTo>
                  <a:cubicBezTo>
                    <a:pt x="2951" y="5"/>
                    <a:pt x="2699" y="0"/>
                    <a:pt x="244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3229;p76">
              <a:extLst>
                <a:ext uri="{FF2B5EF4-FFF2-40B4-BE49-F238E27FC236}">
                  <a16:creationId xmlns:a16="http://schemas.microsoft.com/office/drawing/2014/main" id="{532380C3-22EF-E7A3-093E-155F1EB410D5}"/>
                </a:ext>
              </a:extLst>
            </p:cNvPr>
            <p:cNvSpPr/>
            <p:nvPr/>
          </p:nvSpPr>
          <p:spPr>
            <a:xfrm>
              <a:off x="2972300" y="3203575"/>
              <a:ext cx="7525" cy="191000"/>
            </a:xfrm>
            <a:custGeom>
              <a:avLst/>
              <a:gdLst/>
              <a:ahLst/>
              <a:cxnLst/>
              <a:rect l="l" t="t" r="r" b="b"/>
              <a:pathLst>
                <a:path w="301" h="7640" extrusionOk="0">
                  <a:moveTo>
                    <a:pt x="167" y="0"/>
                  </a:moveTo>
                  <a:cubicBezTo>
                    <a:pt x="67" y="1268"/>
                    <a:pt x="0" y="2535"/>
                    <a:pt x="67" y="3803"/>
                  </a:cubicBezTo>
                  <a:cubicBezTo>
                    <a:pt x="0" y="5071"/>
                    <a:pt x="67" y="6371"/>
                    <a:pt x="167" y="7639"/>
                  </a:cubicBezTo>
                  <a:cubicBezTo>
                    <a:pt x="267" y="6371"/>
                    <a:pt x="300" y="5071"/>
                    <a:pt x="267" y="3803"/>
                  </a:cubicBezTo>
                  <a:cubicBezTo>
                    <a:pt x="300" y="2535"/>
                    <a:pt x="267" y="1268"/>
                    <a:pt x="1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3230;p76">
              <a:extLst>
                <a:ext uri="{FF2B5EF4-FFF2-40B4-BE49-F238E27FC236}">
                  <a16:creationId xmlns:a16="http://schemas.microsoft.com/office/drawing/2014/main" id="{C1F9F51C-F7DD-0CE3-594E-2EAD17989F5D}"/>
                </a:ext>
              </a:extLst>
            </p:cNvPr>
            <p:cNvSpPr/>
            <p:nvPr/>
          </p:nvSpPr>
          <p:spPr>
            <a:xfrm>
              <a:off x="3067350" y="3450100"/>
              <a:ext cx="160975" cy="6000"/>
            </a:xfrm>
            <a:custGeom>
              <a:avLst/>
              <a:gdLst/>
              <a:ahLst/>
              <a:cxnLst/>
              <a:rect l="l" t="t" r="r" b="b"/>
              <a:pathLst>
                <a:path w="6439" h="240" extrusionOk="0">
                  <a:moveTo>
                    <a:pt x="2403" y="0"/>
                  </a:moveTo>
                  <a:cubicBezTo>
                    <a:pt x="1602" y="0"/>
                    <a:pt x="802" y="38"/>
                    <a:pt x="1" y="113"/>
                  </a:cubicBezTo>
                  <a:cubicBezTo>
                    <a:pt x="802" y="188"/>
                    <a:pt x="1602" y="226"/>
                    <a:pt x="2403" y="226"/>
                  </a:cubicBezTo>
                  <a:cubicBezTo>
                    <a:pt x="2670" y="226"/>
                    <a:pt x="2936" y="221"/>
                    <a:pt x="3203" y="213"/>
                  </a:cubicBezTo>
                  <a:cubicBezTo>
                    <a:pt x="3501" y="232"/>
                    <a:pt x="3799" y="240"/>
                    <a:pt x="4098" y="240"/>
                  </a:cubicBezTo>
                  <a:cubicBezTo>
                    <a:pt x="4869" y="240"/>
                    <a:pt x="5645" y="185"/>
                    <a:pt x="6439" y="113"/>
                  </a:cubicBezTo>
                  <a:cubicBezTo>
                    <a:pt x="5613" y="38"/>
                    <a:pt x="4806" y="0"/>
                    <a:pt x="4004" y="0"/>
                  </a:cubicBezTo>
                  <a:cubicBezTo>
                    <a:pt x="3737" y="0"/>
                    <a:pt x="3470" y="5"/>
                    <a:pt x="3203" y="13"/>
                  </a:cubicBezTo>
                  <a:cubicBezTo>
                    <a:pt x="2936" y="5"/>
                    <a:pt x="2670" y="0"/>
                    <a:pt x="240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3231;p76">
              <a:extLst>
                <a:ext uri="{FF2B5EF4-FFF2-40B4-BE49-F238E27FC236}">
                  <a16:creationId xmlns:a16="http://schemas.microsoft.com/office/drawing/2014/main" id="{D9D3FEA6-A6B4-758C-9493-3358046BB029}"/>
                </a:ext>
              </a:extLst>
            </p:cNvPr>
            <p:cNvSpPr/>
            <p:nvPr/>
          </p:nvSpPr>
          <p:spPr>
            <a:xfrm>
              <a:off x="2978125" y="3517950"/>
              <a:ext cx="7525" cy="191000"/>
            </a:xfrm>
            <a:custGeom>
              <a:avLst/>
              <a:gdLst/>
              <a:ahLst/>
              <a:cxnLst/>
              <a:rect l="l" t="t" r="r" b="b"/>
              <a:pathLst>
                <a:path w="301" h="7640" extrusionOk="0">
                  <a:moveTo>
                    <a:pt x="168" y="1"/>
                  </a:moveTo>
                  <a:cubicBezTo>
                    <a:pt x="34" y="1268"/>
                    <a:pt x="1" y="2536"/>
                    <a:pt x="34" y="3804"/>
                  </a:cubicBezTo>
                  <a:cubicBezTo>
                    <a:pt x="1" y="5071"/>
                    <a:pt x="34" y="6372"/>
                    <a:pt x="168" y="7640"/>
                  </a:cubicBezTo>
                  <a:cubicBezTo>
                    <a:pt x="268" y="6372"/>
                    <a:pt x="301" y="5071"/>
                    <a:pt x="268" y="3804"/>
                  </a:cubicBezTo>
                  <a:cubicBezTo>
                    <a:pt x="301" y="2536"/>
                    <a:pt x="268" y="1268"/>
                    <a:pt x="1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3232;p76">
              <a:extLst>
                <a:ext uri="{FF2B5EF4-FFF2-40B4-BE49-F238E27FC236}">
                  <a16:creationId xmlns:a16="http://schemas.microsoft.com/office/drawing/2014/main" id="{6C133BDC-B6B3-271A-3723-A007019E592B}"/>
                </a:ext>
              </a:extLst>
            </p:cNvPr>
            <p:cNvSpPr/>
            <p:nvPr/>
          </p:nvSpPr>
          <p:spPr>
            <a:xfrm>
              <a:off x="3054025" y="3518800"/>
              <a:ext cx="57550" cy="80075"/>
            </a:xfrm>
            <a:custGeom>
              <a:avLst/>
              <a:gdLst/>
              <a:ahLst/>
              <a:cxnLst/>
              <a:rect l="l" t="t" r="r" b="b"/>
              <a:pathLst>
                <a:path w="2302" h="3203" extrusionOk="0">
                  <a:moveTo>
                    <a:pt x="0" y="0"/>
                  </a:moveTo>
                  <a:lnTo>
                    <a:pt x="0" y="0"/>
                  </a:lnTo>
                  <a:cubicBezTo>
                    <a:pt x="300" y="601"/>
                    <a:pt x="634" y="1168"/>
                    <a:pt x="1068" y="1668"/>
                  </a:cubicBezTo>
                  <a:cubicBezTo>
                    <a:pt x="1401" y="2235"/>
                    <a:pt x="1835" y="2736"/>
                    <a:pt x="2302" y="3203"/>
                  </a:cubicBezTo>
                  <a:cubicBezTo>
                    <a:pt x="2002" y="2602"/>
                    <a:pt x="1668" y="2068"/>
                    <a:pt x="1234" y="1535"/>
                  </a:cubicBezTo>
                  <a:cubicBezTo>
                    <a:pt x="868" y="1001"/>
                    <a:pt x="467" y="467"/>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3233;p76">
              <a:extLst>
                <a:ext uri="{FF2B5EF4-FFF2-40B4-BE49-F238E27FC236}">
                  <a16:creationId xmlns:a16="http://schemas.microsoft.com/office/drawing/2014/main" id="{D1A2B5A3-C82A-B692-F81F-19142094292B}"/>
                </a:ext>
              </a:extLst>
            </p:cNvPr>
            <p:cNvSpPr/>
            <p:nvPr/>
          </p:nvSpPr>
          <p:spPr>
            <a:xfrm>
              <a:off x="3045675" y="3309475"/>
              <a:ext cx="58400" cy="70075"/>
            </a:xfrm>
            <a:custGeom>
              <a:avLst/>
              <a:gdLst/>
              <a:ahLst/>
              <a:cxnLst/>
              <a:rect l="l" t="t" r="r" b="b"/>
              <a:pathLst>
                <a:path w="2336" h="2803" extrusionOk="0">
                  <a:moveTo>
                    <a:pt x="2336" y="1"/>
                  </a:moveTo>
                  <a:lnTo>
                    <a:pt x="2336" y="1"/>
                  </a:lnTo>
                  <a:cubicBezTo>
                    <a:pt x="1869" y="368"/>
                    <a:pt x="1468" y="835"/>
                    <a:pt x="1101" y="1335"/>
                  </a:cubicBezTo>
                  <a:cubicBezTo>
                    <a:pt x="668" y="1769"/>
                    <a:pt x="301" y="2269"/>
                    <a:pt x="1" y="2803"/>
                  </a:cubicBezTo>
                  <a:cubicBezTo>
                    <a:pt x="468" y="2402"/>
                    <a:pt x="868" y="1935"/>
                    <a:pt x="1235" y="1468"/>
                  </a:cubicBezTo>
                  <a:cubicBezTo>
                    <a:pt x="1669" y="1001"/>
                    <a:pt x="2035" y="534"/>
                    <a:pt x="233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3234;p76">
              <a:extLst>
                <a:ext uri="{FF2B5EF4-FFF2-40B4-BE49-F238E27FC236}">
                  <a16:creationId xmlns:a16="http://schemas.microsoft.com/office/drawing/2014/main" id="{EA1613C6-2377-F132-8455-9211B50FB9FF}"/>
                </a:ext>
              </a:extLst>
            </p:cNvPr>
            <p:cNvSpPr/>
            <p:nvPr/>
          </p:nvSpPr>
          <p:spPr>
            <a:xfrm>
              <a:off x="2863875" y="3327825"/>
              <a:ext cx="55900" cy="55075"/>
            </a:xfrm>
            <a:custGeom>
              <a:avLst/>
              <a:gdLst/>
              <a:ahLst/>
              <a:cxnLst/>
              <a:rect l="l" t="t" r="r" b="b"/>
              <a:pathLst>
                <a:path w="2236" h="2203" extrusionOk="0">
                  <a:moveTo>
                    <a:pt x="1" y="0"/>
                  </a:moveTo>
                  <a:lnTo>
                    <a:pt x="1" y="0"/>
                  </a:lnTo>
                  <a:cubicBezTo>
                    <a:pt x="301" y="434"/>
                    <a:pt x="635" y="834"/>
                    <a:pt x="1035" y="1201"/>
                  </a:cubicBezTo>
                  <a:cubicBezTo>
                    <a:pt x="1402" y="1568"/>
                    <a:pt x="1802" y="1935"/>
                    <a:pt x="2236" y="2202"/>
                  </a:cubicBezTo>
                  <a:cubicBezTo>
                    <a:pt x="1936" y="1768"/>
                    <a:pt x="1602" y="1368"/>
                    <a:pt x="1202" y="1035"/>
                  </a:cubicBezTo>
                  <a:cubicBezTo>
                    <a:pt x="835" y="634"/>
                    <a:pt x="434" y="301"/>
                    <a:pt x="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3235;p76">
              <a:extLst>
                <a:ext uri="{FF2B5EF4-FFF2-40B4-BE49-F238E27FC236}">
                  <a16:creationId xmlns:a16="http://schemas.microsoft.com/office/drawing/2014/main" id="{7881078F-6DC8-1481-5286-94DCC2A3A9F5}"/>
                </a:ext>
              </a:extLst>
            </p:cNvPr>
            <p:cNvSpPr/>
            <p:nvPr/>
          </p:nvSpPr>
          <p:spPr>
            <a:xfrm>
              <a:off x="2858875" y="3511300"/>
              <a:ext cx="54225" cy="69225"/>
            </a:xfrm>
            <a:custGeom>
              <a:avLst/>
              <a:gdLst/>
              <a:ahLst/>
              <a:cxnLst/>
              <a:rect l="l" t="t" r="r" b="b"/>
              <a:pathLst>
                <a:path w="2169" h="2769" extrusionOk="0">
                  <a:moveTo>
                    <a:pt x="2169" y="0"/>
                  </a:moveTo>
                  <a:lnTo>
                    <a:pt x="2169" y="0"/>
                  </a:lnTo>
                  <a:cubicBezTo>
                    <a:pt x="1702" y="400"/>
                    <a:pt x="1335" y="834"/>
                    <a:pt x="1001" y="1301"/>
                  </a:cubicBezTo>
                  <a:cubicBezTo>
                    <a:pt x="601" y="1768"/>
                    <a:pt x="268" y="2235"/>
                    <a:pt x="1" y="2769"/>
                  </a:cubicBezTo>
                  <a:cubicBezTo>
                    <a:pt x="434" y="2368"/>
                    <a:pt x="835" y="1935"/>
                    <a:pt x="1168" y="1434"/>
                  </a:cubicBezTo>
                  <a:cubicBezTo>
                    <a:pt x="1568" y="1001"/>
                    <a:pt x="1902" y="534"/>
                    <a:pt x="216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3236;p76">
              <a:extLst>
                <a:ext uri="{FF2B5EF4-FFF2-40B4-BE49-F238E27FC236}">
                  <a16:creationId xmlns:a16="http://schemas.microsoft.com/office/drawing/2014/main" id="{AA3AE02B-50F7-42F1-10C8-8507546CFD07}"/>
                </a:ext>
              </a:extLst>
            </p:cNvPr>
            <p:cNvSpPr/>
            <p:nvPr/>
          </p:nvSpPr>
          <p:spPr>
            <a:xfrm>
              <a:off x="5695900" y="2066100"/>
              <a:ext cx="60075" cy="5025"/>
            </a:xfrm>
            <a:custGeom>
              <a:avLst/>
              <a:gdLst/>
              <a:ahLst/>
              <a:cxnLst/>
              <a:rect l="l" t="t" r="r" b="b"/>
              <a:pathLst>
                <a:path w="2403" h="201" extrusionOk="0">
                  <a:moveTo>
                    <a:pt x="1202" y="0"/>
                  </a:moveTo>
                  <a:cubicBezTo>
                    <a:pt x="801" y="0"/>
                    <a:pt x="401" y="33"/>
                    <a:pt x="1" y="100"/>
                  </a:cubicBezTo>
                  <a:cubicBezTo>
                    <a:pt x="401" y="167"/>
                    <a:pt x="801" y="200"/>
                    <a:pt x="1202" y="200"/>
                  </a:cubicBezTo>
                  <a:cubicBezTo>
                    <a:pt x="1602" y="200"/>
                    <a:pt x="2002" y="167"/>
                    <a:pt x="2402" y="100"/>
                  </a:cubicBezTo>
                  <a:cubicBezTo>
                    <a:pt x="2002" y="33"/>
                    <a:pt x="1602" y="0"/>
                    <a:pt x="12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3237;p76">
              <a:extLst>
                <a:ext uri="{FF2B5EF4-FFF2-40B4-BE49-F238E27FC236}">
                  <a16:creationId xmlns:a16="http://schemas.microsoft.com/office/drawing/2014/main" id="{01C69485-C2DE-F7EC-AC39-8DA2619954FA}"/>
                </a:ext>
              </a:extLst>
            </p:cNvPr>
            <p:cNvSpPr/>
            <p:nvPr/>
          </p:nvSpPr>
          <p:spPr>
            <a:xfrm>
              <a:off x="5784300" y="1972700"/>
              <a:ext cx="7525" cy="71725"/>
            </a:xfrm>
            <a:custGeom>
              <a:avLst/>
              <a:gdLst/>
              <a:ahLst/>
              <a:cxnLst/>
              <a:rect l="l" t="t" r="r" b="b"/>
              <a:pathLst>
                <a:path w="301" h="2869" extrusionOk="0">
                  <a:moveTo>
                    <a:pt x="167" y="0"/>
                  </a:moveTo>
                  <a:cubicBezTo>
                    <a:pt x="34" y="467"/>
                    <a:pt x="1" y="967"/>
                    <a:pt x="34" y="1434"/>
                  </a:cubicBezTo>
                  <a:cubicBezTo>
                    <a:pt x="1" y="1935"/>
                    <a:pt x="34" y="2402"/>
                    <a:pt x="167" y="2869"/>
                  </a:cubicBezTo>
                  <a:cubicBezTo>
                    <a:pt x="301" y="1935"/>
                    <a:pt x="301" y="967"/>
                    <a:pt x="1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3238;p76">
              <a:extLst>
                <a:ext uri="{FF2B5EF4-FFF2-40B4-BE49-F238E27FC236}">
                  <a16:creationId xmlns:a16="http://schemas.microsoft.com/office/drawing/2014/main" id="{5973A21E-C1FE-D1D9-29C9-0A67EAED8698}"/>
                </a:ext>
              </a:extLst>
            </p:cNvPr>
            <p:cNvSpPr/>
            <p:nvPr/>
          </p:nvSpPr>
          <p:spPr>
            <a:xfrm>
              <a:off x="5821825" y="2063575"/>
              <a:ext cx="60900" cy="5675"/>
            </a:xfrm>
            <a:custGeom>
              <a:avLst/>
              <a:gdLst/>
              <a:ahLst/>
              <a:cxnLst/>
              <a:rect l="l" t="t" r="r" b="b"/>
              <a:pathLst>
                <a:path w="2436" h="227" extrusionOk="0">
                  <a:moveTo>
                    <a:pt x="1218" y="1"/>
                  </a:moveTo>
                  <a:cubicBezTo>
                    <a:pt x="810" y="1"/>
                    <a:pt x="401" y="34"/>
                    <a:pt x="1" y="101"/>
                  </a:cubicBezTo>
                  <a:cubicBezTo>
                    <a:pt x="401" y="184"/>
                    <a:pt x="810" y="226"/>
                    <a:pt x="1218" y="226"/>
                  </a:cubicBezTo>
                  <a:cubicBezTo>
                    <a:pt x="1627" y="226"/>
                    <a:pt x="2035" y="184"/>
                    <a:pt x="2436" y="101"/>
                  </a:cubicBezTo>
                  <a:cubicBezTo>
                    <a:pt x="2035" y="34"/>
                    <a:pt x="1627" y="1"/>
                    <a:pt x="12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3239;p76">
              <a:extLst>
                <a:ext uri="{FF2B5EF4-FFF2-40B4-BE49-F238E27FC236}">
                  <a16:creationId xmlns:a16="http://schemas.microsoft.com/office/drawing/2014/main" id="{9CC5645D-F445-F845-1142-1D338CF3A426}"/>
                </a:ext>
              </a:extLst>
            </p:cNvPr>
            <p:cNvSpPr/>
            <p:nvPr/>
          </p:nvSpPr>
          <p:spPr>
            <a:xfrm>
              <a:off x="5786800" y="2091100"/>
              <a:ext cx="6700" cy="70925"/>
            </a:xfrm>
            <a:custGeom>
              <a:avLst/>
              <a:gdLst/>
              <a:ahLst/>
              <a:cxnLst/>
              <a:rect l="l" t="t" r="r" b="b"/>
              <a:pathLst>
                <a:path w="268" h="2837" extrusionOk="0">
                  <a:moveTo>
                    <a:pt x="134" y="1"/>
                  </a:moveTo>
                  <a:cubicBezTo>
                    <a:pt x="1" y="935"/>
                    <a:pt x="1" y="1902"/>
                    <a:pt x="134" y="2836"/>
                  </a:cubicBezTo>
                  <a:cubicBezTo>
                    <a:pt x="267" y="1902"/>
                    <a:pt x="267" y="935"/>
                    <a:pt x="1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3240;p76">
              <a:extLst>
                <a:ext uri="{FF2B5EF4-FFF2-40B4-BE49-F238E27FC236}">
                  <a16:creationId xmlns:a16="http://schemas.microsoft.com/office/drawing/2014/main" id="{5D3CC50B-98AE-A1DE-E4BC-5C487156F6D0}"/>
                </a:ext>
              </a:extLst>
            </p:cNvPr>
            <p:cNvSpPr/>
            <p:nvPr/>
          </p:nvSpPr>
          <p:spPr>
            <a:xfrm>
              <a:off x="5816825" y="2091025"/>
              <a:ext cx="23375" cy="30200"/>
            </a:xfrm>
            <a:custGeom>
              <a:avLst/>
              <a:gdLst/>
              <a:ahLst/>
              <a:cxnLst/>
              <a:rect l="l" t="t" r="r" b="b"/>
              <a:pathLst>
                <a:path w="935" h="1208" extrusionOk="0">
                  <a:moveTo>
                    <a:pt x="49" y="1"/>
                  </a:moveTo>
                  <a:cubicBezTo>
                    <a:pt x="43" y="1"/>
                    <a:pt x="38" y="2"/>
                    <a:pt x="34" y="4"/>
                  </a:cubicBezTo>
                  <a:cubicBezTo>
                    <a:pt x="0" y="37"/>
                    <a:pt x="134" y="337"/>
                    <a:pt x="401" y="671"/>
                  </a:cubicBezTo>
                  <a:cubicBezTo>
                    <a:pt x="619" y="983"/>
                    <a:pt x="838" y="1208"/>
                    <a:pt x="892" y="1208"/>
                  </a:cubicBezTo>
                  <a:cubicBezTo>
                    <a:pt x="896" y="1208"/>
                    <a:pt x="899" y="1207"/>
                    <a:pt x="901" y="1205"/>
                  </a:cubicBezTo>
                  <a:cubicBezTo>
                    <a:pt x="934" y="1171"/>
                    <a:pt x="801" y="871"/>
                    <a:pt x="568" y="537"/>
                  </a:cubicBezTo>
                  <a:cubicBezTo>
                    <a:pt x="349" y="225"/>
                    <a:pt x="130" y="1"/>
                    <a:pt x="4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3241;p76">
              <a:extLst>
                <a:ext uri="{FF2B5EF4-FFF2-40B4-BE49-F238E27FC236}">
                  <a16:creationId xmlns:a16="http://schemas.microsoft.com/office/drawing/2014/main" id="{56A7B3F1-737C-E8AC-A6CA-944710C27E34}"/>
                </a:ext>
              </a:extLst>
            </p:cNvPr>
            <p:cNvSpPr/>
            <p:nvPr/>
          </p:nvSpPr>
          <p:spPr>
            <a:xfrm>
              <a:off x="5812650" y="2012625"/>
              <a:ext cx="24225" cy="26050"/>
            </a:xfrm>
            <a:custGeom>
              <a:avLst/>
              <a:gdLst/>
              <a:ahLst/>
              <a:cxnLst/>
              <a:rect l="l" t="t" r="r" b="b"/>
              <a:pathLst>
                <a:path w="969" h="1042" extrusionOk="0">
                  <a:moveTo>
                    <a:pt x="924" y="1"/>
                  </a:moveTo>
                  <a:cubicBezTo>
                    <a:pt x="867" y="1"/>
                    <a:pt x="648" y="191"/>
                    <a:pt x="401" y="438"/>
                  </a:cubicBezTo>
                  <a:cubicBezTo>
                    <a:pt x="167" y="738"/>
                    <a:pt x="1" y="1005"/>
                    <a:pt x="34" y="1038"/>
                  </a:cubicBezTo>
                  <a:cubicBezTo>
                    <a:pt x="39" y="1041"/>
                    <a:pt x="45" y="1042"/>
                    <a:pt x="51" y="1042"/>
                  </a:cubicBezTo>
                  <a:cubicBezTo>
                    <a:pt x="135" y="1042"/>
                    <a:pt x="351" y="852"/>
                    <a:pt x="568" y="605"/>
                  </a:cubicBezTo>
                  <a:cubicBezTo>
                    <a:pt x="835" y="304"/>
                    <a:pt x="968" y="38"/>
                    <a:pt x="935" y="4"/>
                  </a:cubicBezTo>
                  <a:cubicBezTo>
                    <a:pt x="932" y="2"/>
                    <a:pt x="929" y="1"/>
                    <a:pt x="9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3242;p76">
              <a:extLst>
                <a:ext uri="{FF2B5EF4-FFF2-40B4-BE49-F238E27FC236}">
                  <a16:creationId xmlns:a16="http://schemas.microsoft.com/office/drawing/2014/main" id="{D8E883A6-EAA2-3FE7-C871-7CA80EC57E7D}"/>
                </a:ext>
              </a:extLst>
            </p:cNvPr>
            <p:cNvSpPr/>
            <p:nvPr/>
          </p:nvSpPr>
          <p:spPr>
            <a:xfrm>
              <a:off x="5745100" y="2019250"/>
              <a:ext cx="23375" cy="21150"/>
            </a:xfrm>
            <a:custGeom>
              <a:avLst/>
              <a:gdLst/>
              <a:ahLst/>
              <a:cxnLst/>
              <a:rect l="l" t="t" r="r" b="b"/>
              <a:pathLst>
                <a:path w="935" h="846" extrusionOk="0">
                  <a:moveTo>
                    <a:pt x="50" y="1"/>
                  </a:moveTo>
                  <a:cubicBezTo>
                    <a:pt x="43" y="1"/>
                    <a:pt x="38" y="3"/>
                    <a:pt x="34" y="6"/>
                  </a:cubicBezTo>
                  <a:cubicBezTo>
                    <a:pt x="1" y="73"/>
                    <a:pt x="134" y="273"/>
                    <a:pt x="368" y="506"/>
                  </a:cubicBezTo>
                  <a:cubicBezTo>
                    <a:pt x="577" y="716"/>
                    <a:pt x="787" y="845"/>
                    <a:pt x="852" y="845"/>
                  </a:cubicBezTo>
                  <a:cubicBezTo>
                    <a:pt x="859" y="845"/>
                    <a:pt x="865" y="843"/>
                    <a:pt x="868" y="840"/>
                  </a:cubicBezTo>
                  <a:cubicBezTo>
                    <a:pt x="935" y="807"/>
                    <a:pt x="768" y="573"/>
                    <a:pt x="534" y="340"/>
                  </a:cubicBezTo>
                  <a:cubicBezTo>
                    <a:pt x="325" y="130"/>
                    <a:pt x="115" y="1"/>
                    <a:pt x="5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3243;p76">
              <a:extLst>
                <a:ext uri="{FF2B5EF4-FFF2-40B4-BE49-F238E27FC236}">
                  <a16:creationId xmlns:a16="http://schemas.microsoft.com/office/drawing/2014/main" id="{03BE3B64-9F58-CC1E-DD4E-65995631C4EE}"/>
                </a:ext>
              </a:extLst>
            </p:cNvPr>
            <p:cNvSpPr/>
            <p:nvPr/>
          </p:nvSpPr>
          <p:spPr>
            <a:xfrm>
              <a:off x="5742600" y="2087700"/>
              <a:ext cx="23375" cy="26775"/>
            </a:xfrm>
            <a:custGeom>
              <a:avLst/>
              <a:gdLst/>
              <a:ahLst/>
              <a:cxnLst/>
              <a:rect l="l" t="t" r="r" b="b"/>
              <a:pathLst>
                <a:path w="935" h="1071" extrusionOk="0">
                  <a:moveTo>
                    <a:pt x="859" y="0"/>
                  </a:moveTo>
                  <a:cubicBezTo>
                    <a:pt x="805" y="0"/>
                    <a:pt x="586" y="223"/>
                    <a:pt x="368" y="504"/>
                  </a:cubicBezTo>
                  <a:cubicBezTo>
                    <a:pt x="167" y="771"/>
                    <a:pt x="1" y="1071"/>
                    <a:pt x="67" y="1071"/>
                  </a:cubicBezTo>
                  <a:cubicBezTo>
                    <a:pt x="134" y="1071"/>
                    <a:pt x="334" y="904"/>
                    <a:pt x="568" y="604"/>
                  </a:cubicBezTo>
                  <a:cubicBezTo>
                    <a:pt x="768" y="304"/>
                    <a:pt x="935" y="70"/>
                    <a:pt x="868" y="3"/>
                  </a:cubicBezTo>
                  <a:cubicBezTo>
                    <a:pt x="866" y="1"/>
                    <a:pt x="863" y="0"/>
                    <a:pt x="85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3244;p76">
              <a:extLst>
                <a:ext uri="{FF2B5EF4-FFF2-40B4-BE49-F238E27FC236}">
                  <a16:creationId xmlns:a16="http://schemas.microsoft.com/office/drawing/2014/main" id="{13761A46-41C4-B307-4A13-18C40B4FAF79}"/>
                </a:ext>
              </a:extLst>
            </p:cNvPr>
            <p:cNvSpPr/>
            <p:nvPr/>
          </p:nvSpPr>
          <p:spPr>
            <a:xfrm>
              <a:off x="1763925" y="3927950"/>
              <a:ext cx="60900" cy="6475"/>
            </a:xfrm>
            <a:custGeom>
              <a:avLst/>
              <a:gdLst/>
              <a:ahLst/>
              <a:cxnLst/>
              <a:rect l="l" t="t" r="r" b="b"/>
              <a:pathLst>
                <a:path w="2436" h="259" extrusionOk="0">
                  <a:moveTo>
                    <a:pt x="947" y="1"/>
                  </a:moveTo>
                  <a:cubicBezTo>
                    <a:pt x="632" y="1"/>
                    <a:pt x="307" y="44"/>
                    <a:pt x="1" y="146"/>
                  </a:cubicBezTo>
                  <a:cubicBezTo>
                    <a:pt x="301" y="221"/>
                    <a:pt x="601" y="259"/>
                    <a:pt x="915" y="259"/>
                  </a:cubicBezTo>
                  <a:cubicBezTo>
                    <a:pt x="1020" y="259"/>
                    <a:pt x="1127" y="255"/>
                    <a:pt x="1235" y="246"/>
                  </a:cubicBezTo>
                  <a:cubicBezTo>
                    <a:pt x="1335" y="255"/>
                    <a:pt x="1435" y="259"/>
                    <a:pt x="1535" y="259"/>
                  </a:cubicBezTo>
                  <a:cubicBezTo>
                    <a:pt x="1835" y="259"/>
                    <a:pt x="2136" y="221"/>
                    <a:pt x="2436" y="146"/>
                  </a:cubicBezTo>
                  <a:cubicBezTo>
                    <a:pt x="2130" y="44"/>
                    <a:pt x="1824" y="1"/>
                    <a:pt x="1518" y="1"/>
                  </a:cubicBezTo>
                  <a:cubicBezTo>
                    <a:pt x="1424" y="1"/>
                    <a:pt x="1329" y="5"/>
                    <a:pt x="1235" y="13"/>
                  </a:cubicBezTo>
                  <a:cubicBezTo>
                    <a:pt x="1140" y="5"/>
                    <a:pt x="1044" y="1"/>
                    <a:pt x="94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3245;p76">
              <a:extLst>
                <a:ext uri="{FF2B5EF4-FFF2-40B4-BE49-F238E27FC236}">
                  <a16:creationId xmlns:a16="http://schemas.microsoft.com/office/drawing/2014/main" id="{9EEE7A79-8CFF-8F1F-419F-21A502211ECB}"/>
                </a:ext>
              </a:extLst>
            </p:cNvPr>
            <p:cNvSpPr/>
            <p:nvPr/>
          </p:nvSpPr>
          <p:spPr>
            <a:xfrm>
              <a:off x="1853150" y="3835700"/>
              <a:ext cx="6700" cy="71725"/>
            </a:xfrm>
            <a:custGeom>
              <a:avLst/>
              <a:gdLst/>
              <a:ahLst/>
              <a:cxnLst/>
              <a:rect l="l" t="t" r="r" b="b"/>
              <a:pathLst>
                <a:path w="268" h="2869" extrusionOk="0">
                  <a:moveTo>
                    <a:pt x="134" y="0"/>
                  </a:moveTo>
                  <a:cubicBezTo>
                    <a:pt x="1" y="934"/>
                    <a:pt x="1" y="1901"/>
                    <a:pt x="134" y="2869"/>
                  </a:cubicBezTo>
                  <a:cubicBezTo>
                    <a:pt x="268" y="1901"/>
                    <a:pt x="268" y="934"/>
                    <a:pt x="1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3246;p76">
              <a:extLst>
                <a:ext uri="{FF2B5EF4-FFF2-40B4-BE49-F238E27FC236}">
                  <a16:creationId xmlns:a16="http://schemas.microsoft.com/office/drawing/2014/main" id="{2A0CCB17-850E-ED31-CBBA-B8296033F44C}"/>
                </a:ext>
              </a:extLst>
            </p:cNvPr>
            <p:cNvSpPr/>
            <p:nvPr/>
          </p:nvSpPr>
          <p:spPr>
            <a:xfrm>
              <a:off x="1890700" y="3926275"/>
              <a:ext cx="60050" cy="5650"/>
            </a:xfrm>
            <a:custGeom>
              <a:avLst/>
              <a:gdLst/>
              <a:ahLst/>
              <a:cxnLst/>
              <a:rect l="l" t="t" r="r" b="b"/>
              <a:pathLst>
                <a:path w="2402" h="226" extrusionOk="0">
                  <a:moveTo>
                    <a:pt x="901" y="0"/>
                  </a:moveTo>
                  <a:cubicBezTo>
                    <a:pt x="600" y="0"/>
                    <a:pt x="300" y="38"/>
                    <a:pt x="0" y="113"/>
                  </a:cubicBezTo>
                  <a:cubicBezTo>
                    <a:pt x="275" y="188"/>
                    <a:pt x="588" y="226"/>
                    <a:pt x="896" y="226"/>
                  </a:cubicBezTo>
                  <a:cubicBezTo>
                    <a:pt x="999" y="226"/>
                    <a:pt x="1101" y="221"/>
                    <a:pt x="1201" y="213"/>
                  </a:cubicBezTo>
                  <a:cubicBezTo>
                    <a:pt x="1301" y="221"/>
                    <a:pt x="1401" y="226"/>
                    <a:pt x="1501" y="226"/>
                  </a:cubicBezTo>
                  <a:cubicBezTo>
                    <a:pt x="1801" y="226"/>
                    <a:pt x="2102" y="188"/>
                    <a:pt x="2402" y="113"/>
                  </a:cubicBezTo>
                  <a:cubicBezTo>
                    <a:pt x="2102" y="38"/>
                    <a:pt x="1801" y="0"/>
                    <a:pt x="1501" y="0"/>
                  </a:cubicBezTo>
                  <a:cubicBezTo>
                    <a:pt x="1401" y="0"/>
                    <a:pt x="1301" y="5"/>
                    <a:pt x="1201" y="13"/>
                  </a:cubicBezTo>
                  <a:cubicBezTo>
                    <a:pt x="1101" y="5"/>
                    <a:pt x="1001" y="0"/>
                    <a:pt x="9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3247;p76">
              <a:extLst>
                <a:ext uri="{FF2B5EF4-FFF2-40B4-BE49-F238E27FC236}">
                  <a16:creationId xmlns:a16="http://schemas.microsoft.com/office/drawing/2014/main" id="{124D1BAA-EE2B-8022-EB96-D8F5AF1BC9C4}"/>
                </a:ext>
              </a:extLst>
            </p:cNvPr>
            <p:cNvSpPr/>
            <p:nvPr/>
          </p:nvSpPr>
          <p:spPr>
            <a:xfrm>
              <a:off x="1854825" y="3953275"/>
              <a:ext cx="7525" cy="71750"/>
            </a:xfrm>
            <a:custGeom>
              <a:avLst/>
              <a:gdLst/>
              <a:ahLst/>
              <a:cxnLst/>
              <a:rect l="l" t="t" r="r" b="b"/>
              <a:pathLst>
                <a:path w="301" h="2870" extrusionOk="0">
                  <a:moveTo>
                    <a:pt x="134" y="0"/>
                  </a:moveTo>
                  <a:cubicBezTo>
                    <a:pt x="1" y="968"/>
                    <a:pt x="1" y="1902"/>
                    <a:pt x="134" y="2869"/>
                  </a:cubicBezTo>
                  <a:cubicBezTo>
                    <a:pt x="301" y="1902"/>
                    <a:pt x="301" y="968"/>
                    <a:pt x="1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3248;p76">
              <a:extLst>
                <a:ext uri="{FF2B5EF4-FFF2-40B4-BE49-F238E27FC236}">
                  <a16:creationId xmlns:a16="http://schemas.microsoft.com/office/drawing/2014/main" id="{DD8C42A2-A1AC-1086-33D6-F30408806D42}"/>
                </a:ext>
              </a:extLst>
            </p:cNvPr>
            <p:cNvSpPr/>
            <p:nvPr/>
          </p:nvSpPr>
          <p:spPr>
            <a:xfrm>
              <a:off x="1884850" y="3953850"/>
              <a:ext cx="23375" cy="30375"/>
            </a:xfrm>
            <a:custGeom>
              <a:avLst/>
              <a:gdLst/>
              <a:ahLst/>
              <a:cxnLst/>
              <a:rect l="l" t="t" r="r" b="b"/>
              <a:pathLst>
                <a:path w="935" h="1215" extrusionOk="0">
                  <a:moveTo>
                    <a:pt x="60" y="0"/>
                  </a:moveTo>
                  <a:cubicBezTo>
                    <a:pt x="50" y="0"/>
                    <a:pt x="41" y="4"/>
                    <a:pt x="34" y="11"/>
                  </a:cubicBezTo>
                  <a:cubicBezTo>
                    <a:pt x="1" y="44"/>
                    <a:pt x="134" y="311"/>
                    <a:pt x="367" y="645"/>
                  </a:cubicBezTo>
                  <a:cubicBezTo>
                    <a:pt x="588" y="959"/>
                    <a:pt x="808" y="1214"/>
                    <a:pt x="888" y="1214"/>
                  </a:cubicBezTo>
                  <a:cubicBezTo>
                    <a:pt x="893" y="1214"/>
                    <a:pt x="897" y="1213"/>
                    <a:pt x="901" y="1212"/>
                  </a:cubicBezTo>
                  <a:cubicBezTo>
                    <a:pt x="935" y="1145"/>
                    <a:pt x="801" y="878"/>
                    <a:pt x="568" y="544"/>
                  </a:cubicBezTo>
                  <a:cubicBezTo>
                    <a:pt x="358" y="246"/>
                    <a:pt x="149" y="0"/>
                    <a:pt x="6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3249;p76">
              <a:extLst>
                <a:ext uri="{FF2B5EF4-FFF2-40B4-BE49-F238E27FC236}">
                  <a16:creationId xmlns:a16="http://schemas.microsoft.com/office/drawing/2014/main" id="{20C1EE61-E1EB-3EE0-875F-2E2E34A9C092}"/>
                </a:ext>
              </a:extLst>
            </p:cNvPr>
            <p:cNvSpPr/>
            <p:nvPr/>
          </p:nvSpPr>
          <p:spPr>
            <a:xfrm>
              <a:off x="1880675" y="3874800"/>
              <a:ext cx="25050" cy="26875"/>
            </a:xfrm>
            <a:custGeom>
              <a:avLst/>
              <a:gdLst/>
              <a:ahLst/>
              <a:cxnLst/>
              <a:rect l="l" t="t" r="r" b="b"/>
              <a:pathLst>
                <a:path w="1002" h="1075" extrusionOk="0">
                  <a:moveTo>
                    <a:pt x="924" y="0"/>
                  </a:moveTo>
                  <a:cubicBezTo>
                    <a:pt x="867" y="0"/>
                    <a:pt x="651" y="192"/>
                    <a:pt x="434" y="471"/>
                  </a:cubicBezTo>
                  <a:cubicBezTo>
                    <a:pt x="168" y="771"/>
                    <a:pt x="1" y="1038"/>
                    <a:pt x="67" y="1071"/>
                  </a:cubicBezTo>
                  <a:cubicBezTo>
                    <a:pt x="70" y="1074"/>
                    <a:pt x="73" y="1075"/>
                    <a:pt x="78" y="1075"/>
                  </a:cubicBezTo>
                  <a:cubicBezTo>
                    <a:pt x="135" y="1075"/>
                    <a:pt x="354" y="883"/>
                    <a:pt x="601" y="604"/>
                  </a:cubicBezTo>
                  <a:cubicBezTo>
                    <a:pt x="835" y="304"/>
                    <a:pt x="1001" y="71"/>
                    <a:pt x="935" y="4"/>
                  </a:cubicBezTo>
                  <a:cubicBezTo>
                    <a:pt x="932" y="1"/>
                    <a:pt x="929" y="0"/>
                    <a:pt x="9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3250;p76">
              <a:extLst>
                <a:ext uri="{FF2B5EF4-FFF2-40B4-BE49-F238E27FC236}">
                  <a16:creationId xmlns:a16="http://schemas.microsoft.com/office/drawing/2014/main" id="{08E59FEE-5035-F9CB-558D-AA73D6DA9D97}"/>
                </a:ext>
              </a:extLst>
            </p:cNvPr>
            <p:cNvSpPr/>
            <p:nvPr/>
          </p:nvSpPr>
          <p:spPr>
            <a:xfrm>
              <a:off x="1813125" y="3882025"/>
              <a:ext cx="23375" cy="21350"/>
            </a:xfrm>
            <a:custGeom>
              <a:avLst/>
              <a:gdLst/>
              <a:ahLst/>
              <a:cxnLst/>
              <a:rect l="l" t="t" r="r" b="b"/>
              <a:pathLst>
                <a:path w="935" h="854" extrusionOk="0">
                  <a:moveTo>
                    <a:pt x="73" y="0"/>
                  </a:moveTo>
                  <a:cubicBezTo>
                    <a:pt x="57" y="0"/>
                    <a:pt x="44" y="5"/>
                    <a:pt x="34" y="15"/>
                  </a:cubicBezTo>
                  <a:cubicBezTo>
                    <a:pt x="1" y="48"/>
                    <a:pt x="168" y="282"/>
                    <a:pt x="401" y="515"/>
                  </a:cubicBezTo>
                  <a:cubicBezTo>
                    <a:pt x="614" y="698"/>
                    <a:pt x="800" y="853"/>
                    <a:pt x="881" y="853"/>
                  </a:cubicBezTo>
                  <a:cubicBezTo>
                    <a:pt x="889" y="853"/>
                    <a:pt x="896" y="852"/>
                    <a:pt x="901" y="849"/>
                  </a:cubicBezTo>
                  <a:cubicBezTo>
                    <a:pt x="935" y="782"/>
                    <a:pt x="768" y="582"/>
                    <a:pt x="535" y="349"/>
                  </a:cubicBezTo>
                  <a:cubicBezTo>
                    <a:pt x="336" y="150"/>
                    <a:pt x="162" y="0"/>
                    <a:pt x="7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3251;p76">
              <a:extLst>
                <a:ext uri="{FF2B5EF4-FFF2-40B4-BE49-F238E27FC236}">
                  <a16:creationId xmlns:a16="http://schemas.microsoft.com/office/drawing/2014/main" id="{BE855E92-A01F-FAFB-1DFF-750212D4EDB7}"/>
                </a:ext>
              </a:extLst>
            </p:cNvPr>
            <p:cNvSpPr/>
            <p:nvPr/>
          </p:nvSpPr>
          <p:spPr>
            <a:xfrm>
              <a:off x="1811475" y="3950675"/>
              <a:ext cx="22525" cy="26050"/>
            </a:xfrm>
            <a:custGeom>
              <a:avLst/>
              <a:gdLst/>
              <a:ahLst/>
              <a:cxnLst/>
              <a:rect l="l" t="t" r="r" b="b"/>
              <a:pathLst>
                <a:path w="901" h="1042" extrusionOk="0">
                  <a:moveTo>
                    <a:pt x="824" y="1"/>
                  </a:moveTo>
                  <a:cubicBezTo>
                    <a:pt x="771" y="1"/>
                    <a:pt x="583" y="191"/>
                    <a:pt x="367" y="438"/>
                  </a:cubicBezTo>
                  <a:cubicBezTo>
                    <a:pt x="134" y="738"/>
                    <a:pt x="0" y="1005"/>
                    <a:pt x="33" y="1038"/>
                  </a:cubicBezTo>
                  <a:cubicBezTo>
                    <a:pt x="38" y="1041"/>
                    <a:pt x="44" y="1042"/>
                    <a:pt x="50" y="1042"/>
                  </a:cubicBezTo>
                  <a:cubicBezTo>
                    <a:pt x="130" y="1042"/>
                    <a:pt x="317" y="850"/>
                    <a:pt x="534" y="571"/>
                  </a:cubicBezTo>
                  <a:cubicBezTo>
                    <a:pt x="767" y="305"/>
                    <a:pt x="901" y="38"/>
                    <a:pt x="834" y="4"/>
                  </a:cubicBezTo>
                  <a:cubicBezTo>
                    <a:pt x="832" y="2"/>
                    <a:pt x="828" y="1"/>
                    <a:pt x="8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3252;p76">
              <a:extLst>
                <a:ext uri="{FF2B5EF4-FFF2-40B4-BE49-F238E27FC236}">
                  <a16:creationId xmlns:a16="http://schemas.microsoft.com/office/drawing/2014/main" id="{1919259D-8B69-0B6D-4918-E244611A3FBA}"/>
                </a:ext>
              </a:extLst>
            </p:cNvPr>
            <p:cNvSpPr/>
            <p:nvPr/>
          </p:nvSpPr>
          <p:spPr>
            <a:xfrm>
              <a:off x="4864475" y="1476500"/>
              <a:ext cx="80075" cy="79250"/>
            </a:xfrm>
            <a:custGeom>
              <a:avLst/>
              <a:gdLst/>
              <a:ahLst/>
              <a:cxnLst/>
              <a:rect l="l" t="t" r="r" b="b"/>
              <a:pathLst>
                <a:path w="3203" h="3170" extrusionOk="0">
                  <a:moveTo>
                    <a:pt x="1568" y="0"/>
                  </a:moveTo>
                  <a:lnTo>
                    <a:pt x="1435" y="401"/>
                  </a:lnTo>
                  <a:cubicBezTo>
                    <a:pt x="1235" y="868"/>
                    <a:pt x="835" y="1268"/>
                    <a:pt x="368" y="1502"/>
                  </a:cubicBezTo>
                  <a:lnTo>
                    <a:pt x="1" y="1668"/>
                  </a:lnTo>
                  <a:lnTo>
                    <a:pt x="301" y="1768"/>
                  </a:lnTo>
                  <a:cubicBezTo>
                    <a:pt x="801" y="1969"/>
                    <a:pt x="1235" y="2369"/>
                    <a:pt x="1502" y="2869"/>
                  </a:cubicBezTo>
                  <a:lnTo>
                    <a:pt x="1635" y="3169"/>
                  </a:lnTo>
                  <a:lnTo>
                    <a:pt x="1702" y="2936"/>
                  </a:lnTo>
                  <a:cubicBezTo>
                    <a:pt x="1935" y="2402"/>
                    <a:pt x="2369" y="1969"/>
                    <a:pt x="2903" y="1735"/>
                  </a:cubicBezTo>
                  <a:lnTo>
                    <a:pt x="3203" y="1602"/>
                  </a:lnTo>
                  <a:lnTo>
                    <a:pt x="2903" y="1468"/>
                  </a:lnTo>
                  <a:cubicBezTo>
                    <a:pt x="2369" y="1268"/>
                    <a:pt x="1935" y="834"/>
                    <a:pt x="1702" y="301"/>
                  </a:cubicBezTo>
                  <a:lnTo>
                    <a:pt x="156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3253;p76">
              <a:extLst>
                <a:ext uri="{FF2B5EF4-FFF2-40B4-BE49-F238E27FC236}">
                  <a16:creationId xmlns:a16="http://schemas.microsoft.com/office/drawing/2014/main" id="{586D4DCB-032C-0870-1DC8-F4D97FC5F486}"/>
                </a:ext>
              </a:extLst>
            </p:cNvPr>
            <p:cNvSpPr/>
            <p:nvPr/>
          </p:nvSpPr>
          <p:spPr>
            <a:xfrm>
              <a:off x="1756425" y="2458875"/>
              <a:ext cx="75925" cy="74250"/>
            </a:xfrm>
            <a:custGeom>
              <a:avLst/>
              <a:gdLst/>
              <a:ahLst/>
              <a:cxnLst/>
              <a:rect l="l" t="t" r="r" b="b"/>
              <a:pathLst>
                <a:path w="3037" h="2970" extrusionOk="0">
                  <a:moveTo>
                    <a:pt x="1502" y="0"/>
                  </a:moveTo>
                  <a:lnTo>
                    <a:pt x="1335" y="334"/>
                  </a:lnTo>
                  <a:cubicBezTo>
                    <a:pt x="1135" y="801"/>
                    <a:pt x="801" y="1168"/>
                    <a:pt x="334" y="1401"/>
                  </a:cubicBezTo>
                  <a:lnTo>
                    <a:pt x="1" y="1568"/>
                  </a:lnTo>
                  <a:lnTo>
                    <a:pt x="267" y="1668"/>
                  </a:lnTo>
                  <a:cubicBezTo>
                    <a:pt x="768" y="1868"/>
                    <a:pt x="1168" y="2235"/>
                    <a:pt x="1402" y="2702"/>
                  </a:cubicBezTo>
                  <a:lnTo>
                    <a:pt x="1535" y="2969"/>
                  </a:lnTo>
                  <a:lnTo>
                    <a:pt x="1635" y="2769"/>
                  </a:lnTo>
                  <a:cubicBezTo>
                    <a:pt x="1835" y="2269"/>
                    <a:pt x="2235" y="1835"/>
                    <a:pt x="2736" y="1635"/>
                  </a:cubicBezTo>
                  <a:lnTo>
                    <a:pt x="3036" y="1501"/>
                  </a:lnTo>
                  <a:lnTo>
                    <a:pt x="2736" y="1401"/>
                  </a:lnTo>
                  <a:cubicBezTo>
                    <a:pt x="2235" y="1168"/>
                    <a:pt x="1835" y="767"/>
                    <a:pt x="1602" y="267"/>
                  </a:cubicBezTo>
                  <a:lnTo>
                    <a:pt x="150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3254;p76">
              <a:extLst>
                <a:ext uri="{FF2B5EF4-FFF2-40B4-BE49-F238E27FC236}">
                  <a16:creationId xmlns:a16="http://schemas.microsoft.com/office/drawing/2014/main" id="{925366CB-249E-A2AF-1680-A45B7D3D97D7}"/>
                </a:ext>
              </a:extLst>
            </p:cNvPr>
            <p:cNvSpPr/>
            <p:nvPr/>
          </p:nvSpPr>
          <p:spPr>
            <a:xfrm>
              <a:off x="5478250" y="3828175"/>
              <a:ext cx="110100" cy="107600"/>
            </a:xfrm>
            <a:custGeom>
              <a:avLst/>
              <a:gdLst/>
              <a:ahLst/>
              <a:cxnLst/>
              <a:rect l="l" t="t" r="r" b="b"/>
              <a:pathLst>
                <a:path w="4404" h="4304" extrusionOk="0">
                  <a:moveTo>
                    <a:pt x="2169" y="1"/>
                  </a:moveTo>
                  <a:lnTo>
                    <a:pt x="1969" y="535"/>
                  </a:lnTo>
                  <a:cubicBezTo>
                    <a:pt x="1668" y="1202"/>
                    <a:pt x="1168" y="1735"/>
                    <a:pt x="534" y="2036"/>
                  </a:cubicBezTo>
                  <a:lnTo>
                    <a:pt x="0" y="2302"/>
                  </a:lnTo>
                  <a:lnTo>
                    <a:pt x="401" y="2436"/>
                  </a:lnTo>
                  <a:cubicBezTo>
                    <a:pt x="1135" y="2703"/>
                    <a:pt x="1702" y="3236"/>
                    <a:pt x="2035" y="3937"/>
                  </a:cubicBezTo>
                  <a:lnTo>
                    <a:pt x="2235" y="4304"/>
                  </a:lnTo>
                  <a:lnTo>
                    <a:pt x="2369" y="4004"/>
                  </a:lnTo>
                  <a:cubicBezTo>
                    <a:pt x="2636" y="3270"/>
                    <a:pt x="3236" y="2669"/>
                    <a:pt x="3970" y="2369"/>
                  </a:cubicBezTo>
                  <a:lnTo>
                    <a:pt x="4404" y="2169"/>
                  </a:lnTo>
                  <a:lnTo>
                    <a:pt x="3937" y="2002"/>
                  </a:lnTo>
                  <a:cubicBezTo>
                    <a:pt x="3236" y="1702"/>
                    <a:pt x="2636" y="1135"/>
                    <a:pt x="2335" y="401"/>
                  </a:cubicBezTo>
                  <a:lnTo>
                    <a:pt x="216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3255;p76">
              <a:extLst>
                <a:ext uri="{FF2B5EF4-FFF2-40B4-BE49-F238E27FC236}">
                  <a16:creationId xmlns:a16="http://schemas.microsoft.com/office/drawing/2014/main" id="{835F44B1-F245-9291-DF9D-86EAFBB68C3A}"/>
                </a:ext>
              </a:extLst>
            </p:cNvPr>
            <p:cNvSpPr/>
            <p:nvPr/>
          </p:nvSpPr>
          <p:spPr>
            <a:xfrm>
              <a:off x="4839450" y="781000"/>
              <a:ext cx="120125" cy="5650"/>
            </a:xfrm>
            <a:custGeom>
              <a:avLst/>
              <a:gdLst/>
              <a:ahLst/>
              <a:cxnLst/>
              <a:rect l="l" t="t" r="r" b="b"/>
              <a:pathLst>
                <a:path w="4805" h="226" extrusionOk="0">
                  <a:moveTo>
                    <a:pt x="2403" y="1"/>
                  </a:moveTo>
                  <a:cubicBezTo>
                    <a:pt x="1602" y="1"/>
                    <a:pt x="801" y="34"/>
                    <a:pt x="1" y="101"/>
                  </a:cubicBezTo>
                  <a:cubicBezTo>
                    <a:pt x="801" y="184"/>
                    <a:pt x="1602" y="226"/>
                    <a:pt x="2403" y="226"/>
                  </a:cubicBezTo>
                  <a:cubicBezTo>
                    <a:pt x="3203" y="226"/>
                    <a:pt x="4004" y="184"/>
                    <a:pt x="4804" y="101"/>
                  </a:cubicBezTo>
                  <a:cubicBezTo>
                    <a:pt x="4004" y="34"/>
                    <a:pt x="3203" y="1"/>
                    <a:pt x="240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3256;p76">
              <a:extLst>
                <a:ext uri="{FF2B5EF4-FFF2-40B4-BE49-F238E27FC236}">
                  <a16:creationId xmlns:a16="http://schemas.microsoft.com/office/drawing/2014/main" id="{E7E4FF14-6AE1-B941-EA1B-61144A9A589F}"/>
                </a:ext>
              </a:extLst>
            </p:cNvPr>
            <p:cNvSpPr/>
            <p:nvPr/>
          </p:nvSpPr>
          <p:spPr>
            <a:xfrm>
              <a:off x="5019600" y="620875"/>
              <a:ext cx="6675" cy="121800"/>
            </a:xfrm>
            <a:custGeom>
              <a:avLst/>
              <a:gdLst/>
              <a:ahLst/>
              <a:cxnLst/>
              <a:rect l="l" t="t" r="r" b="b"/>
              <a:pathLst>
                <a:path w="267" h="4872" extrusionOk="0">
                  <a:moveTo>
                    <a:pt x="133" y="1"/>
                  </a:moveTo>
                  <a:cubicBezTo>
                    <a:pt x="33" y="802"/>
                    <a:pt x="0" y="1635"/>
                    <a:pt x="33" y="2436"/>
                  </a:cubicBezTo>
                  <a:cubicBezTo>
                    <a:pt x="0" y="3237"/>
                    <a:pt x="33" y="4071"/>
                    <a:pt x="133" y="4871"/>
                  </a:cubicBezTo>
                  <a:cubicBezTo>
                    <a:pt x="234" y="4071"/>
                    <a:pt x="267" y="3237"/>
                    <a:pt x="234" y="2436"/>
                  </a:cubicBezTo>
                  <a:cubicBezTo>
                    <a:pt x="267" y="1635"/>
                    <a:pt x="234" y="802"/>
                    <a:pt x="13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3257;p76">
              <a:extLst>
                <a:ext uri="{FF2B5EF4-FFF2-40B4-BE49-F238E27FC236}">
                  <a16:creationId xmlns:a16="http://schemas.microsoft.com/office/drawing/2014/main" id="{D5B4F9D8-A245-5C82-B4ED-B366EBD7BB16}"/>
                </a:ext>
              </a:extLst>
            </p:cNvPr>
            <p:cNvSpPr/>
            <p:nvPr/>
          </p:nvSpPr>
          <p:spPr>
            <a:xfrm>
              <a:off x="5090475" y="777675"/>
              <a:ext cx="120100" cy="5025"/>
            </a:xfrm>
            <a:custGeom>
              <a:avLst/>
              <a:gdLst/>
              <a:ahLst/>
              <a:cxnLst/>
              <a:rect l="l" t="t" r="r" b="b"/>
              <a:pathLst>
                <a:path w="4804" h="201" extrusionOk="0">
                  <a:moveTo>
                    <a:pt x="2402" y="0"/>
                  </a:moveTo>
                  <a:cubicBezTo>
                    <a:pt x="1602" y="0"/>
                    <a:pt x="801" y="33"/>
                    <a:pt x="0" y="100"/>
                  </a:cubicBezTo>
                  <a:cubicBezTo>
                    <a:pt x="801" y="167"/>
                    <a:pt x="1602" y="200"/>
                    <a:pt x="2402" y="200"/>
                  </a:cubicBezTo>
                  <a:cubicBezTo>
                    <a:pt x="3203" y="200"/>
                    <a:pt x="4003" y="167"/>
                    <a:pt x="4804" y="100"/>
                  </a:cubicBezTo>
                  <a:cubicBezTo>
                    <a:pt x="4003" y="33"/>
                    <a:pt x="3203" y="0"/>
                    <a:pt x="24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3258;p76">
              <a:extLst>
                <a:ext uri="{FF2B5EF4-FFF2-40B4-BE49-F238E27FC236}">
                  <a16:creationId xmlns:a16="http://schemas.microsoft.com/office/drawing/2014/main" id="{F3823F35-99DE-D22E-C767-E3F2B942DCF8}"/>
                </a:ext>
              </a:extLst>
            </p:cNvPr>
            <p:cNvSpPr/>
            <p:nvPr/>
          </p:nvSpPr>
          <p:spPr>
            <a:xfrm>
              <a:off x="5022925" y="821025"/>
              <a:ext cx="7525" cy="121775"/>
            </a:xfrm>
            <a:custGeom>
              <a:avLst/>
              <a:gdLst/>
              <a:ahLst/>
              <a:cxnLst/>
              <a:rect l="l" t="t" r="r" b="b"/>
              <a:pathLst>
                <a:path w="301" h="4871" extrusionOk="0">
                  <a:moveTo>
                    <a:pt x="167" y="1"/>
                  </a:moveTo>
                  <a:cubicBezTo>
                    <a:pt x="67" y="801"/>
                    <a:pt x="0" y="1635"/>
                    <a:pt x="67" y="2436"/>
                  </a:cubicBezTo>
                  <a:cubicBezTo>
                    <a:pt x="34" y="3236"/>
                    <a:pt x="67" y="4070"/>
                    <a:pt x="167" y="4871"/>
                  </a:cubicBezTo>
                  <a:cubicBezTo>
                    <a:pt x="267" y="4070"/>
                    <a:pt x="301" y="3236"/>
                    <a:pt x="267" y="2436"/>
                  </a:cubicBezTo>
                  <a:cubicBezTo>
                    <a:pt x="301" y="1635"/>
                    <a:pt x="267" y="801"/>
                    <a:pt x="1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3259;p76">
              <a:extLst>
                <a:ext uri="{FF2B5EF4-FFF2-40B4-BE49-F238E27FC236}">
                  <a16:creationId xmlns:a16="http://schemas.microsoft.com/office/drawing/2014/main" id="{EF6087D2-81A1-A221-3BB9-D3FFE47B0BE0}"/>
                </a:ext>
              </a:extLst>
            </p:cNvPr>
            <p:cNvSpPr/>
            <p:nvPr/>
          </p:nvSpPr>
          <p:spPr>
            <a:xfrm>
              <a:off x="5081300" y="821875"/>
              <a:ext cx="42550" cy="50875"/>
            </a:xfrm>
            <a:custGeom>
              <a:avLst/>
              <a:gdLst/>
              <a:ahLst/>
              <a:cxnLst/>
              <a:rect l="l" t="t" r="r" b="b"/>
              <a:pathLst>
                <a:path w="1702" h="2035" extrusionOk="0">
                  <a:moveTo>
                    <a:pt x="0" y="0"/>
                  </a:moveTo>
                  <a:cubicBezTo>
                    <a:pt x="201" y="400"/>
                    <a:pt x="434" y="767"/>
                    <a:pt x="768" y="1101"/>
                  </a:cubicBezTo>
                  <a:cubicBezTo>
                    <a:pt x="1001" y="1468"/>
                    <a:pt x="1335" y="1768"/>
                    <a:pt x="1702" y="2035"/>
                  </a:cubicBezTo>
                  <a:cubicBezTo>
                    <a:pt x="1502" y="1635"/>
                    <a:pt x="1235" y="1268"/>
                    <a:pt x="934" y="934"/>
                  </a:cubicBezTo>
                  <a:cubicBezTo>
                    <a:pt x="668" y="567"/>
                    <a:pt x="367" y="267"/>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260;p76">
              <a:extLst>
                <a:ext uri="{FF2B5EF4-FFF2-40B4-BE49-F238E27FC236}">
                  <a16:creationId xmlns:a16="http://schemas.microsoft.com/office/drawing/2014/main" id="{C835D900-D57F-8BB3-CB0D-9103F6E64057}"/>
                </a:ext>
              </a:extLst>
            </p:cNvPr>
            <p:cNvSpPr/>
            <p:nvPr/>
          </p:nvSpPr>
          <p:spPr>
            <a:xfrm>
              <a:off x="5073800" y="688425"/>
              <a:ext cx="44225" cy="45075"/>
            </a:xfrm>
            <a:custGeom>
              <a:avLst/>
              <a:gdLst/>
              <a:ahLst/>
              <a:cxnLst/>
              <a:rect l="l" t="t" r="r" b="b"/>
              <a:pathLst>
                <a:path w="1769" h="1803" extrusionOk="0">
                  <a:moveTo>
                    <a:pt x="1768" y="1"/>
                  </a:moveTo>
                  <a:lnTo>
                    <a:pt x="1768" y="1"/>
                  </a:lnTo>
                  <a:cubicBezTo>
                    <a:pt x="1401" y="201"/>
                    <a:pt x="1068" y="501"/>
                    <a:pt x="801" y="835"/>
                  </a:cubicBezTo>
                  <a:cubicBezTo>
                    <a:pt x="501" y="1102"/>
                    <a:pt x="200" y="1435"/>
                    <a:pt x="0" y="1802"/>
                  </a:cubicBezTo>
                  <a:cubicBezTo>
                    <a:pt x="367" y="1569"/>
                    <a:pt x="701" y="1302"/>
                    <a:pt x="968" y="968"/>
                  </a:cubicBezTo>
                  <a:cubicBezTo>
                    <a:pt x="1301" y="701"/>
                    <a:pt x="1568" y="368"/>
                    <a:pt x="17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261;p76">
              <a:extLst>
                <a:ext uri="{FF2B5EF4-FFF2-40B4-BE49-F238E27FC236}">
                  <a16:creationId xmlns:a16="http://schemas.microsoft.com/office/drawing/2014/main" id="{D30E459C-98B4-2A57-204B-713086C70D76}"/>
                </a:ext>
              </a:extLst>
            </p:cNvPr>
            <p:cNvSpPr/>
            <p:nvPr/>
          </p:nvSpPr>
          <p:spPr>
            <a:xfrm>
              <a:off x="4937875" y="700050"/>
              <a:ext cx="44200" cy="35100"/>
            </a:xfrm>
            <a:custGeom>
              <a:avLst/>
              <a:gdLst/>
              <a:ahLst/>
              <a:cxnLst/>
              <a:rect l="l" t="t" r="r" b="b"/>
              <a:pathLst>
                <a:path w="1768" h="1404" extrusionOk="0">
                  <a:moveTo>
                    <a:pt x="43" y="0"/>
                  </a:moveTo>
                  <a:cubicBezTo>
                    <a:pt x="38" y="0"/>
                    <a:pt x="35" y="1"/>
                    <a:pt x="33" y="3"/>
                  </a:cubicBezTo>
                  <a:cubicBezTo>
                    <a:pt x="0" y="70"/>
                    <a:pt x="334" y="403"/>
                    <a:pt x="801" y="803"/>
                  </a:cubicBezTo>
                  <a:cubicBezTo>
                    <a:pt x="1067" y="1070"/>
                    <a:pt x="1368" y="1270"/>
                    <a:pt x="1735" y="1404"/>
                  </a:cubicBezTo>
                  <a:cubicBezTo>
                    <a:pt x="1768" y="1371"/>
                    <a:pt x="1401" y="1004"/>
                    <a:pt x="934" y="637"/>
                  </a:cubicBezTo>
                  <a:cubicBezTo>
                    <a:pt x="525" y="259"/>
                    <a:pt x="116" y="0"/>
                    <a:pt x="4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262;p76">
              <a:extLst>
                <a:ext uri="{FF2B5EF4-FFF2-40B4-BE49-F238E27FC236}">
                  <a16:creationId xmlns:a16="http://schemas.microsoft.com/office/drawing/2014/main" id="{CF40DF4C-0908-E485-E42A-3C4675442F62}"/>
                </a:ext>
              </a:extLst>
            </p:cNvPr>
            <p:cNvSpPr/>
            <p:nvPr/>
          </p:nvSpPr>
          <p:spPr>
            <a:xfrm>
              <a:off x="4935350" y="816850"/>
              <a:ext cx="40075" cy="44225"/>
            </a:xfrm>
            <a:custGeom>
              <a:avLst/>
              <a:gdLst/>
              <a:ahLst/>
              <a:cxnLst/>
              <a:rect l="l" t="t" r="r" b="b"/>
              <a:pathLst>
                <a:path w="1603" h="1769" extrusionOk="0">
                  <a:moveTo>
                    <a:pt x="1602" y="1"/>
                  </a:moveTo>
                  <a:lnTo>
                    <a:pt x="1602" y="1"/>
                  </a:lnTo>
                  <a:cubicBezTo>
                    <a:pt x="1269" y="201"/>
                    <a:pt x="968" y="468"/>
                    <a:pt x="735" y="801"/>
                  </a:cubicBezTo>
                  <a:cubicBezTo>
                    <a:pt x="435" y="1068"/>
                    <a:pt x="168" y="1402"/>
                    <a:pt x="1" y="1769"/>
                  </a:cubicBezTo>
                  <a:cubicBezTo>
                    <a:pt x="68" y="1769"/>
                    <a:pt x="435" y="1435"/>
                    <a:pt x="902" y="935"/>
                  </a:cubicBezTo>
                  <a:cubicBezTo>
                    <a:pt x="1168" y="668"/>
                    <a:pt x="1435" y="334"/>
                    <a:pt x="16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263;p76">
              <a:extLst>
                <a:ext uri="{FF2B5EF4-FFF2-40B4-BE49-F238E27FC236}">
                  <a16:creationId xmlns:a16="http://schemas.microsoft.com/office/drawing/2014/main" id="{E509B663-9105-0C77-845A-7EB7E3AE655D}"/>
                </a:ext>
              </a:extLst>
            </p:cNvPr>
            <p:cNvSpPr/>
            <p:nvPr/>
          </p:nvSpPr>
          <p:spPr>
            <a:xfrm>
              <a:off x="1722225" y="1595450"/>
              <a:ext cx="119275" cy="5650"/>
            </a:xfrm>
            <a:custGeom>
              <a:avLst/>
              <a:gdLst/>
              <a:ahLst/>
              <a:cxnLst/>
              <a:rect l="l" t="t" r="r" b="b"/>
              <a:pathLst>
                <a:path w="4771" h="226" extrusionOk="0">
                  <a:moveTo>
                    <a:pt x="1802" y="0"/>
                  </a:moveTo>
                  <a:cubicBezTo>
                    <a:pt x="1202" y="0"/>
                    <a:pt x="601" y="38"/>
                    <a:pt x="1" y="113"/>
                  </a:cubicBezTo>
                  <a:cubicBezTo>
                    <a:pt x="601" y="188"/>
                    <a:pt x="1202" y="225"/>
                    <a:pt x="1802" y="225"/>
                  </a:cubicBezTo>
                  <a:cubicBezTo>
                    <a:pt x="2002" y="225"/>
                    <a:pt x="2202" y="221"/>
                    <a:pt x="2403" y="213"/>
                  </a:cubicBezTo>
                  <a:cubicBezTo>
                    <a:pt x="2603" y="221"/>
                    <a:pt x="2803" y="225"/>
                    <a:pt x="3002" y="225"/>
                  </a:cubicBezTo>
                  <a:cubicBezTo>
                    <a:pt x="3601" y="225"/>
                    <a:pt x="4196" y="188"/>
                    <a:pt x="4771" y="113"/>
                  </a:cubicBezTo>
                  <a:cubicBezTo>
                    <a:pt x="4196" y="38"/>
                    <a:pt x="3601" y="0"/>
                    <a:pt x="3002" y="0"/>
                  </a:cubicBezTo>
                  <a:cubicBezTo>
                    <a:pt x="2803" y="0"/>
                    <a:pt x="2603" y="4"/>
                    <a:pt x="2403" y="13"/>
                  </a:cubicBezTo>
                  <a:cubicBezTo>
                    <a:pt x="2202" y="4"/>
                    <a:pt x="2002" y="0"/>
                    <a:pt x="18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264;p76">
              <a:extLst>
                <a:ext uri="{FF2B5EF4-FFF2-40B4-BE49-F238E27FC236}">
                  <a16:creationId xmlns:a16="http://schemas.microsoft.com/office/drawing/2014/main" id="{83D8B025-329D-645A-36C3-9A13BF4EAE86}"/>
                </a:ext>
              </a:extLst>
            </p:cNvPr>
            <p:cNvSpPr/>
            <p:nvPr/>
          </p:nvSpPr>
          <p:spPr>
            <a:xfrm>
              <a:off x="1901525" y="1435625"/>
              <a:ext cx="7525" cy="120950"/>
            </a:xfrm>
            <a:custGeom>
              <a:avLst/>
              <a:gdLst/>
              <a:ahLst/>
              <a:cxnLst/>
              <a:rect l="l" t="t" r="r" b="b"/>
              <a:pathLst>
                <a:path w="301" h="4838" extrusionOk="0">
                  <a:moveTo>
                    <a:pt x="134" y="1"/>
                  </a:moveTo>
                  <a:cubicBezTo>
                    <a:pt x="34" y="802"/>
                    <a:pt x="1" y="1602"/>
                    <a:pt x="34" y="2436"/>
                  </a:cubicBezTo>
                  <a:cubicBezTo>
                    <a:pt x="1" y="3237"/>
                    <a:pt x="34" y="4037"/>
                    <a:pt x="134" y="4838"/>
                  </a:cubicBezTo>
                  <a:cubicBezTo>
                    <a:pt x="268" y="4037"/>
                    <a:pt x="301" y="3237"/>
                    <a:pt x="268" y="2436"/>
                  </a:cubicBezTo>
                  <a:cubicBezTo>
                    <a:pt x="301" y="1602"/>
                    <a:pt x="268" y="802"/>
                    <a:pt x="1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265;p76">
              <a:extLst>
                <a:ext uri="{FF2B5EF4-FFF2-40B4-BE49-F238E27FC236}">
                  <a16:creationId xmlns:a16="http://schemas.microsoft.com/office/drawing/2014/main" id="{EF7D3C42-6D6B-B07F-A33F-6731EFFFB041}"/>
                </a:ext>
              </a:extLst>
            </p:cNvPr>
            <p:cNvSpPr/>
            <p:nvPr/>
          </p:nvSpPr>
          <p:spPr>
            <a:xfrm>
              <a:off x="1973250" y="1591275"/>
              <a:ext cx="119275" cy="6000"/>
            </a:xfrm>
            <a:custGeom>
              <a:avLst/>
              <a:gdLst/>
              <a:ahLst/>
              <a:cxnLst/>
              <a:rect l="l" t="t" r="r" b="b"/>
              <a:pathLst>
                <a:path w="4771" h="240" extrusionOk="0">
                  <a:moveTo>
                    <a:pt x="1769" y="0"/>
                  </a:moveTo>
                  <a:cubicBezTo>
                    <a:pt x="1170" y="0"/>
                    <a:pt x="576" y="38"/>
                    <a:pt x="0" y="113"/>
                  </a:cubicBezTo>
                  <a:cubicBezTo>
                    <a:pt x="553" y="185"/>
                    <a:pt x="1124" y="240"/>
                    <a:pt x="1699" y="240"/>
                  </a:cubicBezTo>
                  <a:cubicBezTo>
                    <a:pt x="1922" y="240"/>
                    <a:pt x="2145" y="232"/>
                    <a:pt x="2369" y="213"/>
                  </a:cubicBezTo>
                  <a:cubicBezTo>
                    <a:pt x="2592" y="232"/>
                    <a:pt x="2816" y="240"/>
                    <a:pt x="3039" y="240"/>
                  </a:cubicBezTo>
                  <a:cubicBezTo>
                    <a:pt x="3616" y="240"/>
                    <a:pt x="4193" y="185"/>
                    <a:pt x="4770" y="113"/>
                  </a:cubicBezTo>
                  <a:cubicBezTo>
                    <a:pt x="4170" y="38"/>
                    <a:pt x="3570" y="0"/>
                    <a:pt x="2969" y="0"/>
                  </a:cubicBezTo>
                  <a:cubicBezTo>
                    <a:pt x="2769" y="0"/>
                    <a:pt x="2569" y="4"/>
                    <a:pt x="2369" y="13"/>
                  </a:cubicBezTo>
                  <a:cubicBezTo>
                    <a:pt x="2169" y="4"/>
                    <a:pt x="1968" y="0"/>
                    <a:pt x="176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266;p76">
              <a:extLst>
                <a:ext uri="{FF2B5EF4-FFF2-40B4-BE49-F238E27FC236}">
                  <a16:creationId xmlns:a16="http://schemas.microsoft.com/office/drawing/2014/main" id="{108CF28C-7C30-9613-046D-E434A7BDFA7A}"/>
                </a:ext>
              </a:extLst>
            </p:cNvPr>
            <p:cNvSpPr/>
            <p:nvPr/>
          </p:nvSpPr>
          <p:spPr>
            <a:xfrm>
              <a:off x="1905700" y="1635775"/>
              <a:ext cx="7525" cy="120950"/>
            </a:xfrm>
            <a:custGeom>
              <a:avLst/>
              <a:gdLst/>
              <a:ahLst/>
              <a:cxnLst/>
              <a:rect l="l" t="t" r="r" b="b"/>
              <a:pathLst>
                <a:path w="301" h="4838" extrusionOk="0">
                  <a:moveTo>
                    <a:pt x="167" y="1"/>
                  </a:moveTo>
                  <a:cubicBezTo>
                    <a:pt x="34" y="801"/>
                    <a:pt x="0" y="1602"/>
                    <a:pt x="34" y="2436"/>
                  </a:cubicBezTo>
                  <a:cubicBezTo>
                    <a:pt x="0" y="3236"/>
                    <a:pt x="34" y="4037"/>
                    <a:pt x="167" y="4837"/>
                  </a:cubicBezTo>
                  <a:cubicBezTo>
                    <a:pt x="267" y="4037"/>
                    <a:pt x="301" y="3236"/>
                    <a:pt x="267" y="2436"/>
                  </a:cubicBezTo>
                  <a:cubicBezTo>
                    <a:pt x="301" y="1602"/>
                    <a:pt x="267" y="801"/>
                    <a:pt x="1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267;p76">
              <a:extLst>
                <a:ext uri="{FF2B5EF4-FFF2-40B4-BE49-F238E27FC236}">
                  <a16:creationId xmlns:a16="http://schemas.microsoft.com/office/drawing/2014/main" id="{2FD6BA5F-79B0-01CA-1D4F-F5EF0256142B}"/>
                </a:ext>
              </a:extLst>
            </p:cNvPr>
            <p:cNvSpPr/>
            <p:nvPr/>
          </p:nvSpPr>
          <p:spPr>
            <a:xfrm>
              <a:off x="1963250" y="1636625"/>
              <a:ext cx="43375" cy="50875"/>
            </a:xfrm>
            <a:custGeom>
              <a:avLst/>
              <a:gdLst/>
              <a:ahLst/>
              <a:cxnLst/>
              <a:rect l="l" t="t" r="r" b="b"/>
              <a:pathLst>
                <a:path w="1735" h="2035" extrusionOk="0">
                  <a:moveTo>
                    <a:pt x="0" y="0"/>
                  </a:moveTo>
                  <a:lnTo>
                    <a:pt x="0" y="0"/>
                  </a:lnTo>
                  <a:cubicBezTo>
                    <a:pt x="200" y="400"/>
                    <a:pt x="467" y="767"/>
                    <a:pt x="767" y="1067"/>
                  </a:cubicBezTo>
                  <a:cubicBezTo>
                    <a:pt x="1034" y="1434"/>
                    <a:pt x="1334" y="1768"/>
                    <a:pt x="1735" y="2035"/>
                  </a:cubicBezTo>
                  <a:cubicBezTo>
                    <a:pt x="1501" y="1601"/>
                    <a:pt x="1234" y="1268"/>
                    <a:pt x="934" y="934"/>
                  </a:cubicBezTo>
                  <a:cubicBezTo>
                    <a:pt x="667" y="567"/>
                    <a:pt x="367" y="234"/>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268;p76">
              <a:extLst>
                <a:ext uri="{FF2B5EF4-FFF2-40B4-BE49-F238E27FC236}">
                  <a16:creationId xmlns:a16="http://schemas.microsoft.com/office/drawing/2014/main" id="{8CEEED37-9A98-88D3-F493-7041A9C6C988}"/>
                </a:ext>
              </a:extLst>
            </p:cNvPr>
            <p:cNvSpPr/>
            <p:nvPr/>
          </p:nvSpPr>
          <p:spPr>
            <a:xfrm>
              <a:off x="1956575" y="1502350"/>
              <a:ext cx="44225" cy="45050"/>
            </a:xfrm>
            <a:custGeom>
              <a:avLst/>
              <a:gdLst/>
              <a:ahLst/>
              <a:cxnLst/>
              <a:rect l="l" t="t" r="r" b="b"/>
              <a:pathLst>
                <a:path w="1769" h="1802" extrusionOk="0">
                  <a:moveTo>
                    <a:pt x="1768" y="1"/>
                  </a:moveTo>
                  <a:lnTo>
                    <a:pt x="1768" y="1"/>
                  </a:lnTo>
                  <a:cubicBezTo>
                    <a:pt x="1401" y="234"/>
                    <a:pt x="1068" y="501"/>
                    <a:pt x="801" y="834"/>
                  </a:cubicBezTo>
                  <a:cubicBezTo>
                    <a:pt x="467" y="1135"/>
                    <a:pt x="200" y="1435"/>
                    <a:pt x="0" y="1802"/>
                  </a:cubicBezTo>
                  <a:cubicBezTo>
                    <a:pt x="367" y="1602"/>
                    <a:pt x="701" y="1301"/>
                    <a:pt x="968" y="968"/>
                  </a:cubicBezTo>
                  <a:cubicBezTo>
                    <a:pt x="1268" y="701"/>
                    <a:pt x="1535" y="367"/>
                    <a:pt x="17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269;p76">
              <a:extLst>
                <a:ext uri="{FF2B5EF4-FFF2-40B4-BE49-F238E27FC236}">
                  <a16:creationId xmlns:a16="http://schemas.microsoft.com/office/drawing/2014/main" id="{969AF480-5EA3-11CC-D183-44E4C1067D3D}"/>
                </a:ext>
              </a:extLst>
            </p:cNvPr>
            <p:cNvSpPr/>
            <p:nvPr/>
          </p:nvSpPr>
          <p:spPr>
            <a:xfrm>
              <a:off x="1820650" y="1514850"/>
              <a:ext cx="44200" cy="35050"/>
            </a:xfrm>
            <a:custGeom>
              <a:avLst/>
              <a:gdLst/>
              <a:ahLst/>
              <a:cxnLst/>
              <a:rect l="l" t="t" r="r" b="b"/>
              <a:pathLst>
                <a:path w="1768" h="1402" extrusionOk="0">
                  <a:moveTo>
                    <a:pt x="33" y="1"/>
                  </a:moveTo>
                  <a:lnTo>
                    <a:pt x="33" y="1"/>
                  </a:lnTo>
                  <a:cubicBezTo>
                    <a:pt x="0" y="34"/>
                    <a:pt x="334" y="401"/>
                    <a:pt x="801" y="768"/>
                  </a:cubicBezTo>
                  <a:cubicBezTo>
                    <a:pt x="1067" y="1035"/>
                    <a:pt x="1368" y="1235"/>
                    <a:pt x="1701" y="1402"/>
                  </a:cubicBezTo>
                  <a:cubicBezTo>
                    <a:pt x="1768" y="1335"/>
                    <a:pt x="1401" y="1002"/>
                    <a:pt x="934" y="601"/>
                  </a:cubicBezTo>
                  <a:cubicBezTo>
                    <a:pt x="667" y="334"/>
                    <a:pt x="367" y="134"/>
                    <a:pt x="3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270;p76">
              <a:extLst>
                <a:ext uri="{FF2B5EF4-FFF2-40B4-BE49-F238E27FC236}">
                  <a16:creationId xmlns:a16="http://schemas.microsoft.com/office/drawing/2014/main" id="{85C78D1E-10FE-AAE3-20B9-D96BBFF2D79B}"/>
                </a:ext>
              </a:extLst>
            </p:cNvPr>
            <p:cNvSpPr/>
            <p:nvPr/>
          </p:nvSpPr>
          <p:spPr>
            <a:xfrm>
              <a:off x="1818125" y="1630775"/>
              <a:ext cx="40075" cy="44275"/>
            </a:xfrm>
            <a:custGeom>
              <a:avLst/>
              <a:gdLst/>
              <a:ahLst/>
              <a:cxnLst/>
              <a:rect l="l" t="t" r="r" b="b"/>
              <a:pathLst>
                <a:path w="1603" h="1771" extrusionOk="0">
                  <a:moveTo>
                    <a:pt x="1602" y="1"/>
                  </a:moveTo>
                  <a:lnTo>
                    <a:pt x="1602" y="1"/>
                  </a:lnTo>
                  <a:cubicBezTo>
                    <a:pt x="1269" y="234"/>
                    <a:pt x="968" y="501"/>
                    <a:pt x="735" y="834"/>
                  </a:cubicBezTo>
                  <a:cubicBezTo>
                    <a:pt x="435" y="1101"/>
                    <a:pt x="168" y="1402"/>
                    <a:pt x="1" y="1768"/>
                  </a:cubicBezTo>
                  <a:cubicBezTo>
                    <a:pt x="2" y="1770"/>
                    <a:pt x="4" y="1771"/>
                    <a:pt x="7" y="1771"/>
                  </a:cubicBezTo>
                  <a:cubicBezTo>
                    <a:pt x="68" y="1771"/>
                    <a:pt x="453" y="1415"/>
                    <a:pt x="868" y="968"/>
                  </a:cubicBezTo>
                  <a:cubicBezTo>
                    <a:pt x="1168" y="701"/>
                    <a:pt x="1402" y="367"/>
                    <a:pt x="16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图片 1">
            <a:extLst>
              <a:ext uri="{FF2B5EF4-FFF2-40B4-BE49-F238E27FC236}">
                <a16:creationId xmlns:a16="http://schemas.microsoft.com/office/drawing/2014/main" id="{4BD03092-3163-ECEC-AC5F-6530FB229C92}"/>
              </a:ext>
            </a:extLst>
          </p:cNvPr>
          <p:cNvPicPr>
            <a:picLocks noChangeAspect="1"/>
          </p:cNvPicPr>
          <p:nvPr/>
        </p:nvPicPr>
        <p:blipFill>
          <a:blip r:embed="rId3"/>
          <a:stretch>
            <a:fillRect/>
          </a:stretch>
        </p:blipFill>
        <p:spPr>
          <a:xfrm>
            <a:off x="7049700" y="97260"/>
            <a:ext cx="1950889" cy="4999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6557-76AE-3572-B4D6-9DFA8E82AA6B}"/>
              </a:ext>
            </a:extLst>
          </p:cNvPr>
          <p:cNvSpPr>
            <a:spLocks noGrp="1"/>
          </p:cNvSpPr>
          <p:nvPr>
            <p:ph type="title"/>
          </p:nvPr>
        </p:nvSpPr>
        <p:spPr/>
        <p:txBody>
          <a:bodyPr/>
          <a:lstStyle/>
          <a:p>
            <a:r>
              <a:rPr kumimoji="1" lang="en-US" altLang="zh-CN" dirty="0"/>
              <a:t>Microsoft Acquired LinkedIn</a:t>
            </a:r>
            <a:endParaRPr kumimoji="1" lang="zh-CN" altLang="en-US" dirty="0"/>
          </a:p>
        </p:txBody>
      </p:sp>
      <p:pic>
        <p:nvPicPr>
          <p:cNvPr id="3" name="图片 2">
            <a:extLst>
              <a:ext uri="{FF2B5EF4-FFF2-40B4-BE49-F238E27FC236}">
                <a16:creationId xmlns:a16="http://schemas.microsoft.com/office/drawing/2014/main" id="{86C9B09B-62FE-B85E-4FDB-2F01C84626B5}"/>
              </a:ext>
            </a:extLst>
          </p:cNvPr>
          <p:cNvPicPr>
            <a:picLocks noChangeAspect="1"/>
          </p:cNvPicPr>
          <p:nvPr/>
        </p:nvPicPr>
        <p:blipFill>
          <a:blip r:embed="rId3"/>
          <a:stretch>
            <a:fillRect/>
          </a:stretch>
        </p:blipFill>
        <p:spPr>
          <a:xfrm>
            <a:off x="7049700" y="97260"/>
            <a:ext cx="1950889" cy="499915"/>
          </a:xfrm>
          <a:prstGeom prst="rect">
            <a:avLst/>
          </a:prstGeom>
        </p:spPr>
      </p:pic>
      <p:sp>
        <p:nvSpPr>
          <p:cNvPr id="4" name="文本框 3">
            <a:extLst>
              <a:ext uri="{FF2B5EF4-FFF2-40B4-BE49-F238E27FC236}">
                <a16:creationId xmlns:a16="http://schemas.microsoft.com/office/drawing/2014/main" id="{BAA36584-9373-3F35-06D9-20ED358D45AA}"/>
              </a:ext>
            </a:extLst>
          </p:cNvPr>
          <p:cNvSpPr txBox="1"/>
          <p:nvPr/>
        </p:nvSpPr>
        <p:spPr>
          <a:xfrm>
            <a:off x="311700" y="1227551"/>
            <a:ext cx="8520600" cy="34470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Microsoft announced on June 13, 2016 that it would acquire LinkedIn.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ltLang="zh-C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0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Bid price</a:t>
            </a:r>
            <a:r>
              <a:rPr kumimoji="0" lang="en-US" altLang="zh-C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$196 per share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0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Closed price on Friday</a:t>
            </a:r>
            <a:r>
              <a:rPr kumimoji="0" lang="en-US" altLang="zh-C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$131.08 per share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0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Total transaction value</a:t>
            </a:r>
            <a:r>
              <a:rPr kumimoji="0" lang="en-US" altLang="zh-C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$26.2 billion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deal is expected to close in 2016.</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altLang="zh-C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zh-C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After the announcement: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a:t>
            </a:r>
            <a:r>
              <a:rPr kumimoji="0" lang="en-US" altLang="zh-CN" sz="2000" b="0" i="0" u="none" strike="noStrike" kern="1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LinkedIn's stock price surged 47%</a:t>
            </a:r>
          </a:p>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000" b="0" i="0" u="none" strike="noStrike" kern="1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-Microsoft's stock price fell by 3.2%</a:t>
            </a:r>
            <a:endParaRPr kumimoji="0" lang="zh-CN" altLang="zh-CN" sz="2000" b="0" i="0" u="none" strike="noStrike" kern="1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ltLang="zh-CN"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6" name="Google Shape;913;p35">
            <a:extLst>
              <a:ext uri="{FF2B5EF4-FFF2-40B4-BE49-F238E27FC236}">
                <a16:creationId xmlns:a16="http://schemas.microsoft.com/office/drawing/2014/main" id="{54585170-5E67-0A3A-4AF7-68919588A827}"/>
              </a:ext>
            </a:extLst>
          </p:cNvPr>
          <p:cNvSpPr txBox="1"/>
          <p:nvPr/>
        </p:nvSpPr>
        <p:spPr>
          <a:xfrm>
            <a:off x="2068197" y="4708035"/>
            <a:ext cx="5007606" cy="410878"/>
          </a:xfrm>
          <a:prstGeom prst="round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Source: </a:t>
            </a:r>
            <a:r>
              <a:rPr kumimoji="0" lang="en-US" altLang="zh-CN" sz="2000" b="0" i="0" u="none" strike="noStrike" kern="0" cap="none" spc="0" normalizeH="0" baseline="0" noProof="0" dirty="0">
                <a:ln>
                  <a:noFill/>
                </a:ln>
                <a:solidFill>
                  <a:srgbClr val="494949"/>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4"/>
              </a:rPr>
              <a:t>NY Times news article</a:t>
            </a:r>
            <a:endParaRPr kumimoji="0" lang="en-US" altLang="zh-CN" sz="2000" b="0" i="0" u="none" strike="noStrike" kern="0" cap="none" spc="0" normalizeH="0" baseline="0" noProof="0" dirty="0">
              <a:ln>
                <a:noFill/>
              </a:ln>
              <a:solidFill>
                <a:srgbClr val="494949"/>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7" name="文本框 6">
            <a:extLst>
              <a:ext uri="{FF2B5EF4-FFF2-40B4-BE49-F238E27FC236}">
                <a16:creationId xmlns:a16="http://schemas.microsoft.com/office/drawing/2014/main" id="{52A7A9CD-A3F1-3A50-E0F1-73F145AA78CC}"/>
              </a:ext>
            </a:extLst>
          </p:cNvPr>
          <p:cNvSpPr txBox="1"/>
          <p:nvPr/>
        </p:nvSpPr>
        <p:spPr>
          <a:xfrm>
            <a:off x="3611609" y="1785830"/>
            <a:ext cx="2112859" cy="461665"/>
          </a:xfrm>
          <a:prstGeom prst="rect">
            <a:avLst/>
          </a:prstGeom>
          <a:noFill/>
        </p:spPr>
        <p:txBody>
          <a:bodyPr wrap="square">
            <a:spAutoFit/>
          </a:bodyPr>
          <a:lstStyle/>
          <a:p>
            <a:r>
              <a:rPr kumimoji="0" lang="en-US" altLang="zh-CN" sz="2400" b="1" i="0" u="none" strike="noStrike" kern="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50% premium</a:t>
            </a:r>
            <a:r>
              <a:rPr kumimoji="0" lang="zh-CN" altLang="en-US" sz="2400" b="1" i="0" u="none" strike="noStrike" kern="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t>
            </a:r>
            <a:endParaRPr lang="zh-CN" altLang="en-US" sz="2400" dirty="0"/>
          </a:p>
        </p:txBody>
      </p:sp>
    </p:spTree>
    <p:extLst>
      <p:ext uri="{BB962C8B-B14F-4D97-AF65-F5344CB8AC3E}">
        <p14:creationId xmlns:p14="http://schemas.microsoft.com/office/powerpoint/2010/main" val="1296671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9" name="Google Shape;115;p16">
            <a:extLst>
              <a:ext uri="{FF2B5EF4-FFF2-40B4-BE49-F238E27FC236}">
                <a16:creationId xmlns:a16="http://schemas.microsoft.com/office/drawing/2014/main" id="{ACD27094-FD6B-C19C-AE9F-A995E2094791}"/>
              </a:ext>
            </a:extLst>
          </p:cNvPr>
          <p:cNvSpPr/>
          <p:nvPr/>
        </p:nvSpPr>
        <p:spPr>
          <a:xfrm>
            <a:off x="189181" y="893917"/>
            <a:ext cx="4234615" cy="3672665"/>
          </a:xfrm>
          <a:prstGeom prst="roundRect">
            <a:avLst>
              <a:gd name="adj" fmla="val 5758"/>
            </a:avLst>
          </a:prstGeom>
          <a:solidFill>
            <a:srgbClr val="F0F0F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050" name="Picture 2" descr="LinkedIn (@LinkedIn) / Twitter">
            <a:extLst>
              <a:ext uri="{FF2B5EF4-FFF2-40B4-BE49-F238E27FC236}">
                <a16:creationId xmlns:a16="http://schemas.microsoft.com/office/drawing/2014/main" id="{E841DECB-811E-17A7-A011-EDB63DF80843}"/>
              </a:ext>
            </a:extLst>
          </p:cNvPr>
          <p:cNvPicPr>
            <a:picLocks noChangeAspect="1" noChangeArrowheads="1"/>
          </p:cNvPicPr>
          <p:nvPr/>
        </p:nvPicPr>
        <p:blipFill>
          <a:blip r:embed="rId3">
            <a:alphaModFix amt="21000"/>
            <a:extLst>
              <a:ext uri="{28A0092B-C50C-407E-A947-70E740481C1C}">
                <a14:useLocalDpi xmlns:a14="http://schemas.microsoft.com/office/drawing/2010/main" val="0"/>
              </a:ext>
            </a:extLst>
          </a:blip>
          <a:srcRect/>
          <a:stretch>
            <a:fillRect/>
          </a:stretch>
        </p:blipFill>
        <p:spPr bwMode="auto">
          <a:xfrm>
            <a:off x="366665" y="1026322"/>
            <a:ext cx="763648" cy="717692"/>
          </a:xfrm>
          <a:prstGeom prst="rect">
            <a:avLst/>
          </a:prstGeom>
          <a:noFill/>
          <a:effectLst>
            <a:glow>
              <a:schemeClr val="accent1"/>
            </a:glow>
          </a:effectLst>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83109EB5-C0E4-610B-E5D5-5B61DC335840}"/>
              </a:ext>
            </a:extLst>
          </p:cNvPr>
          <p:cNvGrpSpPr/>
          <p:nvPr/>
        </p:nvGrpSpPr>
        <p:grpSpPr>
          <a:xfrm>
            <a:off x="4572000" y="1179223"/>
            <a:ext cx="4114800" cy="1083300"/>
            <a:chOff x="4572000" y="1292854"/>
            <a:chExt cx="4114800" cy="1083300"/>
          </a:xfrm>
        </p:grpSpPr>
        <p:sp>
          <p:nvSpPr>
            <p:cNvPr id="166" name="Google Shape;166;p17"/>
            <p:cNvSpPr/>
            <p:nvPr/>
          </p:nvSpPr>
          <p:spPr>
            <a:xfrm>
              <a:off x="4572000" y="1292854"/>
              <a:ext cx="4114800" cy="1083300"/>
            </a:xfrm>
            <a:prstGeom prst="roundRect">
              <a:avLst>
                <a:gd name="adj" fmla="val 10018"/>
              </a:avLst>
            </a:prstGeom>
            <a:solidFill>
              <a:srgbClr val="155FE5">
                <a:alpha val="12549"/>
              </a:srgb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3000" b="1" i="0" u="none" strike="noStrike" kern="0" cap="none" spc="0" normalizeH="0" baseline="0" noProof="0">
                <a:ln>
                  <a:noFill/>
                </a:ln>
                <a:solidFill>
                  <a:srgbClr val="000000"/>
                </a:solidFill>
                <a:effectLst/>
                <a:uLnTx/>
                <a:uFillTx/>
                <a:latin typeface="Fira Sans Extra Condensed"/>
                <a:ea typeface="Fira Sans Extra Condensed"/>
                <a:cs typeface="Fira Sans Extra Condensed"/>
                <a:sym typeface="Fira Sans Extra Condensed"/>
              </a:endParaRPr>
            </a:p>
          </p:txBody>
        </p:sp>
        <p:grpSp>
          <p:nvGrpSpPr>
            <p:cNvPr id="169" name="Google Shape;169;p17"/>
            <p:cNvGrpSpPr/>
            <p:nvPr/>
          </p:nvGrpSpPr>
          <p:grpSpPr>
            <a:xfrm>
              <a:off x="4780769" y="1393217"/>
              <a:ext cx="3019225" cy="870812"/>
              <a:chOff x="5686424" y="1168300"/>
              <a:chExt cx="3019225" cy="870812"/>
            </a:xfrm>
          </p:grpSpPr>
          <p:sp>
            <p:nvSpPr>
              <p:cNvPr id="170" name="Google Shape;170;p17"/>
              <p:cNvSpPr txBox="1"/>
              <p:nvPr/>
            </p:nvSpPr>
            <p:spPr>
              <a:xfrm>
                <a:off x="5686424" y="1168300"/>
                <a:ext cx="3019225" cy="331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Fira Sans Extra Condensed"/>
                    <a:ea typeface="Fira Sans Extra Condensed"/>
                    <a:cs typeface="Fira Sans Extra Condensed"/>
                    <a:sym typeface="Fira Sans Extra Condensed"/>
                  </a:rPr>
                  <a:t>Stay connected &amp; informed </a:t>
                </a:r>
                <a:endParaRPr kumimoji="0" sz="1800" b="1" i="0" u="none" strike="noStrike" kern="0" cap="none" spc="0" normalizeH="0" baseline="0" noProof="0" dirty="0">
                  <a:ln>
                    <a:noFill/>
                  </a:ln>
                  <a:solidFill>
                    <a:srgbClr val="000000"/>
                  </a:solidFill>
                  <a:effectLst/>
                  <a:uLnTx/>
                  <a:uFillTx/>
                  <a:latin typeface="Fira Sans Extra Condensed"/>
                  <a:ea typeface="Fira Sans Extra Condensed"/>
                  <a:cs typeface="Fira Sans Extra Condensed"/>
                  <a:sym typeface="Fira Sans Extra Condensed"/>
                </a:endParaRPr>
              </a:p>
            </p:txBody>
          </p:sp>
          <p:sp>
            <p:nvSpPr>
              <p:cNvPr id="171" name="Google Shape;171;p17"/>
              <p:cNvSpPr txBox="1"/>
              <p:nvPr/>
            </p:nvSpPr>
            <p:spPr>
              <a:xfrm>
                <a:off x="5686425" y="1437436"/>
                <a:ext cx="2687097" cy="601676"/>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LinkedIn helps members keep up with their connections with relevant news and ideas </a:t>
                </a:r>
                <a:endParaRPr kumimoji="0"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grpSp>
        <p:sp>
          <p:nvSpPr>
            <p:cNvPr id="172" name="Google Shape;172;p17"/>
            <p:cNvSpPr/>
            <p:nvPr/>
          </p:nvSpPr>
          <p:spPr>
            <a:xfrm>
              <a:off x="7492501" y="1419046"/>
              <a:ext cx="796200" cy="7959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73" name="Google Shape;173;p17"/>
            <p:cNvGrpSpPr/>
            <p:nvPr/>
          </p:nvGrpSpPr>
          <p:grpSpPr>
            <a:xfrm>
              <a:off x="7719305" y="1647369"/>
              <a:ext cx="342580" cy="339271"/>
              <a:chOff x="5049725" y="1435050"/>
              <a:chExt cx="486550" cy="481850"/>
            </a:xfrm>
          </p:grpSpPr>
          <p:sp>
            <p:nvSpPr>
              <p:cNvPr id="174" name="Google Shape;174;p1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175" name="Google Shape;175;p1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176" name="Google Shape;176;p1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177" name="Google Shape;177;p1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grpSp>
      <p:grpSp>
        <p:nvGrpSpPr>
          <p:cNvPr id="7" name="组合 6">
            <a:extLst>
              <a:ext uri="{FF2B5EF4-FFF2-40B4-BE49-F238E27FC236}">
                <a16:creationId xmlns:a16="http://schemas.microsoft.com/office/drawing/2014/main" id="{60948FDE-B0DE-FCF4-3D41-049ACA5E5F84}"/>
              </a:ext>
            </a:extLst>
          </p:cNvPr>
          <p:cNvGrpSpPr/>
          <p:nvPr/>
        </p:nvGrpSpPr>
        <p:grpSpPr>
          <a:xfrm>
            <a:off x="4572000" y="2345242"/>
            <a:ext cx="4114800" cy="1077776"/>
            <a:chOff x="4572000" y="2349613"/>
            <a:chExt cx="4114800" cy="1077776"/>
          </a:xfrm>
        </p:grpSpPr>
        <p:sp>
          <p:nvSpPr>
            <p:cNvPr id="167" name="Google Shape;167;p17"/>
            <p:cNvSpPr/>
            <p:nvPr/>
          </p:nvSpPr>
          <p:spPr>
            <a:xfrm>
              <a:off x="4572000" y="2349613"/>
              <a:ext cx="4114800" cy="1077776"/>
            </a:xfrm>
            <a:prstGeom prst="roundRect">
              <a:avLst>
                <a:gd name="adj" fmla="val 10018"/>
              </a:avLst>
            </a:prstGeom>
            <a:solidFill>
              <a:srgbClr val="2A8BFD">
                <a:alpha val="12549"/>
              </a:srgb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3000" b="1" i="0" u="none" strike="noStrike" kern="0" cap="none" spc="0" normalizeH="0" baseline="0" noProof="0">
                <a:ln>
                  <a:noFill/>
                </a:ln>
                <a:solidFill>
                  <a:srgbClr val="000000"/>
                </a:solidFill>
                <a:effectLst/>
                <a:uLnTx/>
                <a:uFillTx/>
                <a:latin typeface="Fira Sans Extra Condensed"/>
                <a:ea typeface="Fira Sans Extra Condensed"/>
                <a:cs typeface="Fira Sans Extra Condensed"/>
                <a:sym typeface="Fira Sans Extra Condensed"/>
              </a:endParaRPr>
            </a:p>
          </p:txBody>
        </p:sp>
        <p:grpSp>
          <p:nvGrpSpPr>
            <p:cNvPr id="178" name="Google Shape;178;p17"/>
            <p:cNvGrpSpPr/>
            <p:nvPr/>
          </p:nvGrpSpPr>
          <p:grpSpPr>
            <a:xfrm>
              <a:off x="4782692" y="2466137"/>
              <a:ext cx="2457600" cy="795900"/>
              <a:chOff x="5686425" y="1168300"/>
              <a:chExt cx="2457600" cy="795900"/>
            </a:xfrm>
          </p:grpSpPr>
          <p:sp>
            <p:nvSpPr>
              <p:cNvPr id="179" name="Google Shape;179;p17"/>
              <p:cNvSpPr txBox="1"/>
              <p:nvPr/>
            </p:nvSpPr>
            <p:spPr>
              <a:xfrm>
                <a:off x="5686425" y="1168300"/>
                <a:ext cx="2457600" cy="331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Fira Sans Extra Condensed"/>
                    <a:ea typeface="Fira Sans Extra Condensed"/>
                    <a:cs typeface="Fira Sans Extra Condensed"/>
                    <a:sym typeface="Fira Sans Extra Condensed"/>
                  </a:rPr>
                  <a:t>Advance my career</a:t>
                </a:r>
              </a:p>
            </p:txBody>
          </p:sp>
          <p:sp>
            <p:nvSpPr>
              <p:cNvPr id="180" name="Google Shape;180;p17"/>
              <p:cNvSpPr txBox="1"/>
              <p:nvPr/>
            </p:nvSpPr>
            <p:spPr>
              <a:xfrm>
                <a:off x="5686425" y="1500100"/>
                <a:ext cx="2457600" cy="464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Help members both get hired and learn new skills</a:t>
                </a:r>
                <a:endParaRPr kumimoji="0"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grpSp>
        <p:sp>
          <p:nvSpPr>
            <p:cNvPr id="181" name="Google Shape;181;p17"/>
            <p:cNvSpPr/>
            <p:nvPr/>
          </p:nvSpPr>
          <p:spPr>
            <a:xfrm>
              <a:off x="7513727" y="2490551"/>
              <a:ext cx="796200" cy="7959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86" name="Google Shape;186;p17"/>
            <p:cNvGrpSpPr/>
            <p:nvPr/>
          </p:nvGrpSpPr>
          <p:grpSpPr>
            <a:xfrm>
              <a:off x="7741371" y="2799048"/>
              <a:ext cx="340890" cy="178912"/>
              <a:chOff x="2020776" y="359377"/>
              <a:chExt cx="484150" cy="254100"/>
            </a:xfrm>
          </p:grpSpPr>
          <p:sp>
            <p:nvSpPr>
              <p:cNvPr id="187" name="Google Shape;187;p17"/>
              <p:cNvSpPr/>
              <p:nvPr/>
            </p:nvSpPr>
            <p:spPr>
              <a:xfrm>
                <a:off x="2020776" y="359377"/>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188" name="Google Shape;188;p1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grpSp>
      <p:grpSp>
        <p:nvGrpSpPr>
          <p:cNvPr id="8" name="组合 7">
            <a:extLst>
              <a:ext uri="{FF2B5EF4-FFF2-40B4-BE49-F238E27FC236}">
                <a16:creationId xmlns:a16="http://schemas.microsoft.com/office/drawing/2014/main" id="{15AF369F-D020-7B5E-0C51-F753D9A08212}"/>
              </a:ext>
            </a:extLst>
          </p:cNvPr>
          <p:cNvGrpSpPr/>
          <p:nvPr/>
        </p:nvGrpSpPr>
        <p:grpSpPr>
          <a:xfrm>
            <a:off x="4572000" y="3510720"/>
            <a:ext cx="4114800" cy="1137904"/>
            <a:chOff x="4572000" y="3648774"/>
            <a:chExt cx="4114800" cy="1137904"/>
          </a:xfrm>
        </p:grpSpPr>
        <p:sp>
          <p:nvSpPr>
            <p:cNvPr id="168" name="Google Shape;168;p17"/>
            <p:cNvSpPr/>
            <p:nvPr/>
          </p:nvSpPr>
          <p:spPr>
            <a:xfrm>
              <a:off x="4572000" y="3648774"/>
              <a:ext cx="4114800" cy="1083251"/>
            </a:xfrm>
            <a:prstGeom prst="roundRect">
              <a:avLst>
                <a:gd name="adj" fmla="val 10018"/>
              </a:avLst>
            </a:prstGeom>
            <a:solidFill>
              <a:srgbClr val="434343">
                <a:alpha val="12549"/>
              </a:srgb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3000" b="1" i="0" u="none" strike="noStrike" kern="0" cap="none" spc="0" normalizeH="0" baseline="0" noProof="0">
                <a:ln>
                  <a:noFill/>
                </a:ln>
                <a:solidFill>
                  <a:srgbClr val="000000"/>
                </a:solidFill>
                <a:effectLst/>
                <a:uLnTx/>
                <a:uFillTx/>
                <a:latin typeface="Fira Sans Extra Condensed"/>
                <a:ea typeface="Fira Sans Extra Condensed"/>
                <a:cs typeface="Fira Sans Extra Condensed"/>
                <a:sym typeface="Fira Sans Extra Condensed"/>
              </a:endParaRPr>
            </a:p>
          </p:txBody>
        </p:sp>
        <p:grpSp>
          <p:nvGrpSpPr>
            <p:cNvPr id="182" name="Google Shape;182;p17"/>
            <p:cNvGrpSpPr/>
            <p:nvPr/>
          </p:nvGrpSpPr>
          <p:grpSpPr>
            <a:xfrm>
              <a:off x="4620543" y="3700940"/>
              <a:ext cx="3021678" cy="1085738"/>
              <a:chOff x="5530027" y="1220466"/>
              <a:chExt cx="3021678" cy="1085738"/>
            </a:xfrm>
          </p:grpSpPr>
          <p:sp>
            <p:nvSpPr>
              <p:cNvPr id="183" name="Google Shape;183;p17"/>
              <p:cNvSpPr txBox="1"/>
              <p:nvPr/>
            </p:nvSpPr>
            <p:spPr>
              <a:xfrm>
                <a:off x="5747819" y="1220466"/>
                <a:ext cx="2457600" cy="331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Fira Sans Extra Condensed"/>
                    <a:ea typeface="Fira Sans Extra Condensed"/>
                    <a:cs typeface="Fira Sans Extra Condensed"/>
                    <a:sym typeface="Fira Sans Extra Condensed"/>
                  </a:rPr>
                  <a:t>Work smarter</a:t>
                </a:r>
                <a:endParaRPr kumimoji="0" sz="1800" b="1" i="0" u="none" strike="noStrike" kern="0" cap="none" spc="0" normalizeH="0" baseline="0" noProof="0" dirty="0">
                  <a:ln>
                    <a:noFill/>
                  </a:ln>
                  <a:solidFill>
                    <a:srgbClr val="000000"/>
                  </a:solidFill>
                  <a:effectLst/>
                  <a:uLnTx/>
                  <a:uFillTx/>
                  <a:latin typeface="Fira Sans Extra Condensed"/>
                  <a:ea typeface="Fira Sans Extra Condensed"/>
                  <a:cs typeface="Fira Sans Extra Condensed"/>
                  <a:sym typeface="Fira Sans Extra Condensed"/>
                </a:endParaRPr>
              </a:p>
            </p:txBody>
          </p:sp>
          <p:sp>
            <p:nvSpPr>
              <p:cNvPr id="184" name="Google Shape;184;p17"/>
              <p:cNvSpPr txBox="1"/>
              <p:nvPr/>
            </p:nvSpPr>
            <p:spPr>
              <a:xfrm>
                <a:off x="5530027" y="1386366"/>
                <a:ext cx="3021678" cy="919838"/>
              </a:xfrm>
              <a:prstGeom prst="rect">
                <a:avLst/>
              </a:prstGeom>
              <a:noFill/>
              <a:ln>
                <a:noFill/>
              </a:ln>
            </p:spPr>
            <p:txBody>
              <a:bodyPr spcFirstLastPara="1" wrap="square" lIns="91425" tIns="91425" rIns="91425" bIns="91425" anchor="ctr"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Enable members to establish and manage reputation through their LinkedIn profile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B</a:t>
                </a:r>
                <a:r>
                  <a:rPr kumimoji="0" lang="en-US" sz="12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uild</a:t>
                </a:r>
                <a:r>
                  <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 professional network</a:t>
                </a:r>
                <a:endParaRPr kumimoji="0"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grpSp>
        <p:sp>
          <p:nvSpPr>
            <p:cNvPr id="185" name="Google Shape;185;p17"/>
            <p:cNvSpPr/>
            <p:nvPr/>
          </p:nvSpPr>
          <p:spPr>
            <a:xfrm>
              <a:off x="7513727" y="3791904"/>
              <a:ext cx="796200" cy="7959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89" name="Google Shape;189;p17"/>
            <p:cNvGrpSpPr/>
            <p:nvPr/>
          </p:nvGrpSpPr>
          <p:grpSpPr>
            <a:xfrm>
              <a:off x="7750344" y="4019427"/>
              <a:ext cx="339306" cy="339253"/>
              <a:chOff x="2685825" y="839601"/>
              <a:chExt cx="481900" cy="481825"/>
            </a:xfrm>
          </p:grpSpPr>
          <p:sp>
            <p:nvSpPr>
              <p:cNvPr id="190" name="Google Shape;190;p17"/>
              <p:cNvSpPr/>
              <p:nvPr/>
            </p:nvSpPr>
            <p:spPr>
              <a:xfrm>
                <a:off x="2685825" y="839601"/>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191" name="Google Shape;191;p17"/>
              <p:cNvSpPr/>
              <p:nvPr/>
            </p:nvSpPr>
            <p:spPr>
              <a:xfrm>
                <a:off x="2819199" y="982626"/>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grpSp>
      <p:pic>
        <p:nvPicPr>
          <p:cNvPr id="9" name="图片 8">
            <a:extLst>
              <a:ext uri="{FF2B5EF4-FFF2-40B4-BE49-F238E27FC236}">
                <a16:creationId xmlns:a16="http://schemas.microsoft.com/office/drawing/2014/main" id="{DD12D413-FE5C-3653-EE21-420C6A8FB528}"/>
              </a:ext>
            </a:extLst>
          </p:cNvPr>
          <p:cNvPicPr>
            <a:picLocks noChangeAspect="1"/>
          </p:cNvPicPr>
          <p:nvPr/>
        </p:nvPicPr>
        <p:blipFill>
          <a:blip r:embed="rId4"/>
          <a:stretch>
            <a:fillRect/>
          </a:stretch>
        </p:blipFill>
        <p:spPr>
          <a:xfrm>
            <a:off x="7049700" y="97260"/>
            <a:ext cx="1950889" cy="499915"/>
          </a:xfrm>
          <a:prstGeom prst="rect">
            <a:avLst/>
          </a:prstGeom>
        </p:spPr>
      </p:pic>
      <p:sp>
        <p:nvSpPr>
          <p:cNvPr id="15" name="文本框 14">
            <a:extLst>
              <a:ext uri="{FF2B5EF4-FFF2-40B4-BE49-F238E27FC236}">
                <a16:creationId xmlns:a16="http://schemas.microsoft.com/office/drawing/2014/main" id="{31A09D3B-5040-3506-E481-BF0D60118CCE}"/>
              </a:ext>
            </a:extLst>
          </p:cNvPr>
          <p:cNvSpPr txBox="1"/>
          <p:nvPr/>
        </p:nvSpPr>
        <p:spPr>
          <a:xfrm>
            <a:off x="1173193" y="936819"/>
            <a:ext cx="4096461"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2400" b="1" i="0" u="none" strike="noStrike" kern="0" cap="none" spc="0" normalizeH="0" baseline="0" noProof="0" dirty="0">
                <a:ln>
                  <a:noFill/>
                </a:ln>
                <a:solidFill>
                  <a:srgbClr val="000000"/>
                </a:solidFill>
                <a:effectLst/>
                <a:uLnTx/>
                <a:uFillTx/>
                <a:latin typeface="Fira Sans" panose="020B0503050000020004" pitchFamily="34" charset="0"/>
                <a:cs typeface="Arial"/>
                <a:sym typeface="Arial"/>
              </a:rPr>
              <a:t>LinkedIn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1400" b="0" i="0" u="none" strike="noStrike" kern="0" cap="none" spc="0" normalizeH="0" baseline="0" noProof="0" dirty="0">
                <a:ln>
                  <a:noFill/>
                </a:ln>
                <a:solidFill>
                  <a:srgbClr val="000000"/>
                </a:solidFill>
                <a:effectLst/>
                <a:uLnTx/>
                <a:uFillTx/>
                <a:latin typeface="Fira Sans" panose="020B0503050000020004" pitchFamily="34" charset="0"/>
                <a:cs typeface="Arial"/>
                <a:sym typeface="Arial"/>
              </a:rPr>
              <a:t>The world’s largest and most valuable professional network</a:t>
            </a:r>
            <a:endParaRPr kumimoji="1" lang="zh-CN" altLang="en-US" sz="1400" b="0" i="0" u="none" strike="noStrike" kern="0" cap="none" spc="0" normalizeH="0" baseline="0" noProof="0" dirty="0">
              <a:ln>
                <a:noFill/>
              </a:ln>
              <a:solidFill>
                <a:srgbClr val="000000"/>
              </a:solidFill>
              <a:effectLst/>
              <a:uLnTx/>
              <a:uFillTx/>
              <a:latin typeface="Fira Sans" panose="020B0503050000020004" pitchFamily="34" charset="0"/>
              <a:cs typeface="Arial"/>
              <a:sym typeface="Arial"/>
            </a:endParaRPr>
          </a:p>
        </p:txBody>
      </p:sp>
      <p:sp>
        <p:nvSpPr>
          <p:cNvPr id="17" name="文本框 16">
            <a:extLst>
              <a:ext uri="{FF2B5EF4-FFF2-40B4-BE49-F238E27FC236}">
                <a16:creationId xmlns:a16="http://schemas.microsoft.com/office/drawing/2014/main" id="{BFFADD9C-87C4-2715-897D-08602184B50A}"/>
              </a:ext>
            </a:extLst>
          </p:cNvPr>
          <p:cNvSpPr txBox="1"/>
          <p:nvPr/>
        </p:nvSpPr>
        <p:spPr>
          <a:xfrm>
            <a:off x="260453" y="1826484"/>
            <a:ext cx="4114800"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800" b="1" i="0" u="none" strike="noStrike" kern="0" cap="none" spc="0" normalizeH="0" baseline="0" noProof="0" dirty="0">
                <a:ln>
                  <a:noFill/>
                </a:ln>
                <a:solidFill>
                  <a:schemeClr val="accent1">
                    <a:lumMod val="75000"/>
                  </a:schemeClr>
                </a:solidFill>
                <a:effectLst/>
                <a:uLnTx/>
                <a:uFillTx/>
                <a:latin typeface="Calibri" panose="020F0502020204030204" pitchFamily="34" charset="0"/>
                <a:ea typeface="Calibri" panose="020F0502020204030204" pitchFamily="34" charset="0"/>
                <a:cs typeface="Calibri" panose="020F0502020204030204" pitchFamily="34" charset="0"/>
                <a:sym typeface="Arial"/>
              </a:rPr>
              <a:t>433M+ </a:t>
            </a:r>
            <a:r>
              <a:rPr kumimoji="0" lang="en-US" altLang="zh-CN"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members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800" b="1"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200+</a:t>
            </a:r>
            <a:r>
              <a:rPr kumimoji="0" lang="en-US" altLang="zh-CN"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countries and territories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ltLang="zh-CN"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Mission: </a:t>
            </a:r>
          </a:p>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altLang="zh-CN" sz="1600" dirty="0">
                <a:latin typeface="Calibri" panose="020F0502020204030204" pitchFamily="34" charset="0"/>
                <a:ea typeface="Calibri" panose="020F0502020204030204" pitchFamily="34" charset="0"/>
                <a:cs typeface="Calibri" panose="020F0502020204030204" pitchFamily="34" charset="0"/>
              </a:rPr>
              <a:t>C</a:t>
            </a:r>
            <a:r>
              <a:rPr kumimoji="0" lang="en-US" altLang="zh-CN" sz="16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onnect</a:t>
            </a:r>
            <a:r>
              <a:rPr kumimoji="0" lang="en-US" altLang="zh-CN"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the world’s professionals to make them more productive and successful</a:t>
            </a: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altLang="zh-CN" sz="1800" b="1" i="0" u="none" strike="noStrike" kern="0" cap="none" spc="0" normalizeH="0" baseline="0" noProof="0" dirty="0">
                <a:ln>
                  <a:noFill/>
                </a:ln>
                <a:solidFill>
                  <a:srgbClr val="494949"/>
                </a:solidFill>
                <a:effectLst/>
                <a:uLnTx/>
                <a:uFillTx/>
                <a:latin typeface="Calibri" panose="020F0502020204030204" pitchFamily="34" charset="0"/>
                <a:ea typeface="Calibri" panose="020F0502020204030204" pitchFamily="34" charset="0"/>
                <a:cs typeface="Calibri" panose="020F0502020204030204" pitchFamily="34" charset="0"/>
                <a:sym typeface="Arial"/>
              </a:rPr>
              <a:t>Vision</a:t>
            </a:r>
            <a:r>
              <a:rPr kumimoji="0" lang="en-US" altLang="zh-CN" sz="1800" b="0" i="0" u="none" strike="noStrike" kern="0" cap="none" spc="0" normalizeH="0" baseline="0" noProof="0" dirty="0">
                <a:ln>
                  <a:noFill/>
                </a:ln>
                <a:solidFill>
                  <a:srgbClr val="494949"/>
                </a:solidFill>
                <a:effectLst/>
                <a:uLnTx/>
                <a:uFillTx/>
                <a:latin typeface="Calibri" panose="020F0502020204030204" pitchFamily="34" charset="0"/>
                <a:ea typeface="Calibri" panose="020F0502020204030204" pitchFamily="34" charset="0"/>
                <a:cs typeface="Calibri" panose="020F0502020204030204" pitchFamily="34" charset="0"/>
                <a:sym typeface="Arial"/>
              </a:rPr>
              <a: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ltLang="zh-CN" sz="1600" dirty="0">
                <a:solidFill>
                  <a:srgbClr val="494949"/>
                </a:solidFill>
                <a:latin typeface="Calibri" panose="020F0502020204030204" pitchFamily="34" charset="0"/>
                <a:ea typeface="Calibri" panose="020F0502020204030204" pitchFamily="34" charset="0"/>
                <a:cs typeface="Calibri" panose="020F0502020204030204" pitchFamily="34" charset="0"/>
              </a:rPr>
              <a:t>C</a:t>
            </a:r>
            <a:r>
              <a:rPr kumimoji="0" lang="en-US" altLang="zh-CN" sz="1600" b="0" i="0" u="none" strike="noStrike" kern="0" cap="none" spc="0" normalizeH="0" baseline="0" noProof="0" dirty="0" err="1">
                <a:ln>
                  <a:noFill/>
                </a:ln>
                <a:solidFill>
                  <a:srgbClr val="494949"/>
                </a:solidFill>
                <a:effectLst/>
                <a:uLnTx/>
                <a:uFillTx/>
                <a:latin typeface="Calibri" panose="020F0502020204030204" pitchFamily="34" charset="0"/>
                <a:ea typeface="Calibri" panose="020F0502020204030204" pitchFamily="34" charset="0"/>
                <a:cs typeface="Calibri" panose="020F0502020204030204" pitchFamily="34" charset="0"/>
                <a:sym typeface="Arial"/>
              </a:rPr>
              <a:t>reate</a:t>
            </a:r>
            <a:r>
              <a:rPr kumimoji="0" lang="en-US" altLang="zh-CN" sz="1600" b="0" i="0" u="none" strike="noStrike" kern="0" cap="none" spc="0" normalizeH="0" baseline="0" noProof="0" dirty="0">
                <a:ln>
                  <a:noFill/>
                </a:ln>
                <a:solidFill>
                  <a:srgbClr val="494949"/>
                </a:solidFill>
                <a:effectLst/>
                <a:uLnTx/>
                <a:uFillTx/>
                <a:latin typeface="Calibri" panose="020F0502020204030204" pitchFamily="34" charset="0"/>
                <a:ea typeface="Calibri" panose="020F0502020204030204" pitchFamily="34" charset="0"/>
                <a:cs typeface="Calibri" panose="020F0502020204030204" pitchFamily="34" charset="0"/>
                <a:sym typeface="Arial"/>
              </a:rPr>
              <a:t> economic opportunities for every member of the global workforce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ltLang="zh-CN"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8" name="文本框 17">
            <a:extLst>
              <a:ext uri="{FF2B5EF4-FFF2-40B4-BE49-F238E27FC236}">
                <a16:creationId xmlns:a16="http://schemas.microsoft.com/office/drawing/2014/main" id="{E88437E1-7464-1CA9-6DF2-CDD50F62AB6E}"/>
              </a:ext>
            </a:extLst>
          </p:cNvPr>
          <p:cNvSpPr txBox="1"/>
          <p:nvPr/>
        </p:nvSpPr>
        <p:spPr>
          <a:xfrm>
            <a:off x="5101405" y="703110"/>
            <a:ext cx="29159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2400" b="1" i="0" u="none" strike="noStrike" kern="0" cap="none" spc="0" normalizeH="0" baseline="0" noProof="0" dirty="0">
                <a:ln>
                  <a:noFill/>
                </a:ln>
                <a:solidFill>
                  <a:schemeClr val="accent1">
                    <a:lumMod val="75000"/>
                  </a:schemeClr>
                </a:solidFill>
                <a:effectLst/>
                <a:uLnTx/>
                <a:uFillTx/>
                <a:latin typeface="Fira Sans" panose="020B0503050000020004" pitchFamily="34" charset="0"/>
                <a:cs typeface="Arial"/>
                <a:sym typeface="Arial"/>
              </a:rPr>
              <a:t>Value Propositions</a:t>
            </a:r>
          </a:p>
        </p:txBody>
      </p:sp>
      <p:sp>
        <p:nvSpPr>
          <p:cNvPr id="21" name="Google Shape;913;p35">
            <a:extLst>
              <a:ext uri="{FF2B5EF4-FFF2-40B4-BE49-F238E27FC236}">
                <a16:creationId xmlns:a16="http://schemas.microsoft.com/office/drawing/2014/main" id="{4054422A-F817-9DD3-BE89-409BE829DE6D}"/>
              </a:ext>
            </a:extLst>
          </p:cNvPr>
          <p:cNvSpPr txBox="1"/>
          <p:nvPr/>
        </p:nvSpPr>
        <p:spPr>
          <a:xfrm>
            <a:off x="2371637" y="4665046"/>
            <a:ext cx="4400725" cy="384631"/>
          </a:xfrm>
          <a:prstGeom prst="round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Source: </a:t>
            </a:r>
            <a:r>
              <a:rPr kumimoji="0" lang="en-US"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hlinkClick r:id="rId5"/>
              </a:rPr>
              <a:t>LinkedIn 2015 Annual Report</a:t>
            </a:r>
            <a:endParaRPr kumimoji="0" lang="en-US" altLang="zh-CN" sz="1800" b="0" i="0" u="none" strike="noStrike" kern="0" cap="none" spc="0" normalizeH="0" baseline="0" noProof="0" dirty="0">
              <a:ln>
                <a:noFill/>
              </a:ln>
              <a:solidFill>
                <a:srgbClr val="494949"/>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5" name="Google Shape;117;p16">
            <a:extLst>
              <a:ext uri="{FF2B5EF4-FFF2-40B4-BE49-F238E27FC236}">
                <a16:creationId xmlns:a16="http://schemas.microsoft.com/office/drawing/2014/main" id="{044EF91B-B463-5F3A-A114-4C84819AF9C3}"/>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of LinkedIn</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p:nvPr/>
        </p:nvSpPr>
        <p:spPr>
          <a:xfrm>
            <a:off x="3246752" y="1584480"/>
            <a:ext cx="2548580" cy="2940857"/>
          </a:xfrm>
          <a:prstGeom prst="roundRect">
            <a:avLst>
              <a:gd name="adj" fmla="val 6016"/>
            </a:avLst>
          </a:prstGeom>
          <a:solidFill>
            <a:srgbClr val="2A8BFD">
              <a:alpha val="1254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115;p16"/>
          <p:cNvSpPr/>
          <p:nvPr/>
        </p:nvSpPr>
        <p:spPr>
          <a:xfrm>
            <a:off x="5876874" y="1584481"/>
            <a:ext cx="2809925" cy="2893240"/>
          </a:xfrm>
          <a:prstGeom prst="roundRect">
            <a:avLst>
              <a:gd name="adj" fmla="val 5758"/>
            </a:avLst>
          </a:prstGeom>
          <a:solidFill>
            <a:srgbClr val="888888">
              <a:alpha val="1254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116;p16"/>
          <p:cNvSpPr/>
          <p:nvPr/>
        </p:nvSpPr>
        <p:spPr>
          <a:xfrm>
            <a:off x="278949" y="1526948"/>
            <a:ext cx="2842255" cy="2998390"/>
          </a:xfrm>
          <a:prstGeom prst="roundRect">
            <a:avLst>
              <a:gd name="adj" fmla="val 5794"/>
            </a:avLst>
          </a:prstGeom>
          <a:solidFill>
            <a:srgbClr val="155FE5">
              <a:alpha val="1254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117;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of LinkedIn</a:t>
            </a:r>
            <a:endParaRPr dirty="0"/>
          </a:p>
        </p:txBody>
      </p:sp>
      <p:grpSp>
        <p:nvGrpSpPr>
          <p:cNvPr id="118" name="Google Shape;118;p16"/>
          <p:cNvGrpSpPr/>
          <p:nvPr/>
        </p:nvGrpSpPr>
        <p:grpSpPr>
          <a:xfrm>
            <a:off x="235623" y="1892651"/>
            <a:ext cx="2929584" cy="2094737"/>
            <a:chOff x="-210681" y="3913195"/>
            <a:chExt cx="2701521" cy="695216"/>
          </a:xfrm>
        </p:grpSpPr>
        <p:sp>
          <p:nvSpPr>
            <p:cNvPr id="119" name="Google Shape;119;p16"/>
            <p:cNvSpPr txBox="1"/>
            <p:nvPr/>
          </p:nvSpPr>
          <p:spPr>
            <a:xfrm>
              <a:off x="131467" y="3913195"/>
              <a:ext cx="2016600" cy="331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Fira Sans Extra Condensed"/>
                  <a:ea typeface="Calibri" panose="020F0502020204030204" pitchFamily="34" charset="0"/>
                  <a:cs typeface="Calibri" panose="020F0502020204030204" pitchFamily="34" charset="0"/>
                  <a:sym typeface="Fira Sans Extra Condensed"/>
                </a:rPr>
                <a:t>Talent Solutions </a:t>
              </a:r>
              <a:endParaRPr kumimoji="0" sz="2000" b="1" i="0" u="none" strike="noStrike" kern="0" cap="none" spc="0" normalizeH="0" baseline="0" noProof="0" dirty="0">
                <a:ln>
                  <a:noFill/>
                </a:ln>
                <a:solidFill>
                  <a:srgbClr val="000000"/>
                </a:solidFill>
                <a:effectLst/>
                <a:uLnTx/>
                <a:uFillTx/>
                <a:latin typeface="Fira Sans Extra Condensed"/>
                <a:ea typeface="Calibri" panose="020F0502020204030204" pitchFamily="34" charset="0"/>
                <a:cs typeface="Calibri" panose="020F0502020204030204" pitchFamily="34" charset="0"/>
                <a:sym typeface="Fira Sans Extra Condensed"/>
              </a:endParaRPr>
            </a:p>
          </p:txBody>
        </p:sp>
        <p:sp>
          <p:nvSpPr>
            <p:cNvPr id="120" name="Google Shape;120;p16"/>
            <p:cNvSpPr txBox="1"/>
            <p:nvPr/>
          </p:nvSpPr>
          <p:spPr>
            <a:xfrm>
              <a:off x="-210681" y="4125411"/>
              <a:ext cx="2701521" cy="4830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Talent Solutions revenue is comprised of Hiring and Learning &amp; Development products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grpSp>
      <p:grpSp>
        <p:nvGrpSpPr>
          <p:cNvPr id="121" name="Google Shape;121;p16"/>
          <p:cNvGrpSpPr/>
          <p:nvPr/>
        </p:nvGrpSpPr>
        <p:grpSpPr>
          <a:xfrm>
            <a:off x="3345696" y="2231422"/>
            <a:ext cx="2306687" cy="1220242"/>
            <a:chOff x="2213289" y="2779616"/>
            <a:chExt cx="2713112" cy="1220242"/>
          </a:xfrm>
        </p:grpSpPr>
        <p:sp>
          <p:nvSpPr>
            <p:cNvPr id="122" name="Google Shape;122;p16"/>
            <p:cNvSpPr txBox="1"/>
            <p:nvPr/>
          </p:nvSpPr>
          <p:spPr>
            <a:xfrm>
              <a:off x="2294479" y="2779616"/>
              <a:ext cx="2602496" cy="331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Fira Sans Extra Condensed"/>
                  <a:ea typeface="Calibri" panose="020F0502020204030204" pitchFamily="34" charset="0"/>
                  <a:cs typeface="Calibri" panose="020F0502020204030204" pitchFamily="34" charset="0"/>
                  <a:sym typeface="Fira Sans Extra Condensed"/>
                </a:rPr>
                <a:t>Marketing Solutions</a:t>
              </a:r>
            </a:p>
          </p:txBody>
        </p:sp>
        <p:sp>
          <p:nvSpPr>
            <p:cNvPr id="123" name="Google Shape;123;p16"/>
            <p:cNvSpPr txBox="1"/>
            <p:nvPr/>
          </p:nvSpPr>
          <p:spPr>
            <a:xfrm>
              <a:off x="2213289" y="3516858"/>
              <a:ext cx="2713112" cy="4830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Marketing Solutions revenue is earned from advertisements on LinkedIn.com</a:t>
              </a:r>
            </a:p>
          </p:txBody>
        </p:sp>
      </p:grpSp>
      <p:grpSp>
        <p:nvGrpSpPr>
          <p:cNvPr id="124" name="Google Shape;124;p16"/>
          <p:cNvGrpSpPr/>
          <p:nvPr/>
        </p:nvGrpSpPr>
        <p:grpSpPr>
          <a:xfrm>
            <a:off x="5920880" y="2151545"/>
            <a:ext cx="2765920" cy="1635176"/>
            <a:chOff x="6503590" y="2736696"/>
            <a:chExt cx="3253256" cy="1635176"/>
          </a:xfrm>
        </p:grpSpPr>
        <p:sp>
          <p:nvSpPr>
            <p:cNvPr id="125" name="Google Shape;125;p16"/>
            <p:cNvSpPr txBox="1"/>
            <p:nvPr/>
          </p:nvSpPr>
          <p:spPr>
            <a:xfrm>
              <a:off x="7096037" y="2736696"/>
              <a:ext cx="2016600" cy="331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Fira Sans Extra Condensed"/>
                  <a:ea typeface="Calibri" panose="020F0502020204030204" pitchFamily="34" charset="0"/>
                  <a:cs typeface="Calibri" panose="020F0502020204030204" pitchFamily="34" charset="0"/>
                  <a:sym typeface="Fira Sans Extra Condensed"/>
                </a:rPr>
                <a:t>Premium Subscriptions</a:t>
              </a:r>
            </a:p>
          </p:txBody>
        </p:sp>
        <p:sp>
          <p:nvSpPr>
            <p:cNvPr id="126" name="Google Shape;126;p16"/>
            <p:cNvSpPr txBox="1"/>
            <p:nvPr/>
          </p:nvSpPr>
          <p:spPr>
            <a:xfrm>
              <a:off x="6503590" y="3218758"/>
              <a:ext cx="3253256" cy="1153114"/>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Selling various subscriptions to customers that allow users to have further access to premium services on LinkedIn</a:t>
              </a:r>
            </a:p>
          </p:txBody>
        </p:sp>
      </p:grpSp>
      <p:pic>
        <p:nvPicPr>
          <p:cNvPr id="2" name="图片 1">
            <a:extLst>
              <a:ext uri="{FF2B5EF4-FFF2-40B4-BE49-F238E27FC236}">
                <a16:creationId xmlns:a16="http://schemas.microsoft.com/office/drawing/2014/main" id="{73AC1FFF-6592-C48F-9F20-3F3C1384D9ED}"/>
              </a:ext>
            </a:extLst>
          </p:cNvPr>
          <p:cNvPicPr>
            <a:picLocks noChangeAspect="1"/>
          </p:cNvPicPr>
          <p:nvPr/>
        </p:nvPicPr>
        <p:blipFill>
          <a:blip r:embed="rId3"/>
          <a:stretch>
            <a:fillRect/>
          </a:stretch>
        </p:blipFill>
        <p:spPr>
          <a:xfrm>
            <a:off x="7049700" y="97260"/>
            <a:ext cx="1950889" cy="499915"/>
          </a:xfrm>
          <a:prstGeom prst="rect">
            <a:avLst/>
          </a:prstGeom>
        </p:spPr>
      </p:pic>
      <p:pic>
        <p:nvPicPr>
          <p:cNvPr id="3074" name="Picture 2" descr="LinkedIn Recruiter - Apps on Google Play">
            <a:extLst>
              <a:ext uri="{FF2B5EF4-FFF2-40B4-BE49-F238E27FC236}">
                <a16:creationId xmlns:a16="http://schemas.microsoft.com/office/drawing/2014/main" id="{22FB963D-46E4-5C5E-7B1D-3EF7317F5AC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54102" y1="43555" x2="54102" y2="43555"/>
                      </a14:backgroundRemoval>
                    </a14:imgEffect>
                  </a14:imgLayer>
                </a14:imgProps>
              </a:ext>
              <a:ext uri="{28A0092B-C50C-407E-A947-70E740481C1C}">
                <a14:useLocalDpi xmlns:a14="http://schemas.microsoft.com/office/drawing/2010/main" val="0"/>
              </a:ext>
            </a:extLst>
          </a:blip>
          <a:srcRect/>
          <a:stretch>
            <a:fillRect/>
          </a:stretch>
        </p:blipFill>
        <p:spPr bwMode="auto">
          <a:xfrm>
            <a:off x="245552" y="3571026"/>
            <a:ext cx="894972" cy="9373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912;p35">
            <a:extLst>
              <a:ext uri="{FF2B5EF4-FFF2-40B4-BE49-F238E27FC236}">
                <a16:creationId xmlns:a16="http://schemas.microsoft.com/office/drawing/2014/main" id="{C51CE016-137A-0A10-30D9-5D2308C76EDC}"/>
              </a:ext>
            </a:extLst>
          </p:cNvPr>
          <p:cNvSpPr txBox="1"/>
          <p:nvPr/>
        </p:nvSpPr>
        <p:spPr>
          <a:xfrm>
            <a:off x="457200" y="919972"/>
            <a:ext cx="8010470" cy="489275"/>
          </a:xfrm>
          <a:prstGeom prst="rect">
            <a:avLst/>
          </a:prstGeom>
          <a:solidFill>
            <a:srgbClr val="2A8BFD"/>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800" b="1" dirty="0">
                <a:solidFill>
                  <a:srgbClr val="FFFFFF"/>
                </a:solidFill>
                <a:latin typeface="Fira Sans Extra Condensed"/>
                <a:sym typeface="Fira Sans Extra Condensed"/>
              </a:rPr>
              <a:t>Three Product Lines</a:t>
            </a:r>
          </a:p>
        </p:txBody>
      </p:sp>
      <p:sp>
        <p:nvSpPr>
          <p:cNvPr id="4" name="Google Shape;913;p35">
            <a:extLst>
              <a:ext uri="{FF2B5EF4-FFF2-40B4-BE49-F238E27FC236}">
                <a16:creationId xmlns:a16="http://schemas.microsoft.com/office/drawing/2014/main" id="{9DA97B9A-3082-7FEF-15DA-CAA5ED3CAAE9}"/>
              </a:ext>
            </a:extLst>
          </p:cNvPr>
          <p:cNvSpPr txBox="1"/>
          <p:nvPr/>
        </p:nvSpPr>
        <p:spPr>
          <a:xfrm>
            <a:off x="2371637" y="4665046"/>
            <a:ext cx="4400725" cy="384631"/>
          </a:xfrm>
          <a:prstGeom prst="round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Source: </a:t>
            </a:r>
            <a:r>
              <a:rPr kumimoji="0" lang="en-US" sz="18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hlinkClick r:id="rId6"/>
              </a:rPr>
              <a:t>LinkedIn 2015 Annual Report</a:t>
            </a:r>
            <a:endParaRPr kumimoji="0" lang="en-US" altLang="zh-CN" sz="1800" b="0" i="0" u="none" strike="noStrike" kern="0" cap="none" spc="0" normalizeH="0" baseline="0" noProof="0" dirty="0">
              <a:ln>
                <a:noFill/>
              </a:ln>
              <a:solidFill>
                <a:srgbClr val="494949"/>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EAB405E-9878-B953-EA30-DC576826B51E}"/>
              </a:ext>
            </a:extLst>
          </p:cNvPr>
          <p:cNvPicPr>
            <a:picLocks noChangeAspect="1"/>
          </p:cNvPicPr>
          <p:nvPr/>
        </p:nvPicPr>
        <p:blipFill>
          <a:blip r:embed="rId3"/>
          <a:stretch>
            <a:fillRect/>
          </a:stretch>
        </p:blipFill>
        <p:spPr>
          <a:xfrm>
            <a:off x="7049700" y="97260"/>
            <a:ext cx="1950889" cy="499915"/>
          </a:xfrm>
          <a:prstGeom prst="rect">
            <a:avLst/>
          </a:prstGeom>
        </p:spPr>
      </p:pic>
      <p:sp>
        <p:nvSpPr>
          <p:cNvPr id="6" name="文本框 5">
            <a:extLst>
              <a:ext uri="{FF2B5EF4-FFF2-40B4-BE49-F238E27FC236}">
                <a16:creationId xmlns:a16="http://schemas.microsoft.com/office/drawing/2014/main" id="{0D8F0EBE-DF17-5EA2-C72E-D2E3EC9B6C8D}"/>
              </a:ext>
            </a:extLst>
          </p:cNvPr>
          <p:cNvSpPr txBox="1"/>
          <p:nvPr/>
        </p:nvSpPr>
        <p:spPr>
          <a:xfrm>
            <a:off x="496499" y="988840"/>
            <a:ext cx="6500244" cy="29905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Microsoft redefined its strategy in 2015:</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ltLang="zh-CN" sz="2000" dirty="0">
                <a:latin typeface="Calibri" panose="020F0502020204030204" pitchFamily="34" charset="0"/>
                <a:ea typeface="Calibri" panose="020F0502020204030204" pitchFamily="34" charset="0"/>
                <a:cs typeface="Calibri" panose="020F0502020204030204" pitchFamily="34" charset="0"/>
              </a:rPr>
              <a:t>B</a:t>
            </a:r>
            <a:r>
              <a:rPr kumimoji="0" lang="en-US" altLang="zh-CN" sz="20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uild</a:t>
            </a:r>
            <a:r>
              <a:rPr kumimoji="0" lang="en-US" altLang="zh-C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best-in-class platforms and productivity services for a mobile-first, cloud-first world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ltLang="zh-C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500"/>
              </a:spcAft>
              <a:buClr>
                <a:srgbClr val="000000"/>
              </a:buClr>
              <a:buSzTx/>
              <a:buFont typeface="Arial"/>
              <a:buNone/>
              <a:tabLst/>
              <a:defRPr/>
            </a:pPr>
            <a:r>
              <a:rPr kumimoji="0" lang="en-US" altLang="zh-CN" sz="2000" b="1" i="0" u="none" strike="noStrike" kern="0" cap="none" spc="0" normalizeH="0" baseline="0" noProof="0" dirty="0">
                <a:ln>
                  <a:noFill/>
                </a:ln>
                <a:solidFill>
                  <a:schemeClr val="accent2">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Three interconnected ambitions:</a:t>
            </a:r>
            <a:endParaRPr kumimoji="0" lang="en-US" altLang="zh-CN" sz="2000" b="0" i="0" u="none" strike="noStrike" kern="0" cap="none" spc="0" normalizeH="0" baseline="0" noProof="0" dirty="0">
              <a:ln>
                <a:noFill/>
              </a:ln>
              <a:solidFill>
                <a:schemeClr val="accent2">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500"/>
              </a:spcAft>
              <a:buClr>
                <a:srgbClr val="000000"/>
              </a:buClr>
              <a:buSzTx/>
              <a:buFont typeface="Arial" panose="020B0604020202020204" pitchFamily="34" charset="0"/>
              <a:buChar char="•"/>
              <a:tabLst/>
              <a:defRPr/>
            </a:pPr>
            <a:r>
              <a:rPr kumimoji="0" lang="en-US" altLang="zh-CN" sz="2000" b="0" i="0" u="none" strike="noStrike" kern="0" cap="none" spc="0" normalizeH="0" baseline="0" noProof="0" dirty="0">
                <a:ln>
                  <a:noFill/>
                </a:ln>
                <a:solidFill>
                  <a:srgbClr val="494949"/>
                </a:solidFill>
                <a:effectLst/>
                <a:uLnTx/>
                <a:uFillTx/>
                <a:latin typeface="Calibri" panose="020F0502020204030204" pitchFamily="34" charset="0"/>
                <a:ea typeface="Calibri" panose="020F0502020204030204" pitchFamily="34" charset="0"/>
                <a:cs typeface="Calibri" panose="020F0502020204030204" pitchFamily="34" charset="0"/>
                <a:sym typeface="Arial"/>
              </a:rPr>
              <a:t>Reinvent productivity and business processes</a:t>
            </a:r>
          </a:p>
          <a:p>
            <a:pPr marL="0" marR="0" lvl="0" indent="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zh-CN" sz="2000" b="0" i="0" u="none" strike="noStrike" kern="0" cap="none" spc="0" normalizeH="0" baseline="0" noProof="0" dirty="0">
                <a:ln>
                  <a:noFill/>
                </a:ln>
                <a:solidFill>
                  <a:srgbClr val="494949"/>
                </a:solidFill>
                <a:effectLst/>
                <a:uLnTx/>
                <a:uFillTx/>
                <a:latin typeface="Calibri" panose="020F0502020204030204" pitchFamily="34" charset="0"/>
                <a:ea typeface="Calibri" panose="020F0502020204030204" pitchFamily="34" charset="0"/>
                <a:cs typeface="Calibri" panose="020F0502020204030204" pitchFamily="34" charset="0"/>
                <a:sym typeface="Arial"/>
              </a:rPr>
              <a:t>Build the intelligent cloud platform</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zh-CN" sz="2000" b="0" i="0" u="none" strike="noStrike" kern="0" cap="none" spc="0" normalizeH="0" baseline="0" noProof="0" dirty="0">
                <a:ln>
                  <a:noFill/>
                </a:ln>
                <a:solidFill>
                  <a:srgbClr val="494949"/>
                </a:solidFill>
                <a:effectLst/>
                <a:uLnTx/>
                <a:uFillTx/>
                <a:latin typeface="Calibri" panose="020F0502020204030204" pitchFamily="34" charset="0"/>
                <a:ea typeface="Calibri" panose="020F0502020204030204" pitchFamily="34" charset="0"/>
                <a:cs typeface="Calibri" panose="020F0502020204030204" pitchFamily="34" charset="0"/>
                <a:sym typeface="Arial"/>
              </a:rPr>
              <a:t>Create more personal computing</a:t>
            </a:r>
            <a:endParaRPr kumimoji="0" lang="en-US" altLang="zh-C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ltLang="zh-CN"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grpSp>
        <p:nvGrpSpPr>
          <p:cNvPr id="7" name="Google Shape;2277;p66">
            <a:extLst>
              <a:ext uri="{FF2B5EF4-FFF2-40B4-BE49-F238E27FC236}">
                <a16:creationId xmlns:a16="http://schemas.microsoft.com/office/drawing/2014/main" id="{C477FF2F-357F-4F46-0B51-4DB215C6F890}"/>
              </a:ext>
            </a:extLst>
          </p:cNvPr>
          <p:cNvGrpSpPr/>
          <p:nvPr/>
        </p:nvGrpSpPr>
        <p:grpSpPr>
          <a:xfrm>
            <a:off x="5708397" y="2686825"/>
            <a:ext cx="3341787" cy="1992000"/>
            <a:chOff x="108081" y="3169827"/>
            <a:chExt cx="3157544" cy="1960047"/>
          </a:xfrm>
        </p:grpSpPr>
        <p:grpSp>
          <p:nvGrpSpPr>
            <p:cNvPr id="8" name="Google Shape;2278;p66">
              <a:extLst>
                <a:ext uri="{FF2B5EF4-FFF2-40B4-BE49-F238E27FC236}">
                  <a16:creationId xmlns:a16="http://schemas.microsoft.com/office/drawing/2014/main" id="{35893CD0-BA02-1A5A-0494-266C8A95E3B9}"/>
                </a:ext>
              </a:extLst>
            </p:cNvPr>
            <p:cNvGrpSpPr/>
            <p:nvPr/>
          </p:nvGrpSpPr>
          <p:grpSpPr>
            <a:xfrm>
              <a:off x="108081" y="3169827"/>
              <a:ext cx="3128152" cy="1960047"/>
              <a:chOff x="-705579" y="2690484"/>
              <a:chExt cx="3892673" cy="2439083"/>
            </a:xfrm>
          </p:grpSpPr>
          <p:sp>
            <p:nvSpPr>
              <p:cNvPr id="13" name="Google Shape;2279;p66">
                <a:extLst>
                  <a:ext uri="{FF2B5EF4-FFF2-40B4-BE49-F238E27FC236}">
                    <a16:creationId xmlns:a16="http://schemas.microsoft.com/office/drawing/2014/main" id="{36005F9A-CBB7-672C-6ED0-6468303270F8}"/>
                  </a:ext>
                </a:extLst>
              </p:cNvPr>
              <p:cNvSpPr/>
              <p:nvPr/>
            </p:nvSpPr>
            <p:spPr>
              <a:xfrm>
                <a:off x="260" y="3576793"/>
                <a:ext cx="1153978" cy="1541763"/>
              </a:xfrm>
              <a:custGeom>
                <a:avLst/>
                <a:gdLst/>
                <a:ahLst/>
                <a:cxnLst/>
                <a:rect l="l" t="t" r="r" b="b"/>
                <a:pathLst>
                  <a:path w="50937" h="68054" extrusionOk="0">
                    <a:moveTo>
                      <a:pt x="6440" y="1"/>
                    </a:moveTo>
                    <a:cubicBezTo>
                      <a:pt x="3962" y="1"/>
                      <a:pt x="1419" y="1497"/>
                      <a:pt x="734" y="3893"/>
                    </a:cubicBezTo>
                    <a:cubicBezTo>
                      <a:pt x="1" y="6462"/>
                      <a:pt x="1402" y="9164"/>
                      <a:pt x="2969" y="11332"/>
                    </a:cubicBezTo>
                    <a:cubicBezTo>
                      <a:pt x="5304" y="14534"/>
                      <a:pt x="8106" y="17370"/>
                      <a:pt x="11275" y="19805"/>
                    </a:cubicBezTo>
                    <a:cubicBezTo>
                      <a:pt x="11842" y="20205"/>
                      <a:pt x="12443" y="20672"/>
                      <a:pt x="12643" y="21373"/>
                    </a:cubicBezTo>
                    <a:cubicBezTo>
                      <a:pt x="13010" y="22640"/>
                      <a:pt x="11809" y="23808"/>
                      <a:pt x="10575" y="24175"/>
                    </a:cubicBezTo>
                    <a:cubicBezTo>
                      <a:pt x="9174" y="24575"/>
                      <a:pt x="7673" y="24375"/>
                      <a:pt x="6238" y="24508"/>
                    </a:cubicBezTo>
                    <a:cubicBezTo>
                      <a:pt x="4804" y="24642"/>
                      <a:pt x="3203" y="25209"/>
                      <a:pt x="2602" y="26543"/>
                    </a:cubicBezTo>
                    <a:cubicBezTo>
                      <a:pt x="1768" y="28411"/>
                      <a:pt x="3303" y="30446"/>
                      <a:pt x="4804" y="31780"/>
                    </a:cubicBezTo>
                    <a:cubicBezTo>
                      <a:pt x="7839" y="34482"/>
                      <a:pt x="11309" y="36650"/>
                      <a:pt x="15045" y="38185"/>
                    </a:cubicBezTo>
                    <a:cubicBezTo>
                      <a:pt x="16412" y="38718"/>
                      <a:pt x="17813" y="39185"/>
                      <a:pt x="18881" y="40186"/>
                    </a:cubicBezTo>
                    <a:cubicBezTo>
                      <a:pt x="19948" y="41187"/>
                      <a:pt x="20549" y="42855"/>
                      <a:pt x="19848" y="44155"/>
                    </a:cubicBezTo>
                    <a:cubicBezTo>
                      <a:pt x="19309" y="45131"/>
                      <a:pt x="18158" y="45573"/>
                      <a:pt x="17017" y="45573"/>
                    </a:cubicBezTo>
                    <a:cubicBezTo>
                      <a:pt x="16676" y="45573"/>
                      <a:pt x="16335" y="45533"/>
                      <a:pt x="16012" y="45456"/>
                    </a:cubicBezTo>
                    <a:cubicBezTo>
                      <a:pt x="14578" y="45156"/>
                      <a:pt x="13343" y="44322"/>
                      <a:pt x="12009" y="43789"/>
                    </a:cubicBezTo>
                    <a:cubicBezTo>
                      <a:pt x="11010" y="43375"/>
                      <a:pt x="9882" y="43138"/>
                      <a:pt x="8782" y="43138"/>
                    </a:cubicBezTo>
                    <a:cubicBezTo>
                      <a:pt x="7129" y="43138"/>
                      <a:pt x="5539" y="43674"/>
                      <a:pt x="4537" y="44956"/>
                    </a:cubicBezTo>
                    <a:cubicBezTo>
                      <a:pt x="3403" y="46357"/>
                      <a:pt x="3236" y="48359"/>
                      <a:pt x="3737" y="50093"/>
                    </a:cubicBezTo>
                    <a:cubicBezTo>
                      <a:pt x="4204" y="51828"/>
                      <a:pt x="5271" y="53329"/>
                      <a:pt x="6372" y="54763"/>
                    </a:cubicBezTo>
                    <a:cubicBezTo>
                      <a:pt x="10275" y="59667"/>
                      <a:pt x="15345" y="63669"/>
                      <a:pt x="21149" y="65904"/>
                    </a:cubicBezTo>
                    <a:cubicBezTo>
                      <a:pt x="24669" y="67252"/>
                      <a:pt x="28044" y="68054"/>
                      <a:pt x="31463" y="68054"/>
                    </a:cubicBezTo>
                    <a:cubicBezTo>
                      <a:pt x="33714" y="68054"/>
                      <a:pt x="35984" y="67706"/>
                      <a:pt x="38328" y="66938"/>
                    </a:cubicBezTo>
                    <a:cubicBezTo>
                      <a:pt x="48102" y="60601"/>
                      <a:pt x="50670" y="48325"/>
                      <a:pt x="50670" y="37184"/>
                    </a:cubicBezTo>
                    <a:cubicBezTo>
                      <a:pt x="50670" y="35316"/>
                      <a:pt x="50937" y="33381"/>
                      <a:pt x="50136" y="31713"/>
                    </a:cubicBezTo>
                    <a:cubicBezTo>
                      <a:pt x="49474" y="30416"/>
                      <a:pt x="48055" y="29391"/>
                      <a:pt x="46664" y="29391"/>
                    </a:cubicBezTo>
                    <a:cubicBezTo>
                      <a:pt x="46303" y="29391"/>
                      <a:pt x="45944" y="29460"/>
                      <a:pt x="45600" y="29612"/>
                    </a:cubicBezTo>
                    <a:cubicBezTo>
                      <a:pt x="44199" y="30212"/>
                      <a:pt x="43532" y="31780"/>
                      <a:pt x="42698" y="33081"/>
                    </a:cubicBezTo>
                    <a:cubicBezTo>
                      <a:pt x="41630" y="34815"/>
                      <a:pt x="40062" y="36216"/>
                      <a:pt x="38228" y="37117"/>
                    </a:cubicBezTo>
                    <a:cubicBezTo>
                      <a:pt x="37512" y="37455"/>
                      <a:pt x="36701" y="37698"/>
                      <a:pt x="35916" y="37698"/>
                    </a:cubicBezTo>
                    <a:cubicBezTo>
                      <a:pt x="35384" y="37698"/>
                      <a:pt x="34863" y="37587"/>
                      <a:pt x="34392" y="37317"/>
                    </a:cubicBezTo>
                    <a:cubicBezTo>
                      <a:pt x="32824" y="36383"/>
                      <a:pt x="32724" y="34148"/>
                      <a:pt x="32791" y="32314"/>
                    </a:cubicBezTo>
                    <a:lnTo>
                      <a:pt x="33191" y="22006"/>
                    </a:lnTo>
                    <a:cubicBezTo>
                      <a:pt x="33291" y="20138"/>
                      <a:pt x="33358" y="18270"/>
                      <a:pt x="32824" y="16502"/>
                    </a:cubicBezTo>
                    <a:cubicBezTo>
                      <a:pt x="32324" y="14734"/>
                      <a:pt x="31089" y="13067"/>
                      <a:pt x="29355" y="12499"/>
                    </a:cubicBezTo>
                    <a:cubicBezTo>
                      <a:pt x="29027" y="12399"/>
                      <a:pt x="28682" y="12350"/>
                      <a:pt x="28336" y="12350"/>
                    </a:cubicBezTo>
                    <a:cubicBezTo>
                      <a:pt x="26851" y="12350"/>
                      <a:pt x="25337" y="13240"/>
                      <a:pt x="24985" y="14701"/>
                    </a:cubicBezTo>
                    <a:cubicBezTo>
                      <a:pt x="24818" y="15435"/>
                      <a:pt x="24952" y="16202"/>
                      <a:pt x="24852" y="16969"/>
                    </a:cubicBezTo>
                    <a:cubicBezTo>
                      <a:pt x="24785" y="17737"/>
                      <a:pt x="24385" y="18571"/>
                      <a:pt x="23651" y="18771"/>
                    </a:cubicBezTo>
                    <a:cubicBezTo>
                      <a:pt x="23547" y="18799"/>
                      <a:pt x="23444" y="18812"/>
                      <a:pt x="23341" y="18812"/>
                    </a:cubicBezTo>
                    <a:cubicBezTo>
                      <a:pt x="22714" y="18812"/>
                      <a:pt x="22108" y="18329"/>
                      <a:pt x="21649" y="17870"/>
                    </a:cubicBezTo>
                    <a:cubicBezTo>
                      <a:pt x="19815" y="15935"/>
                      <a:pt x="18614" y="13467"/>
                      <a:pt x="17480" y="11065"/>
                    </a:cubicBezTo>
                    <a:cubicBezTo>
                      <a:pt x="16379" y="8630"/>
                      <a:pt x="15278" y="6128"/>
                      <a:pt x="13610" y="4060"/>
                    </a:cubicBezTo>
                    <a:cubicBezTo>
                      <a:pt x="11942" y="1959"/>
                      <a:pt x="9607" y="257"/>
                      <a:pt x="6972" y="24"/>
                    </a:cubicBezTo>
                    <a:cubicBezTo>
                      <a:pt x="6796" y="8"/>
                      <a:pt x="6618" y="1"/>
                      <a:pt x="644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280;p66">
                <a:extLst>
                  <a:ext uri="{FF2B5EF4-FFF2-40B4-BE49-F238E27FC236}">
                    <a16:creationId xmlns:a16="http://schemas.microsoft.com/office/drawing/2014/main" id="{7102D55B-9973-B9BB-01B8-3DD78E14D8D9}"/>
                  </a:ext>
                </a:extLst>
              </p:cNvPr>
              <p:cNvSpPr/>
              <p:nvPr/>
            </p:nvSpPr>
            <p:spPr>
              <a:xfrm>
                <a:off x="78103" y="3610572"/>
                <a:ext cx="764787" cy="1491786"/>
              </a:xfrm>
              <a:custGeom>
                <a:avLst/>
                <a:gdLst/>
                <a:ahLst/>
                <a:cxnLst/>
                <a:rect l="l" t="t" r="r" b="b"/>
                <a:pathLst>
                  <a:path w="33758" h="65848" extrusionOk="0">
                    <a:moveTo>
                      <a:pt x="0" y="1"/>
                    </a:moveTo>
                    <a:cubicBezTo>
                      <a:pt x="67" y="67"/>
                      <a:pt x="134" y="101"/>
                      <a:pt x="200" y="167"/>
                    </a:cubicBezTo>
                    <a:lnTo>
                      <a:pt x="734" y="668"/>
                    </a:lnTo>
                    <a:cubicBezTo>
                      <a:pt x="1201" y="1135"/>
                      <a:pt x="1868" y="1769"/>
                      <a:pt x="2736" y="2636"/>
                    </a:cubicBezTo>
                    <a:cubicBezTo>
                      <a:pt x="5204" y="5071"/>
                      <a:pt x="7472" y="7706"/>
                      <a:pt x="9540" y="10475"/>
                    </a:cubicBezTo>
                    <a:cubicBezTo>
                      <a:pt x="10841" y="12243"/>
                      <a:pt x="12209" y="14244"/>
                      <a:pt x="13643" y="16379"/>
                    </a:cubicBezTo>
                    <a:cubicBezTo>
                      <a:pt x="15044" y="18514"/>
                      <a:pt x="16545" y="20882"/>
                      <a:pt x="18047" y="23351"/>
                    </a:cubicBezTo>
                    <a:cubicBezTo>
                      <a:pt x="19614" y="25953"/>
                      <a:pt x="21049" y="28654"/>
                      <a:pt x="22316" y="31390"/>
                    </a:cubicBezTo>
                    <a:cubicBezTo>
                      <a:pt x="22983" y="32824"/>
                      <a:pt x="23584" y="34325"/>
                      <a:pt x="24184" y="35860"/>
                    </a:cubicBezTo>
                    <a:lnTo>
                      <a:pt x="25986" y="40496"/>
                    </a:lnTo>
                    <a:cubicBezTo>
                      <a:pt x="28287" y="46367"/>
                      <a:pt x="30289" y="52371"/>
                      <a:pt x="31956" y="58476"/>
                    </a:cubicBezTo>
                    <a:cubicBezTo>
                      <a:pt x="33424" y="64113"/>
                      <a:pt x="33224" y="61445"/>
                      <a:pt x="33524" y="65848"/>
                    </a:cubicBezTo>
                    <a:lnTo>
                      <a:pt x="33758" y="65848"/>
                    </a:lnTo>
                    <a:cubicBezTo>
                      <a:pt x="33524" y="61411"/>
                      <a:pt x="33724" y="64080"/>
                      <a:pt x="32257" y="58409"/>
                    </a:cubicBezTo>
                    <a:cubicBezTo>
                      <a:pt x="30622" y="52271"/>
                      <a:pt x="28621" y="46267"/>
                      <a:pt x="26319" y="40396"/>
                    </a:cubicBezTo>
                    <a:cubicBezTo>
                      <a:pt x="25685" y="38828"/>
                      <a:pt x="25085" y="37261"/>
                      <a:pt x="24484" y="35726"/>
                    </a:cubicBezTo>
                    <a:cubicBezTo>
                      <a:pt x="23884" y="34225"/>
                      <a:pt x="23317" y="32691"/>
                      <a:pt x="22650" y="31256"/>
                    </a:cubicBezTo>
                    <a:cubicBezTo>
                      <a:pt x="21349" y="28488"/>
                      <a:pt x="19915" y="25786"/>
                      <a:pt x="18313" y="23184"/>
                    </a:cubicBezTo>
                    <a:cubicBezTo>
                      <a:pt x="16812" y="20682"/>
                      <a:pt x="15311" y="18380"/>
                      <a:pt x="13877" y="16212"/>
                    </a:cubicBezTo>
                    <a:cubicBezTo>
                      <a:pt x="12443" y="14077"/>
                      <a:pt x="11075" y="12076"/>
                      <a:pt x="9741" y="10341"/>
                    </a:cubicBezTo>
                    <a:cubicBezTo>
                      <a:pt x="7639" y="7573"/>
                      <a:pt x="5337" y="4971"/>
                      <a:pt x="2836" y="2536"/>
                    </a:cubicBezTo>
                    <a:cubicBezTo>
                      <a:pt x="1968" y="1702"/>
                      <a:pt x="1268" y="1068"/>
                      <a:pt x="768" y="634"/>
                    </a:cubicBezTo>
                    <a:lnTo>
                      <a:pt x="200" y="134"/>
                    </a:lnTo>
                    <a:cubicBezTo>
                      <a:pt x="134" y="67"/>
                      <a:pt x="67" y="34"/>
                      <a:pt x="0"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281;p66">
                <a:extLst>
                  <a:ext uri="{FF2B5EF4-FFF2-40B4-BE49-F238E27FC236}">
                    <a16:creationId xmlns:a16="http://schemas.microsoft.com/office/drawing/2014/main" id="{F959D9FB-0689-6739-115F-7527967E8EC6}"/>
                  </a:ext>
                </a:extLst>
              </p:cNvPr>
              <p:cNvSpPr/>
              <p:nvPr/>
            </p:nvSpPr>
            <p:spPr>
              <a:xfrm>
                <a:off x="588203" y="3859958"/>
                <a:ext cx="77095" cy="457971"/>
              </a:xfrm>
              <a:custGeom>
                <a:avLst/>
                <a:gdLst/>
                <a:ahLst/>
                <a:cxnLst/>
                <a:rect l="l" t="t" r="r" b="b"/>
                <a:pathLst>
                  <a:path w="3403" h="20215" extrusionOk="0">
                    <a:moveTo>
                      <a:pt x="3403" y="0"/>
                    </a:moveTo>
                    <a:lnTo>
                      <a:pt x="3403" y="0"/>
                    </a:lnTo>
                    <a:cubicBezTo>
                      <a:pt x="3303" y="234"/>
                      <a:pt x="3203" y="501"/>
                      <a:pt x="3136" y="768"/>
                    </a:cubicBezTo>
                    <a:cubicBezTo>
                      <a:pt x="3003" y="1268"/>
                      <a:pt x="2836" y="2002"/>
                      <a:pt x="2602" y="2903"/>
                    </a:cubicBezTo>
                    <a:cubicBezTo>
                      <a:pt x="2202" y="4704"/>
                      <a:pt x="1768" y="7239"/>
                      <a:pt x="1368" y="10041"/>
                    </a:cubicBezTo>
                    <a:cubicBezTo>
                      <a:pt x="934" y="12843"/>
                      <a:pt x="668" y="15311"/>
                      <a:pt x="401" y="17246"/>
                    </a:cubicBezTo>
                    <a:cubicBezTo>
                      <a:pt x="267" y="18080"/>
                      <a:pt x="167" y="18814"/>
                      <a:pt x="67" y="19414"/>
                    </a:cubicBezTo>
                    <a:cubicBezTo>
                      <a:pt x="34" y="19681"/>
                      <a:pt x="0" y="19948"/>
                      <a:pt x="34" y="20215"/>
                    </a:cubicBezTo>
                    <a:cubicBezTo>
                      <a:pt x="134" y="19948"/>
                      <a:pt x="201" y="19715"/>
                      <a:pt x="234" y="19448"/>
                    </a:cubicBezTo>
                    <a:cubicBezTo>
                      <a:pt x="367" y="18914"/>
                      <a:pt x="501" y="18180"/>
                      <a:pt x="668" y="17280"/>
                    </a:cubicBezTo>
                    <a:cubicBezTo>
                      <a:pt x="968" y="15445"/>
                      <a:pt x="1335" y="12910"/>
                      <a:pt x="1735" y="10108"/>
                    </a:cubicBezTo>
                    <a:cubicBezTo>
                      <a:pt x="2102" y="7306"/>
                      <a:pt x="2502" y="4771"/>
                      <a:pt x="2869" y="2969"/>
                    </a:cubicBezTo>
                    <a:cubicBezTo>
                      <a:pt x="3036" y="2035"/>
                      <a:pt x="3169" y="1301"/>
                      <a:pt x="3269" y="801"/>
                    </a:cubicBezTo>
                    <a:cubicBezTo>
                      <a:pt x="3336" y="534"/>
                      <a:pt x="3403" y="267"/>
                      <a:pt x="3403"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282;p66">
                <a:extLst>
                  <a:ext uri="{FF2B5EF4-FFF2-40B4-BE49-F238E27FC236}">
                    <a16:creationId xmlns:a16="http://schemas.microsoft.com/office/drawing/2014/main" id="{BBBF9D9C-CD2B-5867-4640-7BF02722CC64}"/>
                  </a:ext>
                </a:extLst>
              </p:cNvPr>
              <p:cNvSpPr/>
              <p:nvPr/>
            </p:nvSpPr>
            <p:spPr>
              <a:xfrm>
                <a:off x="54677" y="4198696"/>
                <a:ext cx="534296" cy="119233"/>
              </a:xfrm>
              <a:custGeom>
                <a:avLst/>
                <a:gdLst/>
                <a:ahLst/>
                <a:cxnLst/>
                <a:rect l="l" t="t" r="r" b="b"/>
                <a:pathLst>
                  <a:path w="23584" h="5263" extrusionOk="0">
                    <a:moveTo>
                      <a:pt x="484" y="1"/>
                    </a:moveTo>
                    <a:cubicBezTo>
                      <a:pt x="325" y="1"/>
                      <a:pt x="167" y="9"/>
                      <a:pt x="0" y="26"/>
                    </a:cubicBezTo>
                    <a:cubicBezTo>
                      <a:pt x="300" y="93"/>
                      <a:pt x="634" y="159"/>
                      <a:pt x="934" y="159"/>
                    </a:cubicBezTo>
                    <a:cubicBezTo>
                      <a:pt x="1568" y="259"/>
                      <a:pt x="2435" y="359"/>
                      <a:pt x="3503" y="526"/>
                    </a:cubicBezTo>
                    <a:cubicBezTo>
                      <a:pt x="5671" y="826"/>
                      <a:pt x="8673" y="1360"/>
                      <a:pt x="11909" y="2094"/>
                    </a:cubicBezTo>
                    <a:cubicBezTo>
                      <a:pt x="15178" y="2828"/>
                      <a:pt x="18080" y="3595"/>
                      <a:pt x="20181" y="4229"/>
                    </a:cubicBezTo>
                    <a:cubicBezTo>
                      <a:pt x="21249" y="4562"/>
                      <a:pt x="22083" y="4829"/>
                      <a:pt x="22650" y="4996"/>
                    </a:cubicBezTo>
                    <a:cubicBezTo>
                      <a:pt x="22950" y="5130"/>
                      <a:pt x="23250" y="5196"/>
                      <a:pt x="23584" y="5263"/>
                    </a:cubicBezTo>
                    <a:cubicBezTo>
                      <a:pt x="23317" y="5096"/>
                      <a:pt x="23017" y="4996"/>
                      <a:pt x="22716" y="4896"/>
                    </a:cubicBezTo>
                    <a:cubicBezTo>
                      <a:pt x="22116" y="4663"/>
                      <a:pt x="21282" y="4362"/>
                      <a:pt x="20248" y="3995"/>
                    </a:cubicBezTo>
                    <a:cubicBezTo>
                      <a:pt x="18180" y="3328"/>
                      <a:pt x="15244" y="2494"/>
                      <a:pt x="11975" y="1760"/>
                    </a:cubicBezTo>
                    <a:cubicBezTo>
                      <a:pt x="9207" y="1093"/>
                      <a:pt x="6371" y="626"/>
                      <a:pt x="3536" y="259"/>
                    </a:cubicBezTo>
                    <a:cubicBezTo>
                      <a:pt x="2469" y="126"/>
                      <a:pt x="1568" y="59"/>
                      <a:pt x="968" y="26"/>
                    </a:cubicBezTo>
                    <a:cubicBezTo>
                      <a:pt x="801" y="9"/>
                      <a:pt x="642" y="1"/>
                      <a:pt x="48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283;p66">
                <a:extLst>
                  <a:ext uri="{FF2B5EF4-FFF2-40B4-BE49-F238E27FC236}">
                    <a16:creationId xmlns:a16="http://schemas.microsoft.com/office/drawing/2014/main" id="{024E18E2-321B-0DC7-AEC9-56D8CB16BF76}"/>
                  </a:ext>
                </a:extLst>
              </p:cNvPr>
              <p:cNvSpPr/>
              <p:nvPr/>
            </p:nvSpPr>
            <p:spPr>
              <a:xfrm>
                <a:off x="802813" y="4246135"/>
                <a:ext cx="293246" cy="677135"/>
              </a:xfrm>
              <a:custGeom>
                <a:avLst/>
                <a:gdLst/>
                <a:ahLst/>
                <a:cxnLst/>
                <a:rect l="l" t="t" r="r" b="b"/>
                <a:pathLst>
                  <a:path w="12944" h="29889" extrusionOk="0">
                    <a:moveTo>
                      <a:pt x="12943" y="0"/>
                    </a:moveTo>
                    <a:lnTo>
                      <a:pt x="12943" y="0"/>
                    </a:lnTo>
                    <a:cubicBezTo>
                      <a:pt x="12877" y="100"/>
                      <a:pt x="12843" y="200"/>
                      <a:pt x="12777" y="300"/>
                    </a:cubicBezTo>
                    <a:lnTo>
                      <a:pt x="12376" y="1134"/>
                    </a:lnTo>
                    <a:cubicBezTo>
                      <a:pt x="11976" y="1868"/>
                      <a:pt x="11476" y="2935"/>
                      <a:pt x="10842" y="4270"/>
                    </a:cubicBezTo>
                    <a:cubicBezTo>
                      <a:pt x="9608" y="6972"/>
                      <a:pt x="8040" y="10708"/>
                      <a:pt x="6339" y="14877"/>
                    </a:cubicBezTo>
                    <a:cubicBezTo>
                      <a:pt x="4637" y="19047"/>
                      <a:pt x="3070" y="22816"/>
                      <a:pt x="1902" y="25518"/>
                    </a:cubicBezTo>
                    <a:cubicBezTo>
                      <a:pt x="1302" y="26819"/>
                      <a:pt x="835" y="27920"/>
                      <a:pt x="468" y="28721"/>
                    </a:cubicBezTo>
                    <a:lnTo>
                      <a:pt x="101" y="29588"/>
                    </a:lnTo>
                    <a:cubicBezTo>
                      <a:pt x="68" y="29688"/>
                      <a:pt x="34" y="29788"/>
                      <a:pt x="1" y="29888"/>
                    </a:cubicBezTo>
                    <a:cubicBezTo>
                      <a:pt x="68" y="29788"/>
                      <a:pt x="134" y="29721"/>
                      <a:pt x="168" y="29621"/>
                    </a:cubicBezTo>
                    <a:lnTo>
                      <a:pt x="601" y="28787"/>
                    </a:lnTo>
                    <a:cubicBezTo>
                      <a:pt x="968" y="28053"/>
                      <a:pt x="1469" y="26953"/>
                      <a:pt x="2102" y="25618"/>
                    </a:cubicBezTo>
                    <a:cubicBezTo>
                      <a:pt x="3337" y="22950"/>
                      <a:pt x="4938" y="19180"/>
                      <a:pt x="6606" y="15011"/>
                    </a:cubicBezTo>
                    <a:cubicBezTo>
                      <a:pt x="8307" y="10841"/>
                      <a:pt x="9875" y="7105"/>
                      <a:pt x="11042" y="4370"/>
                    </a:cubicBezTo>
                    <a:cubicBezTo>
                      <a:pt x="11642" y="3069"/>
                      <a:pt x="12109" y="2001"/>
                      <a:pt x="12476" y="1201"/>
                    </a:cubicBezTo>
                    <a:cubicBezTo>
                      <a:pt x="12610" y="834"/>
                      <a:pt x="12743" y="567"/>
                      <a:pt x="12843" y="334"/>
                    </a:cubicBezTo>
                    <a:cubicBezTo>
                      <a:pt x="12910" y="234"/>
                      <a:pt x="12943" y="100"/>
                      <a:pt x="12943"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284;p66">
                <a:extLst>
                  <a:ext uri="{FF2B5EF4-FFF2-40B4-BE49-F238E27FC236}">
                    <a16:creationId xmlns:a16="http://schemas.microsoft.com/office/drawing/2014/main" id="{B04D0EAF-A650-56C2-432E-46F5155DAC7B}"/>
                  </a:ext>
                </a:extLst>
              </p:cNvPr>
              <p:cNvSpPr/>
              <p:nvPr/>
            </p:nvSpPr>
            <p:spPr>
              <a:xfrm>
                <a:off x="96227" y="4668560"/>
                <a:ext cx="706609" cy="254710"/>
              </a:xfrm>
              <a:custGeom>
                <a:avLst/>
                <a:gdLst/>
                <a:ahLst/>
                <a:cxnLst/>
                <a:rect l="l" t="t" r="r" b="b"/>
                <a:pathLst>
                  <a:path w="31190" h="11243" extrusionOk="0">
                    <a:moveTo>
                      <a:pt x="1" y="1"/>
                    </a:moveTo>
                    <a:lnTo>
                      <a:pt x="1" y="1"/>
                    </a:lnTo>
                    <a:cubicBezTo>
                      <a:pt x="101" y="67"/>
                      <a:pt x="201" y="134"/>
                      <a:pt x="301" y="134"/>
                    </a:cubicBezTo>
                    <a:lnTo>
                      <a:pt x="1235" y="501"/>
                    </a:lnTo>
                    <a:lnTo>
                      <a:pt x="4537" y="1702"/>
                    </a:lnTo>
                    <a:cubicBezTo>
                      <a:pt x="7373" y="2703"/>
                      <a:pt x="11242" y="4170"/>
                      <a:pt x="15545" y="5772"/>
                    </a:cubicBezTo>
                    <a:cubicBezTo>
                      <a:pt x="19815" y="7406"/>
                      <a:pt x="23718" y="8807"/>
                      <a:pt x="26553" y="9774"/>
                    </a:cubicBezTo>
                    <a:cubicBezTo>
                      <a:pt x="27988" y="10275"/>
                      <a:pt x="29122" y="10642"/>
                      <a:pt x="29922" y="10875"/>
                    </a:cubicBezTo>
                    <a:lnTo>
                      <a:pt x="30856" y="11175"/>
                    </a:lnTo>
                    <a:cubicBezTo>
                      <a:pt x="30956" y="11209"/>
                      <a:pt x="31056" y="11242"/>
                      <a:pt x="31190" y="11242"/>
                    </a:cubicBezTo>
                    <a:cubicBezTo>
                      <a:pt x="31090" y="11175"/>
                      <a:pt x="30990" y="11142"/>
                      <a:pt x="30890" y="11109"/>
                    </a:cubicBezTo>
                    <a:lnTo>
                      <a:pt x="29956" y="10775"/>
                    </a:lnTo>
                    <a:lnTo>
                      <a:pt x="26620" y="9574"/>
                    </a:lnTo>
                    <a:cubicBezTo>
                      <a:pt x="23818" y="8540"/>
                      <a:pt x="19948" y="7072"/>
                      <a:pt x="15645" y="5471"/>
                    </a:cubicBezTo>
                    <a:cubicBezTo>
                      <a:pt x="11376" y="3837"/>
                      <a:pt x="7473" y="2436"/>
                      <a:pt x="4638" y="1468"/>
                    </a:cubicBezTo>
                    <a:cubicBezTo>
                      <a:pt x="3203" y="968"/>
                      <a:pt x="2069" y="601"/>
                      <a:pt x="1268" y="368"/>
                    </a:cubicBezTo>
                    <a:lnTo>
                      <a:pt x="334" y="101"/>
                    </a:lnTo>
                    <a:cubicBezTo>
                      <a:pt x="234" y="34"/>
                      <a:pt x="134" y="34"/>
                      <a:pt x="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285;p66">
                <a:extLst>
                  <a:ext uri="{FF2B5EF4-FFF2-40B4-BE49-F238E27FC236}">
                    <a16:creationId xmlns:a16="http://schemas.microsoft.com/office/drawing/2014/main" id="{12AC1C97-1657-E0B3-2C0E-125FCB37108F}"/>
                  </a:ext>
                </a:extLst>
              </p:cNvPr>
              <p:cNvSpPr/>
              <p:nvPr/>
            </p:nvSpPr>
            <p:spPr>
              <a:xfrm>
                <a:off x="1482192" y="2957881"/>
                <a:ext cx="1316097" cy="2152791"/>
              </a:xfrm>
              <a:custGeom>
                <a:avLst/>
                <a:gdLst/>
                <a:ahLst/>
                <a:cxnLst/>
                <a:rect l="l" t="t" r="r" b="b"/>
                <a:pathLst>
                  <a:path w="58093" h="95025" extrusionOk="0">
                    <a:moveTo>
                      <a:pt x="51313" y="0"/>
                    </a:moveTo>
                    <a:cubicBezTo>
                      <a:pt x="49517" y="0"/>
                      <a:pt x="46120" y="1270"/>
                      <a:pt x="42898" y="9463"/>
                    </a:cubicBezTo>
                    <a:cubicBezTo>
                      <a:pt x="38262" y="21305"/>
                      <a:pt x="36727" y="28043"/>
                      <a:pt x="36727" y="28043"/>
                    </a:cubicBezTo>
                    <a:cubicBezTo>
                      <a:pt x="36727" y="28043"/>
                      <a:pt x="35925" y="29586"/>
                      <a:pt x="34724" y="29586"/>
                    </a:cubicBezTo>
                    <a:cubicBezTo>
                      <a:pt x="34396" y="29586"/>
                      <a:pt x="34038" y="29471"/>
                      <a:pt x="33658" y="29178"/>
                    </a:cubicBezTo>
                    <a:cubicBezTo>
                      <a:pt x="32086" y="27961"/>
                      <a:pt x="29801" y="24503"/>
                      <a:pt x="27415" y="24503"/>
                    </a:cubicBezTo>
                    <a:cubicBezTo>
                      <a:pt x="27118" y="24503"/>
                      <a:pt x="26819" y="24556"/>
                      <a:pt x="26520" y="24674"/>
                    </a:cubicBezTo>
                    <a:cubicBezTo>
                      <a:pt x="23751" y="25775"/>
                      <a:pt x="23117" y="29077"/>
                      <a:pt x="24118" y="33714"/>
                    </a:cubicBezTo>
                    <a:cubicBezTo>
                      <a:pt x="25119" y="38384"/>
                      <a:pt x="26953" y="48625"/>
                      <a:pt x="27120" y="49559"/>
                    </a:cubicBezTo>
                    <a:cubicBezTo>
                      <a:pt x="27253" y="50304"/>
                      <a:pt x="27025" y="51348"/>
                      <a:pt x="26232" y="51348"/>
                    </a:cubicBezTo>
                    <a:cubicBezTo>
                      <a:pt x="26031" y="51348"/>
                      <a:pt x="25795" y="51281"/>
                      <a:pt x="25519" y="51127"/>
                    </a:cubicBezTo>
                    <a:cubicBezTo>
                      <a:pt x="24467" y="50548"/>
                      <a:pt x="19168" y="45784"/>
                      <a:pt x="15353" y="45784"/>
                    </a:cubicBezTo>
                    <a:cubicBezTo>
                      <a:pt x="14328" y="45784"/>
                      <a:pt x="13410" y="46128"/>
                      <a:pt x="12710" y="46990"/>
                    </a:cubicBezTo>
                    <a:cubicBezTo>
                      <a:pt x="9408" y="51093"/>
                      <a:pt x="14344" y="63569"/>
                      <a:pt x="14845" y="64936"/>
                    </a:cubicBezTo>
                    <a:cubicBezTo>
                      <a:pt x="15379" y="66304"/>
                      <a:pt x="15145" y="66938"/>
                      <a:pt x="14511" y="67338"/>
                    </a:cubicBezTo>
                    <a:cubicBezTo>
                      <a:pt x="14466" y="67369"/>
                      <a:pt x="14412" y="67384"/>
                      <a:pt x="14349" y="67384"/>
                    </a:cubicBezTo>
                    <a:cubicBezTo>
                      <a:pt x="13524" y="67384"/>
                      <a:pt x="11206" y="64859"/>
                      <a:pt x="8974" y="62968"/>
                    </a:cubicBezTo>
                    <a:cubicBezTo>
                      <a:pt x="7389" y="61626"/>
                      <a:pt x="5485" y="60341"/>
                      <a:pt x="3875" y="60341"/>
                    </a:cubicBezTo>
                    <a:cubicBezTo>
                      <a:pt x="3045" y="60341"/>
                      <a:pt x="2292" y="60683"/>
                      <a:pt x="1702" y="61534"/>
                    </a:cubicBezTo>
                    <a:cubicBezTo>
                      <a:pt x="1" y="64069"/>
                      <a:pt x="334" y="73743"/>
                      <a:pt x="11042" y="88520"/>
                    </a:cubicBezTo>
                    <a:lnTo>
                      <a:pt x="16479" y="95025"/>
                    </a:lnTo>
                    <a:lnTo>
                      <a:pt x="24852" y="93724"/>
                    </a:lnTo>
                    <a:cubicBezTo>
                      <a:pt x="42698" y="89854"/>
                      <a:pt x="49369" y="82816"/>
                      <a:pt x="49770" y="79814"/>
                    </a:cubicBezTo>
                    <a:cubicBezTo>
                      <a:pt x="50170" y="76778"/>
                      <a:pt x="46567" y="76145"/>
                      <a:pt x="43399" y="76044"/>
                    </a:cubicBezTo>
                    <a:cubicBezTo>
                      <a:pt x="43137" y="76039"/>
                      <a:pt x="42872" y="76037"/>
                      <a:pt x="42605" y="76037"/>
                    </a:cubicBezTo>
                    <a:cubicBezTo>
                      <a:pt x="41271" y="76037"/>
                      <a:pt x="39897" y="76094"/>
                      <a:pt x="38779" y="76094"/>
                    </a:cubicBezTo>
                    <a:cubicBezTo>
                      <a:pt x="37436" y="76094"/>
                      <a:pt x="36460" y="76011"/>
                      <a:pt x="36360" y="75644"/>
                    </a:cubicBezTo>
                    <a:cubicBezTo>
                      <a:pt x="36160" y="74910"/>
                      <a:pt x="36427" y="74276"/>
                      <a:pt x="37728" y="73609"/>
                    </a:cubicBezTo>
                    <a:cubicBezTo>
                      <a:pt x="38995" y="72909"/>
                      <a:pt x="51004" y="66905"/>
                      <a:pt x="51271" y="61667"/>
                    </a:cubicBezTo>
                    <a:cubicBezTo>
                      <a:pt x="51504" y="56397"/>
                      <a:pt x="40463" y="56530"/>
                      <a:pt x="38929" y="56197"/>
                    </a:cubicBezTo>
                    <a:cubicBezTo>
                      <a:pt x="37428" y="55863"/>
                      <a:pt x="38061" y="54529"/>
                      <a:pt x="38795" y="53962"/>
                    </a:cubicBezTo>
                    <a:cubicBezTo>
                      <a:pt x="39529" y="53395"/>
                      <a:pt x="47735" y="46957"/>
                      <a:pt x="51571" y="44155"/>
                    </a:cubicBezTo>
                    <a:cubicBezTo>
                      <a:pt x="55440" y="41353"/>
                      <a:pt x="57142" y="38484"/>
                      <a:pt x="55807" y="35816"/>
                    </a:cubicBezTo>
                    <a:cubicBezTo>
                      <a:pt x="55143" y="34504"/>
                      <a:pt x="53575" y="34202"/>
                      <a:pt x="51901" y="34202"/>
                    </a:cubicBezTo>
                    <a:cubicBezTo>
                      <a:pt x="50465" y="34202"/>
                      <a:pt x="48952" y="34425"/>
                      <a:pt x="47865" y="34425"/>
                    </a:cubicBezTo>
                    <a:cubicBezTo>
                      <a:pt x="47738" y="34425"/>
                      <a:pt x="47616" y="34421"/>
                      <a:pt x="47501" y="34415"/>
                    </a:cubicBezTo>
                    <a:cubicBezTo>
                      <a:pt x="45233" y="34281"/>
                      <a:pt x="45967" y="31546"/>
                      <a:pt x="45967" y="31546"/>
                    </a:cubicBezTo>
                    <a:cubicBezTo>
                      <a:pt x="45967" y="31546"/>
                      <a:pt x="49303" y="25475"/>
                      <a:pt x="53739" y="13533"/>
                    </a:cubicBezTo>
                    <a:cubicBezTo>
                      <a:pt x="58092" y="1728"/>
                      <a:pt x="52600" y="256"/>
                      <a:pt x="52474" y="224"/>
                    </a:cubicBezTo>
                    <a:lnTo>
                      <a:pt x="52474" y="224"/>
                    </a:lnTo>
                    <a:lnTo>
                      <a:pt x="52605" y="257"/>
                    </a:lnTo>
                    <a:cubicBezTo>
                      <a:pt x="52605" y="257"/>
                      <a:pt x="52121" y="0"/>
                      <a:pt x="51313"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286;p66">
                <a:extLst>
                  <a:ext uri="{FF2B5EF4-FFF2-40B4-BE49-F238E27FC236}">
                    <a16:creationId xmlns:a16="http://schemas.microsoft.com/office/drawing/2014/main" id="{E0A0AF75-EB22-392B-7135-7A2718BA6804}"/>
                  </a:ext>
                </a:extLst>
              </p:cNvPr>
              <p:cNvSpPr/>
              <p:nvPr/>
            </p:nvSpPr>
            <p:spPr>
              <a:xfrm>
                <a:off x="1859307" y="3202487"/>
                <a:ext cx="718685" cy="1868131"/>
              </a:xfrm>
              <a:custGeom>
                <a:avLst/>
                <a:gdLst/>
                <a:ahLst/>
                <a:cxnLst/>
                <a:rect l="l" t="t" r="r" b="b"/>
                <a:pathLst>
                  <a:path w="31723" h="82460" extrusionOk="0">
                    <a:moveTo>
                      <a:pt x="31723" y="1"/>
                    </a:moveTo>
                    <a:lnTo>
                      <a:pt x="31723" y="1"/>
                    </a:lnTo>
                    <a:cubicBezTo>
                      <a:pt x="31723" y="1"/>
                      <a:pt x="31656" y="67"/>
                      <a:pt x="31589" y="234"/>
                    </a:cubicBezTo>
                    <a:lnTo>
                      <a:pt x="31322" y="968"/>
                    </a:lnTo>
                    <a:lnTo>
                      <a:pt x="30255" y="3803"/>
                    </a:lnTo>
                    <a:lnTo>
                      <a:pt x="26319" y="14144"/>
                    </a:lnTo>
                    <a:cubicBezTo>
                      <a:pt x="22983" y="22884"/>
                      <a:pt x="18313" y="34926"/>
                      <a:pt x="13143" y="48235"/>
                    </a:cubicBezTo>
                    <a:cubicBezTo>
                      <a:pt x="7939" y="61578"/>
                      <a:pt x="3302" y="73620"/>
                      <a:pt x="0" y="82393"/>
                    </a:cubicBezTo>
                    <a:lnTo>
                      <a:pt x="200" y="82460"/>
                    </a:lnTo>
                    <a:cubicBezTo>
                      <a:pt x="3536" y="73720"/>
                      <a:pt x="8173" y="61645"/>
                      <a:pt x="13376" y="48335"/>
                    </a:cubicBezTo>
                    <a:cubicBezTo>
                      <a:pt x="18547" y="35026"/>
                      <a:pt x="23183" y="22984"/>
                      <a:pt x="26486" y="14211"/>
                    </a:cubicBezTo>
                    <a:cubicBezTo>
                      <a:pt x="28120" y="9841"/>
                      <a:pt x="29454" y="6272"/>
                      <a:pt x="30355" y="3837"/>
                    </a:cubicBezTo>
                    <a:lnTo>
                      <a:pt x="31356" y="1001"/>
                    </a:lnTo>
                    <a:lnTo>
                      <a:pt x="31623" y="268"/>
                    </a:lnTo>
                    <a:cubicBezTo>
                      <a:pt x="31723" y="101"/>
                      <a:pt x="31723" y="1"/>
                      <a:pt x="31723"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287;p66">
                <a:extLst>
                  <a:ext uri="{FF2B5EF4-FFF2-40B4-BE49-F238E27FC236}">
                    <a16:creationId xmlns:a16="http://schemas.microsoft.com/office/drawing/2014/main" id="{7620B561-0084-04A8-508E-1CD9F8C82443}"/>
                  </a:ext>
                </a:extLst>
              </p:cNvPr>
              <p:cNvSpPr/>
              <p:nvPr/>
            </p:nvSpPr>
            <p:spPr>
              <a:xfrm>
                <a:off x="2160822" y="3650626"/>
                <a:ext cx="119437" cy="331782"/>
              </a:xfrm>
              <a:custGeom>
                <a:avLst/>
                <a:gdLst/>
                <a:ahLst/>
                <a:cxnLst/>
                <a:rect l="l" t="t" r="r" b="b"/>
                <a:pathLst>
                  <a:path w="5272" h="14645" extrusionOk="0">
                    <a:moveTo>
                      <a:pt x="1" y="1"/>
                    </a:moveTo>
                    <a:cubicBezTo>
                      <a:pt x="34" y="201"/>
                      <a:pt x="101" y="401"/>
                      <a:pt x="167" y="601"/>
                    </a:cubicBezTo>
                    <a:lnTo>
                      <a:pt x="734" y="2169"/>
                    </a:lnTo>
                    <a:lnTo>
                      <a:pt x="2536" y="7372"/>
                    </a:lnTo>
                    <a:cubicBezTo>
                      <a:pt x="3236" y="9374"/>
                      <a:pt x="3870" y="11209"/>
                      <a:pt x="4370" y="12543"/>
                    </a:cubicBezTo>
                    <a:cubicBezTo>
                      <a:pt x="4604" y="13210"/>
                      <a:pt x="4837" y="13710"/>
                      <a:pt x="5004" y="14077"/>
                    </a:cubicBezTo>
                    <a:cubicBezTo>
                      <a:pt x="5071" y="14277"/>
                      <a:pt x="5138" y="14444"/>
                      <a:pt x="5271" y="14644"/>
                    </a:cubicBezTo>
                    <a:cubicBezTo>
                      <a:pt x="5238" y="14444"/>
                      <a:pt x="5171" y="14244"/>
                      <a:pt x="5071" y="14044"/>
                    </a:cubicBezTo>
                    <a:lnTo>
                      <a:pt x="4537" y="12476"/>
                    </a:lnTo>
                    <a:cubicBezTo>
                      <a:pt x="4070" y="11075"/>
                      <a:pt x="3470" y="9307"/>
                      <a:pt x="2769" y="7272"/>
                    </a:cubicBezTo>
                    <a:cubicBezTo>
                      <a:pt x="2069" y="5238"/>
                      <a:pt x="1435" y="3403"/>
                      <a:pt x="901" y="2102"/>
                    </a:cubicBezTo>
                    <a:cubicBezTo>
                      <a:pt x="634" y="1435"/>
                      <a:pt x="434" y="935"/>
                      <a:pt x="267" y="568"/>
                    </a:cubicBezTo>
                    <a:cubicBezTo>
                      <a:pt x="201" y="367"/>
                      <a:pt x="101" y="201"/>
                      <a:pt x="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288;p66">
                <a:extLst>
                  <a:ext uri="{FF2B5EF4-FFF2-40B4-BE49-F238E27FC236}">
                    <a16:creationId xmlns:a16="http://schemas.microsoft.com/office/drawing/2014/main" id="{629BE1BB-5196-2146-4B62-5463F0E2B64F}"/>
                  </a:ext>
                </a:extLst>
              </p:cNvPr>
              <p:cNvSpPr/>
              <p:nvPr/>
            </p:nvSpPr>
            <p:spPr>
              <a:xfrm>
                <a:off x="2297613" y="3834222"/>
                <a:ext cx="378633" cy="149750"/>
              </a:xfrm>
              <a:custGeom>
                <a:avLst/>
                <a:gdLst/>
                <a:ahLst/>
                <a:cxnLst/>
                <a:rect l="l" t="t" r="r" b="b"/>
                <a:pathLst>
                  <a:path w="16713" h="6610" extrusionOk="0">
                    <a:moveTo>
                      <a:pt x="16671" y="0"/>
                    </a:moveTo>
                    <a:cubicBezTo>
                      <a:pt x="16476" y="0"/>
                      <a:pt x="12774" y="1410"/>
                      <a:pt x="8306" y="3171"/>
                    </a:cubicBezTo>
                    <a:cubicBezTo>
                      <a:pt x="3703" y="5006"/>
                      <a:pt x="0" y="6540"/>
                      <a:pt x="0" y="6607"/>
                    </a:cubicBezTo>
                    <a:cubicBezTo>
                      <a:pt x="1" y="6609"/>
                      <a:pt x="4" y="6609"/>
                      <a:pt x="8" y="6609"/>
                    </a:cubicBezTo>
                    <a:cubicBezTo>
                      <a:pt x="203" y="6609"/>
                      <a:pt x="3905" y="5198"/>
                      <a:pt x="8373" y="3405"/>
                    </a:cubicBezTo>
                    <a:cubicBezTo>
                      <a:pt x="12976" y="1604"/>
                      <a:pt x="16712" y="69"/>
                      <a:pt x="16679" y="2"/>
                    </a:cubicBezTo>
                    <a:cubicBezTo>
                      <a:pt x="16678" y="1"/>
                      <a:pt x="16675" y="0"/>
                      <a:pt x="1667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289;p66">
                <a:extLst>
                  <a:ext uri="{FF2B5EF4-FFF2-40B4-BE49-F238E27FC236}">
                    <a16:creationId xmlns:a16="http://schemas.microsoft.com/office/drawing/2014/main" id="{97106583-6452-42A3-551D-9F74AA0032F9}"/>
                  </a:ext>
                </a:extLst>
              </p:cNvPr>
              <p:cNvSpPr/>
              <p:nvPr/>
            </p:nvSpPr>
            <p:spPr>
              <a:xfrm>
                <a:off x="2097343" y="4390470"/>
                <a:ext cx="355208" cy="48957"/>
              </a:xfrm>
              <a:custGeom>
                <a:avLst/>
                <a:gdLst/>
                <a:ahLst/>
                <a:cxnLst/>
                <a:rect l="l" t="t" r="r" b="b"/>
                <a:pathLst>
                  <a:path w="15679" h="2161" extrusionOk="0">
                    <a:moveTo>
                      <a:pt x="15678" y="0"/>
                    </a:moveTo>
                    <a:cubicBezTo>
                      <a:pt x="15478" y="0"/>
                      <a:pt x="15245" y="0"/>
                      <a:pt x="15045" y="67"/>
                    </a:cubicBezTo>
                    <a:lnTo>
                      <a:pt x="13377" y="367"/>
                    </a:lnTo>
                    <a:cubicBezTo>
                      <a:pt x="11976" y="634"/>
                      <a:pt x="10008" y="934"/>
                      <a:pt x="7873" y="1234"/>
                    </a:cubicBezTo>
                    <a:cubicBezTo>
                      <a:pt x="5705" y="1535"/>
                      <a:pt x="3737" y="1735"/>
                      <a:pt x="2302" y="1868"/>
                    </a:cubicBezTo>
                    <a:lnTo>
                      <a:pt x="601" y="2035"/>
                    </a:lnTo>
                    <a:cubicBezTo>
                      <a:pt x="401" y="2035"/>
                      <a:pt x="201" y="2068"/>
                      <a:pt x="1" y="2135"/>
                    </a:cubicBezTo>
                    <a:cubicBezTo>
                      <a:pt x="101" y="2152"/>
                      <a:pt x="201" y="2160"/>
                      <a:pt x="301" y="2160"/>
                    </a:cubicBezTo>
                    <a:cubicBezTo>
                      <a:pt x="401" y="2160"/>
                      <a:pt x="501" y="2152"/>
                      <a:pt x="601" y="2135"/>
                    </a:cubicBezTo>
                    <a:cubicBezTo>
                      <a:pt x="1001" y="2135"/>
                      <a:pt x="1568" y="2102"/>
                      <a:pt x="2302" y="2068"/>
                    </a:cubicBezTo>
                    <a:cubicBezTo>
                      <a:pt x="3703" y="1968"/>
                      <a:pt x="5705" y="1802"/>
                      <a:pt x="7873" y="1501"/>
                    </a:cubicBezTo>
                    <a:cubicBezTo>
                      <a:pt x="10041" y="1201"/>
                      <a:pt x="12009" y="834"/>
                      <a:pt x="13410" y="534"/>
                    </a:cubicBezTo>
                    <a:cubicBezTo>
                      <a:pt x="14111" y="401"/>
                      <a:pt x="14678" y="267"/>
                      <a:pt x="15078" y="167"/>
                    </a:cubicBezTo>
                    <a:cubicBezTo>
                      <a:pt x="15278" y="134"/>
                      <a:pt x="15478" y="67"/>
                      <a:pt x="1567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290;p66">
                <a:extLst>
                  <a:ext uri="{FF2B5EF4-FFF2-40B4-BE49-F238E27FC236}">
                    <a16:creationId xmlns:a16="http://schemas.microsoft.com/office/drawing/2014/main" id="{D165C2F3-A591-86F6-7BAA-083A1CD4C8BE}"/>
                  </a:ext>
                </a:extLst>
              </p:cNvPr>
              <p:cNvSpPr/>
              <p:nvPr/>
            </p:nvSpPr>
            <p:spPr>
              <a:xfrm>
                <a:off x="1906905" y="4165257"/>
                <a:ext cx="192726" cy="269821"/>
              </a:xfrm>
              <a:custGeom>
                <a:avLst/>
                <a:gdLst/>
                <a:ahLst/>
                <a:cxnLst/>
                <a:rect l="l" t="t" r="r" b="b"/>
                <a:pathLst>
                  <a:path w="8507" h="11910" extrusionOk="0">
                    <a:moveTo>
                      <a:pt x="1" y="1"/>
                    </a:moveTo>
                    <a:lnTo>
                      <a:pt x="1" y="1"/>
                    </a:lnTo>
                    <a:cubicBezTo>
                      <a:pt x="67" y="168"/>
                      <a:pt x="167" y="334"/>
                      <a:pt x="301" y="501"/>
                    </a:cubicBezTo>
                    <a:lnTo>
                      <a:pt x="1168" y="1802"/>
                    </a:lnTo>
                    <a:cubicBezTo>
                      <a:pt x="1902" y="2870"/>
                      <a:pt x="2969" y="4371"/>
                      <a:pt x="4137" y="6038"/>
                    </a:cubicBezTo>
                    <a:cubicBezTo>
                      <a:pt x="5304" y="7673"/>
                      <a:pt x="6405" y="9141"/>
                      <a:pt x="7172" y="10208"/>
                    </a:cubicBezTo>
                    <a:cubicBezTo>
                      <a:pt x="7573" y="10708"/>
                      <a:pt x="7873" y="11142"/>
                      <a:pt x="8140" y="11476"/>
                    </a:cubicBezTo>
                    <a:cubicBezTo>
                      <a:pt x="8240" y="11642"/>
                      <a:pt x="8373" y="11776"/>
                      <a:pt x="8507" y="11909"/>
                    </a:cubicBezTo>
                    <a:cubicBezTo>
                      <a:pt x="8440" y="11743"/>
                      <a:pt x="8340" y="11576"/>
                      <a:pt x="8206" y="11409"/>
                    </a:cubicBezTo>
                    <a:lnTo>
                      <a:pt x="7339" y="10108"/>
                    </a:lnTo>
                    <a:cubicBezTo>
                      <a:pt x="6605" y="9007"/>
                      <a:pt x="5538" y="7506"/>
                      <a:pt x="4370" y="5872"/>
                    </a:cubicBezTo>
                    <a:cubicBezTo>
                      <a:pt x="3170" y="4237"/>
                      <a:pt x="2102" y="2736"/>
                      <a:pt x="1302" y="1669"/>
                    </a:cubicBezTo>
                    <a:lnTo>
                      <a:pt x="368" y="434"/>
                    </a:lnTo>
                    <a:cubicBezTo>
                      <a:pt x="267" y="268"/>
                      <a:pt x="134" y="101"/>
                      <a:pt x="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291;p66">
                <a:extLst>
                  <a:ext uri="{FF2B5EF4-FFF2-40B4-BE49-F238E27FC236}">
                    <a16:creationId xmlns:a16="http://schemas.microsoft.com/office/drawing/2014/main" id="{B2BED0A6-B497-F2A0-837E-0E168006EA54}"/>
                  </a:ext>
                </a:extLst>
              </p:cNvPr>
              <p:cNvSpPr/>
              <p:nvPr/>
            </p:nvSpPr>
            <p:spPr>
              <a:xfrm>
                <a:off x="1678678" y="4543867"/>
                <a:ext cx="250157" cy="344628"/>
              </a:xfrm>
              <a:custGeom>
                <a:avLst/>
                <a:gdLst/>
                <a:ahLst/>
                <a:cxnLst/>
                <a:rect l="l" t="t" r="r" b="b"/>
                <a:pathLst>
                  <a:path w="11042" h="15212" extrusionOk="0">
                    <a:moveTo>
                      <a:pt x="1" y="1"/>
                    </a:moveTo>
                    <a:lnTo>
                      <a:pt x="1" y="1"/>
                    </a:lnTo>
                    <a:cubicBezTo>
                      <a:pt x="101" y="234"/>
                      <a:pt x="234" y="434"/>
                      <a:pt x="368" y="635"/>
                    </a:cubicBezTo>
                    <a:lnTo>
                      <a:pt x="1535" y="2302"/>
                    </a:lnTo>
                    <a:cubicBezTo>
                      <a:pt x="2503" y="3670"/>
                      <a:pt x="3904" y="5605"/>
                      <a:pt x="5405" y="7673"/>
                    </a:cubicBezTo>
                    <a:cubicBezTo>
                      <a:pt x="6939" y="9774"/>
                      <a:pt x="8340" y="11676"/>
                      <a:pt x="9341" y="13043"/>
                    </a:cubicBezTo>
                    <a:lnTo>
                      <a:pt x="10575" y="14645"/>
                    </a:lnTo>
                    <a:cubicBezTo>
                      <a:pt x="10708" y="14845"/>
                      <a:pt x="10875" y="15045"/>
                      <a:pt x="11042" y="15212"/>
                    </a:cubicBezTo>
                    <a:cubicBezTo>
                      <a:pt x="10942" y="14978"/>
                      <a:pt x="10808" y="14778"/>
                      <a:pt x="10642" y="14578"/>
                    </a:cubicBezTo>
                    <a:lnTo>
                      <a:pt x="9508" y="12910"/>
                    </a:lnTo>
                    <a:cubicBezTo>
                      <a:pt x="8507" y="11509"/>
                      <a:pt x="7139" y="9608"/>
                      <a:pt x="5605" y="7506"/>
                    </a:cubicBezTo>
                    <a:cubicBezTo>
                      <a:pt x="4104" y="5438"/>
                      <a:pt x="2703" y="3537"/>
                      <a:pt x="1669" y="2169"/>
                    </a:cubicBezTo>
                    <a:lnTo>
                      <a:pt x="468" y="568"/>
                    </a:lnTo>
                    <a:cubicBezTo>
                      <a:pt x="334" y="368"/>
                      <a:pt x="168" y="168"/>
                      <a:pt x="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292;p66">
                <a:extLst>
                  <a:ext uri="{FF2B5EF4-FFF2-40B4-BE49-F238E27FC236}">
                    <a16:creationId xmlns:a16="http://schemas.microsoft.com/office/drawing/2014/main" id="{D753F689-CD32-8CBA-BB94-D0E55678E78A}"/>
                  </a:ext>
                </a:extLst>
              </p:cNvPr>
              <p:cNvSpPr/>
              <p:nvPr/>
            </p:nvSpPr>
            <p:spPr>
              <a:xfrm>
                <a:off x="1925051" y="4803833"/>
                <a:ext cx="449656" cy="74399"/>
              </a:xfrm>
              <a:custGeom>
                <a:avLst/>
                <a:gdLst/>
                <a:ahLst/>
                <a:cxnLst/>
                <a:rect l="l" t="t" r="r" b="b"/>
                <a:pathLst>
                  <a:path w="19848" h="3284" extrusionOk="0">
                    <a:moveTo>
                      <a:pt x="19848" y="1"/>
                    </a:moveTo>
                    <a:lnTo>
                      <a:pt x="19848" y="1"/>
                    </a:lnTo>
                    <a:cubicBezTo>
                      <a:pt x="19581" y="34"/>
                      <a:pt x="19314" y="67"/>
                      <a:pt x="19080" y="134"/>
                    </a:cubicBezTo>
                    <a:lnTo>
                      <a:pt x="16946" y="568"/>
                    </a:lnTo>
                    <a:cubicBezTo>
                      <a:pt x="15178" y="901"/>
                      <a:pt x="12709" y="1368"/>
                      <a:pt x="9974" y="1835"/>
                    </a:cubicBezTo>
                    <a:cubicBezTo>
                      <a:pt x="7239" y="2302"/>
                      <a:pt x="4737" y="2636"/>
                      <a:pt x="2936" y="2869"/>
                    </a:cubicBezTo>
                    <a:lnTo>
                      <a:pt x="801" y="3136"/>
                    </a:lnTo>
                    <a:cubicBezTo>
                      <a:pt x="534" y="3170"/>
                      <a:pt x="267" y="3203"/>
                      <a:pt x="0" y="3270"/>
                    </a:cubicBezTo>
                    <a:cubicBezTo>
                      <a:pt x="78" y="3279"/>
                      <a:pt x="157" y="3283"/>
                      <a:pt x="235" y="3283"/>
                    </a:cubicBezTo>
                    <a:cubicBezTo>
                      <a:pt x="423" y="3283"/>
                      <a:pt x="612" y="3260"/>
                      <a:pt x="801" y="3236"/>
                    </a:cubicBezTo>
                    <a:cubicBezTo>
                      <a:pt x="1334" y="3203"/>
                      <a:pt x="2068" y="3136"/>
                      <a:pt x="2969" y="3036"/>
                    </a:cubicBezTo>
                    <a:cubicBezTo>
                      <a:pt x="4770" y="2869"/>
                      <a:pt x="7272" y="2536"/>
                      <a:pt x="10007" y="2102"/>
                    </a:cubicBezTo>
                    <a:cubicBezTo>
                      <a:pt x="12743" y="1635"/>
                      <a:pt x="15244" y="1168"/>
                      <a:pt x="17012" y="735"/>
                    </a:cubicBezTo>
                    <a:cubicBezTo>
                      <a:pt x="17880" y="534"/>
                      <a:pt x="18613" y="368"/>
                      <a:pt x="19080" y="234"/>
                    </a:cubicBezTo>
                    <a:cubicBezTo>
                      <a:pt x="19347" y="201"/>
                      <a:pt x="19614" y="134"/>
                      <a:pt x="1984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293;p66">
                <a:extLst>
                  <a:ext uri="{FF2B5EF4-FFF2-40B4-BE49-F238E27FC236}">
                    <a16:creationId xmlns:a16="http://schemas.microsoft.com/office/drawing/2014/main" id="{1E500F07-3B59-C773-BD8D-26DA20E4EFA2}"/>
                  </a:ext>
                </a:extLst>
              </p:cNvPr>
              <p:cNvSpPr/>
              <p:nvPr/>
            </p:nvSpPr>
            <p:spPr>
              <a:xfrm>
                <a:off x="1041620" y="2690484"/>
                <a:ext cx="631032" cy="364678"/>
              </a:xfrm>
              <a:custGeom>
                <a:avLst/>
                <a:gdLst/>
                <a:ahLst/>
                <a:cxnLst/>
                <a:rect l="l" t="t" r="r" b="b"/>
                <a:pathLst>
                  <a:path w="27854" h="16097" extrusionOk="0">
                    <a:moveTo>
                      <a:pt x="14310" y="1"/>
                    </a:moveTo>
                    <a:cubicBezTo>
                      <a:pt x="14087" y="1"/>
                      <a:pt x="13864" y="17"/>
                      <a:pt x="13644" y="51"/>
                    </a:cubicBezTo>
                    <a:cubicBezTo>
                      <a:pt x="11943" y="218"/>
                      <a:pt x="10375" y="952"/>
                      <a:pt x="9107" y="2119"/>
                    </a:cubicBezTo>
                    <a:cubicBezTo>
                      <a:pt x="8340" y="2853"/>
                      <a:pt x="7639" y="3787"/>
                      <a:pt x="6639" y="4154"/>
                    </a:cubicBezTo>
                    <a:cubicBezTo>
                      <a:pt x="5771" y="4488"/>
                      <a:pt x="4771" y="4321"/>
                      <a:pt x="3870" y="4521"/>
                    </a:cubicBezTo>
                    <a:cubicBezTo>
                      <a:pt x="2369" y="4855"/>
                      <a:pt x="1168" y="5955"/>
                      <a:pt x="601" y="7390"/>
                    </a:cubicBezTo>
                    <a:cubicBezTo>
                      <a:pt x="67" y="8791"/>
                      <a:pt x="1" y="10359"/>
                      <a:pt x="334" y="11826"/>
                    </a:cubicBezTo>
                    <a:cubicBezTo>
                      <a:pt x="701" y="13294"/>
                      <a:pt x="1202" y="14728"/>
                      <a:pt x="1835" y="16096"/>
                    </a:cubicBezTo>
                    <a:lnTo>
                      <a:pt x="20982" y="10892"/>
                    </a:lnTo>
                    <a:cubicBezTo>
                      <a:pt x="21466" y="11059"/>
                      <a:pt x="22008" y="11118"/>
                      <a:pt x="22554" y="11118"/>
                    </a:cubicBezTo>
                    <a:cubicBezTo>
                      <a:pt x="23101" y="11118"/>
                      <a:pt x="23651" y="11059"/>
                      <a:pt x="24151" y="10992"/>
                    </a:cubicBezTo>
                    <a:cubicBezTo>
                      <a:pt x="25352" y="10792"/>
                      <a:pt x="26386" y="10158"/>
                      <a:pt x="27153" y="9258"/>
                    </a:cubicBezTo>
                    <a:cubicBezTo>
                      <a:pt x="27787" y="8391"/>
                      <a:pt x="27854" y="7256"/>
                      <a:pt x="27320" y="6322"/>
                    </a:cubicBezTo>
                    <a:cubicBezTo>
                      <a:pt x="26932" y="5706"/>
                      <a:pt x="26279" y="5356"/>
                      <a:pt x="25595" y="5356"/>
                    </a:cubicBezTo>
                    <a:cubicBezTo>
                      <a:pt x="25280" y="5356"/>
                      <a:pt x="24957" y="5430"/>
                      <a:pt x="24652" y="5589"/>
                    </a:cubicBezTo>
                    <a:cubicBezTo>
                      <a:pt x="25085" y="4554"/>
                      <a:pt x="24785" y="3354"/>
                      <a:pt x="23951" y="2620"/>
                    </a:cubicBezTo>
                    <a:cubicBezTo>
                      <a:pt x="23192" y="2007"/>
                      <a:pt x="22255" y="1700"/>
                      <a:pt x="21295" y="1700"/>
                    </a:cubicBezTo>
                    <a:cubicBezTo>
                      <a:pt x="21157" y="1700"/>
                      <a:pt x="21020" y="1707"/>
                      <a:pt x="20882" y="1719"/>
                    </a:cubicBezTo>
                    <a:cubicBezTo>
                      <a:pt x="19815" y="1819"/>
                      <a:pt x="18747" y="2086"/>
                      <a:pt x="17713" y="2486"/>
                    </a:cubicBezTo>
                    <a:cubicBezTo>
                      <a:pt x="17613" y="1586"/>
                      <a:pt x="17046" y="818"/>
                      <a:pt x="16246" y="418"/>
                    </a:cubicBezTo>
                    <a:cubicBezTo>
                      <a:pt x="15624" y="144"/>
                      <a:pt x="14964" y="1"/>
                      <a:pt x="1431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294;p66">
                <a:extLst>
                  <a:ext uri="{FF2B5EF4-FFF2-40B4-BE49-F238E27FC236}">
                    <a16:creationId xmlns:a16="http://schemas.microsoft.com/office/drawing/2014/main" id="{B9924245-D2D7-AA4C-B8E4-0F4D57F4B1E0}"/>
                  </a:ext>
                </a:extLst>
              </p:cNvPr>
              <p:cNvSpPr/>
              <p:nvPr/>
            </p:nvSpPr>
            <p:spPr>
              <a:xfrm>
                <a:off x="1085457" y="2855164"/>
                <a:ext cx="525234" cy="865761"/>
              </a:xfrm>
              <a:custGeom>
                <a:avLst/>
                <a:gdLst/>
                <a:ahLst/>
                <a:cxnLst/>
                <a:rect l="l" t="t" r="r" b="b"/>
                <a:pathLst>
                  <a:path w="23184" h="38215" extrusionOk="0">
                    <a:moveTo>
                      <a:pt x="13785" y="1"/>
                    </a:moveTo>
                    <a:cubicBezTo>
                      <a:pt x="9201" y="1"/>
                      <a:pt x="4661" y="1498"/>
                      <a:pt x="901" y="4391"/>
                    </a:cubicBezTo>
                    <a:lnTo>
                      <a:pt x="0" y="5091"/>
                    </a:lnTo>
                    <a:lnTo>
                      <a:pt x="2402" y="38215"/>
                    </a:lnTo>
                    <a:lnTo>
                      <a:pt x="16979" y="37047"/>
                    </a:lnTo>
                    <a:cubicBezTo>
                      <a:pt x="17079" y="35346"/>
                      <a:pt x="16946" y="28741"/>
                      <a:pt x="16946" y="28741"/>
                    </a:cubicBezTo>
                    <a:cubicBezTo>
                      <a:pt x="16946" y="28741"/>
                      <a:pt x="23017" y="27807"/>
                      <a:pt x="23084" y="21736"/>
                    </a:cubicBezTo>
                    <a:cubicBezTo>
                      <a:pt x="23184" y="15665"/>
                      <a:pt x="22116" y="1722"/>
                      <a:pt x="22116" y="1722"/>
                    </a:cubicBezTo>
                    <a:cubicBezTo>
                      <a:pt x="19437" y="566"/>
                      <a:pt x="16603" y="1"/>
                      <a:pt x="13785" y="1"/>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295;p66">
                <a:extLst>
                  <a:ext uri="{FF2B5EF4-FFF2-40B4-BE49-F238E27FC236}">
                    <a16:creationId xmlns:a16="http://schemas.microsoft.com/office/drawing/2014/main" id="{D781391F-7F91-3829-0602-F99C0049463F}"/>
                  </a:ext>
                </a:extLst>
              </p:cNvPr>
              <p:cNvSpPr/>
              <p:nvPr/>
            </p:nvSpPr>
            <p:spPr>
              <a:xfrm>
                <a:off x="1290258" y="3453391"/>
                <a:ext cx="179881" cy="87947"/>
              </a:xfrm>
              <a:custGeom>
                <a:avLst/>
                <a:gdLst/>
                <a:ahLst/>
                <a:cxnLst/>
                <a:rect l="l" t="t" r="r" b="b"/>
                <a:pathLst>
                  <a:path w="7940" h="3882" extrusionOk="0">
                    <a:moveTo>
                      <a:pt x="0" y="0"/>
                    </a:moveTo>
                    <a:cubicBezTo>
                      <a:pt x="0" y="1"/>
                      <a:pt x="1660" y="3882"/>
                      <a:pt x="6932" y="3882"/>
                    </a:cubicBezTo>
                    <a:cubicBezTo>
                      <a:pt x="7254" y="3882"/>
                      <a:pt x="7590" y="3867"/>
                      <a:pt x="7939" y="3836"/>
                    </a:cubicBezTo>
                    <a:lnTo>
                      <a:pt x="7939" y="2269"/>
                    </a:lnTo>
                    <a:cubicBezTo>
                      <a:pt x="7880" y="2269"/>
                      <a:pt x="7821" y="2270"/>
                      <a:pt x="7762" y="2270"/>
                    </a:cubicBezTo>
                    <a:cubicBezTo>
                      <a:pt x="4990" y="2270"/>
                      <a:pt x="2319" y="1503"/>
                      <a:pt x="0"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2296;p66">
                <a:extLst>
                  <a:ext uri="{FF2B5EF4-FFF2-40B4-BE49-F238E27FC236}">
                    <a16:creationId xmlns:a16="http://schemas.microsoft.com/office/drawing/2014/main" id="{896CAD9B-63E5-FE55-E209-6E20804BCCC7}"/>
                  </a:ext>
                </a:extLst>
              </p:cNvPr>
              <p:cNvSpPr/>
              <p:nvPr/>
            </p:nvSpPr>
            <p:spPr>
              <a:xfrm>
                <a:off x="1009495" y="3108356"/>
                <a:ext cx="98663" cy="144040"/>
              </a:xfrm>
              <a:custGeom>
                <a:avLst/>
                <a:gdLst/>
                <a:ahLst/>
                <a:cxnLst/>
                <a:rect l="l" t="t" r="r" b="b"/>
                <a:pathLst>
                  <a:path w="4355" h="6358" extrusionOk="0">
                    <a:moveTo>
                      <a:pt x="2788" y="1"/>
                    </a:moveTo>
                    <a:cubicBezTo>
                      <a:pt x="1580" y="1"/>
                      <a:pt x="0" y="499"/>
                      <a:pt x="84" y="3122"/>
                    </a:cubicBezTo>
                    <a:cubicBezTo>
                      <a:pt x="171" y="5830"/>
                      <a:pt x="1947" y="6357"/>
                      <a:pt x="3181" y="6357"/>
                    </a:cubicBezTo>
                    <a:cubicBezTo>
                      <a:pt x="3846" y="6357"/>
                      <a:pt x="4354" y="6204"/>
                      <a:pt x="4354" y="6157"/>
                    </a:cubicBezTo>
                    <a:cubicBezTo>
                      <a:pt x="4354" y="6024"/>
                      <a:pt x="4121" y="186"/>
                      <a:pt x="4121" y="186"/>
                    </a:cubicBezTo>
                    <a:cubicBezTo>
                      <a:pt x="4083" y="174"/>
                      <a:pt x="3500" y="1"/>
                      <a:pt x="2788" y="1"/>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297;p66">
                <a:extLst>
                  <a:ext uri="{FF2B5EF4-FFF2-40B4-BE49-F238E27FC236}">
                    <a16:creationId xmlns:a16="http://schemas.microsoft.com/office/drawing/2014/main" id="{763335F5-EDD2-01D4-ABA7-17BDA20A1C46}"/>
                  </a:ext>
                </a:extLst>
              </p:cNvPr>
              <p:cNvSpPr/>
              <p:nvPr/>
            </p:nvSpPr>
            <p:spPr>
              <a:xfrm>
                <a:off x="1034076" y="3138736"/>
                <a:ext cx="44608" cy="82192"/>
              </a:xfrm>
              <a:custGeom>
                <a:avLst/>
                <a:gdLst/>
                <a:ahLst/>
                <a:cxnLst/>
                <a:rect l="l" t="t" r="r" b="b"/>
                <a:pathLst>
                  <a:path w="1969" h="3628" extrusionOk="0">
                    <a:moveTo>
                      <a:pt x="1073" y="0"/>
                    </a:moveTo>
                    <a:cubicBezTo>
                      <a:pt x="1036" y="0"/>
                      <a:pt x="1001" y="4"/>
                      <a:pt x="967" y="13"/>
                    </a:cubicBezTo>
                    <a:cubicBezTo>
                      <a:pt x="634" y="79"/>
                      <a:pt x="367" y="346"/>
                      <a:pt x="234" y="680"/>
                    </a:cubicBezTo>
                    <a:cubicBezTo>
                      <a:pt x="67" y="1047"/>
                      <a:pt x="0" y="1447"/>
                      <a:pt x="33" y="1847"/>
                    </a:cubicBezTo>
                    <a:cubicBezTo>
                      <a:pt x="67" y="2681"/>
                      <a:pt x="534" y="3449"/>
                      <a:pt x="1134" y="3615"/>
                    </a:cubicBezTo>
                    <a:cubicBezTo>
                      <a:pt x="1189" y="3623"/>
                      <a:pt x="1244" y="3627"/>
                      <a:pt x="1299" y="3627"/>
                    </a:cubicBezTo>
                    <a:cubicBezTo>
                      <a:pt x="1476" y="3627"/>
                      <a:pt x="1649" y="3584"/>
                      <a:pt x="1801" y="3482"/>
                    </a:cubicBezTo>
                    <a:cubicBezTo>
                      <a:pt x="1935" y="3382"/>
                      <a:pt x="1968" y="3282"/>
                      <a:pt x="1968" y="3282"/>
                    </a:cubicBezTo>
                    <a:lnTo>
                      <a:pt x="1968" y="3282"/>
                    </a:lnTo>
                    <a:cubicBezTo>
                      <a:pt x="1968" y="3282"/>
                      <a:pt x="1868" y="3315"/>
                      <a:pt x="1768" y="3382"/>
                    </a:cubicBezTo>
                    <a:cubicBezTo>
                      <a:pt x="1670" y="3421"/>
                      <a:pt x="1561" y="3437"/>
                      <a:pt x="1454" y="3437"/>
                    </a:cubicBezTo>
                    <a:cubicBezTo>
                      <a:pt x="1378" y="3437"/>
                      <a:pt x="1303" y="3429"/>
                      <a:pt x="1234" y="3415"/>
                    </a:cubicBezTo>
                    <a:cubicBezTo>
                      <a:pt x="767" y="3248"/>
                      <a:pt x="400" y="2581"/>
                      <a:pt x="334" y="1814"/>
                    </a:cubicBezTo>
                    <a:cubicBezTo>
                      <a:pt x="334" y="1480"/>
                      <a:pt x="367" y="1114"/>
                      <a:pt x="500" y="780"/>
                    </a:cubicBezTo>
                    <a:cubicBezTo>
                      <a:pt x="567" y="513"/>
                      <a:pt x="767" y="313"/>
                      <a:pt x="1034" y="213"/>
                    </a:cubicBezTo>
                    <a:cubicBezTo>
                      <a:pt x="1063" y="207"/>
                      <a:pt x="1091" y="204"/>
                      <a:pt x="1120" y="204"/>
                    </a:cubicBezTo>
                    <a:cubicBezTo>
                      <a:pt x="1256" y="204"/>
                      <a:pt x="1385" y="269"/>
                      <a:pt x="1468" y="380"/>
                    </a:cubicBezTo>
                    <a:cubicBezTo>
                      <a:pt x="1501" y="513"/>
                      <a:pt x="1501" y="580"/>
                      <a:pt x="1501" y="613"/>
                    </a:cubicBezTo>
                    <a:cubicBezTo>
                      <a:pt x="1535" y="613"/>
                      <a:pt x="1601" y="513"/>
                      <a:pt x="1568" y="346"/>
                    </a:cubicBezTo>
                    <a:cubicBezTo>
                      <a:pt x="1535" y="246"/>
                      <a:pt x="1468" y="180"/>
                      <a:pt x="1401" y="113"/>
                    </a:cubicBezTo>
                    <a:cubicBezTo>
                      <a:pt x="1301" y="38"/>
                      <a:pt x="1182" y="0"/>
                      <a:pt x="1073"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298;p66">
                <a:extLst>
                  <a:ext uri="{FF2B5EF4-FFF2-40B4-BE49-F238E27FC236}">
                    <a16:creationId xmlns:a16="http://schemas.microsoft.com/office/drawing/2014/main" id="{9D67C613-75A4-E79C-319F-4A0FF5771627}"/>
                  </a:ext>
                </a:extLst>
              </p:cNvPr>
              <p:cNvSpPr/>
              <p:nvPr/>
            </p:nvSpPr>
            <p:spPr>
              <a:xfrm>
                <a:off x="1501856" y="3089711"/>
                <a:ext cx="40077" cy="37290"/>
              </a:xfrm>
              <a:custGeom>
                <a:avLst/>
                <a:gdLst/>
                <a:ahLst/>
                <a:cxnLst/>
                <a:rect l="l" t="t" r="r" b="b"/>
                <a:pathLst>
                  <a:path w="1769" h="1646" extrusionOk="0">
                    <a:moveTo>
                      <a:pt x="977" y="1"/>
                    </a:moveTo>
                    <a:cubicBezTo>
                      <a:pt x="941" y="1"/>
                      <a:pt x="905" y="3"/>
                      <a:pt x="867" y="8"/>
                    </a:cubicBezTo>
                    <a:cubicBezTo>
                      <a:pt x="400" y="8"/>
                      <a:pt x="0" y="409"/>
                      <a:pt x="34" y="876"/>
                    </a:cubicBezTo>
                    <a:cubicBezTo>
                      <a:pt x="34" y="1321"/>
                      <a:pt x="428" y="1645"/>
                      <a:pt x="870" y="1645"/>
                    </a:cubicBezTo>
                    <a:cubicBezTo>
                      <a:pt x="891" y="1645"/>
                      <a:pt x="913" y="1645"/>
                      <a:pt x="934" y="1643"/>
                    </a:cubicBezTo>
                    <a:cubicBezTo>
                      <a:pt x="1401" y="1643"/>
                      <a:pt x="1768" y="1243"/>
                      <a:pt x="1768" y="776"/>
                    </a:cubicBezTo>
                    <a:cubicBezTo>
                      <a:pt x="1737" y="346"/>
                      <a:pt x="1396" y="1"/>
                      <a:pt x="97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299;p66">
                <a:extLst>
                  <a:ext uri="{FF2B5EF4-FFF2-40B4-BE49-F238E27FC236}">
                    <a16:creationId xmlns:a16="http://schemas.microsoft.com/office/drawing/2014/main" id="{5222DB6F-810C-743D-2C4A-CC2E4EF4FEC4}"/>
                  </a:ext>
                </a:extLst>
              </p:cNvPr>
              <p:cNvSpPr/>
              <p:nvPr/>
            </p:nvSpPr>
            <p:spPr>
              <a:xfrm>
                <a:off x="1480696" y="3067214"/>
                <a:ext cx="80878" cy="20752"/>
              </a:xfrm>
              <a:custGeom>
                <a:avLst/>
                <a:gdLst/>
                <a:ahLst/>
                <a:cxnLst/>
                <a:rect l="l" t="t" r="r" b="b"/>
                <a:pathLst>
                  <a:path w="3570" h="916" extrusionOk="0">
                    <a:moveTo>
                      <a:pt x="1835" y="1"/>
                    </a:moveTo>
                    <a:cubicBezTo>
                      <a:pt x="1368" y="1"/>
                      <a:pt x="867" y="134"/>
                      <a:pt x="467" y="401"/>
                    </a:cubicBezTo>
                    <a:cubicBezTo>
                      <a:pt x="167" y="635"/>
                      <a:pt x="0" y="768"/>
                      <a:pt x="100" y="901"/>
                    </a:cubicBezTo>
                    <a:cubicBezTo>
                      <a:pt x="110" y="911"/>
                      <a:pt x="125" y="915"/>
                      <a:pt x="146" y="915"/>
                    </a:cubicBezTo>
                    <a:cubicBezTo>
                      <a:pt x="338" y="915"/>
                      <a:pt x="991" y="534"/>
                      <a:pt x="1835" y="534"/>
                    </a:cubicBezTo>
                    <a:cubicBezTo>
                      <a:pt x="2678" y="534"/>
                      <a:pt x="3304" y="915"/>
                      <a:pt x="3491" y="915"/>
                    </a:cubicBezTo>
                    <a:cubicBezTo>
                      <a:pt x="3511" y="915"/>
                      <a:pt x="3526" y="911"/>
                      <a:pt x="3536" y="901"/>
                    </a:cubicBezTo>
                    <a:cubicBezTo>
                      <a:pt x="3569" y="835"/>
                      <a:pt x="3469" y="635"/>
                      <a:pt x="3202" y="401"/>
                    </a:cubicBezTo>
                    <a:cubicBezTo>
                      <a:pt x="2802" y="134"/>
                      <a:pt x="2335" y="1"/>
                      <a:pt x="18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300;p66">
                <a:extLst>
                  <a:ext uri="{FF2B5EF4-FFF2-40B4-BE49-F238E27FC236}">
                    <a16:creationId xmlns:a16="http://schemas.microsoft.com/office/drawing/2014/main" id="{04E7D1D1-CD35-133D-27A5-92A080C92F02}"/>
                  </a:ext>
                </a:extLst>
              </p:cNvPr>
              <p:cNvSpPr/>
              <p:nvPr/>
            </p:nvSpPr>
            <p:spPr>
              <a:xfrm>
                <a:off x="1294019" y="3089711"/>
                <a:ext cx="40077" cy="37290"/>
              </a:xfrm>
              <a:custGeom>
                <a:avLst/>
                <a:gdLst/>
                <a:ahLst/>
                <a:cxnLst/>
                <a:rect l="l" t="t" r="r" b="b"/>
                <a:pathLst>
                  <a:path w="1769" h="1646" extrusionOk="0">
                    <a:moveTo>
                      <a:pt x="978" y="1"/>
                    </a:moveTo>
                    <a:cubicBezTo>
                      <a:pt x="942" y="1"/>
                      <a:pt x="905" y="3"/>
                      <a:pt x="868" y="8"/>
                    </a:cubicBezTo>
                    <a:cubicBezTo>
                      <a:pt x="401" y="8"/>
                      <a:pt x="1" y="409"/>
                      <a:pt x="34" y="876"/>
                    </a:cubicBezTo>
                    <a:cubicBezTo>
                      <a:pt x="34" y="1321"/>
                      <a:pt x="429" y="1645"/>
                      <a:pt x="871" y="1645"/>
                    </a:cubicBezTo>
                    <a:cubicBezTo>
                      <a:pt x="892" y="1645"/>
                      <a:pt x="913" y="1645"/>
                      <a:pt x="935" y="1643"/>
                    </a:cubicBezTo>
                    <a:cubicBezTo>
                      <a:pt x="1402" y="1643"/>
                      <a:pt x="1769" y="1243"/>
                      <a:pt x="1769" y="776"/>
                    </a:cubicBezTo>
                    <a:cubicBezTo>
                      <a:pt x="1738" y="346"/>
                      <a:pt x="1396" y="1"/>
                      <a:pt x="97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301;p66">
                <a:extLst>
                  <a:ext uri="{FF2B5EF4-FFF2-40B4-BE49-F238E27FC236}">
                    <a16:creationId xmlns:a16="http://schemas.microsoft.com/office/drawing/2014/main" id="{C31AED3A-4B01-D78E-4ADB-4AE41CAFE42E}"/>
                  </a:ext>
                </a:extLst>
              </p:cNvPr>
              <p:cNvSpPr/>
              <p:nvPr/>
            </p:nvSpPr>
            <p:spPr>
              <a:xfrm>
                <a:off x="1274377" y="3070998"/>
                <a:ext cx="79383" cy="20933"/>
              </a:xfrm>
              <a:custGeom>
                <a:avLst/>
                <a:gdLst/>
                <a:ahLst/>
                <a:cxnLst/>
                <a:rect l="l" t="t" r="r" b="b"/>
                <a:pathLst>
                  <a:path w="3504" h="924" extrusionOk="0">
                    <a:moveTo>
                      <a:pt x="1769" y="1"/>
                    </a:moveTo>
                    <a:cubicBezTo>
                      <a:pt x="1302" y="1"/>
                      <a:pt x="801" y="134"/>
                      <a:pt x="401" y="434"/>
                    </a:cubicBezTo>
                    <a:cubicBezTo>
                      <a:pt x="101" y="634"/>
                      <a:pt x="1" y="834"/>
                      <a:pt x="34" y="901"/>
                    </a:cubicBezTo>
                    <a:cubicBezTo>
                      <a:pt x="44" y="911"/>
                      <a:pt x="59" y="915"/>
                      <a:pt x="80" y="915"/>
                    </a:cubicBezTo>
                    <a:cubicBezTo>
                      <a:pt x="272" y="915"/>
                      <a:pt x="925" y="534"/>
                      <a:pt x="1769" y="534"/>
                    </a:cubicBezTo>
                    <a:cubicBezTo>
                      <a:pt x="2593" y="534"/>
                      <a:pt x="3209" y="924"/>
                      <a:pt x="3411" y="924"/>
                    </a:cubicBezTo>
                    <a:cubicBezTo>
                      <a:pt x="3438" y="924"/>
                      <a:pt x="3458" y="917"/>
                      <a:pt x="3470" y="901"/>
                    </a:cubicBezTo>
                    <a:cubicBezTo>
                      <a:pt x="3503" y="868"/>
                      <a:pt x="3403" y="668"/>
                      <a:pt x="3136" y="434"/>
                    </a:cubicBezTo>
                    <a:cubicBezTo>
                      <a:pt x="2736" y="134"/>
                      <a:pt x="2269" y="1"/>
                      <a:pt x="176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302;p66">
                <a:extLst>
                  <a:ext uri="{FF2B5EF4-FFF2-40B4-BE49-F238E27FC236}">
                    <a16:creationId xmlns:a16="http://schemas.microsoft.com/office/drawing/2014/main" id="{B3A65941-B44B-2D6A-29A3-F73D136240C6}"/>
                  </a:ext>
                </a:extLst>
              </p:cNvPr>
              <p:cNvSpPr/>
              <p:nvPr/>
            </p:nvSpPr>
            <p:spPr>
              <a:xfrm>
                <a:off x="1417217" y="3071745"/>
                <a:ext cx="66515" cy="177366"/>
              </a:xfrm>
              <a:custGeom>
                <a:avLst/>
                <a:gdLst/>
                <a:ahLst/>
                <a:cxnLst/>
                <a:rect l="l" t="t" r="r" b="b"/>
                <a:pathLst>
                  <a:path w="2936" h="7829" extrusionOk="0">
                    <a:moveTo>
                      <a:pt x="104" y="1"/>
                    </a:moveTo>
                    <a:cubicBezTo>
                      <a:pt x="102" y="1"/>
                      <a:pt x="101" y="1"/>
                      <a:pt x="100" y="1"/>
                    </a:cubicBezTo>
                    <a:cubicBezTo>
                      <a:pt x="0" y="68"/>
                      <a:pt x="734" y="2169"/>
                      <a:pt x="1701" y="4771"/>
                    </a:cubicBezTo>
                    <a:lnTo>
                      <a:pt x="2402" y="6572"/>
                    </a:lnTo>
                    <a:cubicBezTo>
                      <a:pt x="2535" y="6806"/>
                      <a:pt x="2569" y="7039"/>
                      <a:pt x="2569" y="7273"/>
                    </a:cubicBezTo>
                    <a:cubicBezTo>
                      <a:pt x="2535" y="7440"/>
                      <a:pt x="2302" y="7506"/>
                      <a:pt x="2068" y="7506"/>
                    </a:cubicBezTo>
                    <a:cubicBezTo>
                      <a:pt x="1535" y="7540"/>
                      <a:pt x="1034" y="7640"/>
                      <a:pt x="534" y="7807"/>
                    </a:cubicBezTo>
                    <a:cubicBezTo>
                      <a:pt x="741" y="7820"/>
                      <a:pt x="954" y="7828"/>
                      <a:pt x="1168" y="7828"/>
                    </a:cubicBezTo>
                    <a:cubicBezTo>
                      <a:pt x="1471" y="7828"/>
                      <a:pt x="1775" y="7812"/>
                      <a:pt x="2068" y="7773"/>
                    </a:cubicBezTo>
                    <a:cubicBezTo>
                      <a:pt x="2202" y="7773"/>
                      <a:pt x="2335" y="7740"/>
                      <a:pt x="2502" y="7706"/>
                    </a:cubicBezTo>
                    <a:cubicBezTo>
                      <a:pt x="2669" y="7673"/>
                      <a:pt x="2802" y="7540"/>
                      <a:pt x="2869" y="7373"/>
                    </a:cubicBezTo>
                    <a:cubicBezTo>
                      <a:pt x="2936" y="7039"/>
                      <a:pt x="2902" y="6706"/>
                      <a:pt x="2735" y="6439"/>
                    </a:cubicBezTo>
                    <a:cubicBezTo>
                      <a:pt x="2535" y="5838"/>
                      <a:pt x="2302" y="5238"/>
                      <a:pt x="2068" y="4604"/>
                    </a:cubicBezTo>
                    <a:cubicBezTo>
                      <a:pt x="1109" y="2056"/>
                      <a:pt x="248" y="1"/>
                      <a:pt x="10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303;p66">
                <a:extLst>
                  <a:ext uri="{FF2B5EF4-FFF2-40B4-BE49-F238E27FC236}">
                    <a16:creationId xmlns:a16="http://schemas.microsoft.com/office/drawing/2014/main" id="{10DC5F5D-B071-1D96-8949-6DE558B60C2C}"/>
                  </a:ext>
                </a:extLst>
              </p:cNvPr>
              <p:cNvSpPr/>
              <p:nvPr/>
            </p:nvSpPr>
            <p:spPr>
              <a:xfrm>
                <a:off x="1362800" y="3262954"/>
                <a:ext cx="71816" cy="60557"/>
              </a:xfrm>
              <a:custGeom>
                <a:avLst/>
                <a:gdLst/>
                <a:ahLst/>
                <a:cxnLst/>
                <a:rect l="l" t="t" r="r" b="b"/>
                <a:pathLst>
                  <a:path w="3170" h="2673" extrusionOk="0">
                    <a:moveTo>
                      <a:pt x="201" y="0"/>
                    </a:moveTo>
                    <a:cubicBezTo>
                      <a:pt x="134" y="0"/>
                      <a:pt x="0" y="234"/>
                      <a:pt x="67" y="667"/>
                    </a:cubicBezTo>
                    <a:cubicBezTo>
                      <a:pt x="134" y="1235"/>
                      <a:pt x="401" y="1735"/>
                      <a:pt x="834" y="2102"/>
                    </a:cubicBezTo>
                    <a:cubicBezTo>
                      <a:pt x="1268" y="2473"/>
                      <a:pt x="1788" y="2672"/>
                      <a:pt x="2340" y="2672"/>
                    </a:cubicBezTo>
                    <a:cubicBezTo>
                      <a:pt x="2383" y="2672"/>
                      <a:pt x="2426" y="2671"/>
                      <a:pt x="2469" y="2669"/>
                    </a:cubicBezTo>
                    <a:cubicBezTo>
                      <a:pt x="2936" y="2669"/>
                      <a:pt x="3169" y="2535"/>
                      <a:pt x="3169" y="2469"/>
                    </a:cubicBezTo>
                    <a:cubicBezTo>
                      <a:pt x="3169" y="2335"/>
                      <a:pt x="2102" y="2435"/>
                      <a:pt x="1235" y="1735"/>
                    </a:cubicBezTo>
                    <a:cubicBezTo>
                      <a:pt x="367" y="1001"/>
                      <a:pt x="367" y="0"/>
                      <a:pt x="20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304;p66">
                <a:extLst>
                  <a:ext uri="{FF2B5EF4-FFF2-40B4-BE49-F238E27FC236}">
                    <a16:creationId xmlns:a16="http://schemas.microsoft.com/office/drawing/2014/main" id="{E3B083F3-EB77-06E2-E598-6651B9C42DB8}"/>
                  </a:ext>
                </a:extLst>
              </p:cNvPr>
              <p:cNvSpPr/>
              <p:nvPr/>
            </p:nvSpPr>
            <p:spPr>
              <a:xfrm>
                <a:off x="1479926" y="3028950"/>
                <a:ext cx="74852" cy="23674"/>
              </a:xfrm>
              <a:custGeom>
                <a:avLst/>
                <a:gdLst/>
                <a:ahLst/>
                <a:cxnLst/>
                <a:rect l="l" t="t" r="r" b="b"/>
                <a:pathLst>
                  <a:path w="3304" h="1045" extrusionOk="0">
                    <a:moveTo>
                      <a:pt x="1600" y="0"/>
                    </a:moveTo>
                    <a:cubicBezTo>
                      <a:pt x="1175" y="0"/>
                      <a:pt x="749" y="117"/>
                      <a:pt x="368" y="355"/>
                    </a:cubicBezTo>
                    <a:cubicBezTo>
                      <a:pt x="101" y="556"/>
                      <a:pt x="1" y="756"/>
                      <a:pt x="68" y="856"/>
                    </a:cubicBezTo>
                    <a:cubicBezTo>
                      <a:pt x="130" y="965"/>
                      <a:pt x="308" y="994"/>
                      <a:pt x="559" y="994"/>
                    </a:cubicBezTo>
                    <a:cubicBezTo>
                      <a:pt x="845" y="994"/>
                      <a:pt x="1226" y="956"/>
                      <a:pt x="1635" y="956"/>
                    </a:cubicBezTo>
                    <a:cubicBezTo>
                      <a:pt x="2147" y="956"/>
                      <a:pt x="2614" y="1045"/>
                      <a:pt x="2918" y="1045"/>
                    </a:cubicBezTo>
                    <a:cubicBezTo>
                      <a:pt x="3070" y="1045"/>
                      <a:pt x="3181" y="1023"/>
                      <a:pt x="3236" y="956"/>
                    </a:cubicBezTo>
                    <a:cubicBezTo>
                      <a:pt x="3303" y="856"/>
                      <a:pt x="3203" y="622"/>
                      <a:pt x="2936" y="422"/>
                    </a:cubicBezTo>
                    <a:cubicBezTo>
                      <a:pt x="2534" y="142"/>
                      <a:pt x="2068" y="0"/>
                      <a:pt x="160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305;p66">
                <a:extLst>
                  <a:ext uri="{FF2B5EF4-FFF2-40B4-BE49-F238E27FC236}">
                    <a16:creationId xmlns:a16="http://schemas.microsoft.com/office/drawing/2014/main" id="{36F9A9D0-331A-15BC-A4D8-C3D8CA0D4B61}"/>
                  </a:ext>
                </a:extLst>
              </p:cNvPr>
              <p:cNvSpPr/>
              <p:nvPr/>
            </p:nvSpPr>
            <p:spPr>
              <a:xfrm>
                <a:off x="1241120" y="2986902"/>
                <a:ext cx="86180" cy="29950"/>
              </a:xfrm>
              <a:custGeom>
                <a:avLst/>
                <a:gdLst/>
                <a:ahLst/>
                <a:cxnLst/>
                <a:rect l="l" t="t" r="r" b="b"/>
                <a:pathLst>
                  <a:path w="3804" h="1322" extrusionOk="0">
                    <a:moveTo>
                      <a:pt x="1873" y="0"/>
                    </a:moveTo>
                    <a:cubicBezTo>
                      <a:pt x="1368" y="0"/>
                      <a:pt x="863" y="159"/>
                      <a:pt x="435" y="477"/>
                    </a:cubicBezTo>
                    <a:cubicBezTo>
                      <a:pt x="101" y="744"/>
                      <a:pt x="1" y="1011"/>
                      <a:pt x="101" y="1111"/>
                    </a:cubicBezTo>
                    <a:cubicBezTo>
                      <a:pt x="156" y="1184"/>
                      <a:pt x="252" y="1207"/>
                      <a:pt x="384" y="1207"/>
                    </a:cubicBezTo>
                    <a:cubicBezTo>
                      <a:pt x="490" y="1207"/>
                      <a:pt x="619" y="1192"/>
                      <a:pt x="768" y="1177"/>
                    </a:cubicBezTo>
                    <a:cubicBezTo>
                      <a:pt x="1075" y="1122"/>
                      <a:pt x="1392" y="1095"/>
                      <a:pt x="1715" y="1095"/>
                    </a:cubicBezTo>
                    <a:cubicBezTo>
                      <a:pt x="2165" y="1095"/>
                      <a:pt x="2623" y="1147"/>
                      <a:pt x="3070" y="1244"/>
                    </a:cubicBezTo>
                    <a:cubicBezTo>
                      <a:pt x="3243" y="1283"/>
                      <a:pt x="3394" y="1321"/>
                      <a:pt x="3510" y="1321"/>
                    </a:cubicBezTo>
                    <a:cubicBezTo>
                      <a:pt x="3595" y="1321"/>
                      <a:pt x="3661" y="1301"/>
                      <a:pt x="3704" y="1244"/>
                    </a:cubicBezTo>
                    <a:cubicBezTo>
                      <a:pt x="3804" y="1144"/>
                      <a:pt x="3737" y="877"/>
                      <a:pt x="3437" y="577"/>
                    </a:cubicBezTo>
                    <a:cubicBezTo>
                      <a:pt x="2982" y="193"/>
                      <a:pt x="2427" y="0"/>
                      <a:pt x="187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306;p66">
                <a:extLst>
                  <a:ext uri="{FF2B5EF4-FFF2-40B4-BE49-F238E27FC236}">
                    <a16:creationId xmlns:a16="http://schemas.microsoft.com/office/drawing/2014/main" id="{83D5CCB8-06F9-8AB2-20CC-EF0BE5BF83B8}"/>
                  </a:ext>
                </a:extLst>
              </p:cNvPr>
              <p:cNvSpPr/>
              <p:nvPr/>
            </p:nvSpPr>
            <p:spPr>
              <a:xfrm>
                <a:off x="1058248" y="2811802"/>
                <a:ext cx="535066" cy="340844"/>
              </a:xfrm>
              <a:custGeom>
                <a:avLst/>
                <a:gdLst/>
                <a:ahLst/>
                <a:cxnLst/>
                <a:rect l="l" t="t" r="r" b="b"/>
                <a:pathLst>
                  <a:path w="23618" h="15045" extrusionOk="0">
                    <a:moveTo>
                      <a:pt x="17980" y="0"/>
                    </a:moveTo>
                    <a:lnTo>
                      <a:pt x="12143" y="600"/>
                    </a:lnTo>
                    <a:lnTo>
                      <a:pt x="6005" y="2402"/>
                    </a:lnTo>
                    <a:lnTo>
                      <a:pt x="534" y="5804"/>
                    </a:lnTo>
                    <a:cubicBezTo>
                      <a:pt x="534" y="5804"/>
                      <a:pt x="1" y="15044"/>
                      <a:pt x="2369" y="15044"/>
                    </a:cubicBezTo>
                    <a:cubicBezTo>
                      <a:pt x="4704" y="15011"/>
                      <a:pt x="3903" y="9140"/>
                      <a:pt x="3903" y="9140"/>
                    </a:cubicBezTo>
                    <a:cubicBezTo>
                      <a:pt x="6805" y="7939"/>
                      <a:pt x="6639" y="4837"/>
                      <a:pt x="7372" y="4170"/>
                    </a:cubicBezTo>
                    <a:cubicBezTo>
                      <a:pt x="7607" y="3935"/>
                      <a:pt x="8164" y="3824"/>
                      <a:pt x="8920" y="3824"/>
                    </a:cubicBezTo>
                    <a:cubicBezTo>
                      <a:pt x="10417" y="3824"/>
                      <a:pt x="12693" y="4261"/>
                      <a:pt x="14778" y="5037"/>
                    </a:cubicBezTo>
                    <a:cubicBezTo>
                      <a:pt x="16431" y="5679"/>
                      <a:pt x="18176" y="6003"/>
                      <a:pt x="19918" y="6003"/>
                    </a:cubicBezTo>
                    <a:cubicBezTo>
                      <a:pt x="21164" y="6003"/>
                      <a:pt x="22408" y="5838"/>
                      <a:pt x="23617" y="5504"/>
                    </a:cubicBezTo>
                    <a:lnTo>
                      <a:pt x="23617" y="1134"/>
                    </a:lnTo>
                    <a:lnTo>
                      <a:pt x="17980"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307;p66">
                <a:extLst>
                  <a:ext uri="{FF2B5EF4-FFF2-40B4-BE49-F238E27FC236}">
                    <a16:creationId xmlns:a16="http://schemas.microsoft.com/office/drawing/2014/main" id="{BF7E5474-C6EF-52DE-7B04-022BA992D2AB}"/>
                  </a:ext>
                </a:extLst>
              </p:cNvPr>
              <p:cNvSpPr/>
              <p:nvPr/>
            </p:nvSpPr>
            <p:spPr>
              <a:xfrm>
                <a:off x="1695307" y="3668138"/>
                <a:ext cx="1491786" cy="926408"/>
              </a:xfrm>
              <a:custGeom>
                <a:avLst/>
                <a:gdLst/>
                <a:ahLst/>
                <a:cxnLst/>
                <a:rect l="l" t="t" r="r" b="b"/>
                <a:pathLst>
                  <a:path w="65848" h="40892" extrusionOk="0">
                    <a:moveTo>
                      <a:pt x="46668" y="1"/>
                    </a:moveTo>
                    <a:cubicBezTo>
                      <a:pt x="46070" y="1"/>
                      <a:pt x="45631" y="735"/>
                      <a:pt x="46033" y="1396"/>
                    </a:cubicBezTo>
                    <a:cubicBezTo>
                      <a:pt x="46434" y="2230"/>
                      <a:pt x="46734" y="3130"/>
                      <a:pt x="46934" y="4098"/>
                    </a:cubicBezTo>
                    <a:cubicBezTo>
                      <a:pt x="47101" y="4832"/>
                      <a:pt x="47134" y="5599"/>
                      <a:pt x="47034" y="6333"/>
                    </a:cubicBezTo>
                    <a:cubicBezTo>
                      <a:pt x="46934" y="7233"/>
                      <a:pt x="46834" y="7967"/>
                      <a:pt x="46701" y="8568"/>
                    </a:cubicBezTo>
                    <a:cubicBezTo>
                      <a:pt x="43865" y="11903"/>
                      <a:pt x="35626" y="21177"/>
                      <a:pt x="25485" y="25546"/>
                    </a:cubicBezTo>
                    <a:cubicBezTo>
                      <a:pt x="25225" y="25660"/>
                      <a:pt x="24931" y="25713"/>
                      <a:pt x="24611" y="25713"/>
                    </a:cubicBezTo>
                    <a:cubicBezTo>
                      <a:pt x="20327" y="25713"/>
                      <a:pt x="11175" y="16273"/>
                      <a:pt x="11175" y="16273"/>
                    </a:cubicBezTo>
                    <a:lnTo>
                      <a:pt x="1" y="25847"/>
                    </a:lnTo>
                    <a:cubicBezTo>
                      <a:pt x="4837" y="30216"/>
                      <a:pt x="7139" y="33118"/>
                      <a:pt x="15645" y="38856"/>
                    </a:cubicBezTo>
                    <a:cubicBezTo>
                      <a:pt x="17739" y="40276"/>
                      <a:pt x="19997" y="40891"/>
                      <a:pt x="22339" y="40891"/>
                    </a:cubicBezTo>
                    <a:cubicBezTo>
                      <a:pt x="37602" y="40891"/>
                      <a:pt x="56408" y="14739"/>
                      <a:pt x="56408" y="14739"/>
                    </a:cubicBezTo>
                    <a:cubicBezTo>
                      <a:pt x="58809" y="12537"/>
                      <a:pt x="60244" y="10803"/>
                      <a:pt x="61911" y="9468"/>
                    </a:cubicBezTo>
                    <a:cubicBezTo>
                      <a:pt x="63980" y="7800"/>
                      <a:pt x="64713" y="6966"/>
                      <a:pt x="64380" y="6599"/>
                    </a:cubicBezTo>
                    <a:cubicBezTo>
                      <a:pt x="64253" y="6463"/>
                      <a:pt x="64175" y="6379"/>
                      <a:pt x="64045" y="6379"/>
                    </a:cubicBezTo>
                    <a:cubicBezTo>
                      <a:pt x="63698" y="6379"/>
                      <a:pt x="62977" y="6981"/>
                      <a:pt x="59943" y="8801"/>
                    </a:cubicBezTo>
                    <a:cubicBezTo>
                      <a:pt x="59943" y="8801"/>
                      <a:pt x="65848" y="5165"/>
                      <a:pt x="63946" y="4932"/>
                    </a:cubicBezTo>
                    <a:cubicBezTo>
                      <a:pt x="63932" y="4930"/>
                      <a:pt x="63918" y="4929"/>
                      <a:pt x="63901" y="4929"/>
                    </a:cubicBezTo>
                    <a:cubicBezTo>
                      <a:pt x="63546" y="4929"/>
                      <a:pt x="62658" y="5330"/>
                      <a:pt x="61683" y="5832"/>
                    </a:cubicBezTo>
                    <a:lnTo>
                      <a:pt x="61683" y="5832"/>
                    </a:lnTo>
                    <a:cubicBezTo>
                      <a:pt x="63075" y="4855"/>
                      <a:pt x="63490" y="4143"/>
                      <a:pt x="63279" y="3764"/>
                    </a:cubicBezTo>
                    <a:cubicBezTo>
                      <a:pt x="63224" y="3665"/>
                      <a:pt x="63103" y="3621"/>
                      <a:pt x="62931" y="3621"/>
                    </a:cubicBezTo>
                    <a:cubicBezTo>
                      <a:pt x="61967" y="3621"/>
                      <a:pt x="59408" y="5007"/>
                      <a:pt x="57932" y="5856"/>
                    </a:cubicBezTo>
                    <a:lnTo>
                      <a:pt x="57932" y="5856"/>
                    </a:lnTo>
                    <a:cubicBezTo>
                      <a:pt x="59335" y="5018"/>
                      <a:pt x="61643" y="3601"/>
                      <a:pt x="62078" y="3097"/>
                    </a:cubicBezTo>
                    <a:cubicBezTo>
                      <a:pt x="62529" y="2601"/>
                      <a:pt x="62142" y="2425"/>
                      <a:pt x="61534" y="2425"/>
                    </a:cubicBezTo>
                    <a:cubicBezTo>
                      <a:pt x="61243" y="2425"/>
                      <a:pt x="60901" y="2465"/>
                      <a:pt x="60577" y="2530"/>
                    </a:cubicBezTo>
                    <a:cubicBezTo>
                      <a:pt x="59476" y="2797"/>
                      <a:pt x="53239" y="5232"/>
                      <a:pt x="51404" y="5832"/>
                    </a:cubicBezTo>
                    <a:cubicBezTo>
                      <a:pt x="51251" y="5905"/>
                      <a:pt x="51093" y="5938"/>
                      <a:pt x="50937" y="5938"/>
                    </a:cubicBezTo>
                    <a:cubicBezTo>
                      <a:pt x="50448" y="5938"/>
                      <a:pt x="49988" y="5605"/>
                      <a:pt x="49836" y="5098"/>
                    </a:cubicBezTo>
                    <a:cubicBezTo>
                      <a:pt x="49469" y="2330"/>
                      <a:pt x="47701" y="362"/>
                      <a:pt x="46967" y="61"/>
                    </a:cubicBezTo>
                    <a:cubicBezTo>
                      <a:pt x="46865" y="20"/>
                      <a:pt x="46765" y="1"/>
                      <a:pt x="46668" y="1"/>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308;p66">
                <a:extLst>
                  <a:ext uri="{FF2B5EF4-FFF2-40B4-BE49-F238E27FC236}">
                    <a16:creationId xmlns:a16="http://schemas.microsoft.com/office/drawing/2014/main" id="{1E8ED1B9-B6F6-9A73-BED9-C21D2F26A868}"/>
                  </a:ext>
                </a:extLst>
              </p:cNvPr>
              <p:cNvSpPr/>
              <p:nvPr/>
            </p:nvSpPr>
            <p:spPr>
              <a:xfrm>
                <a:off x="2996633" y="3821218"/>
                <a:ext cx="130017" cy="81286"/>
              </a:xfrm>
              <a:custGeom>
                <a:avLst/>
                <a:gdLst/>
                <a:ahLst/>
                <a:cxnLst/>
                <a:rect l="l" t="t" r="r" b="b"/>
                <a:pathLst>
                  <a:path w="5739" h="3588" extrusionOk="0">
                    <a:moveTo>
                      <a:pt x="5612" y="0"/>
                    </a:moveTo>
                    <a:cubicBezTo>
                      <a:pt x="5411" y="0"/>
                      <a:pt x="4176" y="702"/>
                      <a:pt x="2736" y="1610"/>
                    </a:cubicBezTo>
                    <a:cubicBezTo>
                      <a:pt x="1201" y="2578"/>
                      <a:pt x="1" y="3478"/>
                      <a:pt x="67" y="3579"/>
                    </a:cubicBezTo>
                    <a:cubicBezTo>
                      <a:pt x="69" y="3585"/>
                      <a:pt x="77" y="3588"/>
                      <a:pt x="89" y="3588"/>
                    </a:cubicBezTo>
                    <a:cubicBezTo>
                      <a:pt x="272" y="3588"/>
                      <a:pt x="1533" y="2914"/>
                      <a:pt x="2969" y="1977"/>
                    </a:cubicBezTo>
                    <a:cubicBezTo>
                      <a:pt x="4537" y="1010"/>
                      <a:pt x="5738" y="109"/>
                      <a:pt x="5638" y="9"/>
                    </a:cubicBezTo>
                    <a:cubicBezTo>
                      <a:pt x="5634" y="3"/>
                      <a:pt x="5625" y="0"/>
                      <a:pt x="5612"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309;p66">
                <a:extLst>
                  <a:ext uri="{FF2B5EF4-FFF2-40B4-BE49-F238E27FC236}">
                    <a16:creationId xmlns:a16="http://schemas.microsoft.com/office/drawing/2014/main" id="{9BC3D889-A4C2-66F9-AA0E-5637321FA4D5}"/>
                  </a:ext>
                </a:extLst>
              </p:cNvPr>
              <p:cNvSpPr/>
              <p:nvPr/>
            </p:nvSpPr>
            <p:spPr>
              <a:xfrm>
                <a:off x="2970942" y="3790226"/>
                <a:ext cx="142840" cy="79043"/>
              </a:xfrm>
              <a:custGeom>
                <a:avLst/>
                <a:gdLst/>
                <a:ahLst/>
                <a:cxnLst/>
                <a:rect l="l" t="t" r="r" b="b"/>
                <a:pathLst>
                  <a:path w="6305" h="3489" extrusionOk="0">
                    <a:moveTo>
                      <a:pt x="6215" y="0"/>
                    </a:moveTo>
                    <a:cubicBezTo>
                      <a:pt x="6020" y="0"/>
                      <a:pt x="4660" y="670"/>
                      <a:pt x="3036" y="1544"/>
                    </a:cubicBezTo>
                    <a:cubicBezTo>
                      <a:pt x="1335" y="2511"/>
                      <a:pt x="0" y="3345"/>
                      <a:pt x="67" y="3479"/>
                    </a:cubicBezTo>
                    <a:cubicBezTo>
                      <a:pt x="69" y="3485"/>
                      <a:pt x="77" y="3488"/>
                      <a:pt x="91" y="3488"/>
                    </a:cubicBezTo>
                    <a:cubicBezTo>
                      <a:pt x="289" y="3488"/>
                      <a:pt x="1677" y="2819"/>
                      <a:pt x="3269" y="1944"/>
                    </a:cubicBezTo>
                    <a:cubicBezTo>
                      <a:pt x="4971" y="977"/>
                      <a:pt x="6305" y="143"/>
                      <a:pt x="6238" y="10"/>
                    </a:cubicBezTo>
                    <a:cubicBezTo>
                      <a:pt x="6236" y="3"/>
                      <a:pt x="6228" y="0"/>
                      <a:pt x="6215"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310;p66">
                <a:extLst>
                  <a:ext uri="{FF2B5EF4-FFF2-40B4-BE49-F238E27FC236}">
                    <a16:creationId xmlns:a16="http://schemas.microsoft.com/office/drawing/2014/main" id="{8FCE2D8F-1482-127D-DFB8-FAC32DC74EFA}"/>
                  </a:ext>
                </a:extLst>
              </p:cNvPr>
              <p:cNvSpPr/>
              <p:nvPr/>
            </p:nvSpPr>
            <p:spPr>
              <a:xfrm>
                <a:off x="2944481" y="3761318"/>
                <a:ext cx="136814" cy="72451"/>
              </a:xfrm>
              <a:custGeom>
                <a:avLst/>
                <a:gdLst/>
                <a:ahLst/>
                <a:cxnLst/>
                <a:rect l="l" t="t" r="r" b="b"/>
                <a:pathLst>
                  <a:path w="6039" h="3198" extrusionOk="0">
                    <a:moveTo>
                      <a:pt x="5923" y="0"/>
                    </a:moveTo>
                    <a:cubicBezTo>
                      <a:pt x="5658" y="0"/>
                      <a:pt x="4391" y="596"/>
                      <a:pt x="2903" y="1386"/>
                    </a:cubicBezTo>
                    <a:cubicBezTo>
                      <a:pt x="1269" y="2286"/>
                      <a:pt x="1" y="3087"/>
                      <a:pt x="68" y="3187"/>
                    </a:cubicBezTo>
                    <a:cubicBezTo>
                      <a:pt x="72" y="3194"/>
                      <a:pt x="83" y="3197"/>
                      <a:pt x="100" y="3197"/>
                    </a:cubicBezTo>
                    <a:cubicBezTo>
                      <a:pt x="327" y="3197"/>
                      <a:pt x="1614" y="2593"/>
                      <a:pt x="3103" y="1786"/>
                    </a:cubicBezTo>
                    <a:cubicBezTo>
                      <a:pt x="4738" y="919"/>
                      <a:pt x="6039" y="118"/>
                      <a:pt x="5972" y="18"/>
                    </a:cubicBezTo>
                    <a:cubicBezTo>
                      <a:pt x="5966" y="6"/>
                      <a:pt x="5949" y="0"/>
                      <a:pt x="5923"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311;p66">
                <a:extLst>
                  <a:ext uri="{FF2B5EF4-FFF2-40B4-BE49-F238E27FC236}">
                    <a16:creationId xmlns:a16="http://schemas.microsoft.com/office/drawing/2014/main" id="{FA95E734-E5AF-95C4-0676-E314F09D8DE1}"/>
                  </a:ext>
                </a:extLst>
              </p:cNvPr>
              <p:cNvSpPr/>
              <p:nvPr/>
            </p:nvSpPr>
            <p:spPr>
              <a:xfrm>
                <a:off x="-705579" y="4215551"/>
                <a:ext cx="1555266" cy="661209"/>
              </a:xfrm>
              <a:custGeom>
                <a:avLst/>
                <a:gdLst/>
                <a:ahLst/>
                <a:cxnLst/>
                <a:rect l="l" t="t" r="r" b="b"/>
                <a:pathLst>
                  <a:path w="68650" h="29186" extrusionOk="0">
                    <a:moveTo>
                      <a:pt x="15832" y="0"/>
                    </a:moveTo>
                    <a:cubicBezTo>
                      <a:pt x="15638" y="0"/>
                      <a:pt x="15442" y="76"/>
                      <a:pt x="15279" y="249"/>
                    </a:cubicBezTo>
                    <a:cubicBezTo>
                      <a:pt x="14711" y="816"/>
                      <a:pt x="13911" y="3318"/>
                      <a:pt x="14678" y="6020"/>
                    </a:cubicBezTo>
                    <a:cubicBezTo>
                      <a:pt x="14778" y="6721"/>
                      <a:pt x="14211" y="7321"/>
                      <a:pt x="13511" y="7321"/>
                    </a:cubicBezTo>
                    <a:cubicBezTo>
                      <a:pt x="11609" y="7488"/>
                      <a:pt x="4904" y="7788"/>
                      <a:pt x="3804" y="7988"/>
                    </a:cubicBezTo>
                    <a:cubicBezTo>
                      <a:pt x="2803" y="8155"/>
                      <a:pt x="1736" y="8689"/>
                      <a:pt x="2636" y="9089"/>
                    </a:cubicBezTo>
                    <a:cubicBezTo>
                      <a:pt x="3270" y="9389"/>
                      <a:pt x="6239" y="9789"/>
                      <a:pt x="7840" y="9990"/>
                    </a:cubicBezTo>
                    <a:cubicBezTo>
                      <a:pt x="6781" y="9862"/>
                      <a:pt x="5093" y="9694"/>
                      <a:pt x="3771" y="9694"/>
                    </a:cubicBezTo>
                    <a:cubicBezTo>
                      <a:pt x="2677" y="9694"/>
                      <a:pt x="1832" y="9809"/>
                      <a:pt x="1802" y="10156"/>
                    </a:cubicBezTo>
                    <a:cubicBezTo>
                      <a:pt x="1769" y="10623"/>
                      <a:pt x="2469" y="11124"/>
                      <a:pt x="4204" y="11457"/>
                    </a:cubicBezTo>
                    <a:cubicBezTo>
                      <a:pt x="3663" y="11426"/>
                      <a:pt x="3144" y="11403"/>
                      <a:pt x="2712" y="11403"/>
                    </a:cubicBezTo>
                    <a:cubicBezTo>
                      <a:pt x="2212" y="11403"/>
                      <a:pt x="1830" y="11434"/>
                      <a:pt x="1669" y="11524"/>
                    </a:cubicBezTo>
                    <a:cubicBezTo>
                      <a:pt x="1" y="12491"/>
                      <a:pt x="6873" y="13459"/>
                      <a:pt x="6873" y="13459"/>
                    </a:cubicBezTo>
                    <a:cubicBezTo>
                      <a:pt x="4042" y="13085"/>
                      <a:pt x="2915" y="12851"/>
                      <a:pt x="2424" y="12851"/>
                    </a:cubicBezTo>
                    <a:cubicBezTo>
                      <a:pt x="2083" y="12851"/>
                      <a:pt x="2051" y="12965"/>
                      <a:pt x="1969" y="13225"/>
                    </a:cubicBezTo>
                    <a:cubicBezTo>
                      <a:pt x="1802" y="13692"/>
                      <a:pt x="2803" y="14159"/>
                      <a:pt x="5338" y="14893"/>
                    </a:cubicBezTo>
                    <a:cubicBezTo>
                      <a:pt x="7406" y="15460"/>
                      <a:pt x="9441" y="16461"/>
                      <a:pt x="12510" y="17495"/>
                    </a:cubicBezTo>
                    <a:cubicBezTo>
                      <a:pt x="12510" y="17495"/>
                      <a:pt x="32220" y="29185"/>
                      <a:pt x="46787" y="29185"/>
                    </a:cubicBezTo>
                    <a:cubicBezTo>
                      <a:pt x="52149" y="29185"/>
                      <a:pt x="56815" y="27601"/>
                      <a:pt x="59543" y="23266"/>
                    </a:cubicBezTo>
                    <a:cubicBezTo>
                      <a:pt x="64981" y="14593"/>
                      <a:pt x="65981" y="11024"/>
                      <a:pt x="68650" y="5086"/>
                    </a:cubicBezTo>
                    <a:lnTo>
                      <a:pt x="54573" y="783"/>
                    </a:lnTo>
                    <a:cubicBezTo>
                      <a:pt x="54573" y="783"/>
                      <a:pt x="49236" y="14993"/>
                      <a:pt x="45167" y="14993"/>
                    </a:cubicBezTo>
                    <a:cubicBezTo>
                      <a:pt x="45131" y="14993"/>
                      <a:pt x="45096" y="14993"/>
                      <a:pt x="45060" y="14993"/>
                    </a:cubicBezTo>
                    <a:cubicBezTo>
                      <a:pt x="34053" y="14993"/>
                      <a:pt x="22838" y="9850"/>
                      <a:pt x="18948" y="7921"/>
                    </a:cubicBezTo>
                    <a:cubicBezTo>
                      <a:pt x="18581" y="7421"/>
                      <a:pt x="18181" y="6787"/>
                      <a:pt x="17714" y="6020"/>
                    </a:cubicBezTo>
                    <a:cubicBezTo>
                      <a:pt x="17347" y="5353"/>
                      <a:pt x="17080" y="4652"/>
                      <a:pt x="16946" y="3885"/>
                    </a:cubicBezTo>
                    <a:cubicBezTo>
                      <a:pt x="16713" y="2985"/>
                      <a:pt x="16646" y="2017"/>
                      <a:pt x="16680" y="1083"/>
                    </a:cubicBezTo>
                    <a:cubicBezTo>
                      <a:pt x="16775" y="466"/>
                      <a:pt x="16311" y="0"/>
                      <a:pt x="15832" y="0"/>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312;p66">
                <a:extLst>
                  <a:ext uri="{FF2B5EF4-FFF2-40B4-BE49-F238E27FC236}">
                    <a16:creationId xmlns:a16="http://schemas.microsoft.com/office/drawing/2014/main" id="{50719765-3D46-FB0B-2C4E-2A0F0557AC4D}"/>
                  </a:ext>
                </a:extLst>
              </p:cNvPr>
              <p:cNvSpPr/>
              <p:nvPr/>
            </p:nvSpPr>
            <p:spPr>
              <a:xfrm>
                <a:off x="-633785" y="4505240"/>
                <a:ext cx="149659" cy="25464"/>
              </a:xfrm>
              <a:custGeom>
                <a:avLst/>
                <a:gdLst/>
                <a:ahLst/>
                <a:cxnLst/>
                <a:rect l="l" t="t" r="r" b="b"/>
                <a:pathLst>
                  <a:path w="6606" h="1124" extrusionOk="0">
                    <a:moveTo>
                      <a:pt x="283" y="0"/>
                    </a:moveTo>
                    <a:cubicBezTo>
                      <a:pt x="109" y="0"/>
                      <a:pt x="9" y="13"/>
                      <a:pt x="1" y="38"/>
                    </a:cubicBezTo>
                    <a:cubicBezTo>
                      <a:pt x="1" y="171"/>
                      <a:pt x="1402" y="472"/>
                      <a:pt x="3270" y="772"/>
                    </a:cubicBezTo>
                    <a:cubicBezTo>
                      <a:pt x="4622" y="993"/>
                      <a:pt x="5793" y="1124"/>
                      <a:pt x="6315" y="1124"/>
                    </a:cubicBezTo>
                    <a:cubicBezTo>
                      <a:pt x="6502" y="1124"/>
                      <a:pt x="6606" y="1107"/>
                      <a:pt x="6606" y="1072"/>
                    </a:cubicBezTo>
                    <a:cubicBezTo>
                      <a:pt x="6606" y="972"/>
                      <a:pt x="5171" y="638"/>
                      <a:pt x="3337" y="338"/>
                    </a:cubicBezTo>
                    <a:cubicBezTo>
                      <a:pt x="1986" y="113"/>
                      <a:pt x="804" y="0"/>
                      <a:pt x="283"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313;p66">
                <a:extLst>
                  <a:ext uri="{FF2B5EF4-FFF2-40B4-BE49-F238E27FC236}">
                    <a16:creationId xmlns:a16="http://schemas.microsoft.com/office/drawing/2014/main" id="{706097ED-244B-1267-BFD0-CB2D8306FC5A}"/>
                  </a:ext>
                </a:extLst>
              </p:cNvPr>
              <p:cNvSpPr/>
              <p:nvPr/>
            </p:nvSpPr>
            <p:spPr>
              <a:xfrm>
                <a:off x="-634533" y="4471235"/>
                <a:ext cx="160239" cy="18351"/>
              </a:xfrm>
              <a:custGeom>
                <a:avLst/>
                <a:gdLst/>
                <a:ahLst/>
                <a:cxnLst/>
                <a:rect l="l" t="t" r="r" b="b"/>
                <a:pathLst>
                  <a:path w="7073" h="810" extrusionOk="0">
                    <a:moveTo>
                      <a:pt x="601" y="0"/>
                    </a:moveTo>
                    <a:cubicBezTo>
                      <a:pt x="232" y="0"/>
                      <a:pt x="13" y="22"/>
                      <a:pt x="1" y="71"/>
                    </a:cubicBezTo>
                    <a:cubicBezTo>
                      <a:pt x="1" y="205"/>
                      <a:pt x="1568" y="438"/>
                      <a:pt x="3503" y="638"/>
                    </a:cubicBezTo>
                    <a:cubicBezTo>
                      <a:pt x="4749" y="744"/>
                      <a:pt x="5848" y="809"/>
                      <a:pt x="6486" y="809"/>
                    </a:cubicBezTo>
                    <a:cubicBezTo>
                      <a:pt x="6857" y="809"/>
                      <a:pt x="7072" y="787"/>
                      <a:pt x="7072" y="738"/>
                    </a:cubicBezTo>
                    <a:cubicBezTo>
                      <a:pt x="7072" y="638"/>
                      <a:pt x="5504" y="371"/>
                      <a:pt x="3570" y="171"/>
                    </a:cubicBezTo>
                    <a:cubicBezTo>
                      <a:pt x="2324" y="66"/>
                      <a:pt x="1239" y="0"/>
                      <a:pt x="601"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314;p66">
                <a:extLst>
                  <a:ext uri="{FF2B5EF4-FFF2-40B4-BE49-F238E27FC236}">
                    <a16:creationId xmlns:a16="http://schemas.microsoft.com/office/drawing/2014/main" id="{E0C1F9EC-FCA0-6990-2F20-94359605E7C5}"/>
                  </a:ext>
                </a:extLst>
              </p:cNvPr>
              <p:cNvSpPr/>
              <p:nvPr/>
            </p:nvSpPr>
            <p:spPr>
              <a:xfrm>
                <a:off x="-616386" y="4431476"/>
                <a:ext cx="151902" cy="15723"/>
              </a:xfrm>
              <a:custGeom>
                <a:avLst/>
                <a:gdLst/>
                <a:ahLst/>
                <a:cxnLst/>
                <a:rect l="l" t="t" r="r" b="b"/>
                <a:pathLst>
                  <a:path w="6705" h="694" extrusionOk="0">
                    <a:moveTo>
                      <a:pt x="641" y="0"/>
                    </a:moveTo>
                    <a:cubicBezTo>
                      <a:pt x="239" y="0"/>
                      <a:pt x="0" y="19"/>
                      <a:pt x="0" y="58"/>
                    </a:cubicBezTo>
                    <a:cubicBezTo>
                      <a:pt x="0" y="192"/>
                      <a:pt x="1501" y="425"/>
                      <a:pt x="3336" y="559"/>
                    </a:cubicBezTo>
                    <a:cubicBezTo>
                      <a:pt x="4388" y="653"/>
                      <a:pt x="5325" y="694"/>
                      <a:pt x="5941" y="694"/>
                    </a:cubicBezTo>
                    <a:cubicBezTo>
                      <a:pt x="6419" y="694"/>
                      <a:pt x="6705" y="669"/>
                      <a:pt x="6705" y="625"/>
                    </a:cubicBezTo>
                    <a:cubicBezTo>
                      <a:pt x="6705" y="492"/>
                      <a:pt x="5204" y="292"/>
                      <a:pt x="3369" y="125"/>
                    </a:cubicBezTo>
                    <a:cubicBezTo>
                      <a:pt x="2258" y="44"/>
                      <a:pt x="1257" y="0"/>
                      <a:pt x="641" y="0"/>
                    </a:cubicBezTo>
                    <a:close/>
                  </a:path>
                </a:pathLst>
              </a:custGeom>
              <a:solidFill>
                <a:srgbClr val="AA65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315;p66">
                <a:extLst>
                  <a:ext uri="{FF2B5EF4-FFF2-40B4-BE49-F238E27FC236}">
                    <a16:creationId xmlns:a16="http://schemas.microsoft.com/office/drawing/2014/main" id="{F5043899-CB7D-2992-2133-F339A695173D}"/>
                  </a:ext>
                </a:extLst>
              </p:cNvPr>
              <p:cNvSpPr/>
              <p:nvPr/>
            </p:nvSpPr>
            <p:spPr>
              <a:xfrm>
                <a:off x="347131" y="3641564"/>
                <a:ext cx="1883990" cy="1488003"/>
              </a:xfrm>
              <a:custGeom>
                <a:avLst/>
                <a:gdLst/>
                <a:ahLst/>
                <a:cxnLst/>
                <a:rect l="l" t="t" r="r" b="b"/>
                <a:pathLst>
                  <a:path w="83160" h="65681" extrusionOk="0">
                    <a:moveTo>
                      <a:pt x="33358" y="0"/>
                    </a:moveTo>
                    <a:cubicBezTo>
                      <a:pt x="30923" y="100"/>
                      <a:pt x="28954" y="834"/>
                      <a:pt x="26886" y="1268"/>
                    </a:cubicBezTo>
                    <a:cubicBezTo>
                      <a:pt x="20448" y="2502"/>
                      <a:pt x="15812" y="7172"/>
                      <a:pt x="14544" y="11509"/>
                    </a:cubicBezTo>
                    <a:lnTo>
                      <a:pt x="0" y="39929"/>
                    </a:lnTo>
                    <a:lnTo>
                      <a:pt x="12276" y="50236"/>
                    </a:lnTo>
                    <a:lnTo>
                      <a:pt x="23484" y="32423"/>
                    </a:lnTo>
                    <a:lnTo>
                      <a:pt x="24184" y="51370"/>
                    </a:lnTo>
                    <a:lnTo>
                      <a:pt x="23484" y="65547"/>
                    </a:lnTo>
                    <a:lnTo>
                      <a:pt x="66515" y="65681"/>
                    </a:lnTo>
                    <a:lnTo>
                      <a:pt x="64580" y="32457"/>
                    </a:lnTo>
                    <a:lnTo>
                      <a:pt x="76155" y="41864"/>
                    </a:lnTo>
                    <a:lnTo>
                      <a:pt x="83160" y="26753"/>
                    </a:lnTo>
                    <a:lnTo>
                      <a:pt x="65747" y="7305"/>
                    </a:lnTo>
                    <a:cubicBezTo>
                      <a:pt x="60877" y="2535"/>
                      <a:pt x="58275" y="1101"/>
                      <a:pt x="51537" y="300"/>
                    </a:cubicBezTo>
                    <a:cubicBezTo>
                      <a:pt x="50403" y="167"/>
                      <a:pt x="49536" y="67"/>
                      <a:pt x="48902" y="0"/>
                    </a:cubicBezTo>
                    <a:cubicBezTo>
                      <a:pt x="46367" y="801"/>
                      <a:pt x="43740" y="1201"/>
                      <a:pt x="41117" y="1201"/>
                    </a:cubicBezTo>
                    <a:cubicBezTo>
                      <a:pt x="38495" y="1201"/>
                      <a:pt x="35876" y="801"/>
                      <a:pt x="3335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316;p66">
                <a:extLst>
                  <a:ext uri="{FF2B5EF4-FFF2-40B4-BE49-F238E27FC236}">
                    <a16:creationId xmlns:a16="http://schemas.microsoft.com/office/drawing/2014/main" id="{CD5F6CA8-5F01-5CCE-7DE6-50A904D0A073}"/>
                  </a:ext>
                </a:extLst>
              </p:cNvPr>
              <p:cNvSpPr/>
              <p:nvPr/>
            </p:nvSpPr>
            <p:spPr>
              <a:xfrm>
                <a:off x="878390" y="4106309"/>
                <a:ext cx="8337" cy="363522"/>
              </a:xfrm>
              <a:custGeom>
                <a:avLst/>
                <a:gdLst/>
                <a:ahLst/>
                <a:cxnLst/>
                <a:rect l="l" t="t" r="r" b="b"/>
                <a:pathLst>
                  <a:path w="368" h="16046" extrusionOk="0">
                    <a:moveTo>
                      <a:pt x="234" y="1"/>
                    </a:moveTo>
                    <a:cubicBezTo>
                      <a:pt x="167" y="201"/>
                      <a:pt x="167" y="401"/>
                      <a:pt x="167" y="635"/>
                    </a:cubicBezTo>
                    <a:cubicBezTo>
                      <a:pt x="134" y="1035"/>
                      <a:pt x="101" y="1602"/>
                      <a:pt x="101" y="2336"/>
                    </a:cubicBezTo>
                    <a:cubicBezTo>
                      <a:pt x="67" y="3804"/>
                      <a:pt x="67" y="5805"/>
                      <a:pt x="34" y="8007"/>
                    </a:cubicBezTo>
                    <a:cubicBezTo>
                      <a:pt x="1" y="10242"/>
                      <a:pt x="34" y="12243"/>
                      <a:pt x="34" y="13711"/>
                    </a:cubicBezTo>
                    <a:cubicBezTo>
                      <a:pt x="67" y="14445"/>
                      <a:pt x="67" y="15012"/>
                      <a:pt x="67" y="15412"/>
                    </a:cubicBezTo>
                    <a:cubicBezTo>
                      <a:pt x="67" y="15645"/>
                      <a:pt x="101" y="15846"/>
                      <a:pt x="134" y="16046"/>
                    </a:cubicBezTo>
                    <a:cubicBezTo>
                      <a:pt x="201" y="15846"/>
                      <a:pt x="201" y="15645"/>
                      <a:pt x="201" y="15412"/>
                    </a:cubicBezTo>
                    <a:cubicBezTo>
                      <a:pt x="234" y="15012"/>
                      <a:pt x="267" y="14445"/>
                      <a:pt x="267" y="13711"/>
                    </a:cubicBezTo>
                    <a:cubicBezTo>
                      <a:pt x="301" y="12243"/>
                      <a:pt x="301" y="10242"/>
                      <a:pt x="334" y="8040"/>
                    </a:cubicBezTo>
                    <a:cubicBezTo>
                      <a:pt x="367" y="5805"/>
                      <a:pt x="334" y="3804"/>
                      <a:pt x="334" y="2336"/>
                    </a:cubicBezTo>
                    <a:cubicBezTo>
                      <a:pt x="301" y="1602"/>
                      <a:pt x="301" y="1035"/>
                      <a:pt x="301" y="635"/>
                    </a:cubicBezTo>
                    <a:cubicBezTo>
                      <a:pt x="301" y="401"/>
                      <a:pt x="267" y="201"/>
                      <a:pt x="234" y="1"/>
                    </a:cubicBezTo>
                    <a:close/>
                  </a:path>
                </a:pathLst>
              </a:custGeom>
              <a:solidFill>
                <a:srgbClr val="1C458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317;p66">
                <a:extLst>
                  <a:ext uri="{FF2B5EF4-FFF2-40B4-BE49-F238E27FC236}">
                    <a16:creationId xmlns:a16="http://schemas.microsoft.com/office/drawing/2014/main" id="{786AB28E-7968-6313-9E2C-C5DC2685EFC1}"/>
                  </a:ext>
                </a:extLst>
              </p:cNvPr>
              <p:cNvSpPr/>
              <p:nvPr/>
            </p:nvSpPr>
            <p:spPr>
              <a:xfrm>
                <a:off x="1785995" y="4093463"/>
                <a:ext cx="40824" cy="564540"/>
              </a:xfrm>
              <a:custGeom>
                <a:avLst/>
                <a:gdLst/>
                <a:ahLst/>
                <a:cxnLst/>
                <a:rect l="l" t="t" r="r" b="b"/>
                <a:pathLst>
                  <a:path w="1802" h="24919" extrusionOk="0">
                    <a:moveTo>
                      <a:pt x="34" y="1"/>
                    </a:moveTo>
                    <a:cubicBezTo>
                      <a:pt x="0" y="334"/>
                      <a:pt x="0" y="635"/>
                      <a:pt x="34" y="968"/>
                    </a:cubicBezTo>
                    <a:cubicBezTo>
                      <a:pt x="67" y="1669"/>
                      <a:pt x="101" y="2569"/>
                      <a:pt x="167" y="3670"/>
                    </a:cubicBezTo>
                    <a:cubicBezTo>
                      <a:pt x="301" y="5905"/>
                      <a:pt x="501" y="9007"/>
                      <a:pt x="734" y="12443"/>
                    </a:cubicBezTo>
                    <a:cubicBezTo>
                      <a:pt x="1001" y="15912"/>
                      <a:pt x="1235" y="19014"/>
                      <a:pt x="1435" y="21283"/>
                    </a:cubicBezTo>
                    <a:cubicBezTo>
                      <a:pt x="1535" y="22350"/>
                      <a:pt x="1602" y="23251"/>
                      <a:pt x="1668" y="23951"/>
                    </a:cubicBezTo>
                    <a:cubicBezTo>
                      <a:pt x="1668" y="24285"/>
                      <a:pt x="1735" y="24585"/>
                      <a:pt x="1802" y="24919"/>
                    </a:cubicBezTo>
                    <a:cubicBezTo>
                      <a:pt x="1802" y="24585"/>
                      <a:pt x="1802" y="24285"/>
                      <a:pt x="1802" y="23951"/>
                    </a:cubicBezTo>
                    <a:cubicBezTo>
                      <a:pt x="1768" y="23284"/>
                      <a:pt x="1702" y="22350"/>
                      <a:pt x="1635" y="21283"/>
                    </a:cubicBezTo>
                    <a:cubicBezTo>
                      <a:pt x="1502" y="19014"/>
                      <a:pt x="1335" y="15912"/>
                      <a:pt x="1068" y="12443"/>
                    </a:cubicBezTo>
                    <a:cubicBezTo>
                      <a:pt x="801" y="9007"/>
                      <a:pt x="601" y="5905"/>
                      <a:pt x="401" y="3637"/>
                    </a:cubicBezTo>
                    <a:cubicBezTo>
                      <a:pt x="301" y="2536"/>
                      <a:pt x="234" y="1635"/>
                      <a:pt x="167" y="968"/>
                    </a:cubicBezTo>
                    <a:cubicBezTo>
                      <a:pt x="134" y="635"/>
                      <a:pt x="101" y="301"/>
                      <a:pt x="34" y="1"/>
                    </a:cubicBezTo>
                    <a:close/>
                  </a:path>
                </a:pathLst>
              </a:custGeom>
              <a:solidFill>
                <a:srgbClr val="1C458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318;p66">
                <a:extLst>
                  <a:ext uri="{FF2B5EF4-FFF2-40B4-BE49-F238E27FC236}">
                    <a16:creationId xmlns:a16="http://schemas.microsoft.com/office/drawing/2014/main" id="{C944B9DA-E714-C5FF-8F3B-8E2F6118D1AF}"/>
                  </a:ext>
                </a:extLst>
              </p:cNvPr>
              <p:cNvSpPr/>
              <p:nvPr/>
            </p:nvSpPr>
            <p:spPr>
              <a:xfrm>
                <a:off x="648646" y="3952912"/>
                <a:ext cx="1322508" cy="4554"/>
              </a:xfrm>
              <a:custGeom>
                <a:avLst/>
                <a:gdLst/>
                <a:ahLst/>
                <a:cxnLst/>
                <a:rect l="l" t="t" r="r" b="b"/>
                <a:pathLst>
                  <a:path w="58376" h="201" extrusionOk="0">
                    <a:moveTo>
                      <a:pt x="29188" y="0"/>
                    </a:moveTo>
                    <a:cubicBezTo>
                      <a:pt x="13077" y="0"/>
                      <a:pt x="1" y="34"/>
                      <a:pt x="1" y="101"/>
                    </a:cubicBezTo>
                    <a:cubicBezTo>
                      <a:pt x="1" y="167"/>
                      <a:pt x="13077" y="201"/>
                      <a:pt x="29188" y="201"/>
                    </a:cubicBezTo>
                    <a:cubicBezTo>
                      <a:pt x="45300" y="201"/>
                      <a:pt x="58376" y="167"/>
                      <a:pt x="58376" y="101"/>
                    </a:cubicBezTo>
                    <a:cubicBezTo>
                      <a:pt x="58376" y="34"/>
                      <a:pt x="45300" y="0"/>
                      <a:pt x="29188"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319;p66">
                <a:extLst>
                  <a:ext uri="{FF2B5EF4-FFF2-40B4-BE49-F238E27FC236}">
                    <a16:creationId xmlns:a16="http://schemas.microsoft.com/office/drawing/2014/main" id="{5C5B060D-1A96-5A28-17ED-879952C7CC14}"/>
                  </a:ext>
                </a:extLst>
              </p:cNvPr>
              <p:cNvSpPr/>
              <p:nvPr/>
            </p:nvSpPr>
            <p:spPr>
              <a:xfrm>
                <a:off x="461992" y="4344367"/>
                <a:ext cx="1611201" cy="5301"/>
              </a:xfrm>
              <a:custGeom>
                <a:avLst/>
                <a:gdLst/>
                <a:ahLst/>
                <a:cxnLst/>
                <a:rect l="l" t="t" r="r" b="b"/>
                <a:pathLst>
                  <a:path w="71119" h="234" extrusionOk="0">
                    <a:moveTo>
                      <a:pt x="35559" y="0"/>
                    </a:moveTo>
                    <a:cubicBezTo>
                      <a:pt x="15945" y="0"/>
                      <a:pt x="1" y="67"/>
                      <a:pt x="1" y="134"/>
                    </a:cubicBezTo>
                    <a:cubicBezTo>
                      <a:pt x="1" y="167"/>
                      <a:pt x="15945" y="234"/>
                      <a:pt x="35559" y="234"/>
                    </a:cubicBezTo>
                    <a:cubicBezTo>
                      <a:pt x="55207" y="234"/>
                      <a:pt x="71118" y="167"/>
                      <a:pt x="71118" y="134"/>
                    </a:cubicBezTo>
                    <a:cubicBezTo>
                      <a:pt x="71118" y="101"/>
                      <a:pt x="55207" y="0"/>
                      <a:pt x="35559"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320;p66">
                <a:extLst>
                  <a:ext uri="{FF2B5EF4-FFF2-40B4-BE49-F238E27FC236}">
                    <a16:creationId xmlns:a16="http://schemas.microsoft.com/office/drawing/2014/main" id="{E8001065-8946-6477-8E53-3B4499C1739C}"/>
                  </a:ext>
                </a:extLst>
              </p:cNvPr>
              <p:cNvSpPr/>
              <p:nvPr/>
            </p:nvSpPr>
            <p:spPr>
              <a:xfrm>
                <a:off x="898803" y="4791736"/>
                <a:ext cx="935584" cy="4576"/>
              </a:xfrm>
              <a:custGeom>
                <a:avLst/>
                <a:gdLst/>
                <a:ahLst/>
                <a:cxnLst/>
                <a:rect l="l" t="t" r="r" b="b"/>
                <a:pathLst>
                  <a:path w="41297" h="202" extrusionOk="0">
                    <a:moveTo>
                      <a:pt x="20648" y="1"/>
                    </a:moveTo>
                    <a:cubicBezTo>
                      <a:pt x="9240" y="1"/>
                      <a:pt x="0" y="34"/>
                      <a:pt x="0" y="101"/>
                    </a:cubicBezTo>
                    <a:cubicBezTo>
                      <a:pt x="0" y="168"/>
                      <a:pt x="9240" y="201"/>
                      <a:pt x="20648" y="201"/>
                    </a:cubicBezTo>
                    <a:cubicBezTo>
                      <a:pt x="32056" y="201"/>
                      <a:pt x="41296" y="168"/>
                      <a:pt x="41296" y="101"/>
                    </a:cubicBezTo>
                    <a:cubicBezTo>
                      <a:pt x="41296" y="34"/>
                      <a:pt x="32056" y="1"/>
                      <a:pt x="20648"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321;p66">
                <a:extLst>
                  <a:ext uri="{FF2B5EF4-FFF2-40B4-BE49-F238E27FC236}">
                    <a16:creationId xmlns:a16="http://schemas.microsoft.com/office/drawing/2014/main" id="{1700C7F1-40D2-2765-F4C9-CE8FA46CE271}"/>
                  </a:ext>
                </a:extLst>
              </p:cNvPr>
              <p:cNvSpPr/>
              <p:nvPr/>
            </p:nvSpPr>
            <p:spPr>
              <a:xfrm>
                <a:off x="1000818" y="3658940"/>
                <a:ext cx="5301" cy="1469879"/>
              </a:xfrm>
              <a:custGeom>
                <a:avLst/>
                <a:gdLst/>
                <a:ahLst/>
                <a:cxnLst/>
                <a:rect l="l" t="t" r="r" b="b"/>
                <a:pathLst>
                  <a:path w="234" h="64881" extrusionOk="0">
                    <a:moveTo>
                      <a:pt x="134" y="0"/>
                    </a:moveTo>
                    <a:cubicBezTo>
                      <a:pt x="67" y="0"/>
                      <a:pt x="0" y="14511"/>
                      <a:pt x="0" y="32424"/>
                    </a:cubicBezTo>
                    <a:cubicBezTo>
                      <a:pt x="0" y="50337"/>
                      <a:pt x="67" y="64880"/>
                      <a:pt x="134" y="64880"/>
                    </a:cubicBezTo>
                    <a:cubicBezTo>
                      <a:pt x="167" y="64880"/>
                      <a:pt x="234" y="50370"/>
                      <a:pt x="234" y="32424"/>
                    </a:cubicBezTo>
                    <a:cubicBezTo>
                      <a:pt x="234" y="14511"/>
                      <a:pt x="167" y="0"/>
                      <a:pt x="13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322;p66">
                <a:extLst>
                  <a:ext uri="{FF2B5EF4-FFF2-40B4-BE49-F238E27FC236}">
                    <a16:creationId xmlns:a16="http://schemas.microsoft.com/office/drawing/2014/main" id="{B2DBADBB-C77B-C1AC-3091-F51858E2BBF3}"/>
                  </a:ext>
                </a:extLst>
              </p:cNvPr>
              <p:cNvSpPr/>
              <p:nvPr/>
            </p:nvSpPr>
            <p:spPr>
              <a:xfrm>
                <a:off x="1559286" y="3669520"/>
                <a:ext cx="9832" cy="1444188"/>
              </a:xfrm>
              <a:custGeom>
                <a:avLst/>
                <a:gdLst/>
                <a:ahLst/>
                <a:cxnLst/>
                <a:rect l="l" t="t" r="r" b="b"/>
                <a:pathLst>
                  <a:path w="434" h="63747" extrusionOk="0">
                    <a:moveTo>
                      <a:pt x="0" y="0"/>
                    </a:moveTo>
                    <a:cubicBezTo>
                      <a:pt x="0" y="434"/>
                      <a:pt x="0" y="1068"/>
                      <a:pt x="0" y="1902"/>
                    </a:cubicBezTo>
                    <a:lnTo>
                      <a:pt x="0" y="8874"/>
                    </a:lnTo>
                    <a:cubicBezTo>
                      <a:pt x="0" y="14744"/>
                      <a:pt x="67" y="22917"/>
                      <a:pt x="134" y="31890"/>
                    </a:cubicBezTo>
                    <a:cubicBezTo>
                      <a:pt x="200" y="40863"/>
                      <a:pt x="301" y="48969"/>
                      <a:pt x="334" y="54873"/>
                    </a:cubicBezTo>
                    <a:cubicBezTo>
                      <a:pt x="367" y="57809"/>
                      <a:pt x="401" y="60177"/>
                      <a:pt x="401" y="61845"/>
                    </a:cubicBezTo>
                    <a:cubicBezTo>
                      <a:pt x="434" y="62679"/>
                      <a:pt x="434" y="63312"/>
                      <a:pt x="434" y="63746"/>
                    </a:cubicBezTo>
                    <a:lnTo>
                      <a:pt x="434" y="61845"/>
                    </a:lnTo>
                    <a:lnTo>
                      <a:pt x="434" y="54873"/>
                    </a:lnTo>
                    <a:cubicBezTo>
                      <a:pt x="434" y="48969"/>
                      <a:pt x="367" y="40863"/>
                      <a:pt x="301" y="31890"/>
                    </a:cubicBezTo>
                    <a:cubicBezTo>
                      <a:pt x="234" y="22884"/>
                      <a:pt x="134" y="14778"/>
                      <a:pt x="100" y="8874"/>
                    </a:cubicBezTo>
                    <a:cubicBezTo>
                      <a:pt x="67" y="5938"/>
                      <a:pt x="34" y="3570"/>
                      <a:pt x="34" y="1902"/>
                    </a:cubicBezTo>
                    <a:cubicBezTo>
                      <a:pt x="0" y="1068"/>
                      <a:pt x="0" y="434"/>
                      <a:pt x="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323;p66">
                <a:extLst>
                  <a:ext uri="{FF2B5EF4-FFF2-40B4-BE49-F238E27FC236}">
                    <a16:creationId xmlns:a16="http://schemas.microsoft.com/office/drawing/2014/main" id="{FCF36F56-FD15-BC6B-7BD8-05E7C51C03BB}"/>
                  </a:ext>
                </a:extLst>
              </p:cNvPr>
              <p:cNvSpPr/>
              <p:nvPr/>
            </p:nvSpPr>
            <p:spPr>
              <a:xfrm>
                <a:off x="1965853" y="3968770"/>
                <a:ext cx="5301" cy="532053"/>
              </a:xfrm>
              <a:custGeom>
                <a:avLst/>
                <a:gdLst/>
                <a:ahLst/>
                <a:cxnLst/>
                <a:rect l="l" t="t" r="r" b="b"/>
                <a:pathLst>
                  <a:path w="234" h="23485" extrusionOk="0">
                    <a:moveTo>
                      <a:pt x="134" y="1"/>
                    </a:moveTo>
                    <a:cubicBezTo>
                      <a:pt x="67" y="1"/>
                      <a:pt x="0" y="5271"/>
                      <a:pt x="0" y="11743"/>
                    </a:cubicBezTo>
                    <a:cubicBezTo>
                      <a:pt x="0" y="18214"/>
                      <a:pt x="67" y="23484"/>
                      <a:pt x="134" y="23484"/>
                    </a:cubicBezTo>
                    <a:cubicBezTo>
                      <a:pt x="201" y="23484"/>
                      <a:pt x="234" y="18214"/>
                      <a:pt x="234" y="11743"/>
                    </a:cubicBezTo>
                    <a:cubicBezTo>
                      <a:pt x="234" y="5238"/>
                      <a:pt x="167" y="1"/>
                      <a:pt x="134"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324;p66">
                <a:extLst>
                  <a:ext uri="{FF2B5EF4-FFF2-40B4-BE49-F238E27FC236}">
                    <a16:creationId xmlns:a16="http://schemas.microsoft.com/office/drawing/2014/main" id="{450F34DC-4136-40DB-ED6F-86A0BCBBB646}"/>
                  </a:ext>
                </a:extLst>
              </p:cNvPr>
              <p:cNvSpPr/>
              <p:nvPr/>
            </p:nvSpPr>
            <p:spPr>
              <a:xfrm>
                <a:off x="558728" y="4107826"/>
                <a:ext cx="4554" cy="501808"/>
              </a:xfrm>
              <a:custGeom>
                <a:avLst/>
                <a:gdLst/>
                <a:ahLst/>
                <a:cxnLst/>
                <a:rect l="l" t="t" r="r" b="b"/>
                <a:pathLst>
                  <a:path w="201" h="22150" extrusionOk="0">
                    <a:moveTo>
                      <a:pt x="101" y="1"/>
                    </a:moveTo>
                    <a:cubicBezTo>
                      <a:pt x="34" y="1"/>
                      <a:pt x="0" y="4971"/>
                      <a:pt x="0" y="11075"/>
                    </a:cubicBezTo>
                    <a:cubicBezTo>
                      <a:pt x="0" y="17180"/>
                      <a:pt x="34" y="22150"/>
                      <a:pt x="101" y="22150"/>
                    </a:cubicBezTo>
                    <a:cubicBezTo>
                      <a:pt x="167" y="22150"/>
                      <a:pt x="201" y="17180"/>
                      <a:pt x="201" y="11075"/>
                    </a:cubicBezTo>
                    <a:cubicBezTo>
                      <a:pt x="201" y="4971"/>
                      <a:pt x="167" y="1"/>
                      <a:pt x="101"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325;p66">
                <a:extLst>
                  <a:ext uri="{FF2B5EF4-FFF2-40B4-BE49-F238E27FC236}">
                    <a16:creationId xmlns:a16="http://schemas.microsoft.com/office/drawing/2014/main" id="{4FA5B373-8AC1-02CE-1AB7-3C4197FCC882}"/>
                  </a:ext>
                </a:extLst>
              </p:cNvPr>
              <p:cNvSpPr/>
              <p:nvPr/>
            </p:nvSpPr>
            <p:spPr>
              <a:xfrm>
                <a:off x="1065815" y="3541814"/>
                <a:ext cx="465538" cy="219935"/>
              </a:xfrm>
              <a:custGeom>
                <a:avLst/>
                <a:gdLst/>
                <a:ahLst/>
                <a:cxnLst/>
                <a:rect l="l" t="t" r="r" b="b"/>
                <a:pathLst>
                  <a:path w="20549" h="9708" extrusionOk="0">
                    <a:moveTo>
                      <a:pt x="2402" y="0"/>
                    </a:moveTo>
                    <a:lnTo>
                      <a:pt x="0" y="4970"/>
                    </a:lnTo>
                    <a:lnTo>
                      <a:pt x="0" y="5571"/>
                    </a:lnTo>
                    <a:lnTo>
                      <a:pt x="7706" y="9707"/>
                    </a:lnTo>
                    <a:lnTo>
                      <a:pt x="12843" y="9707"/>
                    </a:lnTo>
                    <a:lnTo>
                      <a:pt x="20548" y="4703"/>
                    </a:lnTo>
                    <a:lnTo>
                      <a:pt x="17846" y="300"/>
                    </a:lnTo>
                    <a:lnTo>
                      <a:pt x="10174" y="5471"/>
                    </a:lnTo>
                    <a:lnTo>
                      <a:pt x="240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326;p66">
                <a:extLst>
                  <a:ext uri="{FF2B5EF4-FFF2-40B4-BE49-F238E27FC236}">
                    <a16:creationId xmlns:a16="http://schemas.microsoft.com/office/drawing/2014/main" id="{651165A8-F4B6-4AE0-6350-6F1028E0098B}"/>
                  </a:ext>
                </a:extLst>
              </p:cNvPr>
              <p:cNvSpPr/>
              <p:nvPr/>
            </p:nvSpPr>
            <p:spPr>
              <a:xfrm>
                <a:off x="1068828" y="3645347"/>
                <a:ext cx="227502" cy="152672"/>
              </a:xfrm>
              <a:custGeom>
                <a:avLst/>
                <a:gdLst/>
                <a:ahLst/>
                <a:cxnLst/>
                <a:rect l="l" t="t" r="r" b="b"/>
                <a:pathLst>
                  <a:path w="10042" h="6739" extrusionOk="0">
                    <a:moveTo>
                      <a:pt x="1" y="0"/>
                    </a:moveTo>
                    <a:lnTo>
                      <a:pt x="1" y="0"/>
                    </a:lnTo>
                    <a:cubicBezTo>
                      <a:pt x="101" y="200"/>
                      <a:pt x="201" y="367"/>
                      <a:pt x="334" y="534"/>
                    </a:cubicBezTo>
                    <a:cubicBezTo>
                      <a:pt x="568" y="867"/>
                      <a:pt x="935" y="1334"/>
                      <a:pt x="1402" y="1901"/>
                    </a:cubicBezTo>
                    <a:cubicBezTo>
                      <a:pt x="2302" y="3036"/>
                      <a:pt x="3603" y="4570"/>
                      <a:pt x="5171" y="6204"/>
                    </a:cubicBezTo>
                    <a:lnTo>
                      <a:pt x="5605" y="6671"/>
                    </a:lnTo>
                    <a:lnTo>
                      <a:pt x="5671" y="6738"/>
                    </a:lnTo>
                    <a:lnTo>
                      <a:pt x="5738" y="6671"/>
                    </a:lnTo>
                    <a:cubicBezTo>
                      <a:pt x="6105" y="6305"/>
                      <a:pt x="6405" y="5871"/>
                      <a:pt x="6639" y="5404"/>
                    </a:cubicBezTo>
                    <a:cubicBezTo>
                      <a:pt x="6872" y="4970"/>
                      <a:pt x="7072" y="4570"/>
                      <a:pt x="7239" y="4136"/>
                    </a:cubicBezTo>
                    <a:cubicBezTo>
                      <a:pt x="7539" y="3402"/>
                      <a:pt x="7906" y="2702"/>
                      <a:pt x="8306" y="2068"/>
                    </a:cubicBezTo>
                    <a:cubicBezTo>
                      <a:pt x="8573" y="1601"/>
                      <a:pt x="9007" y="1268"/>
                      <a:pt x="9474" y="1067"/>
                    </a:cubicBezTo>
                    <a:cubicBezTo>
                      <a:pt x="9607" y="1001"/>
                      <a:pt x="9741" y="967"/>
                      <a:pt x="9908" y="967"/>
                    </a:cubicBezTo>
                    <a:cubicBezTo>
                      <a:pt x="9941" y="967"/>
                      <a:pt x="9974" y="934"/>
                      <a:pt x="10041" y="934"/>
                    </a:cubicBezTo>
                    <a:cubicBezTo>
                      <a:pt x="10041" y="917"/>
                      <a:pt x="10024" y="909"/>
                      <a:pt x="9995" y="909"/>
                    </a:cubicBezTo>
                    <a:cubicBezTo>
                      <a:pt x="9966" y="909"/>
                      <a:pt x="9924" y="917"/>
                      <a:pt x="9874" y="934"/>
                    </a:cubicBezTo>
                    <a:cubicBezTo>
                      <a:pt x="9741" y="934"/>
                      <a:pt x="9574" y="967"/>
                      <a:pt x="9441" y="1001"/>
                    </a:cubicBezTo>
                    <a:cubicBezTo>
                      <a:pt x="8940" y="1168"/>
                      <a:pt x="8507" y="1534"/>
                      <a:pt x="8206" y="1968"/>
                    </a:cubicBezTo>
                    <a:cubicBezTo>
                      <a:pt x="7773" y="2635"/>
                      <a:pt x="7372" y="3336"/>
                      <a:pt x="7072" y="4070"/>
                    </a:cubicBezTo>
                    <a:cubicBezTo>
                      <a:pt x="6872" y="4470"/>
                      <a:pt x="6705" y="4904"/>
                      <a:pt x="6472" y="5304"/>
                    </a:cubicBezTo>
                    <a:cubicBezTo>
                      <a:pt x="6257" y="5734"/>
                      <a:pt x="6014" y="6107"/>
                      <a:pt x="5690" y="6424"/>
                    </a:cubicBezTo>
                    <a:lnTo>
                      <a:pt x="5690" y="6424"/>
                    </a:lnTo>
                    <a:lnTo>
                      <a:pt x="5304" y="6038"/>
                    </a:lnTo>
                    <a:cubicBezTo>
                      <a:pt x="3770" y="4437"/>
                      <a:pt x="2436" y="2935"/>
                      <a:pt x="1502" y="1801"/>
                    </a:cubicBezTo>
                    <a:lnTo>
                      <a:pt x="401" y="467"/>
                    </a:lnTo>
                    <a:cubicBezTo>
                      <a:pt x="267" y="300"/>
                      <a:pt x="134" y="167"/>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327;p66">
                <a:extLst>
                  <a:ext uri="{FF2B5EF4-FFF2-40B4-BE49-F238E27FC236}">
                    <a16:creationId xmlns:a16="http://schemas.microsoft.com/office/drawing/2014/main" id="{5208390C-635B-B619-5320-BED895685518}"/>
                  </a:ext>
                </a:extLst>
              </p:cNvPr>
              <p:cNvSpPr/>
              <p:nvPr/>
            </p:nvSpPr>
            <p:spPr>
              <a:xfrm>
                <a:off x="1296307" y="3650626"/>
                <a:ext cx="232010" cy="141345"/>
              </a:xfrm>
              <a:custGeom>
                <a:avLst/>
                <a:gdLst/>
                <a:ahLst/>
                <a:cxnLst/>
                <a:rect l="l" t="t" r="r" b="b"/>
                <a:pathLst>
                  <a:path w="10241" h="6239" extrusionOk="0">
                    <a:moveTo>
                      <a:pt x="10241" y="1"/>
                    </a:moveTo>
                    <a:lnTo>
                      <a:pt x="10241" y="1"/>
                    </a:lnTo>
                    <a:cubicBezTo>
                      <a:pt x="10074" y="134"/>
                      <a:pt x="9940" y="267"/>
                      <a:pt x="9807" y="434"/>
                    </a:cubicBezTo>
                    <a:cubicBezTo>
                      <a:pt x="9540" y="734"/>
                      <a:pt x="9140" y="1168"/>
                      <a:pt x="8606" y="1668"/>
                    </a:cubicBezTo>
                    <a:cubicBezTo>
                      <a:pt x="7272" y="2969"/>
                      <a:pt x="5838" y="4170"/>
                      <a:pt x="4303" y="5271"/>
                    </a:cubicBezTo>
                    <a:cubicBezTo>
                      <a:pt x="4022" y="5468"/>
                      <a:pt x="3740" y="5665"/>
                      <a:pt x="3479" y="5842"/>
                    </a:cubicBezTo>
                    <a:lnTo>
                      <a:pt x="3479" y="5842"/>
                    </a:lnTo>
                    <a:cubicBezTo>
                      <a:pt x="3368" y="5007"/>
                      <a:pt x="3142" y="4176"/>
                      <a:pt x="2802" y="3403"/>
                    </a:cubicBezTo>
                    <a:cubicBezTo>
                      <a:pt x="2569" y="2736"/>
                      <a:pt x="2202" y="2102"/>
                      <a:pt x="1701" y="1535"/>
                    </a:cubicBezTo>
                    <a:cubicBezTo>
                      <a:pt x="1401" y="1168"/>
                      <a:pt x="1001" y="868"/>
                      <a:pt x="534" y="734"/>
                    </a:cubicBezTo>
                    <a:cubicBezTo>
                      <a:pt x="400" y="701"/>
                      <a:pt x="267" y="668"/>
                      <a:pt x="133" y="668"/>
                    </a:cubicBezTo>
                    <a:cubicBezTo>
                      <a:pt x="89" y="668"/>
                      <a:pt x="45" y="653"/>
                      <a:pt x="20" y="653"/>
                    </a:cubicBezTo>
                    <a:cubicBezTo>
                      <a:pt x="7" y="653"/>
                      <a:pt x="0" y="657"/>
                      <a:pt x="0" y="668"/>
                    </a:cubicBezTo>
                    <a:cubicBezTo>
                      <a:pt x="0" y="701"/>
                      <a:pt x="200" y="701"/>
                      <a:pt x="500" y="801"/>
                    </a:cubicBezTo>
                    <a:cubicBezTo>
                      <a:pt x="934" y="968"/>
                      <a:pt x="1334" y="1268"/>
                      <a:pt x="1601" y="1635"/>
                    </a:cubicBezTo>
                    <a:cubicBezTo>
                      <a:pt x="2035" y="2202"/>
                      <a:pt x="2402" y="2803"/>
                      <a:pt x="2635" y="3470"/>
                    </a:cubicBezTo>
                    <a:cubicBezTo>
                      <a:pt x="2969" y="4304"/>
                      <a:pt x="3169" y="5171"/>
                      <a:pt x="3269" y="6038"/>
                    </a:cubicBezTo>
                    <a:lnTo>
                      <a:pt x="3269" y="6238"/>
                    </a:lnTo>
                    <a:lnTo>
                      <a:pt x="3436" y="6138"/>
                    </a:lnTo>
                    <a:cubicBezTo>
                      <a:pt x="3736" y="5905"/>
                      <a:pt x="4070" y="5671"/>
                      <a:pt x="4437" y="5438"/>
                    </a:cubicBezTo>
                    <a:cubicBezTo>
                      <a:pt x="5971" y="4370"/>
                      <a:pt x="7405" y="3136"/>
                      <a:pt x="8706" y="1768"/>
                    </a:cubicBezTo>
                    <a:cubicBezTo>
                      <a:pt x="9207" y="1235"/>
                      <a:pt x="9607" y="801"/>
                      <a:pt x="9874" y="501"/>
                    </a:cubicBezTo>
                    <a:cubicBezTo>
                      <a:pt x="10007" y="334"/>
                      <a:pt x="10141" y="167"/>
                      <a:pt x="1024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328;p66">
                <a:extLst>
                  <a:ext uri="{FF2B5EF4-FFF2-40B4-BE49-F238E27FC236}">
                    <a16:creationId xmlns:a16="http://schemas.microsoft.com/office/drawing/2014/main" id="{FB2B7B0E-6CE6-55EB-22FE-F00BB3BD7017}"/>
                  </a:ext>
                </a:extLst>
              </p:cNvPr>
              <p:cNvSpPr/>
              <p:nvPr/>
            </p:nvSpPr>
            <p:spPr>
              <a:xfrm>
                <a:off x="1297055" y="3674051"/>
                <a:ext cx="68033" cy="1454768"/>
              </a:xfrm>
              <a:custGeom>
                <a:avLst/>
                <a:gdLst/>
                <a:ahLst/>
                <a:cxnLst/>
                <a:rect l="l" t="t" r="r" b="b"/>
                <a:pathLst>
                  <a:path w="3003" h="64214" extrusionOk="0">
                    <a:moveTo>
                      <a:pt x="0" y="1"/>
                    </a:moveTo>
                    <a:cubicBezTo>
                      <a:pt x="0" y="34"/>
                      <a:pt x="0" y="101"/>
                      <a:pt x="0" y="167"/>
                    </a:cubicBezTo>
                    <a:cubicBezTo>
                      <a:pt x="0" y="267"/>
                      <a:pt x="34" y="434"/>
                      <a:pt x="34" y="634"/>
                    </a:cubicBezTo>
                    <a:cubicBezTo>
                      <a:pt x="67" y="1101"/>
                      <a:pt x="134" y="1702"/>
                      <a:pt x="167" y="2502"/>
                    </a:cubicBezTo>
                    <a:cubicBezTo>
                      <a:pt x="301" y="4137"/>
                      <a:pt x="501" y="6505"/>
                      <a:pt x="734" y="9374"/>
                    </a:cubicBezTo>
                    <a:cubicBezTo>
                      <a:pt x="1168" y="15178"/>
                      <a:pt x="1735" y="23217"/>
                      <a:pt x="2135" y="32057"/>
                    </a:cubicBezTo>
                    <a:cubicBezTo>
                      <a:pt x="2536" y="40930"/>
                      <a:pt x="2736" y="48969"/>
                      <a:pt x="2802" y="54807"/>
                    </a:cubicBezTo>
                    <a:cubicBezTo>
                      <a:pt x="2869" y="57709"/>
                      <a:pt x="2902" y="60044"/>
                      <a:pt x="2902" y="61678"/>
                    </a:cubicBezTo>
                    <a:cubicBezTo>
                      <a:pt x="2936" y="62479"/>
                      <a:pt x="2936" y="63112"/>
                      <a:pt x="2936" y="63546"/>
                    </a:cubicBezTo>
                    <a:lnTo>
                      <a:pt x="2936" y="64046"/>
                    </a:lnTo>
                    <a:lnTo>
                      <a:pt x="2936" y="64213"/>
                    </a:lnTo>
                    <a:cubicBezTo>
                      <a:pt x="2936" y="64147"/>
                      <a:pt x="2969" y="64113"/>
                      <a:pt x="2969" y="64046"/>
                    </a:cubicBezTo>
                    <a:lnTo>
                      <a:pt x="2969" y="63546"/>
                    </a:lnTo>
                    <a:lnTo>
                      <a:pt x="2969" y="61678"/>
                    </a:lnTo>
                    <a:cubicBezTo>
                      <a:pt x="3003" y="60044"/>
                      <a:pt x="3003" y="57709"/>
                      <a:pt x="2969" y="54807"/>
                    </a:cubicBezTo>
                    <a:cubicBezTo>
                      <a:pt x="2936" y="48969"/>
                      <a:pt x="2769" y="40930"/>
                      <a:pt x="2369" y="32057"/>
                    </a:cubicBezTo>
                    <a:cubicBezTo>
                      <a:pt x="1968" y="23184"/>
                      <a:pt x="1368" y="15178"/>
                      <a:pt x="901" y="9374"/>
                    </a:cubicBezTo>
                    <a:cubicBezTo>
                      <a:pt x="634" y="6472"/>
                      <a:pt x="434" y="4137"/>
                      <a:pt x="267" y="2502"/>
                    </a:cubicBezTo>
                    <a:cubicBezTo>
                      <a:pt x="201" y="1702"/>
                      <a:pt x="134" y="1068"/>
                      <a:pt x="67" y="634"/>
                    </a:cubicBezTo>
                    <a:cubicBezTo>
                      <a:pt x="67" y="434"/>
                      <a:pt x="67" y="267"/>
                      <a:pt x="34" y="167"/>
                    </a:cubicBezTo>
                    <a:cubicBezTo>
                      <a:pt x="0" y="34"/>
                      <a:pt x="0" y="1"/>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329;p66">
                <a:extLst>
                  <a:ext uri="{FF2B5EF4-FFF2-40B4-BE49-F238E27FC236}">
                    <a16:creationId xmlns:a16="http://schemas.microsoft.com/office/drawing/2014/main" id="{0C270937-87C8-A4BF-2491-F66697480BCC}"/>
                  </a:ext>
                </a:extLst>
              </p:cNvPr>
              <p:cNvSpPr/>
              <p:nvPr/>
            </p:nvSpPr>
            <p:spPr>
              <a:xfrm>
                <a:off x="1291754" y="3665737"/>
                <a:ext cx="224466" cy="175350"/>
              </a:xfrm>
              <a:custGeom>
                <a:avLst/>
                <a:gdLst/>
                <a:ahLst/>
                <a:cxnLst/>
                <a:rect l="l" t="t" r="r" b="b"/>
                <a:pathLst>
                  <a:path w="9908" h="7740" extrusionOk="0">
                    <a:moveTo>
                      <a:pt x="9841" y="1"/>
                    </a:moveTo>
                    <a:lnTo>
                      <a:pt x="9841" y="1"/>
                    </a:lnTo>
                    <a:cubicBezTo>
                      <a:pt x="7840" y="2169"/>
                      <a:pt x="5805" y="3436"/>
                      <a:pt x="3603" y="5138"/>
                    </a:cubicBezTo>
                    <a:cubicBezTo>
                      <a:pt x="3470" y="4004"/>
                      <a:pt x="3070" y="2903"/>
                      <a:pt x="2503" y="1902"/>
                    </a:cubicBezTo>
                    <a:cubicBezTo>
                      <a:pt x="1970" y="962"/>
                      <a:pt x="1231" y="22"/>
                      <a:pt x="204" y="22"/>
                    </a:cubicBezTo>
                    <a:cubicBezTo>
                      <a:pt x="137" y="22"/>
                      <a:pt x="70" y="26"/>
                      <a:pt x="1" y="34"/>
                    </a:cubicBezTo>
                    <a:cubicBezTo>
                      <a:pt x="968" y="568"/>
                      <a:pt x="1302" y="1769"/>
                      <a:pt x="1302" y="2836"/>
                    </a:cubicBezTo>
                    <a:cubicBezTo>
                      <a:pt x="1335" y="3903"/>
                      <a:pt x="1068" y="5004"/>
                      <a:pt x="1168" y="6105"/>
                    </a:cubicBezTo>
                    <a:cubicBezTo>
                      <a:pt x="1135" y="6672"/>
                      <a:pt x="1435" y="7206"/>
                      <a:pt x="1869" y="7573"/>
                    </a:cubicBezTo>
                    <a:cubicBezTo>
                      <a:pt x="2066" y="7691"/>
                      <a:pt x="2278" y="7739"/>
                      <a:pt x="2495" y="7739"/>
                    </a:cubicBezTo>
                    <a:cubicBezTo>
                      <a:pt x="3014" y="7739"/>
                      <a:pt x="3567" y="7464"/>
                      <a:pt x="4037" y="7206"/>
                    </a:cubicBezTo>
                    <a:cubicBezTo>
                      <a:pt x="5505" y="6405"/>
                      <a:pt x="6973" y="5605"/>
                      <a:pt x="8173" y="4437"/>
                    </a:cubicBezTo>
                    <a:cubicBezTo>
                      <a:pt x="9308" y="3270"/>
                      <a:pt x="9908" y="1669"/>
                      <a:pt x="9841" y="1"/>
                    </a:cubicBezTo>
                    <a:close/>
                  </a:path>
                </a:pathLst>
              </a:custGeom>
              <a:solidFill>
                <a:srgbClr val="0737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330;p66">
                <a:extLst>
                  <a:ext uri="{FF2B5EF4-FFF2-40B4-BE49-F238E27FC236}">
                    <a16:creationId xmlns:a16="http://schemas.microsoft.com/office/drawing/2014/main" id="{82C05361-0BF4-0A0C-3B95-76E547B18E7E}"/>
                  </a:ext>
                </a:extLst>
              </p:cNvPr>
              <p:cNvSpPr/>
              <p:nvPr/>
            </p:nvSpPr>
            <p:spPr>
              <a:xfrm>
                <a:off x="1130042" y="3679352"/>
                <a:ext cx="135296" cy="144652"/>
              </a:xfrm>
              <a:custGeom>
                <a:avLst/>
                <a:gdLst/>
                <a:ahLst/>
                <a:cxnLst/>
                <a:rect l="l" t="t" r="r" b="b"/>
                <a:pathLst>
                  <a:path w="5972" h="6385" extrusionOk="0">
                    <a:moveTo>
                      <a:pt x="5971" y="0"/>
                    </a:moveTo>
                    <a:lnTo>
                      <a:pt x="5971" y="0"/>
                    </a:lnTo>
                    <a:cubicBezTo>
                      <a:pt x="4837" y="1301"/>
                      <a:pt x="4170" y="3636"/>
                      <a:pt x="2969" y="5204"/>
                    </a:cubicBezTo>
                    <a:cubicBezTo>
                      <a:pt x="1702" y="4437"/>
                      <a:pt x="1001" y="3069"/>
                      <a:pt x="101" y="1901"/>
                    </a:cubicBezTo>
                    <a:lnTo>
                      <a:pt x="0" y="1901"/>
                    </a:lnTo>
                    <a:cubicBezTo>
                      <a:pt x="734" y="3336"/>
                      <a:pt x="1502" y="4804"/>
                      <a:pt x="2802" y="5838"/>
                    </a:cubicBezTo>
                    <a:cubicBezTo>
                      <a:pt x="3168" y="6134"/>
                      <a:pt x="3673" y="6384"/>
                      <a:pt x="4149" y="6384"/>
                    </a:cubicBezTo>
                    <a:cubicBezTo>
                      <a:pt x="4368" y="6384"/>
                      <a:pt x="4581" y="6331"/>
                      <a:pt x="4771" y="6205"/>
                    </a:cubicBezTo>
                    <a:cubicBezTo>
                      <a:pt x="5238" y="5871"/>
                      <a:pt x="5304" y="5204"/>
                      <a:pt x="5338" y="4637"/>
                    </a:cubicBezTo>
                    <a:cubicBezTo>
                      <a:pt x="5438" y="3169"/>
                      <a:pt x="5871" y="1468"/>
                      <a:pt x="5971" y="0"/>
                    </a:cubicBezTo>
                    <a:close/>
                  </a:path>
                </a:pathLst>
              </a:custGeom>
              <a:solidFill>
                <a:srgbClr val="0737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331;p66">
                <a:extLst>
                  <a:ext uri="{FF2B5EF4-FFF2-40B4-BE49-F238E27FC236}">
                    <a16:creationId xmlns:a16="http://schemas.microsoft.com/office/drawing/2014/main" id="{37839E30-0C44-B984-32E6-D7DA29CB1488}"/>
                  </a:ext>
                </a:extLst>
              </p:cNvPr>
              <p:cNvSpPr/>
              <p:nvPr/>
            </p:nvSpPr>
            <p:spPr>
              <a:xfrm>
                <a:off x="1801854" y="4271826"/>
                <a:ext cx="318189" cy="244855"/>
              </a:xfrm>
              <a:custGeom>
                <a:avLst/>
                <a:gdLst/>
                <a:ahLst/>
                <a:cxnLst/>
                <a:rect l="l" t="t" r="r" b="b"/>
                <a:pathLst>
                  <a:path w="14045" h="10808" extrusionOk="0">
                    <a:moveTo>
                      <a:pt x="14044" y="0"/>
                    </a:moveTo>
                    <a:lnTo>
                      <a:pt x="14044" y="0"/>
                    </a:lnTo>
                    <a:cubicBezTo>
                      <a:pt x="12310" y="167"/>
                      <a:pt x="11176" y="1768"/>
                      <a:pt x="10275" y="3269"/>
                    </a:cubicBezTo>
                    <a:cubicBezTo>
                      <a:pt x="9408" y="4737"/>
                      <a:pt x="8307" y="6405"/>
                      <a:pt x="6606" y="6705"/>
                    </a:cubicBezTo>
                    <a:cubicBezTo>
                      <a:pt x="6436" y="6734"/>
                      <a:pt x="6265" y="6748"/>
                      <a:pt x="6095" y="6748"/>
                    </a:cubicBezTo>
                    <a:cubicBezTo>
                      <a:pt x="5092" y="6748"/>
                      <a:pt x="4087" y="6279"/>
                      <a:pt x="3203" y="5738"/>
                    </a:cubicBezTo>
                    <a:cubicBezTo>
                      <a:pt x="2169" y="5137"/>
                      <a:pt x="1168" y="4403"/>
                      <a:pt x="1" y="4136"/>
                    </a:cubicBezTo>
                    <a:lnTo>
                      <a:pt x="1" y="4136"/>
                    </a:lnTo>
                    <a:lnTo>
                      <a:pt x="8240" y="10808"/>
                    </a:lnTo>
                    <a:lnTo>
                      <a:pt x="14044" y="0"/>
                    </a:lnTo>
                    <a:close/>
                  </a:path>
                </a:pathLst>
              </a:custGeom>
              <a:solidFill>
                <a:srgbClr val="0737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332;p66">
                <a:extLst>
                  <a:ext uri="{FF2B5EF4-FFF2-40B4-BE49-F238E27FC236}">
                    <a16:creationId xmlns:a16="http://schemas.microsoft.com/office/drawing/2014/main" id="{C67877C8-F287-8D68-1D37-67AEF3704440}"/>
                  </a:ext>
                </a:extLst>
              </p:cNvPr>
              <p:cNvSpPr/>
              <p:nvPr/>
            </p:nvSpPr>
            <p:spPr>
              <a:xfrm>
                <a:off x="472571" y="4450166"/>
                <a:ext cx="359739" cy="251674"/>
              </a:xfrm>
              <a:custGeom>
                <a:avLst/>
                <a:gdLst/>
                <a:ahLst/>
                <a:cxnLst/>
                <a:rect l="l" t="t" r="r" b="b"/>
                <a:pathLst>
                  <a:path w="15879" h="11109" extrusionOk="0">
                    <a:moveTo>
                      <a:pt x="15879" y="0"/>
                    </a:moveTo>
                    <a:cubicBezTo>
                      <a:pt x="15878" y="1"/>
                      <a:pt x="11842" y="4270"/>
                      <a:pt x="9107" y="4871"/>
                    </a:cubicBezTo>
                    <a:cubicBezTo>
                      <a:pt x="8398" y="5033"/>
                      <a:pt x="7681" y="5112"/>
                      <a:pt x="6967" y="5112"/>
                    </a:cubicBezTo>
                    <a:cubicBezTo>
                      <a:pt x="4892" y="5112"/>
                      <a:pt x="2847" y="4444"/>
                      <a:pt x="1135" y="3203"/>
                    </a:cubicBezTo>
                    <a:cubicBezTo>
                      <a:pt x="968" y="3069"/>
                      <a:pt x="735" y="2969"/>
                      <a:pt x="534" y="2903"/>
                    </a:cubicBezTo>
                    <a:cubicBezTo>
                      <a:pt x="499" y="2892"/>
                      <a:pt x="464" y="2888"/>
                      <a:pt x="429" y="2888"/>
                    </a:cubicBezTo>
                    <a:cubicBezTo>
                      <a:pt x="234" y="2888"/>
                      <a:pt x="57" y="3038"/>
                      <a:pt x="1" y="3236"/>
                    </a:cubicBezTo>
                    <a:cubicBezTo>
                      <a:pt x="1" y="3436"/>
                      <a:pt x="101" y="3603"/>
                      <a:pt x="268" y="3736"/>
                    </a:cubicBezTo>
                    <a:cubicBezTo>
                      <a:pt x="3070" y="6305"/>
                      <a:pt x="5972" y="8773"/>
                      <a:pt x="8974" y="11108"/>
                    </a:cubicBezTo>
                    <a:lnTo>
                      <a:pt x="15879" y="0"/>
                    </a:lnTo>
                    <a:close/>
                  </a:path>
                </a:pathLst>
              </a:custGeom>
              <a:solidFill>
                <a:srgbClr val="0737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333;p66">
                <a:extLst>
                  <a:ext uri="{FF2B5EF4-FFF2-40B4-BE49-F238E27FC236}">
                    <a16:creationId xmlns:a16="http://schemas.microsoft.com/office/drawing/2014/main" id="{3CF5A110-C6A5-9BC3-ED68-39B80C0A4940}"/>
                  </a:ext>
                </a:extLst>
              </p:cNvPr>
              <p:cNvSpPr/>
              <p:nvPr/>
            </p:nvSpPr>
            <p:spPr>
              <a:xfrm>
                <a:off x="1192774" y="3792695"/>
                <a:ext cx="267533" cy="1109030"/>
              </a:xfrm>
              <a:custGeom>
                <a:avLst/>
                <a:gdLst/>
                <a:ahLst/>
                <a:cxnLst/>
                <a:rect l="l" t="t" r="r" b="b"/>
                <a:pathLst>
                  <a:path w="11809" h="48953" extrusionOk="0">
                    <a:moveTo>
                      <a:pt x="3136" y="1"/>
                    </a:moveTo>
                    <a:cubicBezTo>
                      <a:pt x="1601" y="12243"/>
                      <a:pt x="601" y="24552"/>
                      <a:pt x="134" y="36927"/>
                    </a:cubicBezTo>
                    <a:cubicBezTo>
                      <a:pt x="67" y="38862"/>
                      <a:pt x="0" y="40830"/>
                      <a:pt x="701" y="42631"/>
                    </a:cubicBezTo>
                    <a:cubicBezTo>
                      <a:pt x="1501" y="44733"/>
                      <a:pt x="3202" y="46367"/>
                      <a:pt x="4870" y="47868"/>
                    </a:cubicBezTo>
                    <a:cubicBezTo>
                      <a:pt x="5429" y="48400"/>
                      <a:pt x="6156" y="48953"/>
                      <a:pt x="6868" y="48953"/>
                    </a:cubicBezTo>
                    <a:cubicBezTo>
                      <a:pt x="7049" y="48953"/>
                      <a:pt x="7229" y="48917"/>
                      <a:pt x="7405" y="48836"/>
                    </a:cubicBezTo>
                    <a:cubicBezTo>
                      <a:pt x="7706" y="48636"/>
                      <a:pt x="8006" y="48369"/>
                      <a:pt x="8206" y="48068"/>
                    </a:cubicBezTo>
                    <a:cubicBezTo>
                      <a:pt x="9240" y="46734"/>
                      <a:pt x="10207" y="45266"/>
                      <a:pt x="10608" y="43632"/>
                    </a:cubicBezTo>
                    <a:cubicBezTo>
                      <a:pt x="11809" y="38428"/>
                      <a:pt x="6905" y="33291"/>
                      <a:pt x="8006" y="28054"/>
                    </a:cubicBezTo>
                    <a:lnTo>
                      <a:pt x="3136" y="1"/>
                    </a:lnTo>
                    <a:close/>
                  </a:path>
                </a:pathLst>
              </a:custGeom>
              <a:solidFill>
                <a:srgbClr val="0737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334;p66">
                <a:extLst>
                  <a:ext uri="{FF2B5EF4-FFF2-40B4-BE49-F238E27FC236}">
                    <a16:creationId xmlns:a16="http://schemas.microsoft.com/office/drawing/2014/main" id="{B82673FB-7EAF-D981-F7D1-B128989AD7EF}"/>
                  </a:ext>
                </a:extLst>
              </p:cNvPr>
              <p:cNvSpPr/>
              <p:nvPr/>
            </p:nvSpPr>
            <p:spPr>
              <a:xfrm>
                <a:off x="1229792" y="3693693"/>
                <a:ext cx="130765" cy="120185"/>
              </a:xfrm>
              <a:custGeom>
                <a:avLst/>
                <a:gdLst/>
                <a:ahLst/>
                <a:cxnLst/>
                <a:rect l="l" t="t" r="r" b="b"/>
                <a:pathLst>
                  <a:path w="5772" h="5305" extrusionOk="0">
                    <a:moveTo>
                      <a:pt x="4771" y="1"/>
                    </a:moveTo>
                    <a:lnTo>
                      <a:pt x="1101" y="101"/>
                    </a:lnTo>
                    <a:lnTo>
                      <a:pt x="1" y="2336"/>
                    </a:lnTo>
                    <a:lnTo>
                      <a:pt x="1568" y="5305"/>
                    </a:lnTo>
                    <a:lnTo>
                      <a:pt x="4604" y="5305"/>
                    </a:lnTo>
                    <a:lnTo>
                      <a:pt x="5771" y="2002"/>
                    </a:lnTo>
                    <a:lnTo>
                      <a:pt x="4771" y="1"/>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335;p66">
                <a:extLst>
                  <a:ext uri="{FF2B5EF4-FFF2-40B4-BE49-F238E27FC236}">
                    <a16:creationId xmlns:a16="http://schemas.microsoft.com/office/drawing/2014/main" id="{593A6E0A-D8DD-A737-B444-05AFF59DB3B6}"/>
                  </a:ext>
                </a:extLst>
              </p:cNvPr>
              <p:cNvSpPr/>
              <p:nvPr/>
            </p:nvSpPr>
            <p:spPr>
              <a:xfrm>
                <a:off x="1226779" y="3813855"/>
                <a:ext cx="217669" cy="1077676"/>
              </a:xfrm>
              <a:custGeom>
                <a:avLst/>
                <a:gdLst/>
                <a:ahLst/>
                <a:cxnLst/>
                <a:rect l="l" t="t" r="r" b="b"/>
                <a:pathLst>
                  <a:path w="9608" h="47569" extrusionOk="0">
                    <a:moveTo>
                      <a:pt x="1701" y="1"/>
                    </a:moveTo>
                    <a:lnTo>
                      <a:pt x="0" y="42131"/>
                    </a:lnTo>
                    <a:lnTo>
                      <a:pt x="5004" y="47568"/>
                    </a:lnTo>
                    <a:lnTo>
                      <a:pt x="9607" y="40997"/>
                    </a:lnTo>
                    <a:lnTo>
                      <a:pt x="4737" y="1"/>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336;p66">
                <a:extLst>
                  <a:ext uri="{FF2B5EF4-FFF2-40B4-BE49-F238E27FC236}">
                    <a16:creationId xmlns:a16="http://schemas.microsoft.com/office/drawing/2014/main" id="{8C5F6FD9-C1A4-63FE-595B-2F541266917A}"/>
                  </a:ext>
                </a:extLst>
              </p:cNvPr>
              <p:cNvSpPr/>
              <p:nvPr/>
            </p:nvSpPr>
            <p:spPr>
              <a:xfrm>
                <a:off x="1266833" y="3810072"/>
                <a:ext cx="62732" cy="5890"/>
              </a:xfrm>
              <a:custGeom>
                <a:avLst/>
                <a:gdLst/>
                <a:ahLst/>
                <a:cxnLst/>
                <a:rect l="l" t="t" r="r" b="b"/>
                <a:pathLst>
                  <a:path w="2769" h="260" extrusionOk="0">
                    <a:moveTo>
                      <a:pt x="1297" y="0"/>
                    </a:moveTo>
                    <a:cubicBezTo>
                      <a:pt x="859" y="0"/>
                      <a:pt x="422" y="58"/>
                      <a:pt x="0" y="168"/>
                    </a:cubicBezTo>
                    <a:cubicBezTo>
                      <a:pt x="342" y="217"/>
                      <a:pt x="684" y="248"/>
                      <a:pt x="1026" y="248"/>
                    </a:cubicBezTo>
                    <a:cubicBezTo>
                      <a:pt x="1151" y="248"/>
                      <a:pt x="1276" y="243"/>
                      <a:pt x="1401" y="234"/>
                    </a:cubicBezTo>
                    <a:cubicBezTo>
                      <a:pt x="1618" y="251"/>
                      <a:pt x="1843" y="259"/>
                      <a:pt x="2072" y="259"/>
                    </a:cubicBezTo>
                    <a:cubicBezTo>
                      <a:pt x="2302" y="259"/>
                      <a:pt x="2535" y="251"/>
                      <a:pt x="2769" y="234"/>
                    </a:cubicBezTo>
                    <a:cubicBezTo>
                      <a:pt x="2290" y="75"/>
                      <a:pt x="1793" y="0"/>
                      <a:pt x="129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337;p66">
                <a:extLst>
                  <a:ext uri="{FF2B5EF4-FFF2-40B4-BE49-F238E27FC236}">
                    <a16:creationId xmlns:a16="http://schemas.microsoft.com/office/drawing/2014/main" id="{69BC573B-11CA-DCCD-EEEE-CA879B65D60F}"/>
                  </a:ext>
                </a:extLst>
              </p:cNvPr>
              <p:cNvSpPr/>
              <p:nvPr/>
            </p:nvSpPr>
            <p:spPr>
              <a:xfrm>
                <a:off x="1252470" y="3710254"/>
                <a:ext cx="95242" cy="74150"/>
              </a:xfrm>
              <a:custGeom>
                <a:avLst/>
                <a:gdLst/>
                <a:ahLst/>
                <a:cxnLst/>
                <a:rect l="l" t="t" r="r" b="b"/>
                <a:pathLst>
                  <a:path w="4204" h="3273" extrusionOk="0">
                    <a:moveTo>
                      <a:pt x="4197" y="0"/>
                    </a:moveTo>
                    <a:cubicBezTo>
                      <a:pt x="4113" y="0"/>
                      <a:pt x="3330" y="870"/>
                      <a:pt x="2235" y="1772"/>
                    </a:cubicBezTo>
                    <a:cubicBezTo>
                      <a:pt x="1068" y="2672"/>
                      <a:pt x="0" y="3239"/>
                      <a:pt x="34" y="3273"/>
                    </a:cubicBezTo>
                    <a:cubicBezTo>
                      <a:pt x="301" y="3239"/>
                      <a:pt x="534" y="3139"/>
                      <a:pt x="768" y="2973"/>
                    </a:cubicBezTo>
                    <a:cubicBezTo>
                      <a:pt x="1335" y="2672"/>
                      <a:pt x="1868" y="2339"/>
                      <a:pt x="2369" y="1938"/>
                    </a:cubicBezTo>
                    <a:cubicBezTo>
                      <a:pt x="2869" y="1538"/>
                      <a:pt x="3303" y="1105"/>
                      <a:pt x="3736" y="638"/>
                    </a:cubicBezTo>
                    <a:cubicBezTo>
                      <a:pt x="3936" y="437"/>
                      <a:pt x="4070" y="237"/>
                      <a:pt x="4203" y="4"/>
                    </a:cubicBezTo>
                    <a:cubicBezTo>
                      <a:pt x="4202" y="1"/>
                      <a:pt x="4200" y="0"/>
                      <a:pt x="419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338;p66">
                <a:extLst>
                  <a:ext uri="{FF2B5EF4-FFF2-40B4-BE49-F238E27FC236}">
                    <a16:creationId xmlns:a16="http://schemas.microsoft.com/office/drawing/2014/main" id="{932AA8AB-E5B1-510D-EE64-9F321252DE94}"/>
                  </a:ext>
                </a:extLst>
              </p:cNvPr>
              <p:cNvSpPr/>
              <p:nvPr/>
            </p:nvSpPr>
            <p:spPr>
              <a:xfrm>
                <a:off x="1259266" y="3906809"/>
                <a:ext cx="84662" cy="84662"/>
              </a:xfrm>
              <a:custGeom>
                <a:avLst/>
                <a:gdLst/>
                <a:ahLst/>
                <a:cxnLst/>
                <a:rect l="l" t="t" r="r" b="b"/>
                <a:pathLst>
                  <a:path w="3737" h="3737" extrusionOk="0">
                    <a:moveTo>
                      <a:pt x="3737" y="1"/>
                    </a:moveTo>
                    <a:cubicBezTo>
                      <a:pt x="3036" y="534"/>
                      <a:pt x="2402" y="1135"/>
                      <a:pt x="1802" y="1802"/>
                    </a:cubicBezTo>
                    <a:cubicBezTo>
                      <a:pt x="1135" y="2369"/>
                      <a:pt x="534" y="3036"/>
                      <a:pt x="1" y="3737"/>
                    </a:cubicBezTo>
                    <a:cubicBezTo>
                      <a:pt x="701" y="3170"/>
                      <a:pt x="1335" y="2603"/>
                      <a:pt x="1935" y="1935"/>
                    </a:cubicBezTo>
                    <a:cubicBezTo>
                      <a:pt x="2602" y="1335"/>
                      <a:pt x="3203" y="701"/>
                      <a:pt x="373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339;p66">
                <a:extLst>
                  <a:ext uri="{FF2B5EF4-FFF2-40B4-BE49-F238E27FC236}">
                    <a16:creationId xmlns:a16="http://schemas.microsoft.com/office/drawing/2014/main" id="{6F1F27A4-B522-8941-B0E2-90BEE284CA47}"/>
                  </a:ext>
                </a:extLst>
              </p:cNvPr>
              <p:cNvSpPr/>
              <p:nvPr/>
            </p:nvSpPr>
            <p:spPr>
              <a:xfrm>
                <a:off x="1254735" y="3975589"/>
                <a:ext cx="95242" cy="93724"/>
              </a:xfrm>
              <a:custGeom>
                <a:avLst/>
                <a:gdLst/>
                <a:ahLst/>
                <a:cxnLst/>
                <a:rect l="l" t="t" r="r" b="b"/>
                <a:pathLst>
                  <a:path w="4204" h="4137" extrusionOk="0">
                    <a:moveTo>
                      <a:pt x="4203" y="0"/>
                    </a:moveTo>
                    <a:lnTo>
                      <a:pt x="4203" y="0"/>
                    </a:lnTo>
                    <a:cubicBezTo>
                      <a:pt x="3436" y="601"/>
                      <a:pt x="2702" y="1268"/>
                      <a:pt x="2035" y="2002"/>
                    </a:cubicBezTo>
                    <a:cubicBezTo>
                      <a:pt x="1301" y="2669"/>
                      <a:pt x="634" y="3369"/>
                      <a:pt x="0" y="4136"/>
                    </a:cubicBezTo>
                    <a:cubicBezTo>
                      <a:pt x="801" y="3536"/>
                      <a:pt x="1501" y="2869"/>
                      <a:pt x="2169" y="2135"/>
                    </a:cubicBezTo>
                    <a:cubicBezTo>
                      <a:pt x="2902" y="1501"/>
                      <a:pt x="3570" y="767"/>
                      <a:pt x="4203"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340;p66">
                <a:extLst>
                  <a:ext uri="{FF2B5EF4-FFF2-40B4-BE49-F238E27FC236}">
                    <a16:creationId xmlns:a16="http://schemas.microsoft.com/office/drawing/2014/main" id="{D3E3A9EA-7661-A0C2-D368-2D0B0A50C46E}"/>
                  </a:ext>
                </a:extLst>
              </p:cNvPr>
              <p:cNvSpPr/>
              <p:nvPr/>
            </p:nvSpPr>
            <p:spPr>
              <a:xfrm>
                <a:off x="1250952" y="4039069"/>
                <a:ext cx="109605" cy="108835"/>
              </a:xfrm>
              <a:custGeom>
                <a:avLst/>
                <a:gdLst/>
                <a:ahLst/>
                <a:cxnLst/>
                <a:rect l="l" t="t" r="r" b="b"/>
                <a:pathLst>
                  <a:path w="4838" h="4804" extrusionOk="0">
                    <a:moveTo>
                      <a:pt x="4837" y="0"/>
                    </a:moveTo>
                    <a:lnTo>
                      <a:pt x="4837" y="0"/>
                    </a:lnTo>
                    <a:cubicBezTo>
                      <a:pt x="3970" y="734"/>
                      <a:pt x="3103" y="1501"/>
                      <a:pt x="2336" y="2335"/>
                    </a:cubicBezTo>
                    <a:cubicBezTo>
                      <a:pt x="1502" y="3102"/>
                      <a:pt x="734" y="3936"/>
                      <a:pt x="1" y="4804"/>
                    </a:cubicBezTo>
                    <a:cubicBezTo>
                      <a:pt x="868" y="4103"/>
                      <a:pt x="1702" y="3303"/>
                      <a:pt x="2502" y="2502"/>
                    </a:cubicBezTo>
                    <a:cubicBezTo>
                      <a:pt x="3336" y="1701"/>
                      <a:pt x="4104" y="867"/>
                      <a:pt x="483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341;p66">
                <a:extLst>
                  <a:ext uri="{FF2B5EF4-FFF2-40B4-BE49-F238E27FC236}">
                    <a16:creationId xmlns:a16="http://schemas.microsoft.com/office/drawing/2014/main" id="{64C2D08A-C0A4-5F06-CF35-B44ADDA5EE09}"/>
                  </a:ext>
                </a:extLst>
              </p:cNvPr>
              <p:cNvSpPr/>
              <p:nvPr/>
            </p:nvSpPr>
            <p:spPr>
              <a:xfrm>
                <a:off x="1248686" y="4106309"/>
                <a:ext cx="119415" cy="117919"/>
              </a:xfrm>
              <a:custGeom>
                <a:avLst/>
                <a:gdLst/>
                <a:ahLst/>
                <a:cxnLst/>
                <a:rect l="l" t="t" r="r" b="b"/>
                <a:pathLst>
                  <a:path w="5271" h="5205" extrusionOk="0">
                    <a:moveTo>
                      <a:pt x="5271" y="1"/>
                    </a:moveTo>
                    <a:lnTo>
                      <a:pt x="5271" y="1"/>
                    </a:lnTo>
                    <a:cubicBezTo>
                      <a:pt x="4304" y="802"/>
                      <a:pt x="3403" y="1635"/>
                      <a:pt x="2569" y="2536"/>
                    </a:cubicBezTo>
                    <a:cubicBezTo>
                      <a:pt x="1668" y="3370"/>
                      <a:pt x="801" y="4271"/>
                      <a:pt x="1" y="5205"/>
                    </a:cubicBezTo>
                    <a:cubicBezTo>
                      <a:pt x="968" y="4437"/>
                      <a:pt x="1869" y="3570"/>
                      <a:pt x="2702" y="2703"/>
                    </a:cubicBezTo>
                    <a:cubicBezTo>
                      <a:pt x="3603" y="1836"/>
                      <a:pt x="4470" y="935"/>
                      <a:pt x="5271"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342;p66">
                <a:extLst>
                  <a:ext uri="{FF2B5EF4-FFF2-40B4-BE49-F238E27FC236}">
                    <a16:creationId xmlns:a16="http://schemas.microsoft.com/office/drawing/2014/main" id="{77961396-EDD6-17EA-E977-AEFCE62B77E0}"/>
                  </a:ext>
                </a:extLst>
              </p:cNvPr>
              <p:cNvSpPr/>
              <p:nvPr/>
            </p:nvSpPr>
            <p:spPr>
              <a:xfrm>
                <a:off x="1246421" y="4173571"/>
                <a:ext cx="128499" cy="127752"/>
              </a:xfrm>
              <a:custGeom>
                <a:avLst/>
                <a:gdLst/>
                <a:ahLst/>
                <a:cxnLst/>
                <a:rect l="l" t="t" r="r" b="b"/>
                <a:pathLst>
                  <a:path w="5672" h="5639" extrusionOk="0">
                    <a:moveTo>
                      <a:pt x="5671" y="1"/>
                    </a:moveTo>
                    <a:cubicBezTo>
                      <a:pt x="4670" y="835"/>
                      <a:pt x="3670" y="1769"/>
                      <a:pt x="2769" y="2703"/>
                    </a:cubicBezTo>
                    <a:cubicBezTo>
                      <a:pt x="1802" y="3637"/>
                      <a:pt x="868" y="4604"/>
                      <a:pt x="0" y="5638"/>
                    </a:cubicBezTo>
                    <a:cubicBezTo>
                      <a:pt x="1035" y="4771"/>
                      <a:pt x="2002" y="3870"/>
                      <a:pt x="2936" y="2903"/>
                    </a:cubicBezTo>
                    <a:cubicBezTo>
                      <a:pt x="3903" y="1969"/>
                      <a:pt x="4804" y="1001"/>
                      <a:pt x="567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343;p66">
                <a:extLst>
                  <a:ext uri="{FF2B5EF4-FFF2-40B4-BE49-F238E27FC236}">
                    <a16:creationId xmlns:a16="http://schemas.microsoft.com/office/drawing/2014/main" id="{FA441A6A-26EE-D2A2-DDE9-6521E1323846}"/>
                  </a:ext>
                </a:extLst>
              </p:cNvPr>
              <p:cNvSpPr/>
              <p:nvPr/>
            </p:nvSpPr>
            <p:spPr>
              <a:xfrm>
                <a:off x="1242638" y="4239316"/>
                <a:ext cx="142092" cy="140597"/>
              </a:xfrm>
              <a:custGeom>
                <a:avLst/>
                <a:gdLst/>
                <a:ahLst/>
                <a:cxnLst/>
                <a:rect l="l" t="t" r="r" b="b"/>
                <a:pathLst>
                  <a:path w="6272" h="6206" extrusionOk="0">
                    <a:moveTo>
                      <a:pt x="6235" y="0"/>
                    </a:moveTo>
                    <a:cubicBezTo>
                      <a:pt x="6137" y="0"/>
                      <a:pt x="4717" y="1323"/>
                      <a:pt x="3036" y="3036"/>
                    </a:cubicBezTo>
                    <a:cubicBezTo>
                      <a:pt x="1969" y="4037"/>
                      <a:pt x="935" y="5104"/>
                      <a:pt x="1" y="6205"/>
                    </a:cubicBezTo>
                    <a:cubicBezTo>
                      <a:pt x="1" y="6206"/>
                      <a:pt x="2" y="6206"/>
                      <a:pt x="3" y="6206"/>
                    </a:cubicBezTo>
                    <a:cubicBezTo>
                      <a:pt x="69" y="6206"/>
                      <a:pt x="1490" y="4883"/>
                      <a:pt x="3203" y="3170"/>
                    </a:cubicBezTo>
                    <a:cubicBezTo>
                      <a:pt x="4904" y="1469"/>
                      <a:pt x="6272" y="34"/>
                      <a:pt x="6238" y="1"/>
                    </a:cubicBezTo>
                    <a:cubicBezTo>
                      <a:pt x="6238" y="0"/>
                      <a:pt x="6237" y="0"/>
                      <a:pt x="6235"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344;p66">
                <a:extLst>
                  <a:ext uri="{FF2B5EF4-FFF2-40B4-BE49-F238E27FC236}">
                    <a16:creationId xmlns:a16="http://schemas.microsoft.com/office/drawing/2014/main" id="{919B48B1-5A34-D879-6498-710C4D38EE66}"/>
                  </a:ext>
                </a:extLst>
              </p:cNvPr>
              <p:cNvSpPr/>
              <p:nvPr/>
            </p:nvSpPr>
            <p:spPr>
              <a:xfrm>
                <a:off x="1238107" y="4306579"/>
                <a:ext cx="153442" cy="150452"/>
              </a:xfrm>
              <a:custGeom>
                <a:avLst/>
                <a:gdLst/>
                <a:ahLst/>
                <a:cxnLst/>
                <a:rect l="l" t="t" r="r" b="b"/>
                <a:pathLst>
                  <a:path w="6773" h="6641" extrusionOk="0">
                    <a:moveTo>
                      <a:pt x="6737" y="0"/>
                    </a:moveTo>
                    <a:cubicBezTo>
                      <a:pt x="6670" y="0"/>
                      <a:pt x="5150" y="1423"/>
                      <a:pt x="3303" y="3236"/>
                    </a:cubicBezTo>
                    <a:cubicBezTo>
                      <a:pt x="1468" y="5071"/>
                      <a:pt x="1" y="6605"/>
                      <a:pt x="67" y="6639"/>
                    </a:cubicBezTo>
                    <a:cubicBezTo>
                      <a:pt x="68" y="6640"/>
                      <a:pt x="69" y="6641"/>
                      <a:pt x="72" y="6641"/>
                    </a:cubicBezTo>
                    <a:cubicBezTo>
                      <a:pt x="168" y="6641"/>
                      <a:pt x="1675" y="5197"/>
                      <a:pt x="3470" y="3403"/>
                    </a:cubicBezTo>
                    <a:cubicBezTo>
                      <a:pt x="5304" y="1568"/>
                      <a:pt x="6772" y="34"/>
                      <a:pt x="6739" y="1"/>
                    </a:cubicBezTo>
                    <a:cubicBezTo>
                      <a:pt x="6738" y="0"/>
                      <a:pt x="6738" y="0"/>
                      <a:pt x="673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345;p66">
                <a:extLst>
                  <a:ext uri="{FF2B5EF4-FFF2-40B4-BE49-F238E27FC236}">
                    <a16:creationId xmlns:a16="http://schemas.microsoft.com/office/drawing/2014/main" id="{E8D9BE68-0286-60F0-3D8C-6C33448CDF51}"/>
                  </a:ext>
                </a:extLst>
              </p:cNvPr>
              <p:cNvSpPr/>
              <p:nvPr/>
            </p:nvSpPr>
            <p:spPr>
              <a:xfrm>
                <a:off x="1236589" y="4373026"/>
                <a:ext cx="163252" cy="160307"/>
              </a:xfrm>
              <a:custGeom>
                <a:avLst/>
                <a:gdLst/>
                <a:ahLst/>
                <a:cxnLst/>
                <a:rect l="l" t="t" r="r" b="b"/>
                <a:pathLst>
                  <a:path w="7206" h="7076" extrusionOk="0">
                    <a:moveTo>
                      <a:pt x="7169" y="1"/>
                    </a:moveTo>
                    <a:cubicBezTo>
                      <a:pt x="7072" y="1"/>
                      <a:pt x="5464" y="1545"/>
                      <a:pt x="3537" y="3472"/>
                    </a:cubicBezTo>
                    <a:cubicBezTo>
                      <a:pt x="1569" y="5407"/>
                      <a:pt x="1" y="7041"/>
                      <a:pt x="34" y="7075"/>
                    </a:cubicBezTo>
                    <a:cubicBezTo>
                      <a:pt x="35" y="7075"/>
                      <a:pt x="35" y="7075"/>
                      <a:pt x="36" y="7075"/>
                    </a:cubicBezTo>
                    <a:cubicBezTo>
                      <a:pt x="102" y="7075"/>
                      <a:pt x="1723" y="5553"/>
                      <a:pt x="3670" y="3606"/>
                    </a:cubicBezTo>
                    <a:cubicBezTo>
                      <a:pt x="5638" y="1671"/>
                      <a:pt x="7206" y="36"/>
                      <a:pt x="7173" y="3"/>
                    </a:cubicBezTo>
                    <a:cubicBezTo>
                      <a:pt x="7172" y="2"/>
                      <a:pt x="7171" y="1"/>
                      <a:pt x="716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346;p66">
                <a:extLst>
                  <a:ext uri="{FF2B5EF4-FFF2-40B4-BE49-F238E27FC236}">
                    <a16:creationId xmlns:a16="http://schemas.microsoft.com/office/drawing/2014/main" id="{4825E25B-4E44-DBE4-C13A-3C2FB4443691}"/>
                  </a:ext>
                </a:extLst>
              </p:cNvPr>
              <p:cNvSpPr/>
              <p:nvPr/>
            </p:nvSpPr>
            <p:spPr>
              <a:xfrm>
                <a:off x="1232058" y="4441852"/>
                <a:ext cx="173084" cy="170819"/>
              </a:xfrm>
              <a:custGeom>
                <a:avLst/>
                <a:gdLst/>
                <a:ahLst/>
                <a:cxnLst/>
                <a:rect l="l" t="t" r="r" b="b"/>
                <a:pathLst>
                  <a:path w="7640" h="7540" extrusionOk="0">
                    <a:moveTo>
                      <a:pt x="7605" y="0"/>
                    </a:moveTo>
                    <a:cubicBezTo>
                      <a:pt x="7538" y="0"/>
                      <a:pt x="5817" y="1623"/>
                      <a:pt x="3737" y="3703"/>
                    </a:cubicBezTo>
                    <a:cubicBezTo>
                      <a:pt x="1635" y="5771"/>
                      <a:pt x="1" y="7506"/>
                      <a:pt x="34" y="7539"/>
                    </a:cubicBezTo>
                    <a:cubicBezTo>
                      <a:pt x="34" y="7540"/>
                      <a:pt x="35" y="7540"/>
                      <a:pt x="36" y="7540"/>
                    </a:cubicBezTo>
                    <a:cubicBezTo>
                      <a:pt x="102" y="7540"/>
                      <a:pt x="1823" y="5884"/>
                      <a:pt x="3903" y="3837"/>
                    </a:cubicBezTo>
                    <a:cubicBezTo>
                      <a:pt x="5972" y="1768"/>
                      <a:pt x="7639" y="34"/>
                      <a:pt x="7606" y="1"/>
                    </a:cubicBezTo>
                    <a:cubicBezTo>
                      <a:pt x="7606" y="0"/>
                      <a:pt x="7605" y="0"/>
                      <a:pt x="760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347;p66">
                <a:extLst>
                  <a:ext uri="{FF2B5EF4-FFF2-40B4-BE49-F238E27FC236}">
                    <a16:creationId xmlns:a16="http://schemas.microsoft.com/office/drawing/2014/main" id="{855D21E1-A668-6113-1F3C-F147D305D2A3}"/>
                  </a:ext>
                </a:extLst>
              </p:cNvPr>
              <p:cNvSpPr/>
              <p:nvPr/>
            </p:nvSpPr>
            <p:spPr>
              <a:xfrm>
                <a:off x="1231310" y="4506826"/>
                <a:ext cx="182894" cy="179949"/>
              </a:xfrm>
              <a:custGeom>
                <a:avLst/>
                <a:gdLst/>
                <a:ahLst/>
                <a:cxnLst/>
                <a:rect l="l" t="t" r="r" b="b"/>
                <a:pathLst>
                  <a:path w="8073" h="7943" extrusionOk="0">
                    <a:moveTo>
                      <a:pt x="8038" y="1"/>
                    </a:moveTo>
                    <a:cubicBezTo>
                      <a:pt x="7971" y="1"/>
                      <a:pt x="6151" y="1723"/>
                      <a:pt x="3970" y="3904"/>
                    </a:cubicBezTo>
                    <a:cubicBezTo>
                      <a:pt x="1768" y="6106"/>
                      <a:pt x="0" y="7907"/>
                      <a:pt x="67" y="7940"/>
                    </a:cubicBezTo>
                    <a:cubicBezTo>
                      <a:pt x="68" y="7942"/>
                      <a:pt x="69" y="7942"/>
                      <a:pt x="71" y="7942"/>
                    </a:cubicBezTo>
                    <a:cubicBezTo>
                      <a:pt x="168" y="7942"/>
                      <a:pt x="1975" y="6199"/>
                      <a:pt x="4137" y="4037"/>
                    </a:cubicBezTo>
                    <a:cubicBezTo>
                      <a:pt x="6338" y="1869"/>
                      <a:pt x="8073" y="35"/>
                      <a:pt x="8039" y="1"/>
                    </a:cubicBezTo>
                    <a:cubicBezTo>
                      <a:pt x="8039" y="1"/>
                      <a:pt x="8039" y="1"/>
                      <a:pt x="8038"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348;p66">
                <a:extLst>
                  <a:ext uri="{FF2B5EF4-FFF2-40B4-BE49-F238E27FC236}">
                    <a16:creationId xmlns:a16="http://schemas.microsoft.com/office/drawing/2014/main" id="{9F9B7AC1-004A-7FF1-8A7C-B240BFB3AD67}"/>
                  </a:ext>
                </a:extLst>
              </p:cNvPr>
              <p:cNvSpPr/>
              <p:nvPr/>
            </p:nvSpPr>
            <p:spPr>
              <a:xfrm>
                <a:off x="1225261" y="4567270"/>
                <a:ext cx="203306" cy="201086"/>
              </a:xfrm>
              <a:custGeom>
                <a:avLst/>
                <a:gdLst/>
                <a:ahLst/>
                <a:cxnLst/>
                <a:rect l="l" t="t" r="r" b="b"/>
                <a:pathLst>
                  <a:path w="8974" h="8876" extrusionOk="0">
                    <a:moveTo>
                      <a:pt x="8937" y="0"/>
                    </a:moveTo>
                    <a:cubicBezTo>
                      <a:pt x="8840" y="0"/>
                      <a:pt x="6831" y="1943"/>
                      <a:pt x="4404" y="4338"/>
                    </a:cubicBezTo>
                    <a:cubicBezTo>
                      <a:pt x="1969" y="6807"/>
                      <a:pt x="0" y="8808"/>
                      <a:pt x="34" y="8875"/>
                    </a:cubicBezTo>
                    <a:cubicBezTo>
                      <a:pt x="34" y="8875"/>
                      <a:pt x="35" y="8875"/>
                      <a:pt x="35" y="8875"/>
                    </a:cubicBezTo>
                    <a:cubicBezTo>
                      <a:pt x="101" y="8875"/>
                      <a:pt x="2123" y="6920"/>
                      <a:pt x="4570" y="4505"/>
                    </a:cubicBezTo>
                    <a:cubicBezTo>
                      <a:pt x="7039" y="2037"/>
                      <a:pt x="8974" y="35"/>
                      <a:pt x="8940" y="2"/>
                    </a:cubicBezTo>
                    <a:cubicBezTo>
                      <a:pt x="8940" y="1"/>
                      <a:pt x="8939" y="0"/>
                      <a:pt x="893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349;p66">
                <a:extLst>
                  <a:ext uri="{FF2B5EF4-FFF2-40B4-BE49-F238E27FC236}">
                    <a16:creationId xmlns:a16="http://schemas.microsoft.com/office/drawing/2014/main" id="{FF6431A5-62F9-3F91-C996-5A12C452F130}"/>
                  </a:ext>
                </a:extLst>
              </p:cNvPr>
              <p:cNvSpPr/>
              <p:nvPr/>
            </p:nvSpPr>
            <p:spPr>
              <a:xfrm>
                <a:off x="1261532" y="4635303"/>
                <a:ext cx="173084" cy="171634"/>
              </a:xfrm>
              <a:custGeom>
                <a:avLst/>
                <a:gdLst/>
                <a:ahLst/>
                <a:cxnLst/>
                <a:rect l="l" t="t" r="r" b="b"/>
                <a:pathLst>
                  <a:path w="7640" h="7576" extrusionOk="0">
                    <a:moveTo>
                      <a:pt x="7571" y="0"/>
                    </a:moveTo>
                    <a:cubicBezTo>
                      <a:pt x="7504" y="0"/>
                      <a:pt x="5784" y="1623"/>
                      <a:pt x="3737" y="3704"/>
                    </a:cubicBezTo>
                    <a:cubicBezTo>
                      <a:pt x="1635" y="5805"/>
                      <a:pt x="1" y="7540"/>
                      <a:pt x="34" y="7573"/>
                    </a:cubicBezTo>
                    <a:cubicBezTo>
                      <a:pt x="35" y="7574"/>
                      <a:pt x="36" y="7575"/>
                      <a:pt x="38" y="7575"/>
                    </a:cubicBezTo>
                    <a:cubicBezTo>
                      <a:pt x="135" y="7575"/>
                      <a:pt x="1842" y="5931"/>
                      <a:pt x="3870" y="3870"/>
                    </a:cubicBezTo>
                    <a:cubicBezTo>
                      <a:pt x="5972" y="1769"/>
                      <a:pt x="7639" y="34"/>
                      <a:pt x="7573" y="1"/>
                    </a:cubicBezTo>
                    <a:cubicBezTo>
                      <a:pt x="7572" y="1"/>
                      <a:pt x="7572" y="0"/>
                      <a:pt x="7571"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350;p66">
                <a:extLst>
                  <a:ext uri="{FF2B5EF4-FFF2-40B4-BE49-F238E27FC236}">
                    <a16:creationId xmlns:a16="http://schemas.microsoft.com/office/drawing/2014/main" id="{5BC11D02-4774-CB0B-4604-7B8FB4E0B57F}"/>
                  </a:ext>
                </a:extLst>
              </p:cNvPr>
              <p:cNvSpPr/>
              <p:nvPr/>
            </p:nvSpPr>
            <p:spPr>
              <a:xfrm>
                <a:off x="1304599" y="4708614"/>
                <a:ext cx="136066" cy="142092"/>
              </a:xfrm>
              <a:custGeom>
                <a:avLst/>
                <a:gdLst/>
                <a:ahLst/>
                <a:cxnLst/>
                <a:rect l="l" t="t" r="r" b="b"/>
                <a:pathLst>
                  <a:path w="6006" h="6272" extrusionOk="0">
                    <a:moveTo>
                      <a:pt x="6005" y="1"/>
                    </a:moveTo>
                    <a:cubicBezTo>
                      <a:pt x="4938" y="968"/>
                      <a:pt x="3937" y="2002"/>
                      <a:pt x="2970" y="3070"/>
                    </a:cubicBezTo>
                    <a:cubicBezTo>
                      <a:pt x="1302" y="4804"/>
                      <a:pt x="1" y="6238"/>
                      <a:pt x="34" y="6272"/>
                    </a:cubicBezTo>
                    <a:cubicBezTo>
                      <a:pt x="1102" y="5304"/>
                      <a:pt x="2136" y="4270"/>
                      <a:pt x="3103" y="3203"/>
                    </a:cubicBezTo>
                    <a:cubicBezTo>
                      <a:pt x="4137" y="2202"/>
                      <a:pt x="5105" y="1101"/>
                      <a:pt x="600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351;p66">
                <a:extLst>
                  <a:ext uri="{FF2B5EF4-FFF2-40B4-BE49-F238E27FC236}">
                    <a16:creationId xmlns:a16="http://schemas.microsoft.com/office/drawing/2014/main" id="{99DFF084-65E1-E83F-A770-F966626A62B5}"/>
                  </a:ext>
                </a:extLst>
              </p:cNvPr>
              <p:cNvSpPr/>
              <p:nvPr/>
            </p:nvSpPr>
            <p:spPr>
              <a:xfrm>
                <a:off x="1260014" y="3843329"/>
                <a:ext cx="75600" cy="74829"/>
              </a:xfrm>
              <a:custGeom>
                <a:avLst/>
                <a:gdLst/>
                <a:ahLst/>
                <a:cxnLst/>
                <a:rect l="l" t="t" r="r" b="b"/>
                <a:pathLst>
                  <a:path w="3337" h="3303" extrusionOk="0">
                    <a:moveTo>
                      <a:pt x="3337" y="1"/>
                    </a:moveTo>
                    <a:cubicBezTo>
                      <a:pt x="2703" y="468"/>
                      <a:pt x="2136" y="1001"/>
                      <a:pt x="1602" y="1568"/>
                    </a:cubicBezTo>
                    <a:cubicBezTo>
                      <a:pt x="1002" y="2102"/>
                      <a:pt x="468" y="2669"/>
                      <a:pt x="1" y="3303"/>
                    </a:cubicBezTo>
                    <a:cubicBezTo>
                      <a:pt x="635" y="2836"/>
                      <a:pt x="1202" y="2302"/>
                      <a:pt x="1735" y="1735"/>
                    </a:cubicBezTo>
                    <a:cubicBezTo>
                      <a:pt x="2336" y="1202"/>
                      <a:pt x="2870" y="601"/>
                      <a:pt x="3337"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352;p66">
                <a:extLst>
                  <a:ext uri="{FF2B5EF4-FFF2-40B4-BE49-F238E27FC236}">
                    <a16:creationId xmlns:a16="http://schemas.microsoft.com/office/drawing/2014/main" id="{60019943-BB25-5C40-7113-FEBEB937EBC6}"/>
                  </a:ext>
                </a:extLst>
              </p:cNvPr>
              <p:cNvSpPr/>
              <p:nvPr/>
            </p:nvSpPr>
            <p:spPr>
              <a:xfrm>
                <a:off x="336551" y="4449577"/>
                <a:ext cx="350677" cy="331692"/>
              </a:xfrm>
              <a:custGeom>
                <a:avLst/>
                <a:gdLst/>
                <a:ahLst/>
                <a:cxnLst/>
                <a:rect l="l" t="t" r="r" b="b"/>
                <a:pathLst>
                  <a:path w="15479" h="14641" extrusionOk="0">
                    <a:moveTo>
                      <a:pt x="1946" y="1"/>
                    </a:moveTo>
                    <a:cubicBezTo>
                      <a:pt x="1776" y="1"/>
                      <a:pt x="1608" y="51"/>
                      <a:pt x="1468" y="160"/>
                    </a:cubicBezTo>
                    <a:cubicBezTo>
                      <a:pt x="1168" y="360"/>
                      <a:pt x="1135" y="727"/>
                      <a:pt x="1001" y="1061"/>
                    </a:cubicBezTo>
                    <a:cubicBezTo>
                      <a:pt x="834" y="1661"/>
                      <a:pt x="367" y="2128"/>
                      <a:pt x="167" y="2695"/>
                    </a:cubicBezTo>
                    <a:cubicBezTo>
                      <a:pt x="0" y="3295"/>
                      <a:pt x="201" y="4096"/>
                      <a:pt x="834" y="4163"/>
                    </a:cubicBezTo>
                    <a:lnTo>
                      <a:pt x="634" y="4229"/>
                    </a:lnTo>
                    <a:cubicBezTo>
                      <a:pt x="4003" y="7232"/>
                      <a:pt x="7372" y="10234"/>
                      <a:pt x="10708" y="13203"/>
                    </a:cubicBezTo>
                    <a:cubicBezTo>
                      <a:pt x="11476" y="13906"/>
                      <a:pt x="12367" y="14641"/>
                      <a:pt x="13409" y="14641"/>
                    </a:cubicBezTo>
                    <a:cubicBezTo>
                      <a:pt x="13454" y="14641"/>
                      <a:pt x="13498" y="14640"/>
                      <a:pt x="13543" y="14637"/>
                    </a:cubicBezTo>
                    <a:cubicBezTo>
                      <a:pt x="14644" y="14504"/>
                      <a:pt x="15478" y="13503"/>
                      <a:pt x="15411" y="12369"/>
                    </a:cubicBezTo>
                    <a:cubicBezTo>
                      <a:pt x="15245" y="11068"/>
                      <a:pt x="13944" y="10234"/>
                      <a:pt x="12910" y="9467"/>
                    </a:cubicBezTo>
                    <a:cubicBezTo>
                      <a:pt x="11008" y="8066"/>
                      <a:pt x="9074" y="6131"/>
                      <a:pt x="7306" y="4630"/>
                    </a:cubicBezTo>
                    <a:cubicBezTo>
                      <a:pt x="5438" y="3062"/>
                      <a:pt x="4203" y="1628"/>
                      <a:pt x="2502" y="193"/>
                    </a:cubicBezTo>
                    <a:cubicBezTo>
                      <a:pt x="2341" y="68"/>
                      <a:pt x="2142" y="1"/>
                      <a:pt x="194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353;p66">
                <a:extLst>
                  <a:ext uri="{FF2B5EF4-FFF2-40B4-BE49-F238E27FC236}">
                    <a16:creationId xmlns:a16="http://schemas.microsoft.com/office/drawing/2014/main" id="{37E9AC56-07A0-62A4-F3E4-2239B22881A9}"/>
                  </a:ext>
                </a:extLst>
              </p:cNvPr>
              <p:cNvSpPr/>
              <p:nvPr/>
            </p:nvSpPr>
            <p:spPr>
              <a:xfrm>
                <a:off x="394729" y="4456963"/>
                <a:ext cx="275100" cy="241095"/>
              </a:xfrm>
              <a:custGeom>
                <a:avLst/>
                <a:gdLst/>
                <a:ahLst/>
                <a:cxnLst/>
                <a:rect l="l" t="t" r="r" b="b"/>
                <a:pathLst>
                  <a:path w="12143" h="10642" extrusionOk="0">
                    <a:moveTo>
                      <a:pt x="1" y="1"/>
                    </a:moveTo>
                    <a:lnTo>
                      <a:pt x="1" y="1"/>
                    </a:lnTo>
                    <a:cubicBezTo>
                      <a:pt x="134" y="134"/>
                      <a:pt x="268" y="301"/>
                      <a:pt x="435" y="434"/>
                    </a:cubicBezTo>
                    <a:lnTo>
                      <a:pt x="1669" y="1635"/>
                    </a:lnTo>
                    <a:cubicBezTo>
                      <a:pt x="2736" y="2636"/>
                      <a:pt x="4204" y="4037"/>
                      <a:pt x="5872" y="5538"/>
                    </a:cubicBezTo>
                    <a:lnTo>
                      <a:pt x="8207" y="7673"/>
                    </a:lnTo>
                    <a:cubicBezTo>
                      <a:pt x="8841" y="8240"/>
                      <a:pt x="9508" y="8774"/>
                      <a:pt x="10242" y="9274"/>
                    </a:cubicBezTo>
                    <a:cubicBezTo>
                      <a:pt x="10842" y="9674"/>
                      <a:pt x="11309" y="10041"/>
                      <a:pt x="11643" y="10275"/>
                    </a:cubicBezTo>
                    <a:cubicBezTo>
                      <a:pt x="11809" y="10408"/>
                      <a:pt x="11976" y="10542"/>
                      <a:pt x="12143" y="10642"/>
                    </a:cubicBezTo>
                    <a:cubicBezTo>
                      <a:pt x="12010" y="10508"/>
                      <a:pt x="11876" y="10341"/>
                      <a:pt x="11709" y="10241"/>
                    </a:cubicBezTo>
                    <a:cubicBezTo>
                      <a:pt x="11409" y="9975"/>
                      <a:pt x="10942" y="9608"/>
                      <a:pt x="10342" y="9141"/>
                    </a:cubicBezTo>
                    <a:cubicBezTo>
                      <a:pt x="9641" y="8640"/>
                      <a:pt x="9007" y="8106"/>
                      <a:pt x="8374" y="7539"/>
                    </a:cubicBezTo>
                    <a:cubicBezTo>
                      <a:pt x="7640" y="6872"/>
                      <a:pt x="6873" y="6138"/>
                      <a:pt x="6039" y="5405"/>
                    </a:cubicBezTo>
                    <a:cubicBezTo>
                      <a:pt x="4404" y="3870"/>
                      <a:pt x="2903" y="2536"/>
                      <a:pt x="1802" y="1535"/>
                    </a:cubicBezTo>
                    <a:lnTo>
                      <a:pt x="501" y="401"/>
                    </a:lnTo>
                    <a:cubicBezTo>
                      <a:pt x="335" y="234"/>
                      <a:pt x="168" y="101"/>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354;p66">
                <a:extLst>
                  <a:ext uri="{FF2B5EF4-FFF2-40B4-BE49-F238E27FC236}">
                    <a16:creationId xmlns:a16="http://schemas.microsoft.com/office/drawing/2014/main" id="{8A23815F-2D1C-E90F-5F42-3E5DEAD0EDA6}"/>
                  </a:ext>
                </a:extLst>
              </p:cNvPr>
              <p:cNvSpPr/>
              <p:nvPr/>
            </p:nvSpPr>
            <p:spPr>
              <a:xfrm>
                <a:off x="366025" y="4496269"/>
                <a:ext cx="278883" cy="223695"/>
              </a:xfrm>
              <a:custGeom>
                <a:avLst/>
                <a:gdLst/>
                <a:ahLst/>
                <a:cxnLst/>
                <a:rect l="l" t="t" r="r" b="b"/>
                <a:pathLst>
                  <a:path w="12310" h="9874" extrusionOk="0">
                    <a:moveTo>
                      <a:pt x="0" y="0"/>
                    </a:moveTo>
                    <a:lnTo>
                      <a:pt x="0" y="0"/>
                    </a:lnTo>
                    <a:cubicBezTo>
                      <a:pt x="134" y="167"/>
                      <a:pt x="267" y="334"/>
                      <a:pt x="434" y="467"/>
                    </a:cubicBezTo>
                    <a:cubicBezTo>
                      <a:pt x="701" y="767"/>
                      <a:pt x="1135" y="1168"/>
                      <a:pt x="1635" y="1668"/>
                    </a:cubicBezTo>
                    <a:cubicBezTo>
                      <a:pt x="2669" y="2635"/>
                      <a:pt x="4170" y="3936"/>
                      <a:pt x="5871" y="5304"/>
                    </a:cubicBezTo>
                    <a:cubicBezTo>
                      <a:pt x="7572" y="6705"/>
                      <a:pt x="9174" y="7839"/>
                      <a:pt x="10341" y="8640"/>
                    </a:cubicBezTo>
                    <a:cubicBezTo>
                      <a:pt x="10942" y="9040"/>
                      <a:pt x="11442" y="9374"/>
                      <a:pt x="11775" y="9574"/>
                    </a:cubicBezTo>
                    <a:cubicBezTo>
                      <a:pt x="11942" y="9707"/>
                      <a:pt x="12109" y="9807"/>
                      <a:pt x="12309" y="9874"/>
                    </a:cubicBezTo>
                    <a:cubicBezTo>
                      <a:pt x="12142" y="9741"/>
                      <a:pt x="11976" y="9607"/>
                      <a:pt x="11809" y="9507"/>
                    </a:cubicBezTo>
                    <a:lnTo>
                      <a:pt x="10441" y="8506"/>
                    </a:lnTo>
                    <a:cubicBezTo>
                      <a:pt x="9274" y="7706"/>
                      <a:pt x="7706" y="6538"/>
                      <a:pt x="6005" y="5171"/>
                    </a:cubicBezTo>
                    <a:cubicBezTo>
                      <a:pt x="4303" y="3803"/>
                      <a:pt x="2802" y="2502"/>
                      <a:pt x="1735" y="1568"/>
                    </a:cubicBezTo>
                    <a:lnTo>
                      <a:pt x="501" y="434"/>
                    </a:lnTo>
                    <a:cubicBezTo>
                      <a:pt x="334" y="267"/>
                      <a:pt x="167" y="134"/>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355;p66">
                <a:extLst>
                  <a:ext uri="{FF2B5EF4-FFF2-40B4-BE49-F238E27FC236}">
                    <a16:creationId xmlns:a16="http://schemas.microsoft.com/office/drawing/2014/main" id="{38D28FAF-048C-22BB-9A5D-81336BBEA3B5}"/>
                  </a:ext>
                </a:extLst>
              </p:cNvPr>
              <p:cNvSpPr/>
              <p:nvPr/>
            </p:nvSpPr>
            <p:spPr>
              <a:xfrm>
                <a:off x="412876" y="4532540"/>
                <a:ext cx="64250" cy="63502"/>
              </a:xfrm>
              <a:custGeom>
                <a:avLst/>
                <a:gdLst/>
                <a:ahLst/>
                <a:cxnLst/>
                <a:rect l="l" t="t" r="r" b="b"/>
                <a:pathLst>
                  <a:path w="2836" h="2803" extrusionOk="0">
                    <a:moveTo>
                      <a:pt x="2836" y="0"/>
                    </a:moveTo>
                    <a:lnTo>
                      <a:pt x="2836" y="0"/>
                    </a:lnTo>
                    <a:cubicBezTo>
                      <a:pt x="1768" y="834"/>
                      <a:pt x="834" y="1768"/>
                      <a:pt x="1" y="2802"/>
                    </a:cubicBezTo>
                    <a:cubicBezTo>
                      <a:pt x="534" y="2435"/>
                      <a:pt x="1035" y="1968"/>
                      <a:pt x="1502" y="1501"/>
                    </a:cubicBezTo>
                    <a:cubicBezTo>
                      <a:pt x="1969" y="1034"/>
                      <a:pt x="2436" y="534"/>
                      <a:pt x="2836"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356;p66">
                <a:extLst>
                  <a:ext uri="{FF2B5EF4-FFF2-40B4-BE49-F238E27FC236}">
                    <a16:creationId xmlns:a16="http://schemas.microsoft.com/office/drawing/2014/main" id="{01E94F3B-85D3-5AC3-4DF4-51BC10A3F7C3}"/>
                  </a:ext>
                </a:extLst>
              </p:cNvPr>
              <p:cNvSpPr/>
              <p:nvPr/>
            </p:nvSpPr>
            <p:spPr>
              <a:xfrm>
                <a:off x="556463" y="4665547"/>
                <a:ext cx="68033" cy="65767"/>
              </a:xfrm>
              <a:custGeom>
                <a:avLst/>
                <a:gdLst/>
                <a:ahLst/>
                <a:cxnLst/>
                <a:rect l="l" t="t" r="r" b="b"/>
                <a:pathLst>
                  <a:path w="3003" h="2903" extrusionOk="0">
                    <a:moveTo>
                      <a:pt x="3003" y="0"/>
                    </a:moveTo>
                    <a:lnTo>
                      <a:pt x="3003" y="0"/>
                    </a:lnTo>
                    <a:cubicBezTo>
                      <a:pt x="2435" y="401"/>
                      <a:pt x="1902" y="868"/>
                      <a:pt x="1435" y="1368"/>
                    </a:cubicBezTo>
                    <a:cubicBezTo>
                      <a:pt x="901" y="1835"/>
                      <a:pt x="401" y="2335"/>
                      <a:pt x="0" y="2902"/>
                    </a:cubicBezTo>
                    <a:cubicBezTo>
                      <a:pt x="567" y="2502"/>
                      <a:pt x="1101" y="2035"/>
                      <a:pt x="1568" y="1535"/>
                    </a:cubicBezTo>
                    <a:cubicBezTo>
                      <a:pt x="2102" y="1068"/>
                      <a:pt x="2602" y="534"/>
                      <a:pt x="3003"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357;p66">
                <a:extLst>
                  <a:ext uri="{FF2B5EF4-FFF2-40B4-BE49-F238E27FC236}">
                    <a16:creationId xmlns:a16="http://schemas.microsoft.com/office/drawing/2014/main" id="{E1555CB6-F0D4-61DC-84EF-ED3CA7AB201C}"/>
                  </a:ext>
                </a:extLst>
              </p:cNvPr>
              <p:cNvSpPr/>
              <p:nvPr/>
            </p:nvSpPr>
            <p:spPr>
              <a:xfrm>
                <a:off x="1120210" y="3594713"/>
                <a:ext cx="68033" cy="106569"/>
              </a:xfrm>
              <a:custGeom>
                <a:avLst/>
                <a:gdLst/>
                <a:ahLst/>
                <a:cxnLst/>
                <a:rect l="l" t="t" r="r" b="b"/>
                <a:pathLst>
                  <a:path w="3003" h="4704" extrusionOk="0">
                    <a:moveTo>
                      <a:pt x="3003" y="0"/>
                    </a:moveTo>
                    <a:lnTo>
                      <a:pt x="3003" y="0"/>
                    </a:lnTo>
                    <a:cubicBezTo>
                      <a:pt x="2403" y="734"/>
                      <a:pt x="1869" y="1501"/>
                      <a:pt x="1402" y="2302"/>
                    </a:cubicBezTo>
                    <a:cubicBezTo>
                      <a:pt x="868" y="3069"/>
                      <a:pt x="401" y="3870"/>
                      <a:pt x="1" y="4703"/>
                    </a:cubicBezTo>
                    <a:cubicBezTo>
                      <a:pt x="568" y="3970"/>
                      <a:pt x="1102" y="3202"/>
                      <a:pt x="1602" y="2402"/>
                    </a:cubicBezTo>
                    <a:cubicBezTo>
                      <a:pt x="2136" y="1635"/>
                      <a:pt x="2603" y="834"/>
                      <a:pt x="3003"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358;p66">
                <a:extLst>
                  <a:ext uri="{FF2B5EF4-FFF2-40B4-BE49-F238E27FC236}">
                    <a16:creationId xmlns:a16="http://schemas.microsoft.com/office/drawing/2014/main" id="{C3BB1CB7-DBA0-F90E-F921-30A51CEBC500}"/>
                  </a:ext>
                </a:extLst>
              </p:cNvPr>
              <p:cNvSpPr/>
              <p:nvPr/>
            </p:nvSpPr>
            <p:spPr>
              <a:xfrm>
                <a:off x="1416447" y="3590930"/>
                <a:ext cx="52174" cy="113366"/>
              </a:xfrm>
              <a:custGeom>
                <a:avLst/>
                <a:gdLst/>
                <a:ahLst/>
                <a:cxnLst/>
                <a:rect l="l" t="t" r="r" b="b"/>
                <a:pathLst>
                  <a:path w="2303" h="5004" extrusionOk="0">
                    <a:moveTo>
                      <a:pt x="1" y="0"/>
                    </a:moveTo>
                    <a:cubicBezTo>
                      <a:pt x="268" y="868"/>
                      <a:pt x="635" y="1735"/>
                      <a:pt x="1068" y="2535"/>
                    </a:cubicBezTo>
                    <a:cubicBezTo>
                      <a:pt x="1402" y="3403"/>
                      <a:pt x="1835" y="4237"/>
                      <a:pt x="2302" y="5004"/>
                    </a:cubicBezTo>
                    <a:cubicBezTo>
                      <a:pt x="1669" y="3269"/>
                      <a:pt x="901" y="1601"/>
                      <a:pt x="1"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359;p66">
                <a:extLst>
                  <a:ext uri="{FF2B5EF4-FFF2-40B4-BE49-F238E27FC236}">
                    <a16:creationId xmlns:a16="http://schemas.microsoft.com/office/drawing/2014/main" id="{E4E73FEF-7FC9-2E8D-1EB5-2FBD73014C0A}"/>
                  </a:ext>
                </a:extLst>
              </p:cNvPr>
              <p:cNvSpPr/>
              <p:nvPr/>
            </p:nvSpPr>
            <p:spPr>
              <a:xfrm>
                <a:off x="1984000" y="4197948"/>
                <a:ext cx="272812" cy="387695"/>
              </a:xfrm>
              <a:custGeom>
                <a:avLst/>
                <a:gdLst/>
                <a:ahLst/>
                <a:cxnLst/>
                <a:rect l="l" t="t" r="r" b="b"/>
                <a:pathLst>
                  <a:path w="12042" h="17113" extrusionOk="0">
                    <a:moveTo>
                      <a:pt x="9723" y="0"/>
                    </a:moveTo>
                    <a:cubicBezTo>
                      <a:pt x="9520" y="0"/>
                      <a:pt x="9313" y="30"/>
                      <a:pt x="9107" y="92"/>
                    </a:cubicBezTo>
                    <a:cubicBezTo>
                      <a:pt x="7872" y="526"/>
                      <a:pt x="7372" y="1960"/>
                      <a:pt x="6838" y="3161"/>
                    </a:cubicBezTo>
                    <a:cubicBezTo>
                      <a:pt x="5904" y="5329"/>
                      <a:pt x="4437" y="7164"/>
                      <a:pt x="3102" y="9099"/>
                    </a:cubicBezTo>
                    <a:cubicBezTo>
                      <a:pt x="1735" y="11000"/>
                      <a:pt x="500" y="13068"/>
                      <a:pt x="100" y="15370"/>
                    </a:cubicBezTo>
                    <a:cubicBezTo>
                      <a:pt x="0" y="15737"/>
                      <a:pt x="67" y="16104"/>
                      <a:pt x="300" y="16404"/>
                    </a:cubicBezTo>
                    <a:cubicBezTo>
                      <a:pt x="567" y="16637"/>
                      <a:pt x="967" y="16604"/>
                      <a:pt x="1301" y="16637"/>
                    </a:cubicBezTo>
                    <a:cubicBezTo>
                      <a:pt x="1901" y="16671"/>
                      <a:pt x="2468" y="17038"/>
                      <a:pt x="3069" y="17104"/>
                    </a:cubicBezTo>
                    <a:cubicBezTo>
                      <a:pt x="3120" y="17110"/>
                      <a:pt x="3171" y="17113"/>
                      <a:pt x="3221" y="17113"/>
                    </a:cubicBezTo>
                    <a:cubicBezTo>
                      <a:pt x="3763" y="17113"/>
                      <a:pt x="4256" y="16792"/>
                      <a:pt x="4470" y="16304"/>
                    </a:cubicBezTo>
                    <a:lnTo>
                      <a:pt x="10975" y="4495"/>
                    </a:lnTo>
                    <a:cubicBezTo>
                      <a:pt x="11508" y="3528"/>
                      <a:pt x="12042" y="2461"/>
                      <a:pt x="11708" y="1427"/>
                    </a:cubicBezTo>
                    <a:cubicBezTo>
                      <a:pt x="11410" y="559"/>
                      <a:pt x="10605" y="0"/>
                      <a:pt x="97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360;p66">
                <a:extLst>
                  <a:ext uri="{FF2B5EF4-FFF2-40B4-BE49-F238E27FC236}">
                    <a16:creationId xmlns:a16="http://schemas.microsoft.com/office/drawing/2014/main" id="{DDA3F256-0FBD-1D6C-4CF8-7510AE5B014E}"/>
                  </a:ext>
                </a:extLst>
              </p:cNvPr>
              <p:cNvSpPr/>
              <p:nvPr/>
            </p:nvSpPr>
            <p:spPr>
              <a:xfrm>
                <a:off x="2027815" y="4249148"/>
                <a:ext cx="151924" cy="319685"/>
              </a:xfrm>
              <a:custGeom>
                <a:avLst/>
                <a:gdLst/>
                <a:ahLst/>
                <a:cxnLst/>
                <a:rect l="l" t="t" r="r" b="b"/>
                <a:pathLst>
                  <a:path w="6706" h="14111" extrusionOk="0">
                    <a:moveTo>
                      <a:pt x="6706" y="0"/>
                    </a:moveTo>
                    <a:lnTo>
                      <a:pt x="6706" y="0"/>
                    </a:lnTo>
                    <a:cubicBezTo>
                      <a:pt x="6572" y="167"/>
                      <a:pt x="6505" y="334"/>
                      <a:pt x="6405" y="534"/>
                    </a:cubicBezTo>
                    <a:cubicBezTo>
                      <a:pt x="6239" y="934"/>
                      <a:pt x="6005" y="1468"/>
                      <a:pt x="5738" y="2069"/>
                    </a:cubicBezTo>
                    <a:cubicBezTo>
                      <a:pt x="5171" y="3336"/>
                      <a:pt x="4371" y="5137"/>
                      <a:pt x="3437" y="7106"/>
                    </a:cubicBezTo>
                    <a:cubicBezTo>
                      <a:pt x="2503" y="9040"/>
                      <a:pt x="1635" y="10808"/>
                      <a:pt x="1001" y="12076"/>
                    </a:cubicBezTo>
                    <a:lnTo>
                      <a:pt x="234" y="13577"/>
                    </a:lnTo>
                    <a:cubicBezTo>
                      <a:pt x="168" y="13744"/>
                      <a:pt x="67" y="13944"/>
                      <a:pt x="1" y="14111"/>
                    </a:cubicBezTo>
                    <a:cubicBezTo>
                      <a:pt x="134" y="13944"/>
                      <a:pt x="234" y="13777"/>
                      <a:pt x="334" y="13610"/>
                    </a:cubicBezTo>
                    <a:cubicBezTo>
                      <a:pt x="534" y="13277"/>
                      <a:pt x="801" y="12776"/>
                      <a:pt x="1135" y="12142"/>
                    </a:cubicBezTo>
                    <a:cubicBezTo>
                      <a:pt x="1802" y="10908"/>
                      <a:pt x="2736" y="9140"/>
                      <a:pt x="3637" y="7206"/>
                    </a:cubicBezTo>
                    <a:cubicBezTo>
                      <a:pt x="4571" y="5238"/>
                      <a:pt x="5338" y="3436"/>
                      <a:pt x="5872" y="2135"/>
                    </a:cubicBezTo>
                    <a:cubicBezTo>
                      <a:pt x="6138" y="1468"/>
                      <a:pt x="6372" y="934"/>
                      <a:pt x="6505" y="568"/>
                    </a:cubicBezTo>
                    <a:cubicBezTo>
                      <a:pt x="6572" y="367"/>
                      <a:pt x="6639" y="201"/>
                      <a:pt x="670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361;p66">
                <a:extLst>
                  <a:ext uri="{FF2B5EF4-FFF2-40B4-BE49-F238E27FC236}">
                    <a16:creationId xmlns:a16="http://schemas.microsoft.com/office/drawing/2014/main" id="{C989FA2E-94A0-E797-C186-0D9214737AA3}"/>
                  </a:ext>
                </a:extLst>
              </p:cNvPr>
              <p:cNvSpPr/>
              <p:nvPr/>
            </p:nvSpPr>
            <p:spPr>
              <a:xfrm>
                <a:off x="1987013" y="4196249"/>
                <a:ext cx="176868" cy="324216"/>
              </a:xfrm>
              <a:custGeom>
                <a:avLst/>
                <a:gdLst/>
                <a:ahLst/>
                <a:cxnLst/>
                <a:rect l="l" t="t" r="r" b="b"/>
                <a:pathLst>
                  <a:path w="7807" h="14311" extrusionOk="0">
                    <a:moveTo>
                      <a:pt x="7806" y="0"/>
                    </a:moveTo>
                    <a:lnTo>
                      <a:pt x="7806" y="0"/>
                    </a:lnTo>
                    <a:cubicBezTo>
                      <a:pt x="7639" y="167"/>
                      <a:pt x="7506" y="367"/>
                      <a:pt x="7406" y="534"/>
                    </a:cubicBezTo>
                    <a:cubicBezTo>
                      <a:pt x="7172" y="868"/>
                      <a:pt x="6839" y="1368"/>
                      <a:pt x="6438" y="2002"/>
                    </a:cubicBezTo>
                    <a:cubicBezTo>
                      <a:pt x="5638" y="3236"/>
                      <a:pt x="4570" y="4971"/>
                      <a:pt x="3503" y="6972"/>
                    </a:cubicBezTo>
                    <a:cubicBezTo>
                      <a:pt x="2436" y="8940"/>
                      <a:pt x="1535" y="10775"/>
                      <a:pt x="934" y="12109"/>
                    </a:cubicBezTo>
                    <a:cubicBezTo>
                      <a:pt x="634" y="12776"/>
                      <a:pt x="401" y="13343"/>
                      <a:pt x="234" y="13710"/>
                    </a:cubicBezTo>
                    <a:cubicBezTo>
                      <a:pt x="134" y="13910"/>
                      <a:pt x="67" y="14111"/>
                      <a:pt x="0" y="14311"/>
                    </a:cubicBezTo>
                    <a:cubicBezTo>
                      <a:pt x="134" y="14144"/>
                      <a:pt x="234" y="13944"/>
                      <a:pt x="301" y="13744"/>
                    </a:cubicBezTo>
                    <a:lnTo>
                      <a:pt x="1068" y="12176"/>
                    </a:lnTo>
                    <a:cubicBezTo>
                      <a:pt x="1735" y="10875"/>
                      <a:pt x="2636" y="9074"/>
                      <a:pt x="3703" y="7072"/>
                    </a:cubicBezTo>
                    <a:cubicBezTo>
                      <a:pt x="4771" y="5071"/>
                      <a:pt x="5805" y="3303"/>
                      <a:pt x="6572" y="2069"/>
                    </a:cubicBezTo>
                    <a:lnTo>
                      <a:pt x="7472" y="568"/>
                    </a:lnTo>
                    <a:cubicBezTo>
                      <a:pt x="7606" y="401"/>
                      <a:pt x="7706" y="201"/>
                      <a:pt x="780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362;p66">
                <a:extLst>
                  <a:ext uri="{FF2B5EF4-FFF2-40B4-BE49-F238E27FC236}">
                    <a16:creationId xmlns:a16="http://schemas.microsoft.com/office/drawing/2014/main" id="{CC96215B-A738-1727-EA28-061AFB27ED7B}"/>
                  </a:ext>
                </a:extLst>
              </p:cNvPr>
              <p:cNvSpPr/>
              <p:nvPr/>
            </p:nvSpPr>
            <p:spPr>
              <a:xfrm>
                <a:off x="2020270" y="4456849"/>
                <a:ext cx="98255" cy="43226"/>
              </a:xfrm>
              <a:custGeom>
                <a:avLst/>
                <a:gdLst/>
                <a:ahLst/>
                <a:cxnLst/>
                <a:rect l="l" t="t" r="r" b="b"/>
                <a:pathLst>
                  <a:path w="4337" h="1908" extrusionOk="0">
                    <a:moveTo>
                      <a:pt x="13" y="0"/>
                    </a:moveTo>
                    <a:cubicBezTo>
                      <a:pt x="6" y="0"/>
                      <a:pt x="2" y="2"/>
                      <a:pt x="0" y="6"/>
                    </a:cubicBezTo>
                    <a:cubicBezTo>
                      <a:pt x="634" y="506"/>
                      <a:pt x="1301" y="906"/>
                      <a:pt x="2035" y="1207"/>
                    </a:cubicBezTo>
                    <a:cubicBezTo>
                      <a:pt x="2769" y="1573"/>
                      <a:pt x="3536" y="1807"/>
                      <a:pt x="4303" y="1907"/>
                    </a:cubicBezTo>
                    <a:cubicBezTo>
                      <a:pt x="4337" y="1874"/>
                      <a:pt x="3303" y="1540"/>
                      <a:pt x="2135" y="1006"/>
                    </a:cubicBezTo>
                    <a:cubicBezTo>
                      <a:pt x="1031" y="533"/>
                      <a:pt x="136" y="0"/>
                      <a:pt x="13"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363;p66">
                <a:extLst>
                  <a:ext uri="{FF2B5EF4-FFF2-40B4-BE49-F238E27FC236}">
                    <a16:creationId xmlns:a16="http://schemas.microsoft.com/office/drawing/2014/main" id="{4E2DFF60-E604-380A-8292-BC19E680F938}"/>
                  </a:ext>
                </a:extLst>
              </p:cNvPr>
              <p:cNvSpPr/>
              <p:nvPr/>
            </p:nvSpPr>
            <p:spPr>
              <a:xfrm>
                <a:off x="2135131" y="4246135"/>
                <a:ext cx="99025" cy="58948"/>
              </a:xfrm>
              <a:custGeom>
                <a:avLst/>
                <a:gdLst/>
                <a:ahLst/>
                <a:cxnLst/>
                <a:rect l="l" t="t" r="r" b="b"/>
                <a:pathLst>
                  <a:path w="4371" h="2602" extrusionOk="0">
                    <a:moveTo>
                      <a:pt x="0" y="0"/>
                    </a:moveTo>
                    <a:cubicBezTo>
                      <a:pt x="668" y="500"/>
                      <a:pt x="1401" y="934"/>
                      <a:pt x="2135" y="1368"/>
                    </a:cubicBezTo>
                    <a:cubicBezTo>
                      <a:pt x="2836" y="1801"/>
                      <a:pt x="3603" y="2235"/>
                      <a:pt x="4370" y="2602"/>
                    </a:cubicBezTo>
                    <a:cubicBezTo>
                      <a:pt x="3703" y="2068"/>
                      <a:pt x="3003" y="1568"/>
                      <a:pt x="2269" y="1168"/>
                    </a:cubicBezTo>
                    <a:cubicBezTo>
                      <a:pt x="1535" y="701"/>
                      <a:pt x="801" y="300"/>
                      <a:pt x="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364;p66">
                <a:extLst>
                  <a:ext uri="{FF2B5EF4-FFF2-40B4-BE49-F238E27FC236}">
                    <a16:creationId xmlns:a16="http://schemas.microsoft.com/office/drawing/2014/main" id="{C7D47095-730B-9421-8B4F-8947E0BC33E7}"/>
                  </a:ext>
                </a:extLst>
              </p:cNvPr>
              <p:cNvSpPr/>
              <p:nvPr/>
            </p:nvSpPr>
            <p:spPr>
              <a:xfrm>
                <a:off x="2518273" y="4806099"/>
                <a:ext cx="497277" cy="107339"/>
              </a:xfrm>
              <a:custGeom>
                <a:avLst/>
                <a:gdLst/>
                <a:ahLst/>
                <a:cxnLst/>
                <a:rect l="l" t="t" r="r" b="b"/>
                <a:pathLst>
                  <a:path w="21950" h="4738" extrusionOk="0">
                    <a:moveTo>
                      <a:pt x="1" y="1"/>
                    </a:moveTo>
                    <a:lnTo>
                      <a:pt x="1" y="4737"/>
                    </a:lnTo>
                    <a:lnTo>
                      <a:pt x="21950" y="4737"/>
                    </a:lnTo>
                    <a:lnTo>
                      <a:pt x="21950"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365;p66">
                <a:extLst>
                  <a:ext uri="{FF2B5EF4-FFF2-40B4-BE49-F238E27FC236}">
                    <a16:creationId xmlns:a16="http://schemas.microsoft.com/office/drawing/2014/main" id="{B87FB0BB-B8E7-14DA-D068-D77C9280C178}"/>
                  </a:ext>
                </a:extLst>
              </p:cNvPr>
              <p:cNvSpPr/>
              <p:nvPr/>
            </p:nvSpPr>
            <p:spPr>
              <a:xfrm>
                <a:off x="2715507" y="4806099"/>
                <a:ext cx="82396" cy="107339"/>
              </a:xfrm>
              <a:custGeom>
                <a:avLst/>
                <a:gdLst/>
                <a:ahLst/>
                <a:cxnLst/>
                <a:rect l="l" t="t" r="r" b="b"/>
                <a:pathLst>
                  <a:path w="3637" h="4738" extrusionOk="0">
                    <a:moveTo>
                      <a:pt x="1" y="1"/>
                    </a:moveTo>
                    <a:lnTo>
                      <a:pt x="368" y="4737"/>
                    </a:lnTo>
                    <a:lnTo>
                      <a:pt x="3470" y="4737"/>
                    </a:lnTo>
                    <a:lnTo>
                      <a:pt x="3637"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366;p66">
                <a:extLst>
                  <a:ext uri="{FF2B5EF4-FFF2-40B4-BE49-F238E27FC236}">
                    <a16:creationId xmlns:a16="http://schemas.microsoft.com/office/drawing/2014/main" id="{B116E215-C03E-B865-B15E-EE03DB11C967}"/>
                  </a:ext>
                </a:extLst>
              </p:cNvPr>
              <p:cNvSpPr/>
              <p:nvPr/>
            </p:nvSpPr>
            <p:spPr>
              <a:xfrm>
                <a:off x="2397363" y="4806099"/>
                <a:ext cx="498025" cy="107339"/>
              </a:xfrm>
              <a:custGeom>
                <a:avLst/>
                <a:gdLst/>
                <a:ahLst/>
                <a:cxnLst/>
                <a:rect l="l" t="t" r="r" b="b"/>
                <a:pathLst>
                  <a:path w="21983" h="4738" extrusionOk="0">
                    <a:moveTo>
                      <a:pt x="0" y="1"/>
                    </a:moveTo>
                    <a:lnTo>
                      <a:pt x="0" y="4737"/>
                    </a:lnTo>
                    <a:lnTo>
                      <a:pt x="21983" y="4737"/>
                    </a:lnTo>
                    <a:lnTo>
                      <a:pt x="21983" y="1"/>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367;p66">
                <a:extLst>
                  <a:ext uri="{FF2B5EF4-FFF2-40B4-BE49-F238E27FC236}">
                    <a16:creationId xmlns:a16="http://schemas.microsoft.com/office/drawing/2014/main" id="{BFBEE9AC-CD73-BAD8-BFAA-AB0C1E380A9A}"/>
                  </a:ext>
                </a:extLst>
              </p:cNvPr>
              <p:cNvSpPr/>
              <p:nvPr/>
            </p:nvSpPr>
            <p:spPr>
              <a:xfrm>
                <a:off x="2398881" y="4820462"/>
                <a:ext cx="495012" cy="4554"/>
              </a:xfrm>
              <a:custGeom>
                <a:avLst/>
                <a:gdLst/>
                <a:ahLst/>
                <a:cxnLst/>
                <a:rect l="l" t="t" r="r" b="b"/>
                <a:pathLst>
                  <a:path w="21850" h="201" extrusionOk="0">
                    <a:moveTo>
                      <a:pt x="10908" y="1"/>
                    </a:moveTo>
                    <a:cubicBezTo>
                      <a:pt x="4904" y="1"/>
                      <a:pt x="0" y="34"/>
                      <a:pt x="0" y="101"/>
                    </a:cubicBezTo>
                    <a:cubicBezTo>
                      <a:pt x="0" y="167"/>
                      <a:pt x="4904" y="201"/>
                      <a:pt x="10908" y="201"/>
                    </a:cubicBezTo>
                    <a:cubicBezTo>
                      <a:pt x="16946" y="201"/>
                      <a:pt x="21849" y="167"/>
                      <a:pt x="21849" y="101"/>
                    </a:cubicBezTo>
                    <a:cubicBezTo>
                      <a:pt x="21849" y="34"/>
                      <a:pt x="16946" y="1"/>
                      <a:pt x="1090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368;p66">
                <a:extLst>
                  <a:ext uri="{FF2B5EF4-FFF2-40B4-BE49-F238E27FC236}">
                    <a16:creationId xmlns:a16="http://schemas.microsoft.com/office/drawing/2014/main" id="{790F5E68-C06C-5C85-FC52-F5E2BC588FA8}"/>
                  </a:ext>
                </a:extLst>
              </p:cNvPr>
              <p:cNvSpPr/>
              <p:nvPr/>
            </p:nvSpPr>
            <p:spPr>
              <a:xfrm>
                <a:off x="2398881" y="4845405"/>
                <a:ext cx="494241" cy="4554"/>
              </a:xfrm>
              <a:custGeom>
                <a:avLst/>
                <a:gdLst/>
                <a:ahLst/>
                <a:cxnLst/>
                <a:rect l="l" t="t" r="r" b="b"/>
                <a:pathLst>
                  <a:path w="21816" h="201" extrusionOk="0">
                    <a:moveTo>
                      <a:pt x="10908" y="0"/>
                    </a:moveTo>
                    <a:cubicBezTo>
                      <a:pt x="4904" y="0"/>
                      <a:pt x="0" y="34"/>
                      <a:pt x="0" y="100"/>
                    </a:cubicBezTo>
                    <a:cubicBezTo>
                      <a:pt x="0" y="167"/>
                      <a:pt x="4904" y="200"/>
                      <a:pt x="10908" y="200"/>
                    </a:cubicBezTo>
                    <a:cubicBezTo>
                      <a:pt x="16946" y="200"/>
                      <a:pt x="21816" y="167"/>
                      <a:pt x="21816" y="100"/>
                    </a:cubicBezTo>
                    <a:cubicBezTo>
                      <a:pt x="21816" y="34"/>
                      <a:pt x="16946" y="0"/>
                      <a:pt x="1090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369;p66">
                <a:extLst>
                  <a:ext uri="{FF2B5EF4-FFF2-40B4-BE49-F238E27FC236}">
                    <a16:creationId xmlns:a16="http://schemas.microsoft.com/office/drawing/2014/main" id="{A30DD44E-5298-DF0D-DC8A-A19FC88050D9}"/>
                  </a:ext>
                </a:extLst>
              </p:cNvPr>
              <p:cNvSpPr/>
              <p:nvPr/>
            </p:nvSpPr>
            <p:spPr>
              <a:xfrm>
                <a:off x="2398881" y="4869578"/>
                <a:ext cx="494241" cy="5324"/>
              </a:xfrm>
              <a:custGeom>
                <a:avLst/>
                <a:gdLst/>
                <a:ahLst/>
                <a:cxnLst/>
                <a:rect l="l" t="t" r="r" b="b"/>
                <a:pathLst>
                  <a:path w="21816" h="235" extrusionOk="0">
                    <a:moveTo>
                      <a:pt x="10908" y="1"/>
                    </a:moveTo>
                    <a:cubicBezTo>
                      <a:pt x="4904" y="1"/>
                      <a:pt x="0" y="67"/>
                      <a:pt x="0" y="101"/>
                    </a:cubicBezTo>
                    <a:cubicBezTo>
                      <a:pt x="0" y="168"/>
                      <a:pt x="4904" y="234"/>
                      <a:pt x="10908" y="234"/>
                    </a:cubicBezTo>
                    <a:cubicBezTo>
                      <a:pt x="16946" y="234"/>
                      <a:pt x="21816" y="168"/>
                      <a:pt x="21816" y="101"/>
                    </a:cubicBezTo>
                    <a:cubicBezTo>
                      <a:pt x="21816" y="67"/>
                      <a:pt x="16946" y="1"/>
                      <a:pt x="1090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370;p66">
                <a:extLst>
                  <a:ext uri="{FF2B5EF4-FFF2-40B4-BE49-F238E27FC236}">
                    <a16:creationId xmlns:a16="http://schemas.microsoft.com/office/drawing/2014/main" id="{648CA1B4-90E8-02EB-4556-17BB41707C27}"/>
                  </a:ext>
                </a:extLst>
              </p:cNvPr>
              <p:cNvSpPr/>
              <p:nvPr/>
            </p:nvSpPr>
            <p:spPr>
              <a:xfrm>
                <a:off x="2398881" y="4894521"/>
                <a:ext cx="494241" cy="4554"/>
              </a:xfrm>
              <a:custGeom>
                <a:avLst/>
                <a:gdLst/>
                <a:ahLst/>
                <a:cxnLst/>
                <a:rect l="l" t="t" r="r" b="b"/>
                <a:pathLst>
                  <a:path w="21816" h="201" extrusionOk="0">
                    <a:moveTo>
                      <a:pt x="10908" y="1"/>
                    </a:moveTo>
                    <a:cubicBezTo>
                      <a:pt x="4904" y="1"/>
                      <a:pt x="0" y="34"/>
                      <a:pt x="0" y="101"/>
                    </a:cubicBezTo>
                    <a:cubicBezTo>
                      <a:pt x="0" y="167"/>
                      <a:pt x="4904" y="201"/>
                      <a:pt x="10908" y="201"/>
                    </a:cubicBezTo>
                    <a:cubicBezTo>
                      <a:pt x="16946" y="201"/>
                      <a:pt x="21816" y="167"/>
                      <a:pt x="21816" y="101"/>
                    </a:cubicBezTo>
                    <a:cubicBezTo>
                      <a:pt x="21816" y="34"/>
                      <a:pt x="16946" y="1"/>
                      <a:pt x="1090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371;p66">
                <a:extLst>
                  <a:ext uri="{FF2B5EF4-FFF2-40B4-BE49-F238E27FC236}">
                    <a16:creationId xmlns:a16="http://schemas.microsoft.com/office/drawing/2014/main" id="{5A7FE7F4-827F-8EF8-EBE7-5C0FE26297A4}"/>
                  </a:ext>
                </a:extLst>
              </p:cNvPr>
              <p:cNvSpPr/>
              <p:nvPr/>
            </p:nvSpPr>
            <p:spPr>
              <a:xfrm>
                <a:off x="2595345" y="4806099"/>
                <a:ext cx="81649" cy="107339"/>
              </a:xfrm>
              <a:custGeom>
                <a:avLst/>
                <a:gdLst/>
                <a:ahLst/>
                <a:cxnLst/>
                <a:rect l="l" t="t" r="r" b="b"/>
                <a:pathLst>
                  <a:path w="3604" h="4738" extrusionOk="0">
                    <a:moveTo>
                      <a:pt x="1" y="1"/>
                    </a:moveTo>
                    <a:lnTo>
                      <a:pt x="368" y="4737"/>
                    </a:lnTo>
                    <a:lnTo>
                      <a:pt x="3470" y="4737"/>
                    </a:lnTo>
                    <a:lnTo>
                      <a:pt x="3604"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372;p66">
                <a:extLst>
                  <a:ext uri="{FF2B5EF4-FFF2-40B4-BE49-F238E27FC236}">
                    <a16:creationId xmlns:a16="http://schemas.microsoft.com/office/drawing/2014/main" id="{1303117F-1CD3-DC48-F264-FEE685A5FB5A}"/>
                  </a:ext>
                </a:extLst>
              </p:cNvPr>
              <p:cNvSpPr/>
              <p:nvPr/>
            </p:nvSpPr>
            <p:spPr>
              <a:xfrm>
                <a:off x="2578739" y="4699552"/>
                <a:ext cx="497277" cy="107339"/>
              </a:xfrm>
              <a:custGeom>
                <a:avLst/>
                <a:gdLst/>
                <a:ahLst/>
                <a:cxnLst/>
                <a:rect l="l" t="t" r="r" b="b"/>
                <a:pathLst>
                  <a:path w="21950" h="4738" extrusionOk="0">
                    <a:moveTo>
                      <a:pt x="0" y="0"/>
                    </a:moveTo>
                    <a:lnTo>
                      <a:pt x="0" y="4737"/>
                    </a:lnTo>
                    <a:lnTo>
                      <a:pt x="21949" y="4737"/>
                    </a:lnTo>
                    <a:lnTo>
                      <a:pt x="21949"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373;p66">
                <a:extLst>
                  <a:ext uri="{FF2B5EF4-FFF2-40B4-BE49-F238E27FC236}">
                    <a16:creationId xmlns:a16="http://schemas.microsoft.com/office/drawing/2014/main" id="{FD74A712-B792-36F3-9F07-0375C744A05A}"/>
                  </a:ext>
                </a:extLst>
              </p:cNvPr>
              <p:cNvSpPr/>
              <p:nvPr/>
            </p:nvSpPr>
            <p:spPr>
              <a:xfrm>
                <a:off x="2775973" y="4699552"/>
                <a:ext cx="82396" cy="107339"/>
              </a:xfrm>
              <a:custGeom>
                <a:avLst/>
                <a:gdLst/>
                <a:ahLst/>
                <a:cxnLst/>
                <a:rect l="l" t="t" r="r" b="b"/>
                <a:pathLst>
                  <a:path w="3637" h="4738" extrusionOk="0">
                    <a:moveTo>
                      <a:pt x="0" y="0"/>
                    </a:moveTo>
                    <a:lnTo>
                      <a:pt x="367" y="4737"/>
                    </a:lnTo>
                    <a:lnTo>
                      <a:pt x="3469" y="4737"/>
                    </a:lnTo>
                    <a:lnTo>
                      <a:pt x="3636" y="0"/>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374;p66">
                <a:extLst>
                  <a:ext uri="{FF2B5EF4-FFF2-40B4-BE49-F238E27FC236}">
                    <a16:creationId xmlns:a16="http://schemas.microsoft.com/office/drawing/2014/main" id="{9217E37F-C155-8F24-B5E5-B2EFD112FACB}"/>
                  </a:ext>
                </a:extLst>
              </p:cNvPr>
              <p:cNvSpPr/>
              <p:nvPr/>
            </p:nvSpPr>
            <p:spPr>
              <a:xfrm>
                <a:off x="2457806" y="4699552"/>
                <a:ext cx="497277" cy="107339"/>
              </a:xfrm>
              <a:custGeom>
                <a:avLst/>
                <a:gdLst/>
                <a:ahLst/>
                <a:cxnLst/>
                <a:rect l="l" t="t" r="r" b="b"/>
                <a:pathLst>
                  <a:path w="21950" h="4738" extrusionOk="0">
                    <a:moveTo>
                      <a:pt x="1" y="0"/>
                    </a:moveTo>
                    <a:lnTo>
                      <a:pt x="1" y="4737"/>
                    </a:lnTo>
                    <a:lnTo>
                      <a:pt x="21950" y="4737"/>
                    </a:lnTo>
                    <a:lnTo>
                      <a:pt x="21950" y="0"/>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375;p66">
                <a:extLst>
                  <a:ext uri="{FF2B5EF4-FFF2-40B4-BE49-F238E27FC236}">
                    <a16:creationId xmlns:a16="http://schemas.microsoft.com/office/drawing/2014/main" id="{FE1691CD-1E4D-CF5E-53D0-9E6BD53B2AA7}"/>
                  </a:ext>
                </a:extLst>
              </p:cNvPr>
              <p:cNvSpPr/>
              <p:nvPr/>
            </p:nvSpPr>
            <p:spPr>
              <a:xfrm>
                <a:off x="2459324" y="4713916"/>
                <a:ext cx="494264" cy="5301"/>
              </a:xfrm>
              <a:custGeom>
                <a:avLst/>
                <a:gdLst/>
                <a:ahLst/>
                <a:cxnLst/>
                <a:rect l="l" t="t" r="r" b="b"/>
                <a:pathLst>
                  <a:path w="21817" h="234" extrusionOk="0">
                    <a:moveTo>
                      <a:pt x="10908" y="0"/>
                    </a:moveTo>
                    <a:cubicBezTo>
                      <a:pt x="4904" y="0"/>
                      <a:pt x="1" y="67"/>
                      <a:pt x="1" y="100"/>
                    </a:cubicBezTo>
                    <a:cubicBezTo>
                      <a:pt x="1" y="167"/>
                      <a:pt x="4904" y="234"/>
                      <a:pt x="10908" y="234"/>
                    </a:cubicBezTo>
                    <a:cubicBezTo>
                      <a:pt x="16946" y="234"/>
                      <a:pt x="21816" y="167"/>
                      <a:pt x="21816" y="100"/>
                    </a:cubicBezTo>
                    <a:cubicBezTo>
                      <a:pt x="21816" y="34"/>
                      <a:pt x="16946" y="0"/>
                      <a:pt x="1090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376;p66">
                <a:extLst>
                  <a:ext uri="{FF2B5EF4-FFF2-40B4-BE49-F238E27FC236}">
                    <a16:creationId xmlns:a16="http://schemas.microsoft.com/office/drawing/2014/main" id="{B83C22B2-8131-6952-60A0-8BB8ACB1BE9C}"/>
                  </a:ext>
                </a:extLst>
              </p:cNvPr>
              <p:cNvSpPr/>
              <p:nvPr/>
            </p:nvSpPr>
            <p:spPr>
              <a:xfrm>
                <a:off x="2459324" y="4738836"/>
                <a:ext cx="494264" cy="4576"/>
              </a:xfrm>
              <a:custGeom>
                <a:avLst/>
                <a:gdLst/>
                <a:ahLst/>
                <a:cxnLst/>
                <a:rect l="l" t="t" r="r" b="b"/>
                <a:pathLst>
                  <a:path w="21817" h="202" extrusionOk="0">
                    <a:moveTo>
                      <a:pt x="10908" y="1"/>
                    </a:moveTo>
                    <a:cubicBezTo>
                      <a:pt x="4904" y="1"/>
                      <a:pt x="1" y="34"/>
                      <a:pt x="1" y="101"/>
                    </a:cubicBezTo>
                    <a:cubicBezTo>
                      <a:pt x="1" y="168"/>
                      <a:pt x="4871" y="201"/>
                      <a:pt x="10908" y="201"/>
                    </a:cubicBezTo>
                    <a:cubicBezTo>
                      <a:pt x="16946" y="201"/>
                      <a:pt x="21816" y="168"/>
                      <a:pt x="21816" y="101"/>
                    </a:cubicBezTo>
                    <a:cubicBezTo>
                      <a:pt x="21816" y="34"/>
                      <a:pt x="16946" y="1"/>
                      <a:pt x="1090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377;p66">
                <a:extLst>
                  <a:ext uri="{FF2B5EF4-FFF2-40B4-BE49-F238E27FC236}">
                    <a16:creationId xmlns:a16="http://schemas.microsoft.com/office/drawing/2014/main" id="{8124D5AE-13BB-9B06-D255-7E2C3F2D9E40}"/>
                  </a:ext>
                </a:extLst>
              </p:cNvPr>
              <p:cNvSpPr/>
              <p:nvPr/>
            </p:nvSpPr>
            <p:spPr>
              <a:xfrm>
                <a:off x="2459324" y="4763032"/>
                <a:ext cx="494264" cy="5301"/>
              </a:xfrm>
              <a:custGeom>
                <a:avLst/>
                <a:gdLst/>
                <a:ahLst/>
                <a:cxnLst/>
                <a:rect l="l" t="t" r="r" b="b"/>
                <a:pathLst>
                  <a:path w="21817" h="234" extrusionOk="0">
                    <a:moveTo>
                      <a:pt x="10908" y="0"/>
                    </a:moveTo>
                    <a:cubicBezTo>
                      <a:pt x="4904" y="0"/>
                      <a:pt x="1" y="67"/>
                      <a:pt x="1" y="134"/>
                    </a:cubicBezTo>
                    <a:cubicBezTo>
                      <a:pt x="1" y="167"/>
                      <a:pt x="4871" y="234"/>
                      <a:pt x="10908" y="234"/>
                    </a:cubicBezTo>
                    <a:cubicBezTo>
                      <a:pt x="16946" y="234"/>
                      <a:pt x="21816" y="167"/>
                      <a:pt x="21816" y="134"/>
                    </a:cubicBezTo>
                    <a:cubicBezTo>
                      <a:pt x="21816" y="67"/>
                      <a:pt x="16946" y="0"/>
                      <a:pt x="1090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378;p66">
                <a:extLst>
                  <a:ext uri="{FF2B5EF4-FFF2-40B4-BE49-F238E27FC236}">
                    <a16:creationId xmlns:a16="http://schemas.microsoft.com/office/drawing/2014/main" id="{3EAAA2A8-50AD-080E-02FB-473AF6396A6C}"/>
                  </a:ext>
                </a:extLst>
              </p:cNvPr>
              <p:cNvSpPr/>
              <p:nvPr/>
            </p:nvSpPr>
            <p:spPr>
              <a:xfrm>
                <a:off x="2459324" y="4787975"/>
                <a:ext cx="494264" cy="4554"/>
              </a:xfrm>
              <a:custGeom>
                <a:avLst/>
                <a:gdLst/>
                <a:ahLst/>
                <a:cxnLst/>
                <a:rect l="l" t="t" r="r" b="b"/>
                <a:pathLst>
                  <a:path w="21817" h="201" extrusionOk="0">
                    <a:moveTo>
                      <a:pt x="10908" y="0"/>
                    </a:moveTo>
                    <a:cubicBezTo>
                      <a:pt x="4904" y="0"/>
                      <a:pt x="1" y="34"/>
                      <a:pt x="1" y="100"/>
                    </a:cubicBezTo>
                    <a:cubicBezTo>
                      <a:pt x="1" y="167"/>
                      <a:pt x="4871" y="200"/>
                      <a:pt x="10908" y="200"/>
                    </a:cubicBezTo>
                    <a:cubicBezTo>
                      <a:pt x="16946" y="200"/>
                      <a:pt x="21816" y="167"/>
                      <a:pt x="21816" y="100"/>
                    </a:cubicBezTo>
                    <a:cubicBezTo>
                      <a:pt x="21816" y="34"/>
                      <a:pt x="16946" y="0"/>
                      <a:pt x="1090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379;p66">
                <a:extLst>
                  <a:ext uri="{FF2B5EF4-FFF2-40B4-BE49-F238E27FC236}">
                    <a16:creationId xmlns:a16="http://schemas.microsoft.com/office/drawing/2014/main" id="{D5F59155-69D2-02D3-6CE5-0A07800028E4}"/>
                  </a:ext>
                </a:extLst>
              </p:cNvPr>
              <p:cNvSpPr/>
              <p:nvPr/>
            </p:nvSpPr>
            <p:spPr>
              <a:xfrm>
                <a:off x="2655811" y="4699552"/>
                <a:ext cx="81649" cy="107339"/>
              </a:xfrm>
              <a:custGeom>
                <a:avLst/>
                <a:gdLst/>
                <a:ahLst/>
                <a:cxnLst/>
                <a:rect l="l" t="t" r="r" b="b"/>
                <a:pathLst>
                  <a:path w="3604" h="4738" extrusionOk="0">
                    <a:moveTo>
                      <a:pt x="1" y="0"/>
                    </a:moveTo>
                    <a:lnTo>
                      <a:pt x="334" y="4737"/>
                    </a:lnTo>
                    <a:lnTo>
                      <a:pt x="3436" y="4737"/>
                    </a:lnTo>
                    <a:lnTo>
                      <a:pt x="3603" y="0"/>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380;p66">
                <a:extLst>
                  <a:ext uri="{FF2B5EF4-FFF2-40B4-BE49-F238E27FC236}">
                    <a16:creationId xmlns:a16="http://schemas.microsoft.com/office/drawing/2014/main" id="{2E89BFE4-E51E-185D-939B-D933389418C5}"/>
                  </a:ext>
                </a:extLst>
              </p:cNvPr>
              <p:cNvSpPr/>
              <p:nvPr/>
            </p:nvSpPr>
            <p:spPr>
              <a:xfrm>
                <a:off x="2544734" y="5019962"/>
                <a:ext cx="498025" cy="107339"/>
              </a:xfrm>
              <a:custGeom>
                <a:avLst/>
                <a:gdLst/>
                <a:ahLst/>
                <a:cxnLst/>
                <a:rect l="l" t="t" r="r" b="b"/>
                <a:pathLst>
                  <a:path w="21983" h="4738" extrusionOk="0">
                    <a:moveTo>
                      <a:pt x="0" y="1"/>
                    </a:moveTo>
                    <a:lnTo>
                      <a:pt x="0" y="4738"/>
                    </a:lnTo>
                    <a:lnTo>
                      <a:pt x="21982" y="4738"/>
                    </a:lnTo>
                    <a:lnTo>
                      <a:pt x="21982"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381;p66">
                <a:extLst>
                  <a:ext uri="{FF2B5EF4-FFF2-40B4-BE49-F238E27FC236}">
                    <a16:creationId xmlns:a16="http://schemas.microsoft.com/office/drawing/2014/main" id="{2DCAEECD-5073-F03D-311B-FE8A8FB2E1AA}"/>
                  </a:ext>
                </a:extLst>
              </p:cNvPr>
              <p:cNvSpPr/>
              <p:nvPr/>
            </p:nvSpPr>
            <p:spPr>
              <a:xfrm>
                <a:off x="2742716" y="5019962"/>
                <a:ext cx="81649" cy="108087"/>
              </a:xfrm>
              <a:custGeom>
                <a:avLst/>
                <a:gdLst/>
                <a:ahLst/>
                <a:cxnLst/>
                <a:rect l="l" t="t" r="r" b="b"/>
                <a:pathLst>
                  <a:path w="3604" h="4771" extrusionOk="0">
                    <a:moveTo>
                      <a:pt x="1" y="1"/>
                    </a:moveTo>
                    <a:lnTo>
                      <a:pt x="334" y="4771"/>
                    </a:lnTo>
                    <a:lnTo>
                      <a:pt x="3436" y="4771"/>
                    </a:lnTo>
                    <a:lnTo>
                      <a:pt x="3603"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382;p66">
                <a:extLst>
                  <a:ext uri="{FF2B5EF4-FFF2-40B4-BE49-F238E27FC236}">
                    <a16:creationId xmlns:a16="http://schemas.microsoft.com/office/drawing/2014/main" id="{AE03F0C7-3856-AAF0-C8DA-049C90D68421}"/>
                  </a:ext>
                </a:extLst>
              </p:cNvPr>
              <p:cNvSpPr/>
              <p:nvPr/>
            </p:nvSpPr>
            <p:spPr>
              <a:xfrm>
                <a:off x="2424572" y="5019962"/>
                <a:ext cx="497277" cy="107339"/>
              </a:xfrm>
              <a:custGeom>
                <a:avLst/>
                <a:gdLst/>
                <a:ahLst/>
                <a:cxnLst/>
                <a:rect l="l" t="t" r="r" b="b"/>
                <a:pathLst>
                  <a:path w="21950" h="4738" extrusionOk="0">
                    <a:moveTo>
                      <a:pt x="0" y="1"/>
                    </a:moveTo>
                    <a:lnTo>
                      <a:pt x="0" y="4738"/>
                    </a:lnTo>
                    <a:lnTo>
                      <a:pt x="21949" y="4738"/>
                    </a:lnTo>
                    <a:lnTo>
                      <a:pt x="21949" y="1"/>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383;p66">
                <a:extLst>
                  <a:ext uri="{FF2B5EF4-FFF2-40B4-BE49-F238E27FC236}">
                    <a16:creationId xmlns:a16="http://schemas.microsoft.com/office/drawing/2014/main" id="{FC04DE19-7BFE-E269-A546-4A9372D50814}"/>
                  </a:ext>
                </a:extLst>
              </p:cNvPr>
              <p:cNvSpPr/>
              <p:nvPr/>
            </p:nvSpPr>
            <p:spPr>
              <a:xfrm>
                <a:off x="2425319" y="5034325"/>
                <a:ext cx="495012" cy="5324"/>
              </a:xfrm>
              <a:custGeom>
                <a:avLst/>
                <a:gdLst/>
                <a:ahLst/>
                <a:cxnLst/>
                <a:rect l="l" t="t" r="r" b="b"/>
                <a:pathLst>
                  <a:path w="21850" h="235" extrusionOk="0">
                    <a:moveTo>
                      <a:pt x="10942" y="1"/>
                    </a:moveTo>
                    <a:cubicBezTo>
                      <a:pt x="4904" y="1"/>
                      <a:pt x="1" y="67"/>
                      <a:pt x="1" y="101"/>
                    </a:cubicBezTo>
                    <a:cubicBezTo>
                      <a:pt x="1" y="167"/>
                      <a:pt x="4904" y="234"/>
                      <a:pt x="10942" y="234"/>
                    </a:cubicBezTo>
                    <a:cubicBezTo>
                      <a:pt x="16946" y="234"/>
                      <a:pt x="21850" y="167"/>
                      <a:pt x="21850" y="101"/>
                    </a:cubicBezTo>
                    <a:cubicBezTo>
                      <a:pt x="21850" y="67"/>
                      <a:pt x="16946" y="1"/>
                      <a:pt x="1094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384;p66">
                <a:extLst>
                  <a:ext uri="{FF2B5EF4-FFF2-40B4-BE49-F238E27FC236}">
                    <a16:creationId xmlns:a16="http://schemas.microsoft.com/office/drawing/2014/main" id="{A7566354-6C72-CA28-C829-D5713EE4C22E}"/>
                  </a:ext>
                </a:extLst>
              </p:cNvPr>
              <p:cNvSpPr/>
              <p:nvPr/>
            </p:nvSpPr>
            <p:spPr>
              <a:xfrm>
                <a:off x="2425319" y="5059269"/>
                <a:ext cx="495012" cy="4554"/>
              </a:xfrm>
              <a:custGeom>
                <a:avLst/>
                <a:gdLst/>
                <a:ahLst/>
                <a:cxnLst/>
                <a:rect l="l" t="t" r="r" b="b"/>
                <a:pathLst>
                  <a:path w="21850" h="201" extrusionOk="0">
                    <a:moveTo>
                      <a:pt x="10908" y="0"/>
                    </a:moveTo>
                    <a:cubicBezTo>
                      <a:pt x="4904" y="0"/>
                      <a:pt x="1" y="34"/>
                      <a:pt x="1" y="100"/>
                    </a:cubicBezTo>
                    <a:cubicBezTo>
                      <a:pt x="1" y="167"/>
                      <a:pt x="4904" y="201"/>
                      <a:pt x="10908" y="201"/>
                    </a:cubicBezTo>
                    <a:cubicBezTo>
                      <a:pt x="16946" y="201"/>
                      <a:pt x="21850" y="167"/>
                      <a:pt x="21850" y="100"/>
                    </a:cubicBezTo>
                    <a:cubicBezTo>
                      <a:pt x="21850" y="34"/>
                      <a:pt x="16946" y="0"/>
                      <a:pt x="1090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385;p66">
                <a:extLst>
                  <a:ext uri="{FF2B5EF4-FFF2-40B4-BE49-F238E27FC236}">
                    <a16:creationId xmlns:a16="http://schemas.microsoft.com/office/drawing/2014/main" id="{A196D241-7FFF-4039-D517-29ADE54FA967}"/>
                  </a:ext>
                </a:extLst>
              </p:cNvPr>
              <p:cNvSpPr/>
              <p:nvPr/>
            </p:nvSpPr>
            <p:spPr>
              <a:xfrm>
                <a:off x="2425319" y="5083441"/>
                <a:ext cx="495012" cy="5324"/>
              </a:xfrm>
              <a:custGeom>
                <a:avLst/>
                <a:gdLst/>
                <a:ahLst/>
                <a:cxnLst/>
                <a:rect l="l" t="t" r="r" b="b"/>
                <a:pathLst>
                  <a:path w="21850" h="235" extrusionOk="0">
                    <a:moveTo>
                      <a:pt x="10908" y="1"/>
                    </a:moveTo>
                    <a:cubicBezTo>
                      <a:pt x="4904" y="1"/>
                      <a:pt x="1" y="68"/>
                      <a:pt x="1" y="134"/>
                    </a:cubicBezTo>
                    <a:cubicBezTo>
                      <a:pt x="1" y="168"/>
                      <a:pt x="4904" y="234"/>
                      <a:pt x="10908" y="234"/>
                    </a:cubicBezTo>
                    <a:cubicBezTo>
                      <a:pt x="16946" y="234"/>
                      <a:pt x="21850" y="168"/>
                      <a:pt x="21850" y="134"/>
                    </a:cubicBezTo>
                    <a:cubicBezTo>
                      <a:pt x="21850" y="68"/>
                      <a:pt x="16946" y="1"/>
                      <a:pt x="1090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386;p66">
                <a:extLst>
                  <a:ext uri="{FF2B5EF4-FFF2-40B4-BE49-F238E27FC236}">
                    <a16:creationId xmlns:a16="http://schemas.microsoft.com/office/drawing/2014/main" id="{39237747-17D5-170E-54E8-028ED45A8095}"/>
                  </a:ext>
                </a:extLst>
              </p:cNvPr>
              <p:cNvSpPr/>
              <p:nvPr/>
            </p:nvSpPr>
            <p:spPr>
              <a:xfrm>
                <a:off x="2425319" y="5108385"/>
                <a:ext cx="495012" cy="4554"/>
              </a:xfrm>
              <a:custGeom>
                <a:avLst/>
                <a:gdLst/>
                <a:ahLst/>
                <a:cxnLst/>
                <a:rect l="l" t="t" r="r" b="b"/>
                <a:pathLst>
                  <a:path w="21850" h="201" extrusionOk="0">
                    <a:moveTo>
                      <a:pt x="10908" y="1"/>
                    </a:moveTo>
                    <a:cubicBezTo>
                      <a:pt x="4904" y="1"/>
                      <a:pt x="1" y="34"/>
                      <a:pt x="1" y="101"/>
                    </a:cubicBezTo>
                    <a:cubicBezTo>
                      <a:pt x="1" y="167"/>
                      <a:pt x="4904" y="201"/>
                      <a:pt x="10908" y="201"/>
                    </a:cubicBezTo>
                    <a:cubicBezTo>
                      <a:pt x="16946" y="201"/>
                      <a:pt x="21850" y="167"/>
                      <a:pt x="21850" y="101"/>
                    </a:cubicBezTo>
                    <a:cubicBezTo>
                      <a:pt x="21850" y="34"/>
                      <a:pt x="16946" y="1"/>
                      <a:pt x="1090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387;p66">
                <a:extLst>
                  <a:ext uri="{FF2B5EF4-FFF2-40B4-BE49-F238E27FC236}">
                    <a16:creationId xmlns:a16="http://schemas.microsoft.com/office/drawing/2014/main" id="{AB32D8B5-5E22-9D39-0F6C-A02E130BB6C0}"/>
                  </a:ext>
                </a:extLst>
              </p:cNvPr>
              <p:cNvSpPr/>
              <p:nvPr/>
            </p:nvSpPr>
            <p:spPr>
              <a:xfrm>
                <a:off x="2621806" y="5019962"/>
                <a:ext cx="81649" cy="108087"/>
              </a:xfrm>
              <a:custGeom>
                <a:avLst/>
                <a:gdLst/>
                <a:ahLst/>
                <a:cxnLst/>
                <a:rect l="l" t="t" r="r" b="b"/>
                <a:pathLst>
                  <a:path w="3604" h="4771" extrusionOk="0">
                    <a:moveTo>
                      <a:pt x="0" y="1"/>
                    </a:moveTo>
                    <a:lnTo>
                      <a:pt x="367" y="4771"/>
                    </a:lnTo>
                    <a:lnTo>
                      <a:pt x="3470" y="4771"/>
                    </a:lnTo>
                    <a:lnTo>
                      <a:pt x="3603"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388;p66">
                <a:extLst>
                  <a:ext uri="{FF2B5EF4-FFF2-40B4-BE49-F238E27FC236}">
                    <a16:creationId xmlns:a16="http://schemas.microsoft.com/office/drawing/2014/main" id="{6F2F6D05-6467-D90E-C660-807D84C0A365}"/>
                  </a:ext>
                </a:extLst>
              </p:cNvPr>
              <p:cNvSpPr/>
              <p:nvPr/>
            </p:nvSpPr>
            <p:spPr>
              <a:xfrm>
                <a:off x="2605177" y="4913416"/>
                <a:ext cx="497277" cy="108087"/>
              </a:xfrm>
              <a:custGeom>
                <a:avLst/>
                <a:gdLst/>
                <a:ahLst/>
                <a:cxnLst/>
                <a:rect l="l" t="t" r="r" b="b"/>
                <a:pathLst>
                  <a:path w="21950" h="4771" extrusionOk="0">
                    <a:moveTo>
                      <a:pt x="1" y="0"/>
                    </a:moveTo>
                    <a:lnTo>
                      <a:pt x="1" y="4771"/>
                    </a:lnTo>
                    <a:lnTo>
                      <a:pt x="21950" y="4771"/>
                    </a:lnTo>
                    <a:lnTo>
                      <a:pt x="21950"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389;p66">
                <a:extLst>
                  <a:ext uri="{FF2B5EF4-FFF2-40B4-BE49-F238E27FC236}">
                    <a16:creationId xmlns:a16="http://schemas.microsoft.com/office/drawing/2014/main" id="{A8B48C0D-E349-F279-E5C8-A48FBA3AA6D6}"/>
                  </a:ext>
                </a:extLst>
              </p:cNvPr>
              <p:cNvSpPr/>
              <p:nvPr/>
            </p:nvSpPr>
            <p:spPr>
              <a:xfrm>
                <a:off x="2802412" y="4913416"/>
                <a:ext cx="82396" cy="108087"/>
              </a:xfrm>
              <a:custGeom>
                <a:avLst/>
                <a:gdLst/>
                <a:ahLst/>
                <a:cxnLst/>
                <a:rect l="l" t="t" r="r" b="b"/>
                <a:pathLst>
                  <a:path w="3637" h="4771" extrusionOk="0">
                    <a:moveTo>
                      <a:pt x="1" y="0"/>
                    </a:moveTo>
                    <a:lnTo>
                      <a:pt x="368" y="4771"/>
                    </a:lnTo>
                    <a:lnTo>
                      <a:pt x="3470" y="4771"/>
                    </a:lnTo>
                    <a:lnTo>
                      <a:pt x="363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2390;p66">
                <a:extLst>
                  <a:ext uri="{FF2B5EF4-FFF2-40B4-BE49-F238E27FC236}">
                    <a16:creationId xmlns:a16="http://schemas.microsoft.com/office/drawing/2014/main" id="{5D5F2F1C-40A4-AE57-F90D-B3E357A50F2D}"/>
                  </a:ext>
                </a:extLst>
              </p:cNvPr>
              <p:cNvSpPr/>
              <p:nvPr/>
            </p:nvSpPr>
            <p:spPr>
              <a:xfrm>
                <a:off x="2484267" y="4913416"/>
                <a:ext cx="498025" cy="108087"/>
              </a:xfrm>
              <a:custGeom>
                <a:avLst/>
                <a:gdLst/>
                <a:ahLst/>
                <a:cxnLst/>
                <a:rect l="l" t="t" r="r" b="b"/>
                <a:pathLst>
                  <a:path w="21983" h="4771" extrusionOk="0">
                    <a:moveTo>
                      <a:pt x="0" y="0"/>
                    </a:moveTo>
                    <a:lnTo>
                      <a:pt x="0" y="4771"/>
                    </a:lnTo>
                    <a:lnTo>
                      <a:pt x="21983" y="4771"/>
                    </a:lnTo>
                    <a:lnTo>
                      <a:pt x="21983" y="0"/>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2391;p66">
                <a:extLst>
                  <a:ext uri="{FF2B5EF4-FFF2-40B4-BE49-F238E27FC236}">
                    <a16:creationId xmlns:a16="http://schemas.microsoft.com/office/drawing/2014/main" id="{E2E87434-D055-7755-76CB-47DE2A8D19C2}"/>
                  </a:ext>
                </a:extLst>
              </p:cNvPr>
              <p:cNvSpPr/>
              <p:nvPr/>
            </p:nvSpPr>
            <p:spPr>
              <a:xfrm>
                <a:off x="2485785" y="4927779"/>
                <a:ext cx="494241" cy="5301"/>
              </a:xfrm>
              <a:custGeom>
                <a:avLst/>
                <a:gdLst/>
                <a:ahLst/>
                <a:cxnLst/>
                <a:rect l="l" t="t" r="r" b="b"/>
                <a:pathLst>
                  <a:path w="21816" h="234" extrusionOk="0">
                    <a:moveTo>
                      <a:pt x="10908" y="0"/>
                    </a:moveTo>
                    <a:cubicBezTo>
                      <a:pt x="4870" y="0"/>
                      <a:pt x="0" y="67"/>
                      <a:pt x="0" y="134"/>
                    </a:cubicBezTo>
                    <a:cubicBezTo>
                      <a:pt x="0" y="167"/>
                      <a:pt x="4870" y="234"/>
                      <a:pt x="10908" y="234"/>
                    </a:cubicBezTo>
                    <a:cubicBezTo>
                      <a:pt x="16946" y="234"/>
                      <a:pt x="21816" y="167"/>
                      <a:pt x="21816" y="134"/>
                    </a:cubicBezTo>
                    <a:cubicBezTo>
                      <a:pt x="21816" y="67"/>
                      <a:pt x="16946" y="0"/>
                      <a:pt x="1090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2392;p66">
                <a:extLst>
                  <a:ext uri="{FF2B5EF4-FFF2-40B4-BE49-F238E27FC236}">
                    <a16:creationId xmlns:a16="http://schemas.microsoft.com/office/drawing/2014/main" id="{BCA85A34-479F-6F0C-8695-CE1126F29C31}"/>
                  </a:ext>
                </a:extLst>
              </p:cNvPr>
              <p:cNvSpPr/>
              <p:nvPr/>
            </p:nvSpPr>
            <p:spPr>
              <a:xfrm>
                <a:off x="2485785" y="4952722"/>
                <a:ext cx="494241" cy="4554"/>
              </a:xfrm>
              <a:custGeom>
                <a:avLst/>
                <a:gdLst/>
                <a:ahLst/>
                <a:cxnLst/>
                <a:rect l="l" t="t" r="r" b="b"/>
                <a:pathLst>
                  <a:path w="21816" h="201" extrusionOk="0">
                    <a:moveTo>
                      <a:pt x="10908" y="0"/>
                    </a:moveTo>
                    <a:cubicBezTo>
                      <a:pt x="4870" y="0"/>
                      <a:pt x="0" y="33"/>
                      <a:pt x="0" y="100"/>
                    </a:cubicBezTo>
                    <a:cubicBezTo>
                      <a:pt x="0" y="167"/>
                      <a:pt x="4870" y="200"/>
                      <a:pt x="10908" y="200"/>
                    </a:cubicBezTo>
                    <a:cubicBezTo>
                      <a:pt x="16946" y="200"/>
                      <a:pt x="21816" y="167"/>
                      <a:pt x="21816" y="100"/>
                    </a:cubicBezTo>
                    <a:cubicBezTo>
                      <a:pt x="21816" y="33"/>
                      <a:pt x="16946" y="0"/>
                      <a:pt x="1090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2393;p66">
                <a:extLst>
                  <a:ext uri="{FF2B5EF4-FFF2-40B4-BE49-F238E27FC236}">
                    <a16:creationId xmlns:a16="http://schemas.microsoft.com/office/drawing/2014/main" id="{AF02D4A1-24AC-3948-BA05-42344B894959}"/>
                  </a:ext>
                </a:extLst>
              </p:cNvPr>
              <p:cNvSpPr/>
              <p:nvPr/>
            </p:nvSpPr>
            <p:spPr>
              <a:xfrm>
                <a:off x="2485785" y="4977643"/>
                <a:ext cx="494241" cy="4554"/>
              </a:xfrm>
              <a:custGeom>
                <a:avLst/>
                <a:gdLst/>
                <a:ahLst/>
                <a:cxnLst/>
                <a:rect l="l" t="t" r="r" b="b"/>
                <a:pathLst>
                  <a:path w="21816" h="201" extrusionOk="0">
                    <a:moveTo>
                      <a:pt x="10908" y="1"/>
                    </a:moveTo>
                    <a:cubicBezTo>
                      <a:pt x="4870" y="1"/>
                      <a:pt x="0" y="34"/>
                      <a:pt x="0" y="101"/>
                    </a:cubicBezTo>
                    <a:cubicBezTo>
                      <a:pt x="0" y="168"/>
                      <a:pt x="4870" y="201"/>
                      <a:pt x="10908" y="201"/>
                    </a:cubicBezTo>
                    <a:cubicBezTo>
                      <a:pt x="16946" y="201"/>
                      <a:pt x="21816" y="168"/>
                      <a:pt x="21816" y="101"/>
                    </a:cubicBezTo>
                    <a:cubicBezTo>
                      <a:pt x="21816" y="34"/>
                      <a:pt x="16946" y="1"/>
                      <a:pt x="1090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2394;p66">
                <a:extLst>
                  <a:ext uri="{FF2B5EF4-FFF2-40B4-BE49-F238E27FC236}">
                    <a16:creationId xmlns:a16="http://schemas.microsoft.com/office/drawing/2014/main" id="{C56DDA3C-71F5-C6EB-763D-76FE7F8554CC}"/>
                  </a:ext>
                </a:extLst>
              </p:cNvPr>
              <p:cNvSpPr/>
              <p:nvPr/>
            </p:nvSpPr>
            <p:spPr>
              <a:xfrm>
                <a:off x="2485785" y="5001838"/>
                <a:ext cx="494241" cy="5301"/>
              </a:xfrm>
              <a:custGeom>
                <a:avLst/>
                <a:gdLst/>
                <a:ahLst/>
                <a:cxnLst/>
                <a:rect l="l" t="t" r="r" b="b"/>
                <a:pathLst>
                  <a:path w="21816" h="234" extrusionOk="0">
                    <a:moveTo>
                      <a:pt x="10908" y="0"/>
                    </a:moveTo>
                    <a:cubicBezTo>
                      <a:pt x="4870" y="0"/>
                      <a:pt x="0" y="34"/>
                      <a:pt x="0" y="100"/>
                    </a:cubicBezTo>
                    <a:cubicBezTo>
                      <a:pt x="0" y="167"/>
                      <a:pt x="4870" y="234"/>
                      <a:pt x="10908" y="234"/>
                    </a:cubicBezTo>
                    <a:cubicBezTo>
                      <a:pt x="16946" y="234"/>
                      <a:pt x="21816" y="167"/>
                      <a:pt x="21816" y="100"/>
                    </a:cubicBezTo>
                    <a:cubicBezTo>
                      <a:pt x="21816" y="67"/>
                      <a:pt x="16946" y="0"/>
                      <a:pt x="1090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2395;p66">
                <a:extLst>
                  <a:ext uri="{FF2B5EF4-FFF2-40B4-BE49-F238E27FC236}">
                    <a16:creationId xmlns:a16="http://schemas.microsoft.com/office/drawing/2014/main" id="{7E84EEB4-DCAE-3999-FB6D-AE207202D744}"/>
                  </a:ext>
                </a:extLst>
              </p:cNvPr>
              <p:cNvSpPr/>
              <p:nvPr/>
            </p:nvSpPr>
            <p:spPr>
              <a:xfrm>
                <a:off x="2682272" y="4913416"/>
                <a:ext cx="81626" cy="108087"/>
              </a:xfrm>
              <a:custGeom>
                <a:avLst/>
                <a:gdLst/>
                <a:ahLst/>
                <a:cxnLst/>
                <a:rect l="l" t="t" r="r" b="b"/>
                <a:pathLst>
                  <a:path w="3603" h="4771" extrusionOk="0">
                    <a:moveTo>
                      <a:pt x="0" y="0"/>
                    </a:moveTo>
                    <a:lnTo>
                      <a:pt x="367" y="4771"/>
                    </a:lnTo>
                    <a:lnTo>
                      <a:pt x="3469" y="4771"/>
                    </a:lnTo>
                    <a:lnTo>
                      <a:pt x="3603" y="0"/>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2396;p66">
                <a:extLst>
                  <a:ext uri="{FF2B5EF4-FFF2-40B4-BE49-F238E27FC236}">
                    <a16:creationId xmlns:a16="http://schemas.microsoft.com/office/drawing/2014/main" id="{BAD1DB58-510B-29AA-558B-345B868543FF}"/>
                  </a:ext>
                </a:extLst>
              </p:cNvPr>
              <p:cNvSpPr/>
              <p:nvPr/>
            </p:nvSpPr>
            <p:spPr>
              <a:xfrm>
                <a:off x="-144845" y="5019962"/>
                <a:ext cx="497277" cy="107339"/>
              </a:xfrm>
              <a:custGeom>
                <a:avLst/>
                <a:gdLst/>
                <a:ahLst/>
                <a:cxnLst/>
                <a:rect l="l" t="t" r="r" b="b"/>
                <a:pathLst>
                  <a:path w="21950" h="4738" extrusionOk="0">
                    <a:moveTo>
                      <a:pt x="1" y="1"/>
                    </a:moveTo>
                    <a:lnTo>
                      <a:pt x="1" y="4738"/>
                    </a:lnTo>
                    <a:lnTo>
                      <a:pt x="21950" y="4738"/>
                    </a:lnTo>
                    <a:lnTo>
                      <a:pt x="21950"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2397;p66">
                <a:extLst>
                  <a:ext uri="{FF2B5EF4-FFF2-40B4-BE49-F238E27FC236}">
                    <a16:creationId xmlns:a16="http://schemas.microsoft.com/office/drawing/2014/main" id="{14E4AB0E-C973-8142-7448-FA3619703801}"/>
                  </a:ext>
                </a:extLst>
              </p:cNvPr>
              <p:cNvSpPr/>
              <p:nvPr/>
            </p:nvSpPr>
            <p:spPr>
              <a:xfrm>
                <a:off x="52412" y="5019962"/>
                <a:ext cx="82396" cy="108087"/>
              </a:xfrm>
              <a:custGeom>
                <a:avLst/>
                <a:gdLst/>
                <a:ahLst/>
                <a:cxnLst/>
                <a:rect l="l" t="t" r="r" b="b"/>
                <a:pathLst>
                  <a:path w="3637" h="4771" extrusionOk="0">
                    <a:moveTo>
                      <a:pt x="0" y="1"/>
                    </a:moveTo>
                    <a:lnTo>
                      <a:pt x="367" y="4771"/>
                    </a:lnTo>
                    <a:lnTo>
                      <a:pt x="3469" y="4771"/>
                    </a:lnTo>
                    <a:lnTo>
                      <a:pt x="3636"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2398;p66">
                <a:extLst>
                  <a:ext uri="{FF2B5EF4-FFF2-40B4-BE49-F238E27FC236}">
                    <a16:creationId xmlns:a16="http://schemas.microsoft.com/office/drawing/2014/main" id="{DF66F97F-8F98-208E-D24A-E67B47565A1F}"/>
                  </a:ext>
                </a:extLst>
              </p:cNvPr>
              <p:cNvSpPr/>
              <p:nvPr/>
            </p:nvSpPr>
            <p:spPr>
              <a:xfrm>
                <a:off x="-265755" y="5019962"/>
                <a:ext cx="497277" cy="107339"/>
              </a:xfrm>
              <a:custGeom>
                <a:avLst/>
                <a:gdLst/>
                <a:ahLst/>
                <a:cxnLst/>
                <a:rect l="l" t="t" r="r" b="b"/>
                <a:pathLst>
                  <a:path w="21950" h="4738" extrusionOk="0">
                    <a:moveTo>
                      <a:pt x="1" y="1"/>
                    </a:moveTo>
                    <a:lnTo>
                      <a:pt x="1" y="4738"/>
                    </a:lnTo>
                    <a:lnTo>
                      <a:pt x="21950" y="4738"/>
                    </a:lnTo>
                    <a:lnTo>
                      <a:pt x="21950" y="1"/>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2399;p66">
                <a:extLst>
                  <a:ext uri="{FF2B5EF4-FFF2-40B4-BE49-F238E27FC236}">
                    <a16:creationId xmlns:a16="http://schemas.microsoft.com/office/drawing/2014/main" id="{53C7292F-C69C-8C7C-E9DF-C0D9A2147468}"/>
                  </a:ext>
                </a:extLst>
              </p:cNvPr>
              <p:cNvSpPr/>
              <p:nvPr/>
            </p:nvSpPr>
            <p:spPr>
              <a:xfrm>
                <a:off x="-264237" y="5034325"/>
                <a:ext cx="494264" cy="5324"/>
              </a:xfrm>
              <a:custGeom>
                <a:avLst/>
                <a:gdLst/>
                <a:ahLst/>
                <a:cxnLst/>
                <a:rect l="l" t="t" r="r" b="b"/>
                <a:pathLst>
                  <a:path w="21817" h="235" extrusionOk="0">
                    <a:moveTo>
                      <a:pt x="10908" y="1"/>
                    </a:moveTo>
                    <a:cubicBezTo>
                      <a:pt x="4904" y="1"/>
                      <a:pt x="1" y="67"/>
                      <a:pt x="1" y="101"/>
                    </a:cubicBezTo>
                    <a:cubicBezTo>
                      <a:pt x="1" y="167"/>
                      <a:pt x="4904" y="234"/>
                      <a:pt x="10908" y="234"/>
                    </a:cubicBezTo>
                    <a:cubicBezTo>
                      <a:pt x="16946" y="234"/>
                      <a:pt x="21816" y="167"/>
                      <a:pt x="21816" y="101"/>
                    </a:cubicBezTo>
                    <a:cubicBezTo>
                      <a:pt x="21816" y="67"/>
                      <a:pt x="16946" y="1"/>
                      <a:pt x="1090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2400;p66">
                <a:extLst>
                  <a:ext uri="{FF2B5EF4-FFF2-40B4-BE49-F238E27FC236}">
                    <a16:creationId xmlns:a16="http://schemas.microsoft.com/office/drawing/2014/main" id="{49BDD337-B635-9C96-8892-04C0D8225264}"/>
                  </a:ext>
                </a:extLst>
              </p:cNvPr>
              <p:cNvSpPr/>
              <p:nvPr/>
            </p:nvSpPr>
            <p:spPr>
              <a:xfrm>
                <a:off x="-264237" y="5059269"/>
                <a:ext cx="494264" cy="4554"/>
              </a:xfrm>
              <a:custGeom>
                <a:avLst/>
                <a:gdLst/>
                <a:ahLst/>
                <a:cxnLst/>
                <a:rect l="l" t="t" r="r" b="b"/>
                <a:pathLst>
                  <a:path w="21817" h="201" extrusionOk="0">
                    <a:moveTo>
                      <a:pt x="10908" y="0"/>
                    </a:moveTo>
                    <a:cubicBezTo>
                      <a:pt x="4904" y="0"/>
                      <a:pt x="1" y="34"/>
                      <a:pt x="1" y="100"/>
                    </a:cubicBezTo>
                    <a:cubicBezTo>
                      <a:pt x="1" y="167"/>
                      <a:pt x="4904" y="201"/>
                      <a:pt x="10908" y="201"/>
                    </a:cubicBezTo>
                    <a:cubicBezTo>
                      <a:pt x="16946" y="201"/>
                      <a:pt x="21816" y="167"/>
                      <a:pt x="21816" y="100"/>
                    </a:cubicBezTo>
                    <a:cubicBezTo>
                      <a:pt x="21816" y="34"/>
                      <a:pt x="16946" y="0"/>
                      <a:pt x="1090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2401;p66">
                <a:extLst>
                  <a:ext uri="{FF2B5EF4-FFF2-40B4-BE49-F238E27FC236}">
                    <a16:creationId xmlns:a16="http://schemas.microsoft.com/office/drawing/2014/main" id="{1567EF08-85E4-F897-2844-FE2E3F5D9A8C}"/>
                  </a:ext>
                </a:extLst>
              </p:cNvPr>
              <p:cNvSpPr/>
              <p:nvPr/>
            </p:nvSpPr>
            <p:spPr>
              <a:xfrm>
                <a:off x="-264237" y="5083441"/>
                <a:ext cx="494264" cy="5324"/>
              </a:xfrm>
              <a:custGeom>
                <a:avLst/>
                <a:gdLst/>
                <a:ahLst/>
                <a:cxnLst/>
                <a:rect l="l" t="t" r="r" b="b"/>
                <a:pathLst>
                  <a:path w="21817" h="235" extrusionOk="0">
                    <a:moveTo>
                      <a:pt x="10908" y="1"/>
                    </a:moveTo>
                    <a:cubicBezTo>
                      <a:pt x="4904" y="1"/>
                      <a:pt x="1" y="68"/>
                      <a:pt x="1" y="134"/>
                    </a:cubicBezTo>
                    <a:cubicBezTo>
                      <a:pt x="1" y="168"/>
                      <a:pt x="4904" y="234"/>
                      <a:pt x="10908" y="234"/>
                    </a:cubicBezTo>
                    <a:cubicBezTo>
                      <a:pt x="16946" y="234"/>
                      <a:pt x="21816" y="168"/>
                      <a:pt x="21816" y="134"/>
                    </a:cubicBezTo>
                    <a:cubicBezTo>
                      <a:pt x="21816" y="68"/>
                      <a:pt x="16946" y="1"/>
                      <a:pt x="1090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2402;p66">
                <a:extLst>
                  <a:ext uri="{FF2B5EF4-FFF2-40B4-BE49-F238E27FC236}">
                    <a16:creationId xmlns:a16="http://schemas.microsoft.com/office/drawing/2014/main" id="{6175C7A0-D709-A2A9-F256-B0D30F32ABCE}"/>
                  </a:ext>
                </a:extLst>
              </p:cNvPr>
              <p:cNvSpPr/>
              <p:nvPr/>
            </p:nvSpPr>
            <p:spPr>
              <a:xfrm>
                <a:off x="-264237" y="5108385"/>
                <a:ext cx="494264" cy="4554"/>
              </a:xfrm>
              <a:custGeom>
                <a:avLst/>
                <a:gdLst/>
                <a:ahLst/>
                <a:cxnLst/>
                <a:rect l="l" t="t" r="r" b="b"/>
                <a:pathLst>
                  <a:path w="21817" h="201" extrusionOk="0">
                    <a:moveTo>
                      <a:pt x="10908" y="1"/>
                    </a:moveTo>
                    <a:cubicBezTo>
                      <a:pt x="4904" y="1"/>
                      <a:pt x="1" y="34"/>
                      <a:pt x="1" y="101"/>
                    </a:cubicBezTo>
                    <a:cubicBezTo>
                      <a:pt x="1" y="167"/>
                      <a:pt x="4904" y="201"/>
                      <a:pt x="10908" y="201"/>
                    </a:cubicBezTo>
                    <a:cubicBezTo>
                      <a:pt x="16946" y="201"/>
                      <a:pt x="21816" y="167"/>
                      <a:pt x="21816" y="101"/>
                    </a:cubicBezTo>
                    <a:cubicBezTo>
                      <a:pt x="21816" y="34"/>
                      <a:pt x="16946" y="1"/>
                      <a:pt x="1090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2403;p66">
                <a:extLst>
                  <a:ext uri="{FF2B5EF4-FFF2-40B4-BE49-F238E27FC236}">
                    <a16:creationId xmlns:a16="http://schemas.microsoft.com/office/drawing/2014/main" id="{8E66F794-E657-C1CB-4F39-47CA4DB5C4D9}"/>
                  </a:ext>
                </a:extLst>
              </p:cNvPr>
              <p:cNvSpPr/>
              <p:nvPr/>
            </p:nvSpPr>
            <p:spPr>
              <a:xfrm>
                <a:off x="-67750" y="5019962"/>
                <a:ext cx="81626" cy="108087"/>
              </a:xfrm>
              <a:custGeom>
                <a:avLst/>
                <a:gdLst/>
                <a:ahLst/>
                <a:cxnLst/>
                <a:rect l="l" t="t" r="r" b="b"/>
                <a:pathLst>
                  <a:path w="3603" h="4771" extrusionOk="0">
                    <a:moveTo>
                      <a:pt x="0" y="1"/>
                    </a:moveTo>
                    <a:lnTo>
                      <a:pt x="334" y="4771"/>
                    </a:lnTo>
                    <a:lnTo>
                      <a:pt x="3436" y="4771"/>
                    </a:lnTo>
                    <a:lnTo>
                      <a:pt x="3603" y="1"/>
                    </a:lnTo>
                    <a:close/>
                  </a:path>
                </a:pathLst>
              </a:custGeom>
              <a:solidFill>
                <a:srgbClr val="F5F5F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2404;p66">
                <a:extLst>
                  <a:ext uri="{FF2B5EF4-FFF2-40B4-BE49-F238E27FC236}">
                    <a16:creationId xmlns:a16="http://schemas.microsoft.com/office/drawing/2014/main" id="{6EB11599-636E-C355-A73A-69663A52240D}"/>
                  </a:ext>
                </a:extLst>
              </p:cNvPr>
              <p:cNvSpPr/>
              <p:nvPr/>
            </p:nvSpPr>
            <p:spPr>
              <a:xfrm>
                <a:off x="-205289" y="4913416"/>
                <a:ext cx="497277" cy="108087"/>
              </a:xfrm>
              <a:custGeom>
                <a:avLst/>
                <a:gdLst/>
                <a:ahLst/>
                <a:cxnLst/>
                <a:rect l="l" t="t" r="r" b="b"/>
                <a:pathLst>
                  <a:path w="21950" h="4771" extrusionOk="0">
                    <a:moveTo>
                      <a:pt x="0" y="0"/>
                    </a:moveTo>
                    <a:lnTo>
                      <a:pt x="0" y="4771"/>
                    </a:lnTo>
                    <a:lnTo>
                      <a:pt x="21949" y="4771"/>
                    </a:lnTo>
                    <a:lnTo>
                      <a:pt x="21949"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2405;p66">
                <a:extLst>
                  <a:ext uri="{FF2B5EF4-FFF2-40B4-BE49-F238E27FC236}">
                    <a16:creationId xmlns:a16="http://schemas.microsoft.com/office/drawing/2014/main" id="{98915334-6DEF-4ACC-A422-BC5841F7987D}"/>
                  </a:ext>
                </a:extLst>
              </p:cNvPr>
              <p:cNvSpPr/>
              <p:nvPr/>
            </p:nvSpPr>
            <p:spPr>
              <a:xfrm>
                <a:off x="-8054" y="4913416"/>
                <a:ext cx="82396" cy="108087"/>
              </a:xfrm>
              <a:custGeom>
                <a:avLst/>
                <a:gdLst/>
                <a:ahLst/>
                <a:cxnLst/>
                <a:rect l="l" t="t" r="r" b="b"/>
                <a:pathLst>
                  <a:path w="3637" h="4771" extrusionOk="0">
                    <a:moveTo>
                      <a:pt x="1" y="0"/>
                    </a:moveTo>
                    <a:lnTo>
                      <a:pt x="368" y="4771"/>
                    </a:lnTo>
                    <a:lnTo>
                      <a:pt x="3470" y="4771"/>
                    </a:lnTo>
                    <a:lnTo>
                      <a:pt x="363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2406;p66">
                <a:extLst>
                  <a:ext uri="{FF2B5EF4-FFF2-40B4-BE49-F238E27FC236}">
                    <a16:creationId xmlns:a16="http://schemas.microsoft.com/office/drawing/2014/main" id="{9BD538EE-0A76-ED93-C79F-C9ADA56D02DC}"/>
                  </a:ext>
                </a:extLst>
              </p:cNvPr>
              <p:cNvSpPr/>
              <p:nvPr/>
            </p:nvSpPr>
            <p:spPr>
              <a:xfrm>
                <a:off x="-326199" y="4913416"/>
                <a:ext cx="497277" cy="108087"/>
              </a:xfrm>
              <a:custGeom>
                <a:avLst/>
                <a:gdLst/>
                <a:ahLst/>
                <a:cxnLst/>
                <a:rect l="l" t="t" r="r" b="b"/>
                <a:pathLst>
                  <a:path w="21950" h="4771" extrusionOk="0">
                    <a:moveTo>
                      <a:pt x="0" y="0"/>
                    </a:moveTo>
                    <a:lnTo>
                      <a:pt x="0" y="4771"/>
                    </a:lnTo>
                    <a:lnTo>
                      <a:pt x="21949" y="4771"/>
                    </a:lnTo>
                    <a:lnTo>
                      <a:pt x="21949" y="0"/>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2407;p66">
                <a:extLst>
                  <a:ext uri="{FF2B5EF4-FFF2-40B4-BE49-F238E27FC236}">
                    <a16:creationId xmlns:a16="http://schemas.microsoft.com/office/drawing/2014/main" id="{DC169907-0ED8-2D1A-42CE-525819005F4D}"/>
                  </a:ext>
                </a:extLst>
              </p:cNvPr>
              <p:cNvSpPr/>
              <p:nvPr/>
            </p:nvSpPr>
            <p:spPr>
              <a:xfrm>
                <a:off x="-324703" y="4927779"/>
                <a:ext cx="494264" cy="5301"/>
              </a:xfrm>
              <a:custGeom>
                <a:avLst/>
                <a:gdLst/>
                <a:ahLst/>
                <a:cxnLst/>
                <a:rect l="l" t="t" r="r" b="b"/>
                <a:pathLst>
                  <a:path w="21817" h="234" extrusionOk="0">
                    <a:moveTo>
                      <a:pt x="10909" y="0"/>
                    </a:moveTo>
                    <a:cubicBezTo>
                      <a:pt x="4904" y="0"/>
                      <a:pt x="1" y="67"/>
                      <a:pt x="1" y="134"/>
                    </a:cubicBezTo>
                    <a:cubicBezTo>
                      <a:pt x="1" y="167"/>
                      <a:pt x="4904" y="234"/>
                      <a:pt x="10909" y="234"/>
                    </a:cubicBezTo>
                    <a:cubicBezTo>
                      <a:pt x="16946" y="234"/>
                      <a:pt x="21817" y="167"/>
                      <a:pt x="21817" y="134"/>
                    </a:cubicBezTo>
                    <a:cubicBezTo>
                      <a:pt x="21817" y="67"/>
                      <a:pt x="16946" y="0"/>
                      <a:pt x="1090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2408;p66">
                <a:extLst>
                  <a:ext uri="{FF2B5EF4-FFF2-40B4-BE49-F238E27FC236}">
                    <a16:creationId xmlns:a16="http://schemas.microsoft.com/office/drawing/2014/main" id="{48A9ED5D-E837-2C4A-A9A5-D1308CAB6EED}"/>
                  </a:ext>
                </a:extLst>
              </p:cNvPr>
              <p:cNvSpPr/>
              <p:nvPr/>
            </p:nvSpPr>
            <p:spPr>
              <a:xfrm>
                <a:off x="-324703" y="4952722"/>
                <a:ext cx="494264" cy="4554"/>
              </a:xfrm>
              <a:custGeom>
                <a:avLst/>
                <a:gdLst/>
                <a:ahLst/>
                <a:cxnLst/>
                <a:rect l="l" t="t" r="r" b="b"/>
                <a:pathLst>
                  <a:path w="21817" h="201" extrusionOk="0">
                    <a:moveTo>
                      <a:pt x="10909" y="0"/>
                    </a:moveTo>
                    <a:cubicBezTo>
                      <a:pt x="4871" y="0"/>
                      <a:pt x="1" y="33"/>
                      <a:pt x="1" y="100"/>
                    </a:cubicBezTo>
                    <a:cubicBezTo>
                      <a:pt x="1" y="167"/>
                      <a:pt x="4871" y="200"/>
                      <a:pt x="10909" y="200"/>
                    </a:cubicBezTo>
                    <a:cubicBezTo>
                      <a:pt x="16946" y="200"/>
                      <a:pt x="21817" y="167"/>
                      <a:pt x="21817" y="100"/>
                    </a:cubicBezTo>
                    <a:cubicBezTo>
                      <a:pt x="21817" y="33"/>
                      <a:pt x="16946" y="0"/>
                      <a:pt x="1090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2409;p66">
                <a:extLst>
                  <a:ext uri="{FF2B5EF4-FFF2-40B4-BE49-F238E27FC236}">
                    <a16:creationId xmlns:a16="http://schemas.microsoft.com/office/drawing/2014/main" id="{808C7067-BAC2-57CE-99BE-A24422A5FFAA}"/>
                  </a:ext>
                </a:extLst>
              </p:cNvPr>
              <p:cNvSpPr/>
              <p:nvPr/>
            </p:nvSpPr>
            <p:spPr>
              <a:xfrm>
                <a:off x="-324703" y="4977643"/>
                <a:ext cx="494264" cy="4554"/>
              </a:xfrm>
              <a:custGeom>
                <a:avLst/>
                <a:gdLst/>
                <a:ahLst/>
                <a:cxnLst/>
                <a:rect l="l" t="t" r="r" b="b"/>
                <a:pathLst>
                  <a:path w="21817" h="201" extrusionOk="0">
                    <a:moveTo>
                      <a:pt x="10909" y="1"/>
                    </a:moveTo>
                    <a:cubicBezTo>
                      <a:pt x="4871" y="1"/>
                      <a:pt x="1" y="34"/>
                      <a:pt x="1" y="101"/>
                    </a:cubicBezTo>
                    <a:cubicBezTo>
                      <a:pt x="1" y="168"/>
                      <a:pt x="4871" y="201"/>
                      <a:pt x="10909" y="201"/>
                    </a:cubicBezTo>
                    <a:cubicBezTo>
                      <a:pt x="16946" y="201"/>
                      <a:pt x="21817" y="168"/>
                      <a:pt x="21817" y="101"/>
                    </a:cubicBezTo>
                    <a:cubicBezTo>
                      <a:pt x="21817" y="34"/>
                      <a:pt x="16946" y="1"/>
                      <a:pt x="1090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2410;p66">
                <a:extLst>
                  <a:ext uri="{FF2B5EF4-FFF2-40B4-BE49-F238E27FC236}">
                    <a16:creationId xmlns:a16="http://schemas.microsoft.com/office/drawing/2014/main" id="{F286860C-5821-00D8-A806-A303A14B6D91}"/>
                  </a:ext>
                </a:extLst>
              </p:cNvPr>
              <p:cNvSpPr/>
              <p:nvPr/>
            </p:nvSpPr>
            <p:spPr>
              <a:xfrm>
                <a:off x="-324703" y="5001838"/>
                <a:ext cx="494264" cy="5301"/>
              </a:xfrm>
              <a:custGeom>
                <a:avLst/>
                <a:gdLst/>
                <a:ahLst/>
                <a:cxnLst/>
                <a:rect l="l" t="t" r="r" b="b"/>
                <a:pathLst>
                  <a:path w="21817" h="234" extrusionOk="0">
                    <a:moveTo>
                      <a:pt x="10909" y="0"/>
                    </a:moveTo>
                    <a:cubicBezTo>
                      <a:pt x="4871" y="0"/>
                      <a:pt x="1" y="34"/>
                      <a:pt x="1" y="100"/>
                    </a:cubicBezTo>
                    <a:cubicBezTo>
                      <a:pt x="1" y="167"/>
                      <a:pt x="4871" y="234"/>
                      <a:pt x="10909" y="234"/>
                    </a:cubicBezTo>
                    <a:cubicBezTo>
                      <a:pt x="16946" y="234"/>
                      <a:pt x="21817" y="167"/>
                      <a:pt x="21817" y="100"/>
                    </a:cubicBezTo>
                    <a:cubicBezTo>
                      <a:pt x="21817" y="67"/>
                      <a:pt x="16946" y="0"/>
                      <a:pt x="1090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2411;p66">
                <a:extLst>
                  <a:ext uri="{FF2B5EF4-FFF2-40B4-BE49-F238E27FC236}">
                    <a16:creationId xmlns:a16="http://schemas.microsoft.com/office/drawing/2014/main" id="{07C9B0D7-6549-6313-65A7-DA6033FA292D}"/>
                  </a:ext>
                </a:extLst>
              </p:cNvPr>
              <p:cNvSpPr/>
              <p:nvPr/>
            </p:nvSpPr>
            <p:spPr>
              <a:xfrm>
                <a:off x="-128217" y="4913416"/>
                <a:ext cx="81649" cy="108087"/>
              </a:xfrm>
              <a:custGeom>
                <a:avLst/>
                <a:gdLst/>
                <a:ahLst/>
                <a:cxnLst/>
                <a:rect l="l" t="t" r="r" b="b"/>
                <a:pathLst>
                  <a:path w="3604" h="4771" extrusionOk="0">
                    <a:moveTo>
                      <a:pt x="1" y="0"/>
                    </a:moveTo>
                    <a:lnTo>
                      <a:pt x="334" y="4771"/>
                    </a:lnTo>
                    <a:lnTo>
                      <a:pt x="3437" y="4771"/>
                    </a:lnTo>
                    <a:lnTo>
                      <a:pt x="3603" y="0"/>
                    </a:lnTo>
                    <a:close/>
                  </a:path>
                </a:pathLst>
              </a:custGeom>
              <a:solidFill>
                <a:srgbClr val="F5F5F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9" name="Google Shape;2412;p66">
              <a:extLst>
                <a:ext uri="{FF2B5EF4-FFF2-40B4-BE49-F238E27FC236}">
                  <a16:creationId xmlns:a16="http://schemas.microsoft.com/office/drawing/2014/main" id="{BA1593A5-252B-85F2-C15E-FD2AEA8C9363}"/>
                </a:ext>
              </a:extLst>
            </p:cNvPr>
            <p:cNvSpPr/>
            <p:nvPr/>
          </p:nvSpPr>
          <p:spPr>
            <a:xfrm>
              <a:off x="2303150" y="3266675"/>
              <a:ext cx="120300" cy="1203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2413;p66">
              <a:extLst>
                <a:ext uri="{FF2B5EF4-FFF2-40B4-BE49-F238E27FC236}">
                  <a16:creationId xmlns:a16="http://schemas.microsoft.com/office/drawing/2014/main" id="{09796CF6-FF21-9F84-637A-5E6A272205C7}"/>
                </a:ext>
              </a:extLst>
            </p:cNvPr>
            <p:cNvSpPr/>
            <p:nvPr/>
          </p:nvSpPr>
          <p:spPr>
            <a:xfrm>
              <a:off x="1146075" y="3748375"/>
              <a:ext cx="57000" cy="57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414;p66">
              <a:extLst>
                <a:ext uri="{FF2B5EF4-FFF2-40B4-BE49-F238E27FC236}">
                  <a16:creationId xmlns:a16="http://schemas.microsoft.com/office/drawing/2014/main" id="{F99E5398-A9BA-6684-3CD3-82C98B4FB0D7}"/>
                </a:ext>
              </a:extLst>
            </p:cNvPr>
            <p:cNvSpPr/>
            <p:nvPr/>
          </p:nvSpPr>
          <p:spPr>
            <a:xfrm>
              <a:off x="3050825" y="4390375"/>
              <a:ext cx="214800" cy="21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415;p66">
              <a:extLst>
                <a:ext uri="{FF2B5EF4-FFF2-40B4-BE49-F238E27FC236}">
                  <a16:creationId xmlns:a16="http://schemas.microsoft.com/office/drawing/2014/main" id="{29823158-29D4-0B4E-DA88-556A80655DC1}"/>
                </a:ext>
              </a:extLst>
            </p:cNvPr>
            <p:cNvSpPr/>
            <p:nvPr/>
          </p:nvSpPr>
          <p:spPr>
            <a:xfrm>
              <a:off x="406200" y="3978825"/>
              <a:ext cx="120300" cy="1203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6" name="直角三角形 145">
            <a:extLst>
              <a:ext uri="{FF2B5EF4-FFF2-40B4-BE49-F238E27FC236}">
                <a16:creationId xmlns:a16="http://schemas.microsoft.com/office/drawing/2014/main" id="{E701AD07-7CD7-3302-9366-DE09A67F9782}"/>
              </a:ext>
            </a:extLst>
          </p:cNvPr>
          <p:cNvSpPr/>
          <p:nvPr/>
        </p:nvSpPr>
        <p:spPr>
          <a:xfrm rot="18857193">
            <a:off x="3196169" y="3463098"/>
            <a:ext cx="419117" cy="427169"/>
          </a:xfrm>
          <a:prstGeom prst="rtTriangl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CN" altLang="en-US" sz="1400" b="0" i="0" u="none" strike="noStrike" kern="0" cap="none" spc="0" normalizeH="0" baseline="0" noProof="0">
              <a:ln>
                <a:noFill/>
              </a:ln>
              <a:solidFill>
                <a:srgbClr val="FFFFFF"/>
              </a:solidFill>
              <a:effectLst/>
              <a:uLnTx/>
              <a:uFillTx/>
              <a:latin typeface="Arial"/>
              <a:ea typeface="宋体" panose="02010600030101010101" pitchFamily="2" charset="-122"/>
              <a:cs typeface="+mn-cs"/>
              <a:sym typeface="Arial"/>
            </a:endParaRPr>
          </a:p>
        </p:txBody>
      </p:sp>
      <p:sp>
        <p:nvSpPr>
          <p:cNvPr id="147" name="Google Shape;166;p17">
            <a:extLst>
              <a:ext uri="{FF2B5EF4-FFF2-40B4-BE49-F238E27FC236}">
                <a16:creationId xmlns:a16="http://schemas.microsoft.com/office/drawing/2014/main" id="{E39B5A16-9D16-3393-0F1A-40FDE62804F4}"/>
              </a:ext>
            </a:extLst>
          </p:cNvPr>
          <p:cNvSpPr/>
          <p:nvPr/>
        </p:nvSpPr>
        <p:spPr>
          <a:xfrm>
            <a:off x="867174" y="4068127"/>
            <a:ext cx="4839941" cy="473920"/>
          </a:xfrm>
          <a:prstGeom prst="roundRect">
            <a:avLst>
              <a:gd name="adj" fmla="val 10018"/>
            </a:avLst>
          </a:prstGeom>
          <a:solidFill>
            <a:srgbClr val="155FE5">
              <a:alpha val="12549"/>
            </a:srgb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Fira Sans Extra Condensed"/>
                <a:ea typeface="Fira Sans Extra Condensed"/>
                <a:cs typeface="Fira Sans Extra Condensed"/>
                <a:sym typeface="Fira Sans Extra Condensed"/>
              </a:rPr>
              <a:t>Focus change to professional market</a:t>
            </a:r>
            <a:endParaRPr kumimoji="0" sz="2400" b="1" i="0" u="none" strike="noStrike" kern="0" cap="none" spc="0" normalizeH="0" baseline="0" noProof="0" dirty="0">
              <a:ln>
                <a:noFill/>
              </a:ln>
              <a:solidFill>
                <a:srgbClr val="000000"/>
              </a:solidFill>
              <a:effectLst/>
              <a:uLnTx/>
              <a:uFillTx/>
              <a:latin typeface="Fira Sans Extra Condensed"/>
              <a:ea typeface="Fira Sans Extra Condensed"/>
              <a:cs typeface="Fira Sans Extra Condensed"/>
              <a:sym typeface="Fira Sans Extra Condensed"/>
            </a:endParaRPr>
          </a:p>
        </p:txBody>
      </p:sp>
      <p:sp>
        <p:nvSpPr>
          <p:cNvPr id="148" name="Google Shape;913;p35">
            <a:extLst>
              <a:ext uri="{FF2B5EF4-FFF2-40B4-BE49-F238E27FC236}">
                <a16:creationId xmlns:a16="http://schemas.microsoft.com/office/drawing/2014/main" id="{69DE728C-E6F4-5A3A-F293-2FC6E74F69B5}"/>
              </a:ext>
            </a:extLst>
          </p:cNvPr>
          <p:cNvSpPr txBox="1"/>
          <p:nvPr/>
        </p:nvSpPr>
        <p:spPr>
          <a:xfrm>
            <a:off x="179369" y="4681549"/>
            <a:ext cx="3438743" cy="400808"/>
          </a:xfrm>
          <a:prstGeom prst="roundRect">
            <a:avLst/>
          </a:prstGeom>
          <a:ln>
            <a:no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rPr>
              <a:t>Source: </a:t>
            </a:r>
            <a:r>
              <a:rPr kumimoji="0" lang="en-US"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hlinkClick r:id="rId4"/>
              </a:rPr>
              <a:t>Microsoft 2015 Annual Report</a:t>
            </a:r>
            <a:endParaRPr kumimoji="0" lang="en-US"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Roboto"/>
            </a:endParaRPr>
          </a:p>
        </p:txBody>
      </p:sp>
      <p:sp>
        <p:nvSpPr>
          <p:cNvPr id="151" name="Google Shape;117;p16">
            <a:extLst>
              <a:ext uri="{FF2B5EF4-FFF2-40B4-BE49-F238E27FC236}">
                <a16:creationId xmlns:a16="http://schemas.microsoft.com/office/drawing/2014/main" id="{531C2B69-0F99-A28D-A593-2B1A0D2F5573}"/>
              </a:ext>
            </a:extLst>
          </p:cNvPr>
          <p:cNvSpPr txBox="1">
            <a:spLocks/>
          </p:cNvSpPr>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accent3"/>
              </a:buClr>
              <a:buSzPts val="2800"/>
              <a:buFont typeface="Fira Sans Extra Condensed"/>
              <a:buNone/>
              <a:defRPr sz="2800" b="1" i="0" u="none" strike="noStrike" cap="none">
                <a:solidFill>
                  <a:schemeClr val="accent3"/>
                </a:solidFill>
                <a:latin typeface="Fira Sans Extra Condensed"/>
                <a:ea typeface="Fira Sans Extra Condensed"/>
                <a:cs typeface="Fira Sans Extra Condensed"/>
                <a:sym typeface="Fira Sans Extra Condensed"/>
              </a:defRPr>
            </a:lvl9pPr>
          </a:lstStyle>
          <a:p>
            <a:pPr marL="0" marR="0" lvl="0" indent="0" algn="ctr" defTabSz="914400" rtl="0" eaLnBrk="1" fontAlgn="auto" latinLnBrk="0" hangingPunct="1">
              <a:lnSpc>
                <a:spcPct val="100000"/>
              </a:lnSpc>
              <a:spcBef>
                <a:spcPts val="0"/>
              </a:spcBef>
              <a:spcAft>
                <a:spcPts val="0"/>
              </a:spcAft>
              <a:buClr>
                <a:srgbClr val="2A8BFD"/>
              </a:buClr>
              <a:buSzPts val="2800"/>
              <a:buFont typeface="Fira Sans Extra Condensed"/>
              <a:buNone/>
              <a:tabLst/>
              <a:defRPr/>
            </a:pPr>
            <a:r>
              <a:rPr kumimoji="0" lang="en-US" sz="2800" b="1" i="0" u="none" strike="noStrike" kern="0" cap="none" spc="0" normalizeH="0" baseline="0" noProof="0" dirty="0">
                <a:ln>
                  <a:noFill/>
                </a:ln>
                <a:solidFill>
                  <a:srgbClr val="305DBF"/>
                </a:solidFill>
                <a:effectLst/>
                <a:uLnTx/>
                <a:uFillTx/>
                <a:latin typeface="Fira Sans Extra Condensed"/>
                <a:sym typeface="Fira Sans Extra Condensed"/>
              </a:rPr>
              <a:t>From Microsoft’s Perspectives</a:t>
            </a:r>
          </a:p>
        </p:txBody>
      </p:sp>
    </p:spTree>
    <p:extLst>
      <p:ext uri="{BB962C8B-B14F-4D97-AF65-F5344CB8AC3E}">
        <p14:creationId xmlns:p14="http://schemas.microsoft.com/office/powerpoint/2010/main" val="21577782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6bb0acc1-5da5-4c1e-a574-d400e3e70c32}"/>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0af1b703-d0ab-4c43-b3c4-d42ff85f72ba}"/>
</p:tagLst>
</file>

<file path=ppt/theme/theme1.xml><?xml version="1.0" encoding="utf-8"?>
<a:theme xmlns:a="http://schemas.openxmlformats.org/drawingml/2006/main" name="Retato Slideshow by Slidesgo">
  <a:themeElements>
    <a:clrScheme name="Simple Light">
      <a:dk1>
        <a:srgbClr val="263238"/>
      </a:dk1>
      <a:lt1>
        <a:srgbClr val="FFFFFF"/>
      </a:lt1>
      <a:dk2>
        <a:srgbClr val="263238"/>
      </a:dk2>
      <a:lt2>
        <a:srgbClr val="EEEEEE"/>
      </a:lt2>
      <a:accent1>
        <a:srgbClr val="F5F5F5"/>
      </a:accent1>
      <a:accent2>
        <a:srgbClr val="407BFF"/>
      </a:accent2>
      <a:accent3>
        <a:srgbClr val="305DBF"/>
      </a:accent3>
      <a:accent4>
        <a:srgbClr val="455A64"/>
      </a:accent4>
      <a:accent5>
        <a:srgbClr val="E0E0E0"/>
      </a:accent5>
      <a:accent6>
        <a:srgbClr val="203E80"/>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Retato Slideshow by Slidesgo">
  <a:themeElements>
    <a:clrScheme name="Simple Light">
      <a:dk1>
        <a:srgbClr val="263238"/>
      </a:dk1>
      <a:lt1>
        <a:srgbClr val="FFFFFF"/>
      </a:lt1>
      <a:dk2>
        <a:srgbClr val="263238"/>
      </a:dk2>
      <a:lt2>
        <a:srgbClr val="EEEEEE"/>
      </a:lt2>
      <a:accent1>
        <a:srgbClr val="F5F5F5"/>
      </a:accent1>
      <a:accent2>
        <a:srgbClr val="407BFF"/>
      </a:accent2>
      <a:accent3>
        <a:srgbClr val="305DBF"/>
      </a:accent3>
      <a:accent4>
        <a:srgbClr val="455A64"/>
      </a:accent4>
      <a:accent5>
        <a:srgbClr val="E0E0E0"/>
      </a:accent5>
      <a:accent6>
        <a:srgbClr val="203E80"/>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usiness 2023 Annual Report Infographics by Slidesgo">
  <a:themeElements>
    <a:clrScheme name="Simple Light">
      <a:dk1>
        <a:srgbClr val="000000"/>
      </a:dk1>
      <a:lt1>
        <a:srgbClr val="FFFFFF"/>
      </a:lt1>
      <a:dk2>
        <a:srgbClr val="666666"/>
      </a:dk2>
      <a:lt2>
        <a:srgbClr val="D9D9D9"/>
      </a:lt2>
      <a:accent1>
        <a:srgbClr val="1642C5"/>
      </a:accent1>
      <a:accent2>
        <a:srgbClr val="155FE5"/>
      </a:accent2>
      <a:accent3>
        <a:srgbClr val="2A8BFD"/>
      </a:accent3>
      <a:accent4>
        <a:srgbClr val="434343"/>
      </a:accent4>
      <a:accent5>
        <a:srgbClr val="888888"/>
      </a:accent5>
      <a:accent6>
        <a:srgbClr val="CCCCC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Business 2023 Annual Report Infographics by Slidesgo">
  <a:themeElements>
    <a:clrScheme name="Simple Light">
      <a:dk1>
        <a:srgbClr val="000000"/>
      </a:dk1>
      <a:lt1>
        <a:srgbClr val="FFFFFF"/>
      </a:lt1>
      <a:dk2>
        <a:srgbClr val="666666"/>
      </a:dk2>
      <a:lt2>
        <a:srgbClr val="D9D9D9"/>
      </a:lt2>
      <a:accent1>
        <a:srgbClr val="1642C5"/>
      </a:accent1>
      <a:accent2>
        <a:srgbClr val="155FE5"/>
      </a:accent2>
      <a:accent3>
        <a:srgbClr val="2A8BFD"/>
      </a:accent3>
      <a:accent4>
        <a:srgbClr val="434343"/>
      </a:accent4>
      <a:accent5>
        <a:srgbClr val="888888"/>
      </a:accent5>
      <a:accent6>
        <a:srgbClr val="CCCCC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Business 2023 Annual Report Infographics by Slidesgo">
  <a:themeElements>
    <a:clrScheme name="Simple Light">
      <a:dk1>
        <a:srgbClr val="000000"/>
      </a:dk1>
      <a:lt1>
        <a:srgbClr val="FFFFFF"/>
      </a:lt1>
      <a:dk2>
        <a:srgbClr val="666666"/>
      </a:dk2>
      <a:lt2>
        <a:srgbClr val="D9D9D9"/>
      </a:lt2>
      <a:accent1>
        <a:srgbClr val="1642C5"/>
      </a:accent1>
      <a:accent2>
        <a:srgbClr val="155FE5"/>
      </a:accent2>
      <a:accent3>
        <a:srgbClr val="2A8BFD"/>
      </a:accent3>
      <a:accent4>
        <a:srgbClr val="434343"/>
      </a:accent4>
      <a:accent5>
        <a:srgbClr val="888888"/>
      </a:accent5>
      <a:accent6>
        <a:srgbClr val="CCCCC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1811</TotalTime>
  <Words>9058</Words>
  <Application>Microsoft Macintosh PowerPoint</Application>
  <PresentationFormat>全屏显示(16:9)</PresentationFormat>
  <Paragraphs>1648</Paragraphs>
  <Slides>58</Slides>
  <Notes>54</Notes>
  <HiddenSlides>0</HiddenSlides>
  <MMClips>1</MMClips>
  <ScaleCrop>false</ScaleCrop>
  <HeadingPairs>
    <vt:vector size="6" baseType="variant">
      <vt:variant>
        <vt:lpstr>已用的字体</vt:lpstr>
      </vt:variant>
      <vt:variant>
        <vt:i4>21</vt:i4>
      </vt:variant>
      <vt:variant>
        <vt:lpstr>主题</vt:lpstr>
      </vt:variant>
      <vt:variant>
        <vt:i4>5</vt:i4>
      </vt:variant>
      <vt:variant>
        <vt:lpstr>幻灯片标题</vt:lpstr>
      </vt:variant>
      <vt:variant>
        <vt:i4>58</vt:i4>
      </vt:variant>
    </vt:vector>
  </HeadingPairs>
  <TitlesOfParts>
    <vt:vector size="84" baseType="lpstr">
      <vt:lpstr>DengXian</vt:lpstr>
      <vt:lpstr>DengXian</vt:lpstr>
      <vt:lpstr>宋体</vt:lpstr>
      <vt:lpstr>Fira Sans Extra Condensed SemiBold</vt:lpstr>
      <vt:lpstr>PingFang SC</vt:lpstr>
      <vt:lpstr>Söhne</vt:lpstr>
      <vt:lpstr>SourceSansPro</vt:lpstr>
      <vt:lpstr>Arial</vt:lpstr>
      <vt:lpstr>Calibri</vt:lpstr>
      <vt:lpstr>Cambria Math</vt:lpstr>
      <vt:lpstr>Century Gothic</vt:lpstr>
      <vt:lpstr>Eras Bold ITC</vt:lpstr>
      <vt:lpstr>Fira Sans</vt:lpstr>
      <vt:lpstr>Fira Sans Extra Condensed</vt:lpstr>
      <vt:lpstr>Fredoka One</vt:lpstr>
      <vt:lpstr>Poppins</vt:lpstr>
      <vt:lpstr>Raleway</vt:lpstr>
      <vt:lpstr>Roboto</vt:lpstr>
      <vt:lpstr>Times</vt:lpstr>
      <vt:lpstr>Times New Roman</vt:lpstr>
      <vt:lpstr>Wingdings</vt:lpstr>
      <vt:lpstr>Retato Slideshow by Slidesgo</vt:lpstr>
      <vt:lpstr>1_Retato Slideshow by Slidesgo</vt:lpstr>
      <vt:lpstr>Business 2023 Annual Report Infographics by Slidesgo</vt:lpstr>
      <vt:lpstr>1_Business 2023 Annual Report Infographics by Slidesgo</vt:lpstr>
      <vt:lpstr>2_Business 2023 Annual Report Infographics by Slidesgo</vt:lpstr>
      <vt:lpstr>PowerPoint 演示文稿</vt:lpstr>
      <vt:lpstr>—Satya Nadella (Microsoft’s CEO)</vt:lpstr>
      <vt:lpstr>Microsoft Acquired LinkedIn</vt:lpstr>
      <vt:lpstr>Table of contents</vt:lpstr>
      <vt:lpstr>Company</vt:lpstr>
      <vt:lpstr>Microsoft Acquired LinkedIn</vt:lpstr>
      <vt:lpstr>Introduction of LinkedIn</vt:lpstr>
      <vt:lpstr>Introduction of LinkedIn</vt:lpstr>
      <vt:lpstr>PowerPoint 演示文稿</vt:lpstr>
      <vt:lpstr>PowerPoint 演示文稿</vt:lpstr>
      <vt:lpstr>PowerPoint 演示文稿</vt:lpstr>
      <vt:lpstr>PowerPoint 演示文稿</vt:lpstr>
      <vt:lpstr>DCF analysis</vt:lpstr>
      <vt:lpstr>DCF-Step1: Project Free Cash Flows</vt:lpstr>
      <vt:lpstr>DCF-Step1: Project Free Cash Flows</vt:lpstr>
      <vt:lpstr>DCF-Step1: Project Free Cash Flows</vt:lpstr>
      <vt:lpstr>DCF-Step1: Project Free Cash Flows</vt:lpstr>
      <vt:lpstr>DCF-Step1: Project Free Cash Flows</vt:lpstr>
      <vt:lpstr>DCF-Step1: Project Free Cash Flows</vt:lpstr>
      <vt:lpstr>DCF-Step1: Project Free Cash Flows</vt:lpstr>
      <vt:lpstr>DCF-Step1: Project Free Cash Flows</vt:lpstr>
      <vt:lpstr>DCF-Step1: Project Free Cash Flows</vt:lpstr>
      <vt:lpstr>DCF-Step1: Project Free Cash Flows</vt:lpstr>
      <vt:lpstr>DCF-Step1: Project Free Cash Flows</vt:lpstr>
      <vt:lpstr>DCF-Step1: Project Free Cash Flows</vt:lpstr>
      <vt:lpstr>DCF-Step1: Project Free Cash Flows</vt:lpstr>
      <vt:lpstr>DCF-Step1: Project Free Cash Flows</vt:lpstr>
      <vt:lpstr>DCF-Step1: Project Free Cash Flows</vt:lpstr>
      <vt:lpstr>DCF-Step1: Project Free Cash Flows</vt:lpstr>
      <vt:lpstr>DCF-Step1: Project FCFs-CAPEX</vt:lpstr>
      <vt:lpstr>DCF-Step1: Project FCFs-CAPEX</vt:lpstr>
      <vt:lpstr>DCF-Step1: Project FCFs-CAPEX</vt:lpstr>
      <vt:lpstr>DCF-Step1: Project FCFs-NWC</vt:lpstr>
      <vt:lpstr>DCF-Step1: Project FCFs-NWC</vt:lpstr>
      <vt:lpstr>DCF-Step1: Project FCFs-NWC</vt:lpstr>
      <vt:lpstr>DCF-Step1: Project FCFs-NWC</vt:lpstr>
      <vt:lpstr>DCF-Step1: Project FCFs-NWC</vt:lpstr>
      <vt:lpstr>DCF-Step1: Project FCFs-NWC</vt:lpstr>
      <vt:lpstr>DCF-Step1: Project Free Cash Flows</vt:lpstr>
      <vt:lpstr>DCF-Step2: Estimate WACC</vt:lpstr>
      <vt:lpstr>DCF-Step2: Estimate WACC</vt:lpstr>
      <vt:lpstr>What in the annual report:</vt:lpstr>
      <vt:lpstr>PowerPoint 演示文稿</vt:lpstr>
      <vt:lpstr>Use current yield in 2015 as cost of debt!! </vt:lpstr>
      <vt:lpstr>PowerPoint 演示文稿</vt:lpstr>
      <vt:lpstr>PowerPoint 演示文稿</vt:lpstr>
      <vt:lpstr>PowerPoint 演示文稿</vt:lpstr>
      <vt:lpstr>DCF-Step3: Calculate Terminal Value</vt:lpstr>
      <vt:lpstr>DCF-Step3: Calculate Terminal Value</vt:lpstr>
      <vt:lpstr>DCF-Step3: Calculate Terminal Value</vt:lpstr>
      <vt:lpstr>DCF-Step3: Calculate Terminal Value</vt:lpstr>
      <vt:lpstr>DCF-Step3: Calculate Terminal Value</vt:lpstr>
      <vt:lpstr>DCF-Step4: Calculate Present Value</vt:lpstr>
      <vt:lpstr>DCF-Step4: Calculate Present Value</vt:lpstr>
      <vt:lpstr>Sensitivity Analysis – WACC &amp; g</vt:lpstr>
      <vt:lpstr>Sensitivity Analysis – WACC &amp; exit multiple</vt:lpstr>
      <vt:lpstr>Determine Valuation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Acquiring Linkedin</dc:title>
  <dc:creator>HUAWEI</dc:creator>
  <cp:lastModifiedBy>T165288</cp:lastModifiedBy>
  <cp:revision>11</cp:revision>
  <cp:lastPrinted>2023-04-26T13:38:34Z</cp:lastPrinted>
  <dcterms:modified xsi:type="dcterms:W3CDTF">2023-04-27T04:43:20Z</dcterms:modified>
</cp:coreProperties>
</file>